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6" r:id="rId19"/>
    <p:sldId id="297" r:id="rId20"/>
    <p:sldId id="298" r:id="rId21"/>
    <p:sldId id="299" r:id="rId22"/>
    <p:sldId id="300" r:id="rId23"/>
    <p:sldId id="301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03473-E072-4BAA-A255-46E182987152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951B-A4AF-415D-87DD-6BE87CC42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5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0E9C6-9FCA-4948-B513-DC1D30E8C86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545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B04CF4-8267-4938-8BA9-D040C2D283E7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042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E79897-92EE-43E0-8D94-5DF8A786A9B7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6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CB8F98-9C5C-4505-A744-86DB51BE0C8B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25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FF933E-D49D-4B40-BEDD-5DE2F50E5425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08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B41377-0B55-4B39-A8DF-6054510BEDBC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903663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fld id="{B018E735-D1EA-4FB6-A0E6-E10B9EC9D24F}" type="slidenum">
              <a:rPr lang="en-GB" altLang="en-US" sz="1200">
                <a:latin typeface="Tahoma" panose="020B0604030504040204" pitchFamily="34" charset="0"/>
              </a:rPr>
              <a:pPr algn="r">
                <a:lnSpc>
                  <a:spcPct val="100000"/>
                </a:lnSpc>
                <a:buFont typeface="Tahoma" panose="020B0604030504040204" pitchFamily="34" charset="0"/>
                <a:buNone/>
              </a:pPr>
              <a:t>16</a:t>
            </a:fld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903663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038225" y="722313"/>
            <a:ext cx="4811713" cy="3608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07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9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9AA4F-67C1-4FBE-B806-7FB8A71C9527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903663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fld id="{8834709E-DD74-423D-83ED-118211BABBD5}" type="slidenum">
              <a:rPr lang="en-GB" altLang="en-US" sz="1200">
                <a:latin typeface="Tahoma" panose="020B0604030504040204" pitchFamily="34" charset="0"/>
              </a:rPr>
              <a:pPr algn="r">
                <a:lnSpc>
                  <a:spcPct val="100000"/>
                </a:lnSpc>
                <a:buFont typeface="Tahoma" panose="020B0604030504040204" pitchFamily="34" charset="0"/>
                <a:buNone/>
              </a:pPr>
              <a:t>17</a:t>
            </a:fld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903663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038225" y="722313"/>
            <a:ext cx="4811713" cy="3608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2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382643-937A-4997-8031-4FB415768C05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531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6B0FE6-EFE1-485B-A883-E2681CD0F517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5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985D4C-C793-4644-9DB7-1E8C8737DF70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42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E5482D-7DE0-49D9-B91F-A9DFAF599286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E8A9F-3D9C-44A2-AE04-1066FE0F6ADC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38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7FAF8A-8F95-4C5B-9A1D-CE47A3324454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98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99DC2-8AD4-4203-8C9A-321E4F674FAA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12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310ADF-6A6D-4080-B574-AF6DD4D97BFA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8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51D425-BA8E-4180-BBAD-F3AE4AB29E0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92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F36BAA-2B2A-45C5-A66A-EB11490BED3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03663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fld id="{4B7656EE-F01F-4545-8D2E-FCA1DCB8D7B3}" type="slidenum">
              <a:rPr lang="en-GB" altLang="en-US" sz="1200">
                <a:latin typeface="Tahoma" panose="020B0604030504040204" pitchFamily="34" charset="0"/>
              </a:rPr>
              <a:pPr algn="r">
                <a:lnSpc>
                  <a:spcPct val="100000"/>
                </a:lnSpc>
                <a:buFont typeface="Tahoma" panose="020B0604030504040204" pitchFamily="34" charset="0"/>
                <a:buNone/>
              </a:pPr>
              <a:t>7</a:t>
            </a:fld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9153525"/>
            <a:ext cx="2984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903663" y="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buFont typeface="Tahoma" panose="020B0604030504040204" pitchFamily="34" charset="0"/>
              <a:buNone/>
            </a:pPr>
            <a:endParaRPr lang="en-GB" altLang="en-US" sz="1200">
              <a:latin typeface="Tahoma" panose="020B0604030504040204" pitchFamily="34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038225" y="722313"/>
            <a:ext cx="4811713" cy="3608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885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6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DABC4E-274D-4A81-89AB-8F329810C8D9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59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41D3E3-3E3F-48E8-8CB0-49C1511AA33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69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6A5582-6683-4918-BC9A-94F34644195B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53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67AD62-6A0B-4B3D-AF00-E5B6FC9EC714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4575" y="749300"/>
            <a:ext cx="4802188" cy="3603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9163" y="4575175"/>
            <a:ext cx="5049837" cy="4354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8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50E0FB96-3935-44A7-B466-8270D5F7BC3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236C38-12C6-4D0A-89AA-22847659B289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E06045B-03A6-4380-BE16-516E6EBC798E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DECC4A72-5690-42A6-B262-45D488DA8879}" type="datetime1">
              <a:rPr lang="en-US" smtClean="0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8B94749B-3805-4D42-B3B0-B003D3588AD8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417C05-1A72-44F9-A0F0-60F2FCEEE1B7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FEF1A7F-9B15-411B-8D6A-12A25993F416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140B5BDC-E7E2-4718-ACB9-2D2FC94C407A}" type="datetime1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B0C80B-8420-4058-A94E-5C8AAA9F754E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D896D6D2-9E3E-4C10-9C55-EBD04E93C48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A09BB510-DCD2-4561-BA2C-6F344903B25D}" type="datetime1">
              <a:rPr lang="en-US" smtClean="0"/>
              <a:t>11/11/2021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0446FB28-FA4D-4C88-92CD-1389CCAB1501}" type="datetime1">
              <a:rPr lang="en-US" smtClean="0"/>
              <a:t>11/11/2021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Y:\ee2f2-Slides\NoteOff.avi" TargetMode="External"/><Relationship Id="rId1" Type="http://schemas.openxmlformats.org/officeDocument/2006/relationships/video" Target="file:///Y:\ee2f2-Slides\NoteOn.avi" TargetMode="Externa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working principle of midi 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Connections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29718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Most MIDI devices have three sockets: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MIDI In: Receives MIDI information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MIDI Out: Transmits MIDI information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MIDI Thru: Repeats exactly the ‘MIDI In’ signal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Using the ‘Thru’ socket, more than one instrument can be controlled by a single MIDI output: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62200" y="5334000"/>
            <a:ext cx="13716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62200" y="5500688"/>
            <a:ext cx="52388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46856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5209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62572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6781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320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8384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8892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9956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04800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1003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32067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2575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33639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4178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347027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35750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62743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362200" y="5257800"/>
            <a:ext cx="1371600" cy="24288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681413" y="5500688"/>
            <a:ext cx="52387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3622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IN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8194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OUT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3048000" y="49530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3200400" y="52578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THRU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191000" y="5334000"/>
            <a:ext cx="13716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191000" y="5500688"/>
            <a:ext cx="52388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429736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3497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445452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45069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45608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46672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47180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48244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87680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49291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50355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50863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51927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2466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529907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54038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545623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4191000" y="5257800"/>
            <a:ext cx="1371600" cy="24288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510213" y="5500688"/>
            <a:ext cx="52387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41910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IN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46482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OUT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THRU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6019800" y="5334000"/>
            <a:ext cx="13716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6019800" y="5500688"/>
            <a:ext cx="52388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612616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61785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628332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63357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63896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64960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65468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66532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670560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67579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68643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69151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7021513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707548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7127875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7232650" y="5500688"/>
            <a:ext cx="1588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7285038" y="5500688"/>
            <a:ext cx="1587" cy="1666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6019800" y="5257800"/>
            <a:ext cx="1371600" cy="24288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7339013" y="5500688"/>
            <a:ext cx="52387" cy="29051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60198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IN</a:t>
            </a:r>
          </a:p>
        </p:txBody>
      </p:sp>
      <p:sp>
        <p:nvSpPr>
          <p:cNvPr id="15434" name="Text Box 74"/>
          <p:cNvSpPr txBox="1">
            <a:spLocks noChangeArrowheads="1"/>
          </p:cNvSpPr>
          <p:nvPr/>
        </p:nvSpPr>
        <p:spPr bwMode="auto">
          <a:xfrm>
            <a:off x="6477000" y="5257800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OUT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6858000" y="52578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GB" altLang="en-US" sz="800" b="1">
                <a:solidFill>
                  <a:srgbClr val="FFFFFF"/>
                </a:solidFill>
              </a:rPr>
              <a:t>THRU</a:t>
            </a:r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048000" y="4953000"/>
            <a:ext cx="13716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4419600" y="49530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V="1">
            <a:off x="5334000" y="4951413"/>
            <a:ext cx="1588" cy="3079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5334000" y="4953000"/>
            <a:ext cx="9144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6248400" y="49530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2362200" y="5791200"/>
            <a:ext cx="1371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A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4191000" y="5791200"/>
            <a:ext cx="1371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B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6019800" y="5791200"/>
            <a:ext cx="1371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39473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Connections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49312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4000" dirty="0"/>
              <a:t>MIDI Ports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2743200"/>
            <a:ext cx="39751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65438" y="3721100"/>
            <a:ext cx="3851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Clr>
                <a:srgbClr val="FFFFFF"/>
              </a:buClr>
              <a:buFont typeface="Helvetica" panose="020B0604020202020204" pitchFamily="34" charset="0"/>
              <a:buNone/>
            </a:pPr>
            <a:r>
              <a:rPr lang="en-GB" altLang="en-US">
                <a:solidFill>
                  <a:srgbClr val="FFFFFF"/>
                </a:solidFill>
                <a:latin typeface="Helvetica" panose="020B0604020202020204" pitchFamily="34" charset="0"/>
              </a:rPr>
              <a:t>IN            OUT          THRU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" y="48006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</a:t>
            </a:r>
            <a:r>
              <a:rPr lang="en-GB" altLang="en-US">
                <a:latin typeface="Tahoma" panose="020B0604030504040204" pitchFamily="34" charset="0"/>
              </a:rPr>
              <a:t> – Receives MIDI information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28440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597400" y="4191000"/>
            <a:ext cx="1588" cy="457200"/>
          </a:xfrm>
          <a:prstGeom prst="line">
            <a:avLst/>
          </a:prstGeom>
          <a:noFill/>
          <a:ln w="2844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85800" y="5334000"/>
            <a:ext cx="723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OUT</a:t>
            </a:r>
            <a:r>
              <a:rPr lang="en-GB" altLang="en-US">
                <a:latin typeface="Tahoma" panose="020B0604030504040204" pitchFamily="34" charset="0"/>
              </a:rPr>
              <a:t> – Transmits MIDI information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85800" y="58674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THRU</a:t>
            </a:r>
            <a:r>
              <a:rPr lang="en-GB" altLang="en-US">
                <a:latin typeface="Tahoma" panose="020B0604030504040204" pitchFamily="34" charset="0"/>
              </a:rPr>
              <a:t> – Passes along MIDI information</a:t>
            </a:r>
          </a:p>
        </p:txBody>
      </p: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6172200" y="4114800"/>
            <a:ext cx="2189163" cy="677863"/>
            <a:chOff x="3888" y="2592"/>
            <a:chExt cx="1379" cy="427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888" y="2640"/>
              <a:ext cx="1" cy="192"/>
            </a:xfrm>
            <a:prstGeom prst="line">
              <a:avLst/>
            </a:prstGeom>
            <a:noFill/>
            <a:ln w="2844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3888" y="2832"/>
              <a:ext cx="576" cy="1"/>
            </a:xfrm>
            <a:prstGeom prst="line">
              <a:avLst/>
            </a:prstGeom>
            <a:noFill/>
            <a:ln w="28440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4465" y="2592"/>
              <a:ext cx="802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0" hangingPunct="0">
                <a:lnSpc>
                  <a:spcPct val="80000"/>
                </a:lnSpc>
                <a:buClr>
                  <a:srgbClr val="FFFFFF"/>
                </a:buClr>
                <a:buFont typeface="Times New Roman" panose="02020603050405020304" pitchFamily="18" charset="0"/>
                <a:buNone/>
              </a:pPr>
              <a:r>
                <a:rPr lang="en-GB" altLang="en-US">
                  <a:solidFill>
                    <a:srgbClr val="FFFFFF"/>
                  </a:solidFill>
                  <a:latin typeface="Times New Roman" panose="02020603050405020304" pitchFamily="18" charset="0"/>
                </a:rPr>
                <a:t>To next</a:t>
              </a:r>
            </a:p>
            <a:p>
              <a:pPr eaLnBrk="0" hangingPunct="0">
                <a:lnSpc>
                  <a:spcPct val="80000"/>
                </a:lnSpc>
                <a:buClr>
                  <a:srgbClr val="FFFFFF"/>
                </a:buClr>
                <a:buFont typeface="Times New Roman" panose="02020603050405020304" pitchFamily="18" charset="0"/>
                <a:buNone/>
              </a:pPr>
              <a:r>
                <a:rPr lang="en-GB" altLang="en-US">
                  <a:solidFill>
                    <a:srgbClr val="FFFFFF"/>
                  </a:solidFill>
                  <a:latin typeface="Times New Roman" panose="02020603050405020304" pitchFamily="18" charset="0"/>
                </a:rPr>
                <a:t>MIDI IN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401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Connections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2880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4000"/>
              <a:t>MIDI Cable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cable with a 5-pin DIN connector on each end.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98875"/>
            <a:ext cx="2438400" cy="2397125"/>
          </a:xfrm>
          <a:prstGeom prst="rect">
            <a:avLst/>
          </a:prstGeom>
          <a:noFill/>
          <a:ln w="126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51202" r="26813" b="11183"/>
          <a:stretch>
            <a:fillRect/>
          </a:stretch>
        </p:blipFill>
        <p:spPr bwMode="auto">
          <a:xfrm>
            <a:off x="5181600" y="3998913"/>
            <a:ext cx="1905000" cy="1716087"/>
          </a:xfrm>
          <a:prstGeom prst="rect">
            <a:avLst/>
          </a:prstGeom>
          <a:noFill/>
          <a:ln w="126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837" t="51202" r="26813" b="11183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51897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Connections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1779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/>
              <a:t>MIDI “Master” instrument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The instrument that sends information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295400" y="4114800"/>
            <a:ext cx="3732213" cy="684213"/>
            <a:chOff x="816" y="2592"/>
            <a:chExt cx="2351" cy="431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 flipV="1">
              <a:off x="824" y="2591"/>
              <a:ext cx="1" cy="434"/>
            </a:xfrm>
            <a:prstGeom prst="line">
              <a:avLst/>
            </a:prstGeom>
            <a:noFill/>
            <a:ln w="2844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816" y="2592"/>
              <a:ext cx="2352" cy="1"/>
            </a:xfrm>
            <a:prstGeom prst="line">
              <a:avLst/>
            </a:prstGeom>
            <a:noFill/>
            <a:ln w="2844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160" y="2592"/>
              <a:ext cx="1" cy="144"/>
            </a:xfrm>
            <a:prstGeom prst="line">
              <a:avLst/>
            </a:prstGeom>
            <a:noFill/>
            <a:ln w="2844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685800" y="4848225"/>
            <a:ext cx="3808413" cy="1787525"/>
            <a:chOff x="432" y="3054"/>
            <a:chExt cx="2399" cy="1126"/>
          </a:xfrm>
        </p:grpSpPr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316" y="3929"/>
              <a:ext cx="6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Clr>
                  <a:srgbClr val="FFFFFF"/>
                </a:buClr>
                <a:buFont typeface="SchoolBoy" charset="0"/>
                <a:buNone/>
              </a:pPr>
              <a:r>
                <a:rPr lang="en-GB" altLang="en-US" sz="2000">
                  <a:solidFill>
                    <a:srgbClr val="FFFFFF"/>
                  </a:solidFill>
                  <a:latin typeface="SchoolBoy" charset="0"/>
                </a:rPr>
                <a:t>Master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472" y="3054"/>
              <a:ext cx="864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buClr>
                  <a:srgbClr val="FFFFFF"/>
                </a:buClr>
                <a:buFont typeface="Helvetica" panose="020B0604020202020204" pitchFamily="34" charset="0"/>
                <a:buNone/>
              </a:pPr>
              <a:r>
                <a:rPr lang="en-GB" altLang="en-US" sz="1200" b="1">
                  <a:solidFill>
                    <a:srgbClr val="FFFFFF"/>
                  </a:solidFill>
                  <a:latin typeface="Helvetica" panose="020B0604020202020204" pitchFamily="34" charset="0"/>
                </a:rPr>
                <a:t>IN   OUT   THRU</a:t>
              </a:r>
            </a:p>
          </p:txBody>
        </p:sp>
        <p:grpSp>
          <p:nvGrpSpPr>
            <p:cNvPr id="18442" name="Group 10"/>
            <p:cNvGrpSpPr>
              <a:grpSpLocks/>
            </p:cNvGrpSpPr>
            <p:nvPr/>
          </p:nvGrpSpPr>
          <p:grpSpPr bwMode="auto">
            <a:xfrm>
              <a:off x="432" y="3216"/>
              <a:ext cx="2399" cy="722"/>
              <a:chOff x="432" y="3216"/>
              <a:chExt cx="2399" cy="722"/>
            </a:xfrm>
          </p:grpSpPr>
          <p:pic>
            <p:nvPicPr>
              <p:cNvPr id="18443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3216"/>
                <a:ext cx="2400" cy="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696" y="3936"/>
                <a:ext cx="2032" cy="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4800600" y="4365625"/>
            <a:ext cx="3808413" cy="1697038"/>
            <a:chOff x="3024" y="2750"/>
            <a:chExt cx="2399" cy="1069"/>
          </a:xfrm>
        </p:grpSpPr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023" y="3569"/>
              <a:ext cx="51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Clr>
                  <a:srgbClr val="FFFFFF"/>
                </a:buClr>
                <a:buFont typeface="SchoolBoy" charset="0"/>
                <a:buNone/>
              </a:pPr>
              <a:r>
                <a:rPr lang="en-GB" altLang="en-US" sz="2000">
                  <a:solidFill>
                    <a:srgbClr val="FFFFFF"/>
                  </a:solidFill>
                  <a:latin typeface="SchoolBoy" charset="0"/>
                </a:rPr>
                <a:t>Slave</a:t>
              </a:r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3040" y="2750"/>
              <a:ext cx="864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buClr>
                  <a:srgbClr val="FFFFFF"/>
                </a:buClr>
                <a:buFont typeface="Helvetica" panose="020B0604020202020204" pitchFamily="34" charset="0"/>
                <a:buNone/>
              </a:pPr>
              <a:r>
                <a:rPr lang="en-GB" altLang="en-US" sz="1200" b="1">
                  <a:solidFill>
                    <a:srgbClr val="FFFFFF"/>
                  </a:solidFill>
                  <a:latin typeface="Helvetica" panose="020B0604020202020204" pitchFamily="34" charset="0"/>
                </a:rPr>
                <a:t>IN   OUT   THRU</a:t>
              </a:r>
            </a:p>
          </p:txBody>
        </p:sp>
        <p:grpSp>
          <p:nvGrpSpPr>
            <p:cNvPr id="18448" name="Group 16"/>
            <p:cNvGrpSpPr>
              <a:grpSpLocks/>
            </p:cNvGrpSpPr>
            <p:nvPr/>
          </p:nvGrpSpPr>
          <p:grpSpPr bwMode="auto">
            <a:xfrm>
              <a:off x="3024" y="2888"/>
              <a:ext cx="2399" cy="722"/>
              <a:chOff x="3024" y="2888"/>
              <a:chExt cx="2399" cy="722"/>
            </a:xfrm>
          </p:grpSpPr>
          <p:pic>
            <p:nvPicPr>
              <p:cNvPr id="18449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888"/>
                <a:ext cx="2400" cy="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450" name="Line 18"/>
              <p:cNvSpPr>
                <a:spLocks noChangeShapeType="1"/>
              </p:cNvSpPr>
              <p:nvPr/>
            </p:nvSpPr>
            <p:spPr bwMode="auto">
              <a:xfrm>
                <a:off x="3288" y="3608"/>
                <a:ext cx="2032" cy="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838200" y="3124200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3200">
                <a:latin typeface="Tahoma" panose="020B0604030504040204" pitchFamily="34" charset="0"/>
              </a:rPr>
              <a:t>MIDI “Slave” instrument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GB" altLang="en-US">
                <a:latin typeface="Tahoma" panose="020B0604030504040204" pitchFamily="34" charset="0"/>
              </a:rPr>
              <a:t>The instrument that receives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818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2/3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2/3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2/3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2/3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Computers &amp; MIDI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1440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/>
              <a:t>Connecting a MIDI Interface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000" y="3276600"/>
            <a:ext cx="7467600" cy="2743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75100" y="4622800"/>
            <a:ext cx="10668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0" hangingPunct="0">
              <a:lnSpc>
                <a:spcPct val="90000"/>
              </a:lnSpc>
              <a:buFont typeface="Helvetica" panose="020B0604020202020204" pitchFamily="34" charset="0"/>
              <a:buNone/>
            </a:pPr>
            <a:r>
              <a:rPr lang="en-GB" altLang="en-US" sz="1200" b="1">
                <a:latin typeface="Helvetica" panose="020B0604020202020204" pitchFamily="34" charset="0"/>
              </a:rPr>
              <a:t>IN    OUT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421063"/>
            <a:ext cx="11938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828800" y="3733800"/>
            <a:ext cx="2284413" cy="1065213"/>
            <a:chOff x="1152" y="2352"/>
            <a:chExt cx="1439" cy="671"/>
          </a:xfrm>
        </p:grpSpPr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352"/>
              <a:ext cx="1440" cy="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2944"/>
              <a:ext cx="104" cy="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3962400" y="4838700"/>
            <a:ext cx="4113213" cy="1101725"/>
            <a:chOff x="2496" y="3048"/>
            <a:chExt cx="2591" cy="694"/>
          </a:xfrm>
        </p:grpSpPr>
        <p:pic>
          <p:nvPicPr>
            <p:cNvPr id="19466" name="Picture 10"/>
            <p:cNvPicPr>
              <a:picLocks noChangeAspect="1" noChangeArrowheads="1"/>
            </p:cNvPicPr>
            <p:nvPr/>
          </p:nvPicPr>
          <p:blipFill>
            <a:blip r:embed="rId6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" t="4646" r="470" b="4646"/>
            <a:stretch>
              <a:fillRect/>
            </a:stretch>
          </p:blipFill>
          <p:spPr bwMode="auto">
            <a:xfrm>
              <a:off x="2496" y="3048"/>
              <a:ext cx="2592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"/>
                    </a:blip>
                    <a:srcRect l="706" t="4646" r="470" b="4646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5079" y="3095"/>
              <a:ext cx="1" cy="6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863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949700"/>
            <a:ext cx="1397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49700"/>
            <a:ext cx="1397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1981200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6637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Computers &amp; MIDI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5106988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20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4000"/>
              <a:t>MIDI Interface</a:t>
            </a:r>
          </a:p>
          <a:p>
            <a:pPr>
              <a:lnSpc>
                <a:spcPct val="8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device that is used to connect a computer to a MIDI system</a:t>
            </a:r>
          </a:p>
          <a:p>
            <a:pPr>
              <a:lnSpc>
                <a:spcPct val="8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Provides the MIDI IN and OUT ports for connection to a MIDI device</a:t>
            </a:r>
          </a:p>
          <a:p>
            <a:pPr>
              <a:lnSpc>
                <a:spcPct val="8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Translates MIDI data into a computer’s own machine language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lum bright="12000" contras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098800" cy="1511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0620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9624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6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08413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18000"/>
                  </a:blip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sz="3200">
                <a:latin typeface="Verdana" panose="020B0604030504040204" pitchFamily="34" charset="0"/>
              </a:rPr>
              <a:t>Multi-port MIDI Interface (</a:t>
            </a:r>
            <a:r>
              <a:rPr lang="en-GB" altLang="en-US" sz="3200" b="1">
                <a:latin typeface="Verdana" panose="020B0604030504040204" pitchFamily="34" charset="0"/>
              </a:rPr>
              <a:t>2</a:t>
            </a:r>
            <a:r>
              <a:rPr lang="en-GB" altLang="en-US" sz="3200">
                <a:latin typeface="Verdana" panose="020B0604030504040204" pitchFamily="34" charset="0"/>
              </a:rPr>
              <a:t> in/out pairs)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367588" y="1371600"/>
            <a:ext cx="1025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b="1">
                <a:latin typeface="Verdana" panose="020B0604030504040204" pitchFamily="34" charset="0"/>
              </a:rPr>
              <a:t>IN</a:t>
            </a:r>
          </a:p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A    B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14963" y="1371600"/>
            <a:ext cx="1025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b="1">
                <a:latin typeface="Verdana" panose="020B0604030504040204" pitchFamily="34" charset="0"/>
              </a:rPr>
              <a:t>OUT</a:t>
            </a:r>
          </a:p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A    B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239000" y="4114800"/>
            <a:ext cx="160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USB port</a:t>
            </a: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6946900" y="3284538"/>
            <a:ext cx="330200" cy="1063625"/>
          </a:xfrm>
          <a:custGeom>
            <a:avLst/>
            <a:gdLst>
              <a:gd name="T0" fmla="*/ 208 w 208"/>
              <a:gd name="T1" fmla="*/ 670 h 670"/>
              <a:gd name="T2" fmla="*/ 62 w 208"/>
              <a:gd name="T3" fmla="*/ 494 h 670"/>
              <a:gd name="T4" fmla="*/ 9 w 208"/>
              <a:gd name="T5" fmla="*/ 253 h 670"/>
              <a:gd name="T6" fmla="*/ 9 w 208"/>
              <a:gd name="T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" h="670">
                <a:moveTo>
                  <a:pt x="208" y="670"/>
                </a:moveTo>
                <a:cubicBezTo>
                  <a:pt x="184" y="641"/>
                  <a:pt x="95" y="564"/>
                  <a:pt x="62" y="494"/>
                </a:cubicBezTo>
                <a:cubicBezTo>
                  <a:pt x="29" y="424"/>
                  <a:pt x="18" y="335"/>
                  <a:pt x="9" y="253"/>
                </a:cubicBezTo>
                <a:cubicBezTo>
                  <a:pt x="0" y="171"/>
                  <a:pt x="9" y="53"/>
                  <a:pt x="9" y="0"/>
                </a:cubicBezTo>
              </a:path>
            </a:pathLst>
          </a:custGeom>
          <a:noFill/>
          <a:ln w="3816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917575" y="3806825"/>
            <a:ext cx="434975" cy="998538"/>
          </a:xfrm>
          <a:custGeom>
            <a:avLst/>
            <a:gdLst>
              <a:gd name="T0" fmla="*/ 274 w 274"/>
              <a:gd name="T1" fmla="*/ 629 h 629"/>
              <a:gd name="T2" fmla="*/ 63 w 274"/>
              <a:gd name="T3" fmla="*/ 494 h 629"/>
              <a:gd name="T4" fmla="*/ 10 w 274"/>
              <a:gd name="T5" fmla="*/ 229 h 629"/>
              <a:gd name="T6" fmla="*/ 121 w 274"/>
              <a:gd name="T7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" h="629">
                <a:moveTo>
                  <a:pt x="274" y="629"/>
                </a:moveTo>
                <a:cubicBezTo>
                  <a:pt x="239" y="606"/>
                  <a:pt x="107" y="561"/>
                  <a:pt x="63" y="494"/>
                </a:cubicBezTo>
                <a:cubicBezTo>
                  <a:pt x="19" y="427"/>
                  <a:pt x="0" y="311"/>
                  <a:pt x="10" y="229"/>
                </a:cubicBezTo>
                <a:cubicBezTo>
                  <a:pt x="20" y="147"/>
                  <a:pt x="98" y="48"/>
                  <a:pt x="121" y="0"/>
                </a:cubicBezTo>
              </a:path>
            </a:pathLst>
          </a:custGeom>
          <a:noFill/>
          <a:ln w="3816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317625" y="4648200"/>
            <a:ext cx="4552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sz="2000" b="1" i="1">
                <a:latin typeface="Verdana" panose="020B0604030504040204" pitchFamily="34" charset="0"/>
              </a:rPr>
              <a:t>Thru</a:t>
            </a:r>
            <a:r>
              <a:rPr lang="en-GB" altLang="en-US" sz="2000">
                <a:latin typeface="Verdana" panose="020B0604030504040204" pitchFamily="34" charset="0"/>
              </a:rPr>
              <a:t> switch – connects In to Out,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sz="2000">
                <a:latin typeface="Verdana" panose="020B0604030504040204" pitchFamily="34" charset="0"/>
              </a:rPr>
              <a:t>for use without a computer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304925" y="5257800"/>
            <a:ext cx="3657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250"/>
              </a:spcBef>
              <a:buFont typeface="Verdana" panose="020B0604030504040204" pitchFamily="34" charset="0"/>
              <a:buNone/>
            </a:pPr>
            <a:r>
              <a:rPr lang="en-GB" altLang="en-US" sz="2000" b="1">
                <a:latin typeface="Verdana" panose="020B0604030504040204" pitchFamily="34" charset="0"/>
              </a:rPr>
              <a:t>Leave in ‘out’ position!</a:t>
            </a:r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914400" y="2590800"/>
            <a:ext cx="1446213" cy="836613"/>
            <a:chOff x="576" y="1632"/>
            <a:chExt cx="911" cy="527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624" y="1632"/>
              <a:ext cx="864" cy="432"/>
            </a:xfrm>
            <a:prstGeom prst="line">
              <a:avLst/>
            </a:prstGeom>
            <a:noFill/>
            <a:ln w="3816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575" y="1632"/>
              <a:ext cx="50" cy="96"/>
            </a:xfrm>
            <a:prstGeom prst="line">
              <a:avLst/>
            </a:prstGeom>
            <a:noFill/>
            <a:ln w="3816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439" y="2064"/>
              <a:ext cx="50" cy="96"/>
            </a:xfrm>
            <a:prstGeom prst="line">
              <a:avLst/>
            </a:prstGeom>
            <a:noFill/>
            <a:ln w="3816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19" name="Freeform 15"/>
          <p:cNvSpPr>
            <a:spLocks/>
          </p:cNvSpPr>
          <p:nvPr/>
        </p:nvSpPr>
        <p:spPr bwMode="auto">
          <a:xfrm>
            <a:off x="1651000" y="2439988"/>
            <a:ext cx="2249488" cy="1609725"/>
          </a:xfrm>
          <a:custGeom>
            <a:avLst/>
            <a:gdLst>
              <a:gd name="T0" fmla="*/ 1417 w 1417"/>
              <a:gd name="T1" fmla="*/ 1014 h 1014"/>
              <a:gd name="T2" fmla="*/ 1235 w 1417"/>
              <a:gd name="T3" fmla="*/ 867 h 1014"/>
              <a:gd name="T4" fmla="*/ 1152 w 1417"/>
              <a:gd name="T5" fmla="*/ 473 h 1014"/>
              <a:gd name="T6" fmla="*/ 900 w 1417"/>
              <a:gd name="T7" fmla="*/ 167 h 1014"/>
              <a:gd name="T8" fmla="*/ 394 w 1417"/>
              <a:gd name="T9" fmla="*/ 21 h 1014"/>
              <a:gd name="T10" fmla="*/ 0 w 1417"/>
              <a:gd name="T11" fmla="*/ 291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7" h="1014">
                <a:moveTo>
                  <a:pt x="1417" y="1014"/>
                </a:moveTo>
                <a:cubicBezTo>
                  <a:pt x="1385" y="990"/>
                  <a:pt x="1279" y="957"/>
                  <a:pt x="1235" y="867"/>
                </a:cubicBezTo>
                <a:cubicBezTo>
                  <a:pt x="1191" y="777"/>
                  <a:pt x="1208" y="590"/>
                  <a:pt x="1152" y="473"/>
                </a:cubicBezTo>
                <a:cubicBezTo>
                  <a:pt x="1096" y="356"/>
                  <a:pt x="1026" y="242"/>
                  <a:pt x="900" y="167"/>
                </a:cubicBezTo>
                <a:cubicBezTo>
                  <a:pt x="774" y="92"/>
                  <a:pt x="544" y="0"/>
                  <a:pt x="394" y="21"/>
                </a:cubicBezTo>
                <a:cubicBezTo>
                  <a:pt x="244" y="42"/>
                  <a:pt x="82" y="235"/>
                  <a:pt x="0" y="291"/>
                </a:cubicBezTo>
              </a:path>
            </a:pathLst>
          </a:custGeom>
          <a:noFill/>
          <a:ln w="3816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962400" y="3810000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Lights!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57888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0" y="304800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buFont typeface="Verdana" panose="020B0604030504040204" pitchFamily="34" charset="0"/>
              <a:buNone/>
            </a:pPr>
            <a:r>
              <a:rPr lang="en-GB" altLang="en-US" sz="3200">
                <a:latin typeface="Verdana" panose="020B0604030504040204" pitchFamily="34" charset="0"/>
              </a:rPr>
              <a:t>Multi-port MIDI Interface (</a:t>
            </a:r>
            <a:r>
              <a:rPr lang="en-GB" altLang="en-US" sz="3200" b="1">
                <a:latin typeface="Verdana" panose="020B0604030504040204" pitchFamily="34" charset="0"/>
              </a:rPr>
              <a:t>8</a:t>
            </a:r>
            <a:r>
              <a:rPr lang="en-GB" altLang="en-US" sz="3200">
                <a:latin typeface="Verdana" panose="020B0604030504040204" pitchFamily="34" charset="0"/>
              </a:rPr>
              <a:t> in/out pairs)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229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21336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Front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41910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Back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62200" y="28194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MIDI Outputs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638800" y="28194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MIDI Inputs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324600" y="4953000"/>
            <a:ext cx="160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>
                <a:latin typeface="Verdana" panose="020B0604030504040204" pitchFamily="34" charset="0"/>
              </a:rPr>
              <a:t>USB port</a:t>
            </a: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 flipH="1">
            <a:off x="7924800" y="4114800"/>
            <a:ext cx="317500" cy="1063625"/>
          </a:xfrm>
          <a:custGeom>
            <a:avLst/>
            <a:gdLst>
              <a:gd name="T0" fmla="*/ 208 w 208"/>
              <a:gd name="T1" fmla="*/ 670 h 670"/>
              <a:gd name="T2" fmla="*/ 62 w 208"/>
              <a:gd name="T3" fmla="*/ 494 h 670"/>
              <a:gd name="T4" fmla="*/ 9 w 208"/>
              <a:gd name="T5" fmla="*/ 253 h 670"/>
              <a:gd name="T6" fmla="*/ 9 w 208"/>
              <a:gd name="T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" h="670">
                <a:moveTo>
                  <a:pt x="208" y="670"/>
                </a:moveTo>
                <a:cubicBezTo>
                  <a:pt x="184" y="641"/>
                  <a:pt x="95" y="564"/>
                  <a:pt x="62" y="494"/>
                </a:cubicBezTo>
                <a:cubicBezTo>
                  <a:pt x="29" y="424"/>
                  <a:pt x="18" y="335"/>
                  <a:pt x="9" y="253"/>
                </a:cubicBezTo>
                <a:cubicBezTo>
                  <a:pt x="0" y="171"/>
                  <a:pt x="9" y="53"/>
                  <a:pt x="9" y="0"/>
                </a:cubicBezTo>
              </a:path>
            </a:pathLst>
          </a:custGeom>
          <a:noFill/>
          <a:ln w="3816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57200" y="4724400"/>
            <a:ext cx="3429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Verdana" panose="020B0604030504040204" pitchFamily="34" charset="0"/>
              <a:buNone/>
            </a:pPr>
            <a:r>
              <a:rPr lang="en-GB" altLang="en-US" dirty="0">
                <a:latin typeface="Verdana" panose="020B0604030504040204" pitchFamily="34" charset="0"/>
              </a:rPr>
              <a:t>Each MIDI cable can carry </a:t>
            </a:r>
            <a:r>
              <a:rPr lang="en-GB" altLang="en-US" b="1" dirty="0">
                <a:latin typeface="Verdana" panose="020B0604030504040204" pitchFamily="34" charset="0"/>
              </a:rPr>
              <a:t>16</a:t>
            </a:r>
            <a:r>
              <a:rPr lang="en-GB" altLang="en-US" dirty="0">
                <a:latin typeface="Verdana" panose="020B0604030504040204" pitchFamily="34" charset="0"/>
              </a:rPr>
              <a:t> channels.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09574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Messages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2516188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All that the physical MIDI interface does is allow the transmission and reception of 8-bit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To play music, a language or protocol is needed to make sense of the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MIDI uses messages consisting of one or more bytes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Most messages use 2 or 3 bytes in this format: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85800" y="5029200"/>
            <a:ext cx="7923213" cy="760413"/>
            <a:chOff x="432" y="3168"/>
            <a:chExt cx="4991" cy="479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43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624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816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008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200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39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584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1776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888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4080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427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4464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4656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4848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5040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523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160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235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2544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2736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2928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3120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3312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504" y="3408"/>
              <a:ext cx="192" cy="2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432" y="3168"/>
              <a:ext cx="15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Status Byte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2160" y="3168"/>
              <a:ext cx="15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Data Byte 1</a:t>
              </a:r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3888" y="3168"/>
              <a:ext cx="15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Data Byte 2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436" y="3442"/>
              <a:ext cx="19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1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2100" y="3442"/>
              <a:ext cx="32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0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3828" y="3442"/>
              <a:ext cx="32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0</a:t>
              </a: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648" y="3423"/>
              <a:ext cx="512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GB" altLang="en-US" sz="1200"/>
                <a:t>Message Type</a:t>
              </a:r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1248" y="3442"/>
              <a:ext cx="720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Channel No.</a:t>
              </a:r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2484" y="3442"/>
              <a:ext cx="1088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Data 1 (0-127)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12" y="3442"/>
              <a:ext cx="1088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/>
                <a:t>Data 2 (0-127)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20610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Status Bytes and MIDI Channels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3352800"/>
            <a:ext cx="7772400" cy="287178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/>
              <a:t>All</a:t>
            </a:r>
            <a:r>
              <a:rPr lang="en-GB" altLang="en-US" sz="2400"/>
              <a:t> MIDI messages begin with a status byte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most significant bit of a status byte is always ‘1’, for any other byte, it is ‘0’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Bits 4,5 and 6 of the status byte indicate the message type (giving eight possible messages)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lowest 4 bits hold the channel number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MIDI devices can be set to only respond to a particular channel number, allowing up to 16 instruments to be independently controlled from a single MIDI output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0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14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19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524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828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133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38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743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096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400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705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010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315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620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924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822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352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657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962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267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572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4876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181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486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096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Status Byte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3528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0960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615950" y="2644775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2575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0007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952500" y="2614613"/>
            <a:ext cx="812800" cy="349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1200"/>
              <a:t>Message Type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1905000" y="2644775"/>
            <a:ext cx="11430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Channel No.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867150" y="2644775"/>
            <a:ext cx="17272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Data 1 (0-127)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610350" y="2644775"/>
            <a:ext cx="17272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Data 2 (0-127)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231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88620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M</a:t>
            </a:r>
            <a:r>
              <a:rPr lang="en-GB" altLang="en-US" dirty="0"/>
              <a:t>usical </a:t>
            </a:r>
            <a:r>
              <a:rPr lang="en-GB" altLang="en-US" b="1" dirty="0"/>
              <a:t>I</a:t>
            </a:r>
            <a:r>
              <a:rPr lang="en-GB" altLang="en-US" dirty="0"/>
              <a:t>nstrument </a:t>
            </a:r>
            <a:r>
              <a:rPr lang="en-GB" altLang="en-US" b="1" dirty="0"/>
              <a:t>D</a:t>
            </a:r>
            <a:r>
              <a:rPr lang="en-GB" altLang="en-US" dirty="0"/>
              <a:t>igital </a:t>
            </a:r>
            <a:r>
              <a:rPr lang="en-GB" altLang="en-US" b="1" dirty="0"/>
              <a:t>I</a:t>
            </a:r>
            <a:r>
              <a:rPr lang="en-GB" altLang="en-US" dirty="0"/>
              <a:t>nterface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86600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26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Message Types</a:t>
            </a: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1295400" y="1981200"/>
            <a:ext cx="6323013" cy="4611688"/>
            <a:chOff x="816" y="1248"/>
            <a:chExt cx="3983" cy="2905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3804" y="378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Data</a:t>
              </a:r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808" y="378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Data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812" y="378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System Message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816" y="378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111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804" y="3534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MSByte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808" y="3534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LSByte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1812" y="3534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Pitch Bend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816" y="3534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110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04" y="316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(not used)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808" y="316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Pressure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812" y="316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Channel Aftertouch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816" y="3169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101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3804" y="2773"/>
              <a:ext cx="99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(not used)</a:t>
              </a:r>
            </a:p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endParaRPr lang="en-GB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808" y="2773"/>
              <a:ext cx="99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Program Number</a:t>
              </a: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1812" y="2773"/>
              <a:ext cx="99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Program Change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816" y="2773"/>
              <a:ext cx="99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804" y="2408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Value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2808" y="2408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Controller Number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1812" y="2408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Control Change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816" y="2408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011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804" y="2043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Pressure</a:t>
              </a: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2808" y="2043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Note Number</a:t>
              </a: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1812" y="2043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Polyphonic Aftertouch</a:t>
              </a: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816" y="2043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010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804" y="1788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Velocity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808" y="1788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Note Number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1812" y="1788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Note On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816" y="1788"/>
              <a:ext cx="9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001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804" y="1532"/>
              <a:ext cx="9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Velocity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2808" y="1532"/>
              <a:ext cx="9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Note Number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1812" y="1532"/>
              <a:ext cx="9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cs typeface="Arial" panose="020B0604020202020204" pitchFamily="34" charset="0"/>
                </a:rPr>
                <a:t>Note Off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816" y="1532"/>
              <a:ext cx="9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000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3804" y="1248"/>
              <a:ext cx="9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 b="1">
                  <a:cs typeface="Arial" panose="020B0604020202020204" pitchFamily="34" charset="0"/>
                </a:rPr>
                <a:t>Data Byte 2</a:t>
              </a: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2808" y="1248"/>
              <a:ext cx="9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 b="1">
                  <a:cs typeface="Arial" panose="020B0604020202020204" pitchFamily="34" charset="0"/>
                </a:rPr>
                <a:t>Data Byte 1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1812" y="1248"/>
              <a:ext cx="9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 b="1">
                  <a:cs typeface="Arial" panose="020B0604020202020204" pitchFamily="34" charset="0"/>
                </a:rPr>
                <a:t>Message Type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816" y="1248"/>
              <a:ext cx="9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GB" altLang="en-US" sz="1600" b="1">
                  <a:cs typeface="Arial" panose="020B0604020202020204" pitchFamily="34" charset="0"/>
                </a:rPr>
                <a:t>Message bits</a:t>
              </a:r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816" y="4154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816" y="1248"/>
              <a:ext cx="1" cy="28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4800" y="1248"/>
              <a:ext cx="1" cy="28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1812" y="1248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816" y="1248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2808" y="1248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816" y="1532"/>
              <a:ext cx="1" cy="25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3804" y="1248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4800" y="1532"/>
              <a:ext cx="1" cy="25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816" y="1788"/>
              <a:ext cx="1" cy="25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4800" y="1788"/>
              <a:ext cx="1" cy="25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816" y="2043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4800" y="2043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816" y="2408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>
              <a:off x="4800" y="2408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816" y="2773"/>
              <a:ext cx="1" cy="3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4800" y="2773"/>
              <a:ext cx="1" cy="3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816" y="3169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>
              <a:off x="4800" y="3169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>
              <a:off x="816" y="3534"/>
              <a:ext cx="1" cy="25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>
              <a:off x="4800" y="3534"/>
              <a:ext cx="1" cy="25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816" y="3789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4800" y="3789"/>
              <a:ext cx="1" cy="36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1812" y="4154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2808" y="4154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>
              <a:off x="3804" y="4154"/>
              <a:ext cx="99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1205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Note On/Off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5105400"/>
            <a:ext cx="7772400" cy="14859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When a key is pressed, a note-on message is transmitted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When a key is released, a note-off message is transmitted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990600" y="3429000"/>
            <a:ext cx="7237413" cy="1603375"/>
            <a:chOff x="624" y="2160"/>
            <a:chExt cx="4559" cy="1010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904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555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30" y="2160"/>
              <a:ext cx="325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881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533" y="2160"/>
              <a:ext cx="325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207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858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275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601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2253" y="2160"/>
              <a:ext cx="325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1927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2578" y="2160"/>
              <a:ext cx="326" cy="1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1275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2253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927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2578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230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3555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4533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4207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4858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624" y="2160"/>
              <a:ext cx="326" cy="10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950" y="2160"/>
              <a:ext cx="325" cy="10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950" y="2160"/>
              <a:ext cx="1" cy="552"/>
            </a:xfrm>
            <a:prstGeom prst="line">
              <a:avLst/>
            </a:prstGeom>
            <a:noFill/>
            <a:ln w="3175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904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C3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60</a:t>
              </a: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3230" y="2822"/>
              <a:ext cx="32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D3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62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3555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E3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64</a:t>
              </a: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3881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F3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65</a:t>
              </a:r>
            </a:p>
          </p:txBody>
        </p:sp>
        <p:sp>
          <p:nvSpPr>
            <p:cNvPr id="28704" name="Text Box 32"/>
            <p:cNvSpPr txBox="1">
              <a:spLocks noChangeArrowheads="1"/>
            </p:cNvSpPr>
            <p:nvPr/>
          </p:nvSpPr>
          <p:spPr bwMode="auto">
            <a:xfrm>
              <a:off x="4207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G3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67</a:t>
              </a: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4533" y="2822"/>
              <a:ext cx="32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A4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69</a:t>
              </a: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4858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B4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71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662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A#4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70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4337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G#3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68</a:t>
              </a: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4011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F#3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66</a:t>
              </a:r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3360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D#3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63</a:t>
              </a:r>
            </a:p>
          </p:txBody>
        </p:sp>
        <p:sp>
          <p:nvSpPr>
            <p:cNvPr id="28711" name="Text Box 39"/>
            <p:cNvSpPr txBox="1">
              <a:spLocks noChangeArrowheads="1"/>
            </p:cNvSpPr>
            <p:nvPr/>
          </p:nvSpPr>
          <p:spPr bwMode="auto">
            <a:xfrm>
              <a:off x="3034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C#3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61</a:t>
              </a:r>
            </a:p>
          </p:txBody>
        </p:sp>
        <p:sp>
          <p:nvSpPr>
            <p:cNvPr id="28712" name="Text Box 40"/>
            <p:cNvSpPr txBox="1">
              <a:spLocks noChangeArrowheads="1"/>
            </p:cNvSpPr>
            <p:nvPr/>
          </p:nvSpPr>
          <p:spPr bwMode="auto">
            <a:xfrm>
              <a:off x="624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C2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48</a:t>
              </a:r>
            </a:p>
          </p:txBody>
        </p:sp>
        <p:sp>
          <p:nvSpPr>
            <p:cNvPr id="28713" name="Text Box 41"/>
            <p:cNvSpPr txBox="1">
              <a:spLocks noChangeArrowheads="1"/>
            </p:cNvSpPr>
            <p:nvPr/>
          </p:nvSpPr>
          <p:spPr bwMode="auto">
            <a:xfrm>
              <a:off x="950" y="2822"/>
              <a:ext cx="32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D2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50</a:t>
              </a:r>
            </a:p>
          </p:txBody>
        </p:sp>
        <p:sp>
          <p:nvSpPr>
            <p:cNvPr id="28714" name="Text Box 42"/>
            <p:cNvSpPr txBox="1">
              <a:spLocks noChangeArrowheads="1"/>
            </p:cNvSpPr>
            <p:nvPr/>
          </p:nvSpPr>
          <p:spPr bwMode="auto">
            <a:xfrm>
              <a:off x="1275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E2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52</a:t>
              </a:r>
            </a:p>
          </p:txBody>
        </p:sp>
        <p:sp>
          <p:nvSpPr>
            <p:cNvPr id="28715" name="Text Box 43"/>
            <p:cNvSpPr txBox="1">
              <a:spLocks noChangeArrowheads="1"/>
            </p:cNvSpPr>
            <p:nvPr/>
          </p:nvSpPr>
          <p:spPr bwMode="auto">
            <a:xfrm>
              <a:off x="1601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F2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53</a:t>
              </a:r>
            </a:p>
          </p:txBody>
        </p:sp>
        <p:sp>
          <p:nvSpPr>
            <p:cNvPr id="28716" name="Text Box 44"/>
            <p:cNvSpPr txBox="1">
              <a:spLocks noChangeArrowheads="1"/>
            </p:cNvSpPr>
            <p:nvPr/>
          </p:nvSpPr>
          <p:spPr bwMode="auto">
            <a:xfrm>
              <a:off x="1927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G2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55</a:t>
              </a:r>
            </a:p>
          </p:txBody>
        </p:sp>
        <p:sp>
          <p:nvSpPr>
            <p:cNvPr id="28717" name="Text Box 45"/>
            <p:cNvSpPr txBox="1">
              <a:spLocks noChangeArrowheads="1"/>
            </p:cNvSpPr>
            <p:nvPr/>
          </p:nvSpPr>
          <p:spPr bwMode="auto">
            <a:xfrm>
              <a:off x="2253" y="2822"/>
              <a:ext cx="32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A3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57</a:t>
              </a:r>
            </a:p>
          </p:txBody>
        </p:sp>
        <p:sp>
          <p:nvSpPr>
            <p:cNvPr id="28718" name="Text Box 46"/>
            <p:cNvSpPr txBox="1">
              <a:spLocks noChangeArrowheads="1"/>
            </p:cNvSpPr>
            <p:nvPr/>
          </p:nvSpPr>
          <p:spPr bwMode="auto">
            <a:xfrm>
              <a:off x="2578" y="2822"/>
              <a:ext cx="32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B3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</a:pPr>
              <a:r>
                <a:rPr lang="en-GB" altLang="en-US" sz="1200" b="1"/>
                <a:t>59</a:t>
              </a:r>
            </a:p>
          </p:txBody>
        </p:sp>
        <p:sp>
          <p:nvSpPr>
            <p:cNvPr id="28719" name="Text Box 47"/>
            <p:cNvSpPr txBox="1">
              <a:spLocks noChangeArrowheads="1"/>
            </p:cNvSpPr>
            <p:nvPr/>
          </p:nvSpPr>
          <p:spPr bwMode="auto">
            <a:xfrm>
              <a:off x="2382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A#3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58</a:t>
              </a:r>
            </a:p>
          </p:txBody>
        </p:sp>
        <p:sp>
          <p:nvSpPr>
            <p:cNvPr id="28720" name="Text Box 48"/>
            <p:cNvSpPr txBox="1">
              <a:spLocks noChangeArrowheads="1"/>
            </p:cNvSpPr>
            <p:nvPr/>
          </p:nvSpPr>
          <p:spPr bwMode="auto">
            <a:xfrm>
              <a:off x="2057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G#2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56</a:t>
              </a:r>
            </a:p>
          </p:txBody>
        </p:sp>
        <p:sp>
          <p:nvSpPr>
            <p:cNvPr id="28721" name="Text Box 49"/>
            <p:cNvSpPr txBox="1">
              <a:spLocks noChangeArrowheads="1"/>
            </p:cNvSpPr>
            <p:nvPr/>
          </p:nvSpPr>
          <p:spPr bwMode="auto">
            <a:xfrm>
              <a:off x="1731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F#2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54</a:t>
              </a:r>
            </a:p>
          </p:txBody>
        </p:sp>
        <p:sp>
          <p:nvSpPr>
            <p:cNvPr id="28722" name="Text Box 50"/>
            <p:cNvSpPr txBox="1">
              <a:spLocks noChangeArrowheads="1"/>
            </p:cNvSpPr>
            <p:nvPr/>
          </p:nvSpPr>
          <p:spPr bwMode="auto">
            <a:xfrm>
              <a:off x="1080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D#2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28723" name="Text Box 51"/>
            <p:cNvSpPr txBox="1">
              <a:spLocks noChangeArrowheads="1"/>
            </p:cNvSpPr>
            <p:nvPr/>
          </p:nvSpPr>
          <p:spPr bwMode="auto">
            <a:xfrm>
              <a:off x="754" y="2381"/>
              <a:ext cx="3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C#2</a:t>
              </a:r>
            </a:p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FFFF"/>
                </a:buClr>
              </a:pPr>
              <a:r>
                <a:rPr lang="en-GB" altLang="en-US" sz="1200" b="1">
                  <a:solidFill>
                    <a:srgbClr val="FFFFFF"/>
                  </a:solidFill>
                </a:rPr>
                <a:t>49</a:t>
              </a:r>
            </a:p>
          </p:txBody>
        </p:sp>
      </p:grp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60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914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1219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1524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1828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2133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2438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2743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096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6400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6705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7010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7315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620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924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822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3352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3657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3962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4267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4572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4876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6" name="Rectangle 74"/>
          <p:cNvSpPr>
            <a:spLocks noChangeArrowheads="1"/>
          </p:cNvSpPr>
          <p:nvPr/>
        </p:nvSpPr>
        <p:spPr bwMode="auto">
          <a:xfrm>
            <a:off x="5181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7" name="Rectangle 75"/>
          <p:cNvSpPr>
            <a:spLocks noChangeArrowheads="1"/>
          </p:cNvSpPr>
          <p:nvPr/>
        </p:nvSpPr>
        <p:spPr bwMode="auto">
          <a:xfrm>
            <a:off x="5486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>
            <a:off x="6096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Status Byte</a:t>
            </a:r>
          </a:p>
        </p:txBody>
      </p:sp>
      <p:sp>
        <p:nvSpPr>
          <p:cNvPr id="28749" name="Text Box 77"/>
          <p:cNvSpPr txBox="1">
            <a:spLocks noChangeArrowheads="1"/>
          </p:cNvSpPr>
          <p:nvPr/>
        </p:nvSpPr>
        <p:spPr bwMode="auto">
          <a:xfrm>
            <a:off x="33528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1</a:t>
            </a:r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60960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2</a:t>
            </a:r>
          </a:p>
        </p:txBody>
      </p: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61595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1</a:t>
            </a:r>
          </a:p>
        </p:txBody>
      </p:sp>
      <p:sp>
        <p:nvSpPr>
          <p:cNvPr id="28752" name="Text Box 80"/>
          <p:cNvSpPr txBox="1">
            <a:spLocks noChangeArrowheads="1"/>
          </p:cNvSpPr>
          <p:nvPr/>
        </p:nvSpPr>
        <p:spPr bwMode="auto">
          <a:xfrm>
            <a:off x="32575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8753" name="Text Box 81"/>
          <p:cNvSpPr txBox="1">
            <a:spLocks noChangeArrowheads="1"/>
          </p:cNvSpPr>
          <p:nvPr/>
        </p:nvSpPr>
        <p:spPr bwMode="auto">
          <a:xfrm>
            <a:off x="60007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8754" name="Text Box 82"/>
          <p:cNvSpPr txBox="1">
            <a:spLocks noChangeArrowheads="1"/>
          </p:cNvSpPr>
          <p:nvPr/>
        </p:nvSpPr>
        <p:spPr bwMode="auto">
          <a:xfrm>
            <a:off x="1295400" y="3048000"/>
            <a:ext cx="812800" cy="222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1200"/>
              <a:t>Off/On</a:t>
            </a:r>
          </a:p>
        </p:txBody>
      </p:sp>
      <p:sp>
        <p:nvSpPr>
          <p:cNvPr id="28755" name="Text Box 83"/>
          <p:cNvSpPr txBox="1">
            <a:spLocks noChangeArrowheads="1"/>
          </p:cNvSpPr>
          <p:nvPr/>
        </p:nvSpPr>
        <p:spPr bwMode="auto">
          <a:xfrm>
            <a:off x="1905000" y="2644775"/>
            <a:ext cx="11430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Channel No.</a:t>
            </a:r>
          </a:p>
        </p:txBody>
      </p:sp>
      <p:sp>
        <p:nvSpPr>
          <p:cNvPr id="28756" name="Text Box 84"/>
          <p:cNvSpPr txBox="1">
            <a:spLocks noChangeArrowheads="1"/>
          </p:cNvSpPr>
          <p:nvPr/>
        </p:nvSpPr>
        <p:spPr bwMode="auto">
          <a:xfrm>
            <a:off x="3867150" y="2644775"/>
            <a:ext cx="17272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Note Number (0-127)</a:t>
            </a:r>
          </a:p>
        </p:txBody>
      </p:sp>
      <p:sp>
        <p:nvSpPr>
          <p:cNvPr id="28757" name="Text Box 85"/>
          <p:cNvSpPr txBox="1">
            <a:spLocks noChangeArrowheads="1"/>
          </p:cNvSpPr>
          <p:nvPr/>
        </p:nvSpPr>
        <p:spPr bwMode="auto">
          <a:xfrm>
            <a:off x="6610350" y="2644775"/>
            <a:ext cx="17272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Velocity (0-127)</a:t>
            </a:r>
          </a:p>
        </p:txBody>
      </p:sp>
      <p:sp>
        <p:nvSpPr>
          <p:cNvPr id="28758" name="Text Box 86"/>
          <p:cNvSpPr txBox="1">
            <a:spLocks noChangeArrowheads="1"/>
          </p:cNvSpPr>
          <p:nvPr/>
        </p:nvSpPr>
        <p:spPr bwMode="auto">
          <a:xfrm>
            <a:off x="91440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121920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1447800" y="2655888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0/1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28498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71800" y="28194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Tahoma" panose="020B0604030504040204" pitchFamily="34" charset="0"/>
              <a:buNone/>
            </a:pPr>
            <a:r>
              <a:rPr lang="en-GB" altLang="en-US" sz="1800">
                <a:latin typeface="Tahoma" panose="020B0604030504040204" pitchFamily="34" charset="0"/>
              </a:rPr>
              <a:t>No key pressed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971800" y="2057400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Font typeface="Tahoma" panose="020B0604030504040204" pitchFamily="34" charset="0"/>
              <a:buNone/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Action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48200" y="2057400"/>
            <a:ext cx="2362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Font typeface="Tahoma" panose="020B0604030504040204" pitchFamily="34" charset="0"/>
              <a:buNone/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MIDI message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010400" y="2057400"/>
            <a:ext cx="198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Font typeface="Tahoma" panose="020B0604030504040204" pitchFamily="34" charset="0"/>
              <a:buNone/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MIDI Output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648200" y="28194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Tahoma" panose="020B0604030504040204" pitchFamily="34" charset="0"/>
              <a:buNone/>
            </a:pPr>
            <a:r>
              <a:rPr lang="en-GB" altLang="en-US" sz="1800">
                <a:latin typeface="Tahoma" panose="020B0604030504040204" pitchFamily="34" charset="0"/>
              </a:rPr>
              <a:t>Nothing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10400" y="2819400"/>
            <a:ext cx="1981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Tahoma" panose="020B0604030504040204" pitchFamily="34" charset="0"/>
              <a:buNone/>
            </a:pPr>
            <a:r>
              <a:rPr lang="en-GB" altLang="en-US" sz="1800">
                <a:latin typeface="Tahoma" panose="020B0604030504040204" pitchFamily="34" charset="0"/>
              </a:rPr>
              <a:t>Idle</a:t>
            </a:r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2971800" y="5410203"/>
            <a:ext cx="6019801" cy="900113"/>
            <a:chOff x="1872" y="3408"/>
            <a:chExt cx="3792" cy="567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872" y="3504"/>
              <a:ext cx="110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125"/>
                </a:spcBef>
                <a:buFont typeface="Tahoma" panose="020B0604030504040204" pitchFamily="34" charset="0"/>
                <a:buNone/>
              </a:pPr>
              <a:r>
                <a:rPr lang="en-GB" altLang="en-US" sz="1800">
                  <a:latin typeface="Tahoma" panose="020B0604030504040204" pitchFamily="34" charset="0"/>
                </a:rPr>
                <a:t>F3 released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2928" y="3504"/>
              <a:ext cx="148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125"/>
                </a:spcBef>
                <a:buFont typeface="Tahoma" panose="020B0604030504040204" pitchFamily="34" charset="0"/>
                <a:buNone/>
              </a:pPr>
              <a:r>
                <a:rPr lang="en-GB" altLang="en-US" sz="1800">
                  <a:latin typeface="Tahoma" panose="020B0604030504040204" pitchFamily="34" charset="0"/>
                </a:rPr>
                <a:t>Note Off, F3, Velocity=55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416" y="3408"/>
              <a:ext cx="1248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Font typeface="Tahoma" panose="020B0604030504040204" pitchFamily="34" charset="0"/>
                <a:buNone/>
              </a:pPr>
              <a:r>
                <a:rPr lang="en-GB" altLang="en-US" sz="1400" dirty="0">
                  <a:latin typeface="Tahoma" panose="020B0604030504040204" pitchFamily="34" charset="0"/>
                </a:rPr>
                <a:t>1</a:t>
              </a:r>
              <a:r>
                <a:rPr lang="en-GB" altLang="en-US" sz="1400" dirty="0">
                  <a:solidFill>
                    <a:srgbClr val="FF0000"/>
                  </a:solidFill>
                  <a:latin typeface="Tahoma" panose="020B0604030504040204" pitchFamily="34" charset="0"/>
                </a:rPr>
                <a:t>000</a:t>
              </a:r>
              <a:r>
                <a:rPr lang="en-GB" altLang="en-US" sz="1400" dirty="0">
                  <a:latin typeface="Tahoma" panose="020B0604030504040204" pitchFamily="34" charset="0"/>
                </a:rPr>
                <a:t>0000, 01000001, 00110111</a:t>
              </a:r>
            </a:p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 dirty="0">
                  <a:latin typeface="Tahoma" panose="020B0604030504040204" pitchFamily="34" charset="0"/>
                </a:rPr>
                <a:t>(128, 65, 55)</a:t>
              </a:r>
            </a:p>
          </p:txBody>
        </p:sp>
      </p:grp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286000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2971800" y="3581402"/>
            <a:ext cx="6019801" cy="900113"/>
            <a:chOff x="1872" y="2256"/>
            <a:chExt cx="3792" cy="567"/>
          </a:xfrm>
        </p:grpSpPr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1872" y="2352"/>
              <a:ext cx="110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125"/>
                </a:spcBef>
                <a:buFont typeface="Tahoma" panose="020B0604030504040204" pitchFamily="34" charset="0"/>
                <a:buNone/>
              </a:pPr>
              <a:r>
                <a:rPr lang="en-GB" altLang="en-US" sz="1800">
                  <a:latin typeface="Tahoma" panose="020B0604030504040204" pitchFamily="34" charset="0"/>
                </a:rPr>
                <a:t>F3 pressed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2928" y="2352"/>
              <a:ext cx="148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125"/>
                </a:spcBef>
                <a:buFont typeface="Tahoma" panose="020B0604030504040204" pitchFamily="34" charset="0"/>
                <a:buNone/>
              </a:pPr>
              <a:r>
                <a:rPr lang="en-GB" altLang="en-US" sz="1800">
                  <a:latin typeface="Tahoma" panose="020B0604030504040204" pitchFamily="34" charset="0"/>
                </a:rPr>
                <a:t>Note On, F3, Velocity=100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4416" y="2256"/>
              <a:ext cx="1248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Font typeface="Tahoma" panose="020B0604030504040204" pitchFamily="34" charset="0"/>
                <a:buNone/>
              </a:pPr>
              <a:r>
                <a:rPr lang="en-GB" altLang="en-US" sz="1400" dirty="0">
                  <a:latin typeface="Tahoma" panose="020B0604030504040204" pitchFamily="34" charset="0"/>
                </a:rPr>
                <a:t>1</a:t>
              </a:r>
              <a:r>
                <a:rPr lang="en-GB" altLang="en-US" sz="1400" dirty="0">
                  <a:solidFill>
                    <a:srgbClr val="FF0000"/>
                  </a:solidFill>
                  <a:latin typeface="Tahoma" panose="020B0604030504040204" pitchFamily="34" charset="0"/>
                </a:rPr>
                <a:t>001</a:t>
              </a:r>
              <a:r>
                <a:rPr lang="en-GB" altLang="en-US" sz="1400" dirty="0">
                  <a:latin typeface="Tahoma" panose="020B0604030504040204" pitchFamily="34" charset="0"/>
                </a:rPr>
                <a:t>0000, 01000001, 01100100</a:t>
              </a:r>
            </a:p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 dirty="0">
                  <a:latin typeface="Tahoma" panose="020B0604030504040204" pitchFamily="34" charset="0"/>
                </a:rPr>
                <a:t>(144, 65, 100)</a:t>
              </a:r>
            </a:p>
          </p:txBody>
        </p:sp>
      </p:grpSp>
      <p:sp>
        <p:nvSpPr>
          <p:cNvPr id="29713" name="AutoShape 17"/>
          <p:cNvSpPr>
            <a:spLocks noRot="1" noChangeAspect="1" noChangeArrowheads="1"/>
          </p:cNvSpPr>
          <p:nvPr>
            <a:videoFile r:link="rId1"/>
          </p:nvPr>
        </p:nvSpPr>
        <p:spPr bwMode="auto">
          <a:xfrm>
            <a:off x="533400" y="3429000"/>
            <a:ext cx="2286000" cy="1714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533400" y="3429000"/>
            <a:ext cx="8456613" cy="1714500"/>
            <a:chOff x="336" y="2160"/>
            <a:chExt cx="5327" cy="1080"/>
          </a:xfrm>
        </p:grpSpPr>
        <p:grpSp>
          <p:nvGrpSpPr>
            <p:cNvPr id="29715" name="Group 19"/>
            <p:cNvGrpSpPr>
              <a:grpSpLocks/>
            </p:cNvGrpSpPr>
            <p:nvPr/>
          </p:nvGrpSpPr>
          <p:grpSpPr bwMode="auto">
            <a:xfrm>
              <a:off x="1872" y="2928"/>
              <a:ext cx="3791" cy="231"/>
              <a:chOff x="1872" y="2928"/>
              <a:chExt cx="3791" cy="231"/>
            </a:xfrm>
          </p:grpSpPr>
          <p:sp>
            <p:nvSpPr>
              <p:cNvPr id="29716" name="Text Box 20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110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5pPr>
                <a:lvl6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6pPr>
                <a:lvl7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7pPr>
                <a:lvl8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8pPr>
                <a:lvl9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1125"/>
                  </a:spcBef>
                  <a:buFont typeface="Tahoma" panose="020B0604030504040204" pitchFamily="34" charset="0"/>
                  <a:buNone/>
                </a:pPr>
                <a:r>
                  <a:rPr lang="en-GB" altLang="en-US" sz="1800">
                    <a:latin typeface="Tahoma" panose="020B0604030504040204" pitchFamily="34" charset="0"/>
                  </a:rPr>
                  <a:t>F3 Held</a:t>
                </a:r>
              </a:p>
            </p:txBody>
          </p:sp>
          <p:sp>
            <p:nvSpPr>
              <p:cNvPr id="29717" name="Text Box 21"/>
              <p:cNvSpPr txBox="1">
                <a:spLocks noChangeArrowheads="1"/>
              </p:cNvSpPr>
              <p:nvPr/>
            </p:nvSpPr>
            <p:spPr bwMode="auto">
              <a:xfrm>
                <a:off x="2928" y="2928"/>
                <a:ext cx="148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5pPr>
                <a:lvl6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6pPr>
                <a:lvl7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7pPr>
                <a:lvl8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8pPr>
                <a:lvl9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1125"/>
                  </a:spcBef>
                  <a:buFont typeface="Tahoma" panose="020B0604030504040204" pitchFamily="34" charset="0"/>
                  <a:buNone/>
                </a:pPr>
                <a:r>
                  <a:rPr lang="en-GB" altLang="en-US" sz="1800">
                    <a:latin typeface="Tahoma" panose="020B0604030504040204" pitchFamily="34" charset="0"/>
                  </a:rPr>
                  <a:t>Nothing</a:t>
                </a:r>
              </a:p>
            </p:txBody>
          </p:sp>
          <p:sp>
            <p:nvSpPr>
              <p:cNvPr id="29718" name="Text Box 22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124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5pPr>
                <a:lvl6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6pPr>
                <a:lvl7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7pPr>
                <a:lvl8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8pPr>
                <a:lvl9pPr defTabSz="457200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1125"/>
                  </a:spcBef>
                  <a:buFont typeface="Tahoma" panose="020B0604030504040204" pitchFamily="34" charset="0"/>
                  <a:buNone/>
                </a:pPr>
                <a:r>
                  <a:rPr lang="en-GB" altLang="en-US" sz="1800">
                    <a:latin typeface="Tahoma" panose="020B0604030504040204" pitchFamily="34" charset="0"/>
                  </a:rPr>
                  <a:t>Idle</a:t>
                </a:r>
              </a:p>
            </p:txBody>
          </p:sp>
        </p:grpSp>
        <p:pic>
          <p:nvPicPr>
            <p:cNvPr id="29719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160"/>
              <a:ext cx="1440" cy="1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9720" name="AutoShape 24"/>
          <p:cNvSpPr>
            <a:spLocks noRot="1" noChangeAspect="1" noChangeArrowheads="1"/>
          </p:cNvSpPr>
          <p:nvPr>
            <a:videoFile r:link="rId2"/>
          </p:nvPr>
        </p:nvSpPr>
        <p:spPr bwMode="auto">
          <a:xfrm>
            <a:off x="533400" y="3429000"/>
            <a:ext cx="2286000" cy="1714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0223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7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97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7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7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7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20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720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Control Change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3200400"/>
            <a:ext cx="7239000" cy="30861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Other than the keyboard, several other controls affect the sound  e.g. the volume knob, sustain pedal, modulation wheel etc.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When any of these controls are adjusted, the new value is transmitted using a control change message.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Controller number identifies the control to be altered (e.g. 1 = modulation, 7 = volume)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value can be either: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 number between 0 and 127 for continuous controllers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Either 0 or 127 indicating ‘off’ and ‘on’ for switches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14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828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133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438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743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096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400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705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010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315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620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924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8229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352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657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962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2672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5720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8768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1816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486400" y="2590800"/>
            <a:ext cx="3048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096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Status Byte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3528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1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096000" y="2209800"/>
            <a:ext cx="243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 b="1"/>
              <a:t>Data Byte 2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1595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1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2575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000750" y="2644775"/>
            <a:ext cx="508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905000" y="2644775"/>
            <a:ext cx="11430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Channel No.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733800" y="2644775"/>
            <a:ext cx="20574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Controller Number (0-127)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6610350" y="2644775"/>
            <a:ext cx="17272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Value (0-127)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91440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0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1219200" y="2655888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447800" y="2655888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GB" alt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09328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Basics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02550" cy="3135312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solidFill>
                  <a:srgbClr val="1C1C1C"/>
                </a:solidFill>
              </a:rPr>
              <a:t>First introduced in 1983</a:t>
            </a: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solidFill>
                  <a:srgbClr val="1C1C1C"/>
                </a:solidFill>
              </a:rPr>
              <a:t>MIDI isn’t hardware or software</a:t>
            </a: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It’s a universal “digital language” and means of communication for music technology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68900"/>
            <a:ext cx="6375400" cy="1079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09794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Basics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/>
          <a:stretch>
            <a:fillRect/>
          </a:stretch>
        </p:blipFill>
        <p:spPr bwMode="auto">
          <a:xfrm>
            <a:off x="304800" y="3581400"/>
            <a:ext cx="6854825" cy="111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581400"/>
            <a:ext cx="1676400" cy="1103313"/>
          </a:xfrm>
          <a:prstGeom prst="rect">
            <a:avLst/>
          </a:prstGeom>
          <a:noFill/>
          <a:ln w="126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375400" cy="1079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4953000"/>
            <a:ext cx="8458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800">
                <a:latin typeface="Tahoma" panose="020B0604030504040204" pitchFamily="34" charset="0"/>
              </a:rPr>
              <a:t>MIDI consists of performance information—like print music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04825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Basics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4457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MIDI is completely independent of the audio circuitry—it’s not sound.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95400" y="3429000"/>
            <a:ext cx="6629400" cy="243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7" b="26663"/>
          <a:stretch>
            <a:fillRect/>
          </a:stretch>
        </p:blipFill>
        <p:spPr bwMode="auto">
          <a:xfrm>
            <a:off x="1447800" y="4191000"/>
            <a:ext cx="48387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0007" b="26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343400"/>
            <a:ext cx="136366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089400"/>
            <a:ext cx="1524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118100" y="4381500"/>
            <a:ext cx="990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0" hangingPunct="0">
              <a:lnSpc>
                <a:spcPct val="90000"/>
              </a:lnSpc>
              <a:buFont typeface="Helvetica" panose="020B0604020202020204" pitchFamily="34" charset="0"/>
              <a:buNone/>
            </a:pPr>
            <a:r>
              <a:rPr lang="en-GB" altLang="en-US" sz="1200" b="1">
                <a:latin typeface="Helvetica" panose="020B0604020202020204" pitchFamily="34" charset="0"/>
              </a:rPr>
              <a:t>L      R   AUDIO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676400" y="4419600"/>
            <a:ext cx="1295400" cy="304800"/>
          </a:xfrm>
          <a:prstGeom prst="rect">
            <a:avLst/>
          </a:prstGeom>
          <a:solidFill>
            <a:srgbClr val="9A9A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25600" y="4360863"/>
            <a:ext cx="13716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0" hangingPunct="0">
              <a:lnSpc>
                <a:spcPct val="90000"/>
              </a:lnSpc>
              <a:buFont typeface="Helvetica" panose="020B0604020202020204" pitchFamily="34" charset="0"/>
              <a:buNone/>
            </a:pPr>
            <a:r>
              <a:rPr lang="en-GB" altLang="en-US" sz="1200" b="1">
                <a:latin typeface="Helvetica" panose="020B0604020202020204" pitchFamily="34" charset="0"/>
              </a:rPr>
              <a:t>IN   OUT   THRU</a:t>
            </a:r>
          </a:p>
          <a:p>
            <a:pPr algn="ctr" eaLnBrk="0" hangingPunct="0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200" b="1">
                <a:latin typeface="Helvetica" panose="020B0604020202020204" pitchFamily="34" charset="0"/>
              </a:rPr>
              <a:t>MIDI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5791200" y="4037013"/>
            <a:ext cx="1588" cy="2317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791200" y="4038600"/>
            <a:ext cx="1219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7010400" y="40386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5410200" y="3884613"/>
            <a:ext cx="1588" cy="3841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410200" y="3886200"/>
            <a:ext cx="17526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162800" y="3886200"/>
            <a:ext cx="1588" cy="5334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76800"/>
            <a:ext cx="7239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2209800" y="3808413"/>
            <a:ext cx="1588" cy="3079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371600" y="3549650"/>
            <a:ext cx="449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Note On; Note Number; Velocity; Note 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1393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MIDI </a:t>
            </a:r>
            <a:r>
              <a:rPr lang="en-GB" altLang="en-US" sz="2400">
                <a:solidFill>
                  <a:srgbClr val="FF0000"/>
                </a:solidFill>
              </a:rPr>
              <a:t>doesn’t</a:t>
            </a:r>
            <a:r>
              <a:rPr lang="en-GB" altLang="en-US" sz="2400"/>
              <a:t> transmit digital audio.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What it does transmit is the basic information supplied by the performer: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What keys are pressed/released, and when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What pedals are pressed etc.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311775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318073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reeform 1"/>
          <p:cNvSpPr>
            <a:spLocks/>
          </p:cNvSpPr>
          <p:nvPr/>
        </p:nvSpPr>
        <p:spPr bwMode="auto">
          <a:xfrm>
            <a:off x="2800350" y="2627313"/>
            <a:ext cx="4210050" cy="993775"/>
          </a:xfrm>
          <a:custGeom>
            <a:avLst/>
            <a:gdLst>
              <a:gd name="T0" fmla="*/ 0 w 2652"/>
              <a:gd name="T1" fmla="*/ 158 h 626"/>
              <a:gd name="T2" fmla="*/ 1008 w 2652"/>
              <a:gd name="T3" fmla="*/ 20 h 626"/>
              <a:gd name="T4" fmla="*/ 1500 w 2652"/>
              <a:gd name="T5" fmla="*/ 278 h 626"/>
              <a:gd name="T6" fmla="*/ 2244 w 2652"/>
              <a:gd name="T7" fmla="*/ 224 h 626"/>
              <a:gd name="T8" fmla="*/ 2652 w 2652"/>
              <a:gd name="T9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2" h="626">
                <a:moveTo>
                  <a:pt x="0" y="158"/>
                </a:moveTo>
                <a:cubicBezTo>
                  <a:pt x="168" y="135"/>
                  <a:pt x="758" y="0"/>
                  <a:pt x="1008" y="20"/>
                </a:cubicBezTo>
                <a:cubicBezTo>
                  <a:pt x="1258" y="40"/>
                  <a:pt x="1294" y="244"/>
                  <a:pt x="1500" y="278"/>
                </a:cubicBezTo>
                <a:cubicBezTo>
                  <a:pt x="1706" y="312"/>
                  <a:pt x="2052" y="166"/>
                  <a:pt x="2244" y="224"/>
                </a:cubicBezTo>
                <a:cubicBezTo>
                  <a:pt x="2436" y="282"/>
                  <a:pt x="2567" y="542"/>
                  <a:pt x="2652" y="626"/>
                </a:cubicBezTo>
              </a:path>
            </a:pathLst>
          </a:custGeom>
          <a:noFill/>
          <a:ln w="38160" cap="rnd">
            <a:solidFill>
              <a:srgbClr val="FF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71600" y="622300"/>
            <a:ext cx="7239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Clr>
                <a:srgbClr val="333399"/>
              </a:buClr>
              <a:buFont typeface="Verdana" panose="020B0604030504040204" pitchFamily="34" charset="0"/>
              <a:buNone/>
            </a:pPr>
            <a:r>
              <a:rPr lang="en-GB" altLang="en-US">
                <a:solidFill>
                  <a:srgbClr val="333399"/>
                </a:solidFill>
                <a:latin typeface="Verdana" panose="020B0604030504040204" pitchFamily="34" charset="0"/>
              </a:rPr>
              <a:t>MIDI devices communicate using </a:t>
            </a:r>
            <a:r>
              <a:rPr lang="en-GB" altLang="en-US" b="1">
                <a:solidFill>
                  <a:srgbClr val="333399"/>
                </a:solidFill>
                <a:latin typeface="Verdana" panose="020B0604030504040204" pitchFamily="34" charset="0"/>
              </a:rPr>
              <a:t>messages</a:t>
            </a:r>
            <a:r>
              <a:rPr lang="en-GB" altLang="en-US">
                <a:solidFill>
                  <a:srgbClr val="333399"/>
                </a:solidFill>
                <a:latin typeface="Verdana" panose="020B0604030504040204" pitchFamily="34" charset="0"/>
              </a:rPr>
              <a:t>…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4" t="3528"/>
          <a:stretch>
            <a:fillRect/>
          </a:stretch>
        </p:blipFill>
        <p:spPr bwMode="auto">
          <a:xfrm>
            <a:off x="762000" y="2971800"/>
            <a:ext cx="213360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324" t="35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73413"/>
            <a:ext cx="2133600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2619375" y="1862138"/>
            <a:ext cx="4903788" cy="1338262"/>
            <a:chOff x="1650" y="1173"/>
            <a:chExt cx="3089" cy="843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1650" y="1173"/>
              <a:ext cx="3090" cy="844"/>
            </a:xfrm>
            <a:custGeom>
              <a:avLst/>
              <a:gdLst>
                <a:gd name="T0" fmla="*/ 0 w 3090"/>
                <a:gd name="T1" fmla="*/ 250 h 844"/>
                <a:gd name="T2" fmla="*/ 846 w 3090"/>
                <a:gd name="T3" fmla="*/ 4 h 844"/>
                <a:gd name="T4" fmla="*/ 1932 w 3090"/>
                <a:gd name="T5" fmla="*/ 226 h 844"/>
                <a:gd name="T6" fmla="*/ 2760 w 3090"/>
                <a:gd name="T7" fmla="*/ 178 h 844"/>
                <a:gd name="T8" fmla="*/ 3090 w 3090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0" h="844">
                  <a:moveTo>
                    <a:pt x="0" y="250"/>
                  </a:moveTo>
                  <a:cubicBezTo>
                    <a:pt x="141" y="209"/>
                    <a:pt x="524" y="8"/>
                    <a:pt x="846" y="4"/>
                  </a:cubicBezTo>
                  <a:cubicBezTo>
                    <a:pt x="1168" y="0"/>
                    <a:pt x="1613" y="197"/>
                    <a:pt x="1932" y="226"/>
                  </a:cubicBezTo>
                  <a:cubicBezTo>
                    <a:pt x="2251" y="255"/>
                    <a:pt x="2567" y="75"/>
                    <a:pt x="2760" y="178"/>
                  </a:cubicBezTo>
                  <a:cubicBezTo>
                    <a:pt x="2953" y="281"/>
                    <a:pt x="3021" y="705"/>
                    <a:pt x="3090" y="844"/>
                  </a:cubicBezTo>
                </a:path>
              </a:pathLst>
            </a:custGeom>
            <a:noFill/>
            <a:ln w="38160" cap="rnd">
              <a:solidFill>
                <a:srgbClr val="9933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968" y="1375"/>
              <a:ext cx="2352" cy="42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Wave1">
                <a:avLst>
                  <a:gd name="adj1" fmla="val 20644"/>
                  <a:gd name="adj2" fmla="val -1319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333399"/>
                  </a:solidFill>
                  <a:effectLst>
                    <a:outerShdw dist="53966" dir="2700000" algn="ctr" rotWithShape="0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m e s s a g e s</a:t>
              </a:r>
              <a:endParaRPr lang="en-GB" sz="3600" kern="10">
                <a:solidFill>
                  <a:srgbClr val="333399"/>
                </a:solidFill>
                <a:effectLst>
                  <a:outerShdw dist="53966" dir="2700000" algn="ctr" rotWithShape="0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3352800" y="2986088"/>
            <a:ext cx="3427413" cy="2271712"/>
            <a:chOff x="2112" y="1881"/>
            <a:chExt cx="2159" cy="1431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112" y="1881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Note on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2112" y="2081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Note off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112" y="2281"/>
              <a:ext cx="148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Program change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112" y="2481"/>
              <a:ext cx="105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Pitch bend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112" y="2681"/>
              <a:ext cx="163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Controller change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2112" y="2881"/>
              <a:ext cx="201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Pressure (polyphonic)</a:t>
              </a: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2112" y="3081"/>
              <a:ext cx="21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  <a:buFont typeface="Verdana" panose="020B0604030504040204" pitchFamily="34" charset="0"/>
                <a:buChar char="•"/>
              </a:pPr>
              <a:r>
                <a:rPr lang="en-GB" altLang="en-US" sz="1800">
                  <a:latin typeface="Verdana" panose="020B0604030504040204" pitchFamily="34" charset="0"/>
                </a:rPr>
                <a:t> Pressure (monophonic)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81610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MIDI Specification – The Techie Bit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Physically MIDI is: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 simplex asynchronous serial interface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Simplex – data only flows in one direction, from transmitter to receiver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Serial – bits of data are transmitted one at a time in series (rather than all at once in parallel)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Asynchronous – the duration of each bit is fixed (32 µs for MIDI). Both the transmitter and receiver need a separate accurate clock to measure this duration. No clock signal is transmitted so only a single pair of wires is needed.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Baud rate = 31250 bits/second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Data is transmitted in 8-bit packets with one start bit, one stop bit and no parity.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81467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615950"/>
            <a:ext cx="7793037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Digital Serial Communications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146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8194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4290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0386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648200" y="2819400"/>
            <a:ext cx="304800" cy="3048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324600" y="2819400"/>
            <a:ext cx="665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400800" y="2819400"/>
            <a:ext cx="469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/>
              <a:t>time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914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LSB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343400" y="3124200"/>
            <a:ext cx="914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MSB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524000" y="2819400"/>
            <a:ext cx="6858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209800" y="28194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209800" y="3124200"/>
            <a:ext cx="3048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2362200" y="23622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05000" y="1905000"/>
            <a:ext cx="914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Start bit (always 0)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5105400" y="23622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648200" y="1905000"/>
            <a:ext cx="914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Stop bit (always 1)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2514600" y="2667000"/>
            <a:ext cx="2438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276600" y="2514600"/>
            <a:ext cx="9144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Data bits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953000" y="2819400"/>
            <a:ext cx="7620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257800" y="28194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209800" y="3505200"/>
            <a:ext cx="3048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352800" y="3352800"/>
            <a:ext cx="7620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1200"/>
              <a:t>320 </a:t>
            </a:r>
            <a:r>
              <a:rPr lang="en-GB" altLang="en-US" sz="1200">
                <a:latin typeface="Symbol" panose="05050102010706020507" pitchFamily="18" charset="2"/>
              </a:rPr>
              <a:t></a:t>
            </a:r>
            <a:r>
              <a:rPr lang="en-GB" altLang="en-US" sz="1200"/>
              <a:t>s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295400" y="2743200"/>
            <a:ext cx="241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800"/>
              <a:t>1</a:t>
            </a:r>
          </a:p>
          <a:p>
            <a:pPr>
              <a:lnSpc>
                <a:spcPct val="100000"/>
              </a:lnSpc>
            </a:pPr>
            <a:endParaRPr lang="en-GB" altLang="en-US" sz="800"/>
          </a:p>
          <a:p>
            <a:pPr>
              <a:lnSpc>
                <a:spcPct val="100000"/>
              </a:lnSpc>
            </a:pPr>
            <a:r>
              <a:rPr lang="en-GB" altLang="en-US" sz="800"/>
              <a:t>0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522413" y="3124200"/>
            <a:ext cx="688975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381000" y="4038600"/>
            <a:ext cx="7694613" cy="1446213"/>
            <a:chOff x="240" y="2544"/>
            <a:chExt cx="4847" cy="911"/>
          </a:xfrm>
        </p:grpSpPr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576" y="2544"/>
              <a:ext cx="446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  <a:buFont typeface="Tahoma" panose="020B0604030504040204" pitchFamily="34" charset="0"/>
                <a:buNone/>
              </a:pPr>
              <a:r>
                <a:rPr lang="en-GB" altLang="en-US" sz="2000">
                  <a:latin typeface="Tahoma" panose="020B0604030504040204" pitchFamily="34" charset="0"/>
                </a:rPr>
                <a:t>Eg. To transmit (105)</a:t>
              </a:r>
              <a:r>
                <a:rPr lang="en-GB" altLang="en-US" sz="2000" baseline="-25000">
                  <a:latin typeface="Tahoma" panose="020B0604030504040204" pitchFamily="34" charset="0"/>
                </a:rPr>
                <a:t>10</a:t>
              </a:r>
              <a:r>
                <a:rPr lang="en-GB" altLang="en-US" sz="2000">
                  <a:latin typeface="Tahoma" panose="020B0604030504040204" pitchFamily="34" charset="0"/>
                </a:rPr>
                <a:t> = (01101001)</a:t>
              </a:r>
              <a:r>
                <a:rPr lang="en-GB" altLang="en-US" sz="2000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240" y="3216"/>
              <a:ext cx="672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912" y="3216"/>
              <a:ext cx="1" cy="240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912" y="3456"/>
              <a:ext cx="384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1296" y="3216"/>
              <a:ext cx="384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1680" y="3456"/>
              <a:ext cx="768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2448" y="3216"/>
              <a:ext cx="384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V="1">
              <a:off x="1296" y="3215"/>
              <a:ext cx="1" cy="242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1680" y="3216"/>
              <a:ext cx="1" cy="240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V="1">
              <a:off x="2448" y="3215"/>
              <a:ext cx="1" cy="242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2832" y="3216"/>
              <a:ext cx="1" cy="240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2832" y="3456"/>
              <a:ext cx="384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V="1">
              <a:off x="3216" y="3215"/>
              <a:ext cx="1" cy="242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3216" y="3216"/>
              <a:ext cx="768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3984" y="3216"/>
              <a:ext cx="1" cy="240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>
              <a:off x="3984" y="3456"/>
              <a:ext cx="384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V="1">
              <a:off x="4368" y="3215"/>
              <a:ext cx="1" cy="242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4368" y="3216"/>
              <a:ext cx="720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912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1296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1680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064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448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832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216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3600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84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4368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1" cy="96"/>
            </a:xfrm>
            <a:prstGeom prst="line">
              <a:avLst/>
            </a:prstGeom>
            <a:noFill/>
            <a:ln w="2844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5" name="Text Box 59"/>
            <p:cNvSpPr txBox="1">
              <a:spLocks noChangeArrowheads="1"/>
            </p:cNvSpPr>
            <p:nvPr/>
          </p:nvSpPr>
          <p:spPr bwMode="auto">
            <a:xfrm>
              <a:off x="912" y="2832"/>
              <a:ext cx="38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Tahoma" panose="020B0604030504040204" pitchFamily="34" charset="0"/>
                <a:buNone/>
              </a:pPr>
              <a:r>
                <a:rPr lang="en-GB" altLang="en-US" sz="1400">
                  <a:latin typeface="Tahoma" panose="020B0604030504040204" pitchFamily="34" charset="0"/>
                </a:rPr>
                <a:t>Start</a:t>
              </a:r>
            </a:p>
            <a:p>
              <a:pPr algn="ctr">
                <a:lnSpc>
                  <a:spcPct val="100000"/>
                </a:lnSpc>
                <a:buFont typeface="Tahoma" panose="020B0604030504040204" pitchFamily="34" charset="0"/>
                <a:buNone/>
              </a:pPr>
              <a:r>
                <a:rPr lang="en-GB" altLang="en-US" sz="1400">
                  <a:latin typeface="Tahoma" panose="020B0604030504040204" pitchFamily="34" charset="0"/>
                </a:rPr>
                <a:t>bit</a:t>
              </a:r>
            </a:p>
          </p:txBody>
        </p:sp>
        <p:sp>
          <p:nvSpPr>
            <p:cNvPr id="14396" name="Text Box 60"/>
            <p:cNvSpPr txBox="1">
              <a:spLocks noChangeArrowheads="1"/>
            </p:cNvSpPr>
            <p:nvPr/>
          </p:nvSpPr>
          <p:spPr bwMode="auto">
            <a:xfrm>
              <a:off x="4368" y="2832"/>
              <a:ext cx="38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Tahoma" panose="020B0604030504040204" pitchFamily="34" charset="0"/>
                <a:buNone/>
              </a:pPr>
              <a:r>
                <a:rPr lang="en-GB" altLang="en-US" sz="1400">
                  <a:latin typeface="Tahoma" panose="020B0604030504040204" pitchFamily="34" charset="0"/>
                </a:rPr>
                <a:t>Stop</a:t>
              </a:r>
            </a:p>
            <a:p>
              <a:pPr algn="ctr">
                <a:lnSpc>
                  <a:spcPct val="100000"/>
                </a:lnSpc>
                <a:buFont typeface="Tahoma" panose="020B0604030504040204" pitchFamily="34" charset="0"/>
                <a:buNone/>
              </a:pPr>
              <a:r>
                <a:rPr lang="en-GB" altLang="en-US" sz="1400">
                  <a:latin typeface="Tahoma" panose="020B0604030504040204" pitchFamily="34" charset="0"/>
                </a:rPr>
                <a:t>bit</a:t>
              </a:r>
            </a:p>
          </p:txBody>
        </p:sp>
        <p:sp>
          <p:nvSpPr>
            <p:cNvPr id="14397" name="Text Box 61"/>
            <p:cNvSpPr txBox="1">
              <a:spLocks noChangeArrowheads="1"/>
            </p:cNvSpPr>
            <p:nvPr/>
          </p:nvSpPr>
          <p:spPr bwMode="auto">
            <a:xfrm>
              <a:off x="1296" y="2880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8" name="Text Box 62"/>
            <p:cNvSpPr txBox="1">
              <a:spLocks noChangeArrowheads="1"/>
            </p:cNvSpPr>
            <p:nvPr/>
          </p:nvSpPr>
          <p:spPr bwMode="auto">
            <a:xfrm>
              <a:off x="1296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399" name="Text Box 63"/>
            <p:cNvSpPr txBox="1">
              <a:spLocks noChangeArrowheads="1"/>
            </p:cNvSpPr>
            <p:nvPr/>
          </p:nvSpPr>
          <p:spPr bwMode="auto">
            <a:xfrm>
              <a:off x="1680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00" name="Text Box 64"/>
            <p:cNvSpPr txBox="1">
              <a:spLocks noChangeArrowheads="1"/>
            </p:cNvSpPr>
            <p:nvPr/>
          </p:nvSpPr>
          <p:spPr bwMode="auto">
            <a:xfrm>
              <a:off x="2064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01" name="Text Box 65"/>
            <p:cNvSpPr txBox="1">
              <a:spLocks noChangeArrowheads="1"/>
            </p:cNvSpPr>
            <p:nvPr/>
          </p:nvSpPr>
          <p:spPr bwMode="auto">
            <a:xfrm>
              <a:off x="2448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02" name="Text Box 66"/>
            <p:cNvSpPr txBox="1">
              <a:spLocks noChangeArrowheads="1"/>
            </p:cNvSpPr>
            <p:nvPr/>
          </p:nvSpPr>
          <p:spPr bwMode="auto">
            <a:xfrm>
              <a:off x="2832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03" name="Text Box 67"/>
            <p:cNvSpPr txBox="1">
              <a:spLocks noChangeArrowheads="1"/>
            </p:cNvSpPr>
            <p:nvPr/>
          </p:nvSpPr>
          <p:spPr bwMode="auto">
            <a:xfrm>
              <a:off x="3216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04" name="Text Box 68"/>
            <p:cNvSpPr txBox="1">
              <a:spLocks noChangeArrowheads="1"/>
            </p:cNvSpPr>
            <p:nvPr/>
          </p:nvSpPr>
          <p:spPr bwMode="auto">
            <a:xfrm>
              <a:off x="3600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05" name="Text Box 69"/>
            <p:cNvSpPr txBox="1">
              <a:spLocks noChangeArrowheads="1"/>
            </p:cNvSpPr>
            <p:nvPr/>
          </p:nvSpPr>
          <p:spPr bwMode="auto">
            <a:xfrm>
              <a:off x="3984" y="2928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Tahoma" panose="020B0604030504040204" pitchFamily="34" charset="0"/>
                <a:buNone/>
              </a:pPr>
              <a:r>
                <a:rPr lang="en-GB" altLang="en-US" sz="1600"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406" name="Group 70"/>
          <p:cNvGrpSpPr>
            <a:grpSpLocks/>
          </p:cNvGrpSpPr>
          <p:nvPr/>
        </p:nvGrpSpPr>
        <p:grpSpPr bwMode="auto">
          <a:xfrm>
            <a:off x="914400" y="5791200"/>
            <a:ext cx="1065213" cy="900113"/>
            <a:chOff x="576" y="3648"/>
            <a:chExt cx="671" cy="567"/>
          </a:xfrm>
        </p:grpSpPr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 flipV="1">
              <a:off x="912" y="3647"/>
              <a:ext cx="1" cy="242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8" name="Text Box 72"/>
            <p:cNvSpPr txBox="1">
              <a:spLocks noChangeArrowheads="1"/>
            </p:cNvSpPr>
            <p:nvPr/>
          </p:nvSpPr>
          <p:spPr bwMode="auto">
            <a:xfrm>
              <a:off x="576" y="3888"/>
              <a:ext cx="67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Start bit detected</a:t>
              </a:r>
            </a:p>
          </p:txBody>
        </p:sp>
      </p:grp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447800" y="5562600"/>
            <a:ext cx="1217613" cy="992188"/>
            <a:chOff x="912" y="3504"/>
            <a:chExt cx="767" cy="625"/>
          </a:xfrm>
        </p:grpSpPr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 flipV="1">
              <a:off x="912" y="3503"/>
              <a:ext cx="1" cy="9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1" name="Line 75"/>
            <p:cNvSpPr>
              <a:spLocks noChangeShapeType="1"/>
            </p:cNvSpPr>
            <p:nvPr/>
          </p:nvSpPr>
          <p:spPr bwMode="auto">
            <a:xfrm>
              <a:off x="912" y="3552"/>
              <a:ext cx="576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2" name="Text Box 76"/>
            <p:cNvSpPr txBox="1">
              <a:spLocks noChangeArrowheads="1"/>
            </p:cNvSpPr>
            <p:nvPr/>
          </p:nvSpPr>
          <p:spPr bwMode="auto">
            <a:xfrm>
              <a:off x="912" y="3552"/>
              <a:ext cx="57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48 µs</a:t>
              </a:r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1488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4" name="Text Box 78"/>
            <p:cNvSpPr txBox="1">
              <a:spLocks noChangeArrowheads="1"/>
            </p:cNvSpPr>
            <p:nvPr/>
          </p:nvSpPr>
          <p:spPr bwMode="auto">
            <a:xfrm>
              <a:off x="1296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2362200" y="5638800"/>
            <a:ext cx="912813" cy="915988"/>
            <a:chOff x="1488" y="3552"/>
            <a:chExt cx="575" cy="577"/>
          </a:xfrm>
        </p:grpSpPr>
        <p:sp>
          <p:nvSpPr>
            <p:cNvPr id="14416" name="Line 80"/>
            <p:cNvSpPr>
              <a:spLocks noChangeShapeType="1"/>
            </p:cNvSpPr>
            <p:nvPr/>
          </p:nvSpPr>
          <p:spPr bwMode="auto">
            <a:xfrm>
              <a:off x="1488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7" name="Text Box 81"/>
            <p:cNvSpPr txBox="1">
              <a:spLocks noChangeArrowheads="1"/>
            </p:cNvSpPr>
            <p:nvPr/>
          </p:nvSpPr>
          <p:spPr bwMode="auto">
            <a:xfrm>
              <a:off x="1680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18" name="Line 82"/>
            <p:cNvSpPr>
              <a:spLocks noChangeShapeType="1"/>
            </p:cNvSpPr>
            <p:nvPr/>
          </p:nvSpPr>
          <p:spPr bwMode="auto">
            <a:xfrm>
              <a:off x="1872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9" name="Text Box 83"/>
            <p:cNvSpPr txBox="1">
              <a:spLocks noChangeArrowheads="1"/>
            </p:cNvSpPr>
            <p:nvPr/>
          </p:nvSpPr>
          <p:spPr bwMode="auto">
            <a:xfrm>
              <a:off x="1488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2971800" y="5638800"/>
            <a:ext cx="912813" cy="915988"/>
            <a:chOff x="1872" y="3552"/>
            <a:chExt cx="575" cy="577"/>
          </a:xfrm>
        </p:grpSpPr>
        <p:sp>
          <p:nvSpPr>
            <p:cNvPr id="14421" name="Text Box 85"/>
            <p:cNvSpPr txBox="1">
              <a:spLocks noChangeArrowheads="1"/>
            </p:cNvSpPr>
            <p:nvPr/>
          </p:nvSpPr>
          <p:spPr bwMode="auto">
            <a:xfrm>
              <a:off x="2064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1872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256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24" name="Text Box 88"/>
            <p:cNvSpPr txBox="1">
              <a:spLocks noChangeArrowheads="1"/>
            </p:cNvSpPr>
            <p:nvPr/>
          </p:nvSpPr>
          <p:spPr bwMode="auto">
            <a:xfrm>
              <a:off x="1872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</p:grpSp>
      <p:grpSp>
        <p:nvGrpSpPr>
          <p:cNvPr id="14425" name="Group 89"/>
          <p:cNvGrpSpPr>
            <a:grpSpLocks/>
          </p:cNvGrpSpPr>
          <p:nvPr/>
        </p:nvGrpSpPr>
        <p:grpSpPr bwMode="auto">
          <a:xfrm>
            <a:off x="3581400" y="5638800"/>
            <a:ext cx="3351213" cy="915988"/>
            <a:chOff x="2256" y="3552"/>
            <a:chExt cx="2111" cy="577"/>
          </a:xfrm>
        </p:grpSpPr>
        <p:sp>
          <p:nvSpPr>
            <p:cNvPr id="14426" name="Text Box 90"/>
            <p:cNvSpPr txBox="1">
              <a:spLocks noChangeArrowheads="1"/>
            </p:cNvSpPr>
            <p:nvPr/>
          </p:nvSpPr>
          <p:spPr bwMode="auto">
            <a:xfrm>
              <a:off x="2448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27" name="Text Box 91"/>
            <p:cNvSpPr txBox="1">
              <a:spLocks noChangeArrowheads="1"/>
            </p:cNvSpPr>
            <p:nvPr/>
          </p:nvSpPr>
          <p:spPr bwMode="auto">
            <a:xfrm>
              <a:off x="2832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28" name="Text Box 92"/>
            <p:cNvSpPr txBox="1">
              <a:spLocks noChangeArrowheads="1"/>
            </p:cNvSpPr>
            <p:nvPr/>
          </p:nvSpPr>
          <p:spPr bwMode="auto">
            <a:xfrm>
              <a:off x="3216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29" name="Text Box 93"/>
            <p:cNvSpPr txBox="1">
              <a:spLocks noChangeArrowheads="1"/>
            </p:cNvSpPr>
            <p:nvPr/>
          </p:nvSpPr>
          <p:spPr bwMode="auto">
            <a:xfrm>
              <a:off x="3600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30" name="Text Box 94"/>
            <p:cNvSpPr txBox="1">
              <a:spLocks noChangeArrowheads="1"/>
            </p:cNvSpPr>
            <p:nvPr/>
          </p:nvSpPr>
          <p:spPr bwMode="auto">
            <a:xfrm>
              <a:off x="3984" y="3936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75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2256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2640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2640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3024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5" name="Line 99"/>
            <p:cNvSpPr>
              <a:spLocks noChangeShapeType="1"/>
            </p:cNvSpPr>
            <p:nvPr/>
          </p:nvSpPr>
          <p:spPr bwMode="auto">
            <a:xfrm>
              <a:off x="3024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3408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7" name="Line 101"/>
            <p:cNvSpPr>
              <a:spLocks noChangeShapeType="1"/>
            </p:cNvSpPr>
            <p:nvPr/>
          </p:nvSpPr>
          <p:spPr bwMode="auto">
            <a:xfrm>
              <a:off x="3408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3792" y="3552"/>
              <a:ext cx="384" cy="1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9" name="Line 103"/>
            <p:cNvSpPr>
              <a:spLocks noChangeShapeType="1"/>
            </p:cNvSpPr>
            <p:nvPr/>
          </p:nvSpPr>
          <p:spPr bwMode="auto">
            <a:xfrm>
              <a:off x="3792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4176" y="3648"/>
              <a:ext cx="1" cy="288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1" name="Text Box 105"/>
            <p:cNvSpPr txBox="1">
              <a:spLocks noChangeArrowheads="1"/>
            </p:cNvSpPr>
            <p:nvPr/>
          </p:nvSpPr>
          <p:spPr bwMode="auto">
            <a:xfrm>
              <a:off x="2256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  <p:sp>
          <p:nvSpPr>
            <p:cNvPr id="14442" name="Text Box 106"/>
            <p:cNvSpPr txBox="1">
              <a:spLocks noChangeArrowheads="1"/>
            </p:cNvSpPr>
            <p:nvPr/>
          </p:nvSpPr>
          <p:spPr bwMode="auto">
            <a:xfrm>
              <a:off x="2640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  <p:sp>
          <p:nvSpPr>
            <p:cNvPr id="14443" name="Text Box 107"/>
            <p:cNvSpPr txBox="1">
              <a:spLocks noChangeArrowheads="1"/>
            </p:cNvSpPr>
            <p:nvPr/>
          </p:nvSpPr>
          <p:spPr bwMode="auto">
            <a:xfrm>
              <a:off x="3024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  <p:sp>
          <p:nvSpPr>
            <p:cNvPr id="14444" name="Text Box 108"/>
            <p:cNvSpPr txBox="1">
              <a:spLocks noChangeArrowheads="1"/>
            </p:cNvSpPr>
            <p:nvPr/>
          </p:nvSpPr>
          <p:spPr bwMode="auto">
            <a:xfrm>
              <a:off x="3408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  <p:sp>
          <p:nvSpPr>
            <p:cNvPr id="14445" name="Text Box 109"/>
            <p:cNvSpPr txBox="1">
              <a:spLocks noChangeArrowheads="1"/>
            </p:cNvSpPr>
            <p:nvPr/>
          </p:nvSpPr>
          <p:spPr bwMode="auto">
            <a:xfrm>
              <a:off x="3792" y="3552"/>
              <a:ext cx="38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750"/>
                </a:spcBef>
                <a:buClr>
                  <a:srgbClr val="FF0000"/>
                </a:buClr>
                <a:buFont typeface="Tahoma" panose="020B0604030504040204" pitchFamily="34" charset="0"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32 µs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95278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519</TotalTime>
  <Words>1170</Words>
  <Application>Microsoft Office PowerPoint</Application>
  <PresentationFormat>On-screen Show (4:3)</PresentationFormat>
  <Paragraphs>360</Paragraphs>
  <Slides>24</Slides>
  <Notes>21</Notes>
  <HiddenSlides>3</HiddenSlides>
  <MMClips>2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Unicode MS</vt:lpstr>
      <vt:lpstr>Calibri</vt:lpstr>
      <vt:lpstr>Century Schoolbook</vt:lpstr>
      <vt:lpstr>Helvetica</vt:lpstr>
      <vt:lpstr>SchoolBoy</vt:lpstr>
      <vt:lpstr>Symbol</vt:lpstr>
      <vt:lpstr>Tahoma</vt:lpstr>
      <vt:lpstr>Times New Roman</vt:lpstr>
      <vt:lpstr>Verdana</vt:lpstr>
      <vt:lpstr>Wingdings</vt:lpstr>
      <vt:lpstr>Wingdings 2</vt:lpstr>
      <vt:lpstr>Oriel</vt:lpstr>
      <vt:lpstr>working principle of midi interface</vt:lpstr>
      <vt:lpstr>Musical Instrument Digital Interface</vt:lpstr>
      <vt:lpstr>MIDI Basics</vt:lpstr>
      <vt:lpstr>MIDI Basics</vt:lpstr>
      <vt:lpstr>MIDI Basics</vt:lpstr>
      <vt:lpstr>MIDI</vt:lpstr>
      <vt:lpstr>PowerPoint Presentation</vt:lpstr>
      <vt:lpstr>MIDI Specification – The Techie Bit</vt:lpstr>
      <vt:lpstr>Digital Serial Communications</vt:lpstr>
      <vt:lpstr>MIDI Connections</vt:lpstr>
      <vt:lpstr>MIDI Connections</vt:lpstr>
      <vt:lpstr>MIDI Connections</vt:lpstr>
      <vt:lpstr>MIDI Connections</vt:lpstr>
      <vt:lpstr>Computers &amp; MIDI</vt:lpstr>
      <vt:lpstr>Computers &amp; MIDI</vt:lpstr>
      <vt:lpstr>PowerPoint Presentation</vt:lpstr>
      <vt:lpstr>PowerPoint Presentation</vt:lpstr>
      <vt:lpstr>MIDI Messages</vt:lpstr>
      <vt:lpstr>Status Bytes and MIDI Channels </vt:lpstr>
      <vt:lpstr>Message Types</vt:lpstr>
      <vt:lpstr>Note On/Off</vt:lpstr>
      <vt:lpstr>Example</vt:lpstr>
      <vt:lpstr>Control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32</cp:revision>
  <dcterms:created xsi:type="dcterms:W3CDTF">2021-07-26T14:22:33Z</dcterms:created>
  <dcterms:modified xsi:type="dcterms:W3CDTF">2021-11-11T05:08:38Z</dcterms:modified>
</cp:coreProperties>
</file>