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2"/>
  </p:notesMasterIdLst>
  <p:sldIdLst>
    <p:sldId id="256" r:id="rId2"/>
    <p:sldId id="265" r:id="rId3"/>
    <p:sldId id="257" r:id="rId4"/>
    <p:sldId id="268" r:id="rId5"/>
    <p:sldId id="269" r:id="rId6"/>
    <p:sldId id="275" r:id="rId7"/>
    <p:sldId id="276" r:id="rId8"/>
    <p:sldId id="277" r:id="rId9"/>
    <p:sldId id="278" r:id="rId10"/>
    <p:sldId id="279" r:id="rId11"/>
    <p:sldId id="262" r:id="rId12"/>
    <p:sldId id="270" r:id="rId13"/>
    <p:sldId id="280" r:id="rId14"/>
    <p:sldId id="271" r:id="rId15"/>
    <p:sldId id="272" r:id="rId16"/>
    <p:sldId id="266" r:id="rId17"/>
    <p:sldId id="273" r:id="rId18"/>
    <p:sldId id="274" r:id="rId19"/>
    <p:sldId id="263" r:id="rId20"/>
    <p:sldId id="26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9918F5-6247-419E-9CFB-6981828BE72E}" type="datetimeFigureOut">
              <a:rPr lang="en-GB" smtClean="0"/>
              <a:t>11/11/2021</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FC16A4-4B8A-4E4A-8181-208A8A2F5FD0}" type="slidenum">
              <a:rPr lang="en-GB" smtClean="0"/>
              <a:t>‹#›</a:t>
            </a:fld>
            <a:endParaRPr lang="en-GB"/>
          </a:p>
        </p:txBody>
      </p:sp>
    </p:spTree>
    <p:extLst>
      <p:ext uri="{BB962C8B-B14F-4D97-AF65-F5344CB8AC3E}">
        <p14:creationId xmlns:p14="http://schemas.microsoft.com/office/powerpoint/2010/main" val="512537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pPr eaLnBrk="1" latinLnBrk="0" hangingPunct="1"/>
            <a:fld id="{C677C731-B30A-4D4C-9418-B7B982DB5D7C}" type="datetime1">
              <a:rPr lang="en-US" smtClean="0"/>
              <a:t>11/11/2021</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kumimoji="0"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BBB5E19-F10A-4C2F-BF6F-11C513378A2E}"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D7CD7C24-74F7-4C38-B6A8-902A3C6FAA81}" type="datetime1">
              <a:rPr lang="en-US" smtClean="0"/>
              <a:t>11/11/2021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BC63CD6E-31C4-40C0-91FF-423C4AEDCA3A}" type="datetime1">
              <a:rPr lang="en-US" smtClean="0"/>
              <a:t>11/11/2021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pPr algn="r" eaLnBrk="1" latinLnBrk="0" hangingPunct="1"/>
            <a:fld id="{FC71D93E-3BFE-41B5-BDB0-AFCA05076C95}" type="datetime1">
              <a:rPr lang="en-US" smtClean="0"/>
              <a:t>11/11/2021</a:t>
            </a:fld>
            <a:endParaRPr lang="en-US"/>
          </a:p>
        </p:txBody>
      </p:sp>
      <p:sp>
        <p:nvSpPr>
          <p:cNvPr id="9" name="Slide Number Placeholder 8"/>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pPr eaLnBrk="1" latinLnBrk="0" hangingPunct="1"/>
            <a:fld id="{D00D018A-87C8-4B04-8AB9-68A7CDDBB1D2}" type="datetime1">
              <a:rPr lang="en-US" smtClean="0"/>
              <a:t>11/11/2021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kumimoji="0"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BBB5E19-F10A-4C2F-BF6F-11C513378A2E}" type="slidenum">
              <a:rPr kumimoji="0" lang="en-US" smtClean="0"/>
              <a:pPr eaLnBrk="1" latinLnBrk="0" hangingPunct="1"/>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eaLnBrk="1" latinLnBrk="0" hangingPunct="1"/>
            <a:fld id="{941A5898-E1C0-41CE-9FAE-57B9300477FE}" type="datetime1">
              <a:rPr lang="en-US" smtClean="0"/>
              <a:t>11/11/2021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pPr eaLnBrk="1" latinLnBrk="0" hangingPunct="1"/>
            <a:fld id="{6A5EA2C0-BC6A-41C7-A0CF-E3AE8B0EBEF2}" type="datetime1">
              <a:rPr lang="en-US" smtClean="0"/>
              <a:t>11/11/2021</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pPr algn="r" eaLnBrk="1" latinLnBrk="0" hangingPunct="1"/>
            <a:fld id="{897C8F47-6648-4908-A73F-21F9192245ED}" type="datetime1">
              <a:rPr lang="en-US" smtClean="0"/>
              <a:t>11/11/2021</a:t>
            </a:fld>
            <a:endParaRPr lang="en-US"/>
          </a:p>
        </p:txBody>
      </p:sp>
      <p:sp>
        <p:nvSpPr>
          <p:cNvPr id="7" name="Slide Number Placeholder 6"/>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8" name="Footer Placeholder 7"/>
          <p:cNvSpPr>
            <a:spLocks noGrp="1"/>
          </p:cNvSpPr>
          <p:nvPr>
            <p:ph type="ftr" sz="quarter" idx="12"/>
          </p:nvPr>
        </p:nvSpPr>
        <p:spPr/>
        <p:txBody>
          <a:bodyPr rtlCol="0"/>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FD06D6D0-6942-4664-BDED-593BD9612C7C}" type="datetime1">
              <a:rPr lang="en-US" smtClean="0"/>
              <a:t>11/11/2021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pPr algn="r" eaLnBrk="1" latinLnBrk="0" hangingPunct="1"/>
            <a:fld id="{7D7DD685-B896-4EA6-809D-8787D1B40C8E}" type="datetime1">
              <a:rPr lang="en-US" smtClean="0"/>
              <a:t>11/11/2021</a:t>
            </a:fld>
            <a:endParaRPr lang="en-US" dirty="0"/>
          </a:p>
        </p:txBody>
      </p:sp>
      <p:sp>
        <p:nvSpPr>
          <p:cNvPr id="22" name="Slide Number Placeholder 21"/>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3" name="Footer Placeholder 22"/>
          <p:cNvSpPr>
            <a:spLocks noGrp="1"/>
          </p:cNvSpPr>
          <p:nvPr>
            <p:ph type="ftr" sz="quarter" idx="16"/>
          </p:nvPr>
        </p:nvSpPr>
        <p:spPr/>
        <p:txBody>
          <a:bodyPr rtlCol="0"/>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algn="r" eaLnBrk="1" latinLnBrk="0" hangingPunct="1"/>
            <a:fld id="{6CF042C3-CE39-4CDE-BF54-FD408D503D87}" type="datetime1">
              <a:rPr lang="en-US" smtClean="0"/>
              <a:t>11/11/2021</a:t>
            </a:fld>
            <a:endParaRPr lang="en-US"/>
          </a:p>
        </p:txBody>
      </p:sp>
      <p:sp>
        <p:nvSpPr>
          <p:cNvPr id="18" name="Slide Number Placeholder 17"/>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1" name="Footer Placeholder 20"/>
          <p:cNvSpPr>
            <a:spLocks noGrp="1"/>
          </p:cNvSpPr>
          <p:nvPr>
            <p:ph type="ftr" sz="quarter" idx="12"/>
          </p:nvPr>
        </p:nvSpPr>
        <p:spPr/>
        <p:txBody>
          <a:bodyPr rtlCol="0"/>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fld id="{9B4B2C8E-3440-4FE3-87C8-7106D9813048}" type="datetime1">
              <a:rPr lang="en-US" smtClean="0"/>
              <a:t>11/11/2021</a:t>
            </a:fld>
            <a:endParaRPr lang="en-US" dirty="0">
              <a:solidFill>
                <a:schemeClr val="tx2"/>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endParaRPr kumimoji="0" lang="en-US" dirty="0">
              <a:solidFill>
                <a:schemeClr val="tx2"/>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0950" y="1676400"/>
            <a:ext cx="6781800" cy="1894362"/>
          </a:xfrm>
        </p:spPr>
        <p:txBody>
          <a:bodyPr/>
          <a:lstStyle/>
          <a:p>
            <a:pPr algn="ctr"/>
            <a:r>
              <a:rPr lang="en-US" sz="3600" dirty="0" smtClean="0"/>
              <a:t>Programmable </a:t>
            </a:r>
            <a:r>
              <a:rPr lang="en-US" sz="3600" dirty="0"/>
              <a:t>peripheral interface 8255</a:t>
            </a:r>
            <a:r>
              <a:rPr lang="en-US" dirty="0">
                <a:solidFill>
                  <a:schemeClr val="accent1"/>
                </a:solidFill>
              </a:rPr>
              <a:t/>
            </a:r>
            <a:br>
              <a:rPr lang="en-US" dirty="0">
                <a:solidFill>
                  <a:schemeClr val="accent1"/>
                </a:solidFill>
              </a:rPr>
            </a:br>
            <a:endParaRPr lang="en-US" dirty="0">
              <a:solidFill>
                <a:schemeClr val="accent1"/>
              </a:solidFill>
            </a:endParaRPr>
          </a:p>
        </p:txBody>
      </p:sp>
      <p:sp>
        <p:nvSpPr>
          <p:cNvPr id="5" name="Subtitle 4"/>
          <p:cNvSpPr>
            <a:spLocks noGrp="1"/>
          </p:cNvSpPr>
          <p:nvPr>
            <p:ph type="subTitle" idx="1"/>
          </p:nvPr>
        </p:nvSpPr>
        <p:spPr>
          <a:xfrm>
            <a:off x="2035750" y="4495800"/>
            <a:ext cx="6172200" cy="1371600"/>
          </a:xfrm>
        </p:spPr>
        <p:txBody>
          <a:bodyPr/>
          <a:lstStyle/>
          <a:p>
            <a:pPr algn="ctr"/>
            <a:r>
              <a:rPr lang="en-US" dirty="0" smtClean="0">
                <a:solidFill>
                  <a:schemeClr val="accent1"/>
                </a:solidFill>
              </a:rPr>
              <a:t>Md. Fazle Rabbi</a:t>
            </a:r>
          </a:p>
          <a:p>
            <a:pPr algn="ctr"/>
            <a:r>
              <a:rPr lang="en-US" dirty="0" smtClean="0">
                <a:solidFill>
                  <a:schemeClr val="accent1"/>
                </a:solidFill>
              </a:rPr>
              <a:t>ID:16CSE057</a:t>
            </a:r>
          </a:p>
        </p:txBody>
      </p:sp>
    </p:spTree>
    <p:extLst>
      <p:ext uri="{BB962C8B-B14F-4D97-AF65-F5344CB8AC3E}">
        <p14:creationId xmlns:p14="http://schemas.microsoft.com/office/powerpoint/2010/main" val="2401041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a:xfrm>
            <a:off x="152400" y="998538"/>
            <a:ext cx="8686800" cy="5486400"/>
          </a:xfrm>
        </p:spPr>
        <p:txBody>
          <a:bodyPr/>
          <a:lstStyle/>
          <a:p>
            <a:pPr algn="just"/>
            <a:r>
              <a:rPr lang="en-US" altLang="en-US" sz="2800" b="1" dirty="0" smtClean="0">
                <a:latin typeface="Times New Roman" panose="02020603050405020304" pitchFamily="18" charset="0"/>
                <a:cs typeface="Times New Roman" panose="02020603050405020304" pitchFamily="18" charset="0"/>
              </a:rPr>
              <a:t>Port A </a:t>
            </a:r>
            <a:r>
              <a:rPr lang="en-US" altLang="en-US" sz="2800" dirty="0" smtClean="0">
                <a:latin typeface="Times New Roman" panose="02020603050405020304" pitchFamily="18" charset="0"/>
                <a:cs typeface="Times New Roman" panose="02020603050405020304" pitchFamily="18" charset="0"/>
              </a:rPr>
              <a:t>One 8-bit data output latch/buffer and one 8-bit data input latch. </a:t>
            </a:r>
          </a:p>
          <a:p>
            <a:pPr algn="just"/>
            <a:r>
              <a:rPr lang="en-US" altLang="en-US" sz="2800" b="1" dirty="0" smtClean="0">
                <a:latin typeface="Times New Roman" panose="02020603050405020304" pitchFamily="18" charset="0"/>
                <a:cs typeface="Times New Roman" panose="02020603050405020304" pitchFamily="18" charset="0"/>
              </a:rPr>
              <a:t>Port B </a:t>
            </a:r>
            <a:r>
              <a:rPr lang="en-US" altLang="en-US" sz="2800" dirty="0" smtClean="0">
                <a:latin typeface="Times New Roman" panose="02020603050405020304" pitchFamily="18" charset="0"/>
                <a:cs typeface="Times New Roman" panose="02020603050405020304" pitchFamily="18" charset="0"/>
              </a:rPr>
              <a:t>One 8-bit data input/output latch/buffer and one 8-bit data input buffer.</a:t>
            </a:r>
          </a:p>
          <a:p>
            <a:pPr algn="just"/>
            <a:r>
              <a:rPr lang="en-US" altLang="en-US" sz="2800" b="1" dirty="0" smtClean="0">
                <a:latin typeface="Times New Roman" panose="02020603050405020304" pitchFamily="18" charset="0"/>
                <a:cs typeface="Times New Roman" panose="02020603050405020304" pitchFamily="18" charset="0"/>
              </a:rPr>
              <a:t>Port C </a:t>
            </a:r>
            <a:r>
              <a:rPr lang="en-US" altLang="en-US" sz="2800" dirty="0" smtClean="0">
                <a:latin typeface="Times New Roman" panose="02020603050405020304" pitchFamily="18" charset="0"/>
                <a:cs typeface="Times New Roman" panose="02020603050405020304" pitchFamily="18" charset="0"/>
              </a:rPr>
              <a:t>One 8-bit data output latch/buffer and one 8-bit data input buffer (no latch for input). This port can be divided into two 4-bit ports under the mode control. Each 4-bit port contains a 4-bit latch and it can be used for the control signal output and status signal inputs in conjunction with ports A and B.</a:t>
            </a:r>
          </a:p>
        </p:txBody>
      </p:sp>
      <p:sp>
        <p:nvSpPr>
          <p:cNvPr id="3" name="Title 1"/>
          <p:cNvSpPr txBox="1">
            <a:spLocks/>
          </p:cNvSpPr>
          <p:nvPr/>
        </p:nvSpPr>
        <p:spPr bwMode="auto">
          <a:xfrm>
            <a:off x="-152400" y="130175"/>
            <a:ext cx="92964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it-IT" altLang="en-US" sz="2800" b="1"/>
              <a:t>8255 – Block diagram Description</a:t>
            </a:r>
            <a:endParaRPr lang="en-US" altLang="en-US" sz="2800" b="1"/>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10</a:t>
            </a:fld>
            <a:endParaRPr kumimoji="0" lang="en-US"/>
          </a:p>
        </p:txBody>
      </p:sp>
    </p:spTree>
    <p:extLst>
      <p:ext uri="{BB962C8B-B14F-4D97-AF65-F5344CB8AC3E}">
        <p14:creationId xmlns:p14="http://schemas.microsoft.com/office/powerpoint/2010/main" val="590669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85800" y="-228600"/>
            <a:ext cx="7467600" cy="1143000"/>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u="sng" dirty="0" smtClean="0">
                <a:solidFill>
                  <a:schemeClr val="tx1"/>
                </a:solidFill>
                <a:effectLst>
                  <a:outerShdw blurRad="38100" dist="38100" dir="2700000" algn="tl">
                    <a:srgbClr val="000000">
                      <a:alpha val="43137"/>
                    </a:srgbClr>
                  </a:outerShdw>
                </a:effectLst>
              </a:rPr>
              <a:t>Pin Diagram of 8255 PPI</a:t>
            </a:r>
            <a:endParaRPr lang="en-US" b="1" u="sng" dirty="0">
              <a:solidFill>
                <a:schemeClr val="tx1"/>
              </a:solidFill>
              <a:effectLst>
                <a:outerShdw blurRad="38100" dist="38100" dir="2700000" algn="tl">
                  <a:srgbClr val="000000">
                    <a:alpha val="43137"/>
                  </a:srgbClr>
                </a:outerShdw>
              </a:effectLst>
            </a:endParaRPr>
          </a:p>
        </p:txBody>
      </p:sp>
      <p:pic>
        <p:nvPicPr>
          <p:cNvPr id="7" name="Picture 6"/>
          <p:cNvPicPr>
            <a:picLocks noChangeAspect="1"/>
          </p:cNvPicPr>
          <p:nvPr/>
        </p:nvPicPr>
        <p:blipFill>
          <a:blip r:embed="rId2"/>
          <a:stretch>
            <a:fillRect/>
          </a:stretch>
        </p:blipFill>
        <p:spPr>
          <a:xfrm>
            <a:off x="2638425" y="1143000"/>
            <a:ext cx="3562350" cy="5583842"/>
          </a:xfrm>
          <a:prstGeom prst="rect">
            <a:avLst/>
          </a:prstGeom>
        </p:spPr>
      </p:pic>
      <p:sp>
        <p:nvSpPr>
          <p:cNvPr id="2" name="Slide Number Placeholder 1"/>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11</a:t>
            </a:fld>
            <a:endParaRPr kumimoji="0" lang="en-US"/>
          </a:p>
        </p:txBody>
      </p:sp>
    </p:spTree>
    <p:extLst>
      <p:ext uri="{BB962C8B-B14F-4D97-AF65-F5344CB8AC3E}">
        <p14:creationId xmlns:p14="http://schemas.microsoft.com/office/powerpoint/2010/main" val="27248190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219200"/>
            <a:ext cx="8229600" cy="5486400"/>
          </a:xfrm>
        </p:spPr>
        <p:txBody>
          <a:bodyPr>
            <a:normAutofit/>
          </a:bodyPr>
          <a:lstStyle/>
          <a:p>
            <a:r>
              <a:rPr lang="en-US" b="1" dirty="0"/>
              <a:t>D0-D7 (Data Bus</a:t>
            </a:r>
            <a:r>
              <a:rPr lang="en-US" b="1" dirty="0" smtClean="0"/>
              <a:t>)</a:t>
            </a:r>
          </a:p>
          <a:p>
            <a:r>
              <a:rPr lang="en-US" b="1" dirty="0"/>
              <a:t>PA0-PA7 (Port A</a:t>
            </a:r>
            <a:r>
              <a:rPr lang="en-US" b="1" dirty="0" smtClean="0"/>
              <a:t>)</a:t>
            </a:r>
          </a:p>
          <a:p>
            <a:r>
              <a:rPr lang="en-US" b="1" dirty="0"/>
              <a:t>PB0-PB7 (Port B</a:t>
            </a:r>
            <a:r>
              <a:rPr lang="en-US" b="1" dirty="0" smtClean="0"/>
              <a:t>)</a:t>
            </a:r>
          </a:p>
          <a:p>
            <a:r>
              <a:rPr lang="en-US" b="1" dirty="0" smtClean="0"/>
              <a:t>PC0-PC7 ((Port C)</a:t>
            </a:r>
            <a:endParaRPr lang="en-US" dirty="0" smtClean="0"/>
          </a:p>
          <a:p>
            <a:r>
              <a:rPr lang="en-US" b="1" dirty="0" smtClean="0"/>
              <a:t>RD</a:t>
            </a:r>
          </a:p>
          <a:p>
            <a:r>
              <a:rPr lang="en-US" b="1" dirty="0" smtClean="0"/>
              <a:t>WR</a:t>
            </a:r>
          </a:p>
          <a:p>
            <a:r>
              <a:rPr lang="en-US" b="1" dirty="0" smtClean="0"/>
              <a:t>CS</a:t>
            </a:r>
          </a:p>
          <a:p>
            <a:r>
              <a:rPr lang="en-US" b="1" dirty="0" smtClean="0"/>
              <a:t>RESET</a:t>
            </a:r>
          </a:p>
          <a:p>
            <a:r>
              <a:rPr lang="en-US" b="1" dirty="0"/>
              <a:t>A0-A1</a:t>
            </a:r>
          </a:p>
        </p:txBody>
      </p:sp>
      <p:sp>
        <p:nvSpPr>
          <p:cNvPr id="5" name="Title 1"/>
          <p:cNvSpPr>
            <a:spLocks noGrp="1"/>
          </p:cNvSpPr>
          <p:nvPr>
            <p:ph type="title"/>
          </p:nvPr>
        </p:nvSpPr>
        <p:spPr>
          <a:xfrm>
            <a:off x="457200" y="274638"/>
            <a:ext cx="7467600" cy="715962"/>
          </a:xfrm>
        </p:spPr>
        <p:txBody>
          <a:bodyPr/>
          <a:lstStyle/>
          <a:p>
            <a:r>
              <a:rPr lang="en-US" b="1" u="sng" dirty="0" smtClean="0">
                <a:solidFill>
                  <a:schemeClr val="tx1"/>
                </a:solidFill>
                <a:effectLst>
                  <a:outerShdw blurRad="38100" dist="38100" dir="2700000" algn="tl">
                    <a:srgbClr val="000000">
                      <a:alpha val="43137"/>
                    </a:srgbClr>
                  </a:outerShdw>
                </a:effectLst>
              </a:rPr>
              <a:t>Function Of Pin</a:t>
            </a:r>
            <a:endParaRPr lang="en-US" b="1" u="sng" dirty="0">
              <a:solidFill>
                <a:schemeClr val="tx1"/>
              </a:solidFill>
              <a:effectLst>
                <a:outerShdw blurRad="38100" dist="38100" dir="2700000" algn="tl">
                  <a:srgbClr val="000000">
                    <a:alpha val="43137"/>
                  </a:srgbClr>
                </a:outerShdw>
              </a:effectLst>
            </a:endParaRPr>
          </a:p>
        </p:txBody>
      </p:sp>
      <p:sp>
        <p:nvSpPr>
          <p:cNvPr id="2" name="Slide Number Placeholder 1"/>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12</a:t>
            </a:fld>
            <a:endParaRPr kumimoji="0" lang="en-US"/>
          </a:p>
        </p:txBody>
      </p:sp>
    </p:spTree>
    <p:extLst>
      <p:ext uri="{BB962C8B-B14F-4D97-AF65-F5344CB8AC3E}">
        <p14:creationId xmlns:p14="http://schemas.microsoft.com/office/powerpoint/2010/main" val="25552183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15400" cy="792162"/>
          </a:xfrm>
        </p:spPr>
        <p:txBody>
          <a:bodyPr/>
          <a:lstStyle/>
          <a:p>
            <a:r>
              <a:rPr lang="en-US" altLang="en-US" b="1" smtClean="0"/>
              <a:t>Interfacing 8255 with 8085 processor</a:t>
            </a:r>
            <a:endParaRPr lang="en-US" altLang="en-US" smtClean="0"/>
          </a:p>
        </p:txBody>
      </p:sp>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4013" y="1452563"/>
            <a:ext cx="8435975" cy="505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13</a:t>
            </a:fld>
            <a:endParaRPr kumimoji="0" lang="en-US"/>
          </a:p>
        </p:txBody>
      </p:sp>
    </p:spTree>
    <p:extLst>
      <p:ext uri="{BB962C8B-B14F-4D97-AF65-F5344CB8AC3E}">
        <p14:creationId xmlns:p14="http://schemas.microsoft.com/office/powerpoint/2010/main" val="9270546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600200"/>
            <a:ext cx="8534400" cy="4525963"/>
          </a:xfrm>
        </p:spPr>
        <p:txBody>
          <a:bodyPr>
            <a:normAutofit/>
          </a:bodyPr>
          <a:lstStyle/>
          <a:p>
            <a:pPr marL="0" indent="0">
              <a:buNone/>
            </a:pPr>
            <a:r>
              <a:rPr lang="en-US" dirty="0" smtClean="0"/>
              <a:t>• </a:t>
            </a:r>
            <a:r>
              <a:rPr lang="en-US" b="1" dirty="0"/>
              <a:t>There are two main operational modes of 8255:</a:t>
            </a:r>
          </a:p>
          <a:p>
            <a:pPr marL="400050" lvl="1" indent="0">
              <a:buNone/>
            </a:pPr>
            <a:r>
              <a:rPr lang="en-US" b="1" dirty="0"/>
              <a:t>(1) Input/output mode,</a:t>
            </a:r>
          </a:p>
          <a:p>
            <a:pPr marL="400050" lvl="1" indent="0">
              <a:buNone/>
            </a:pPr>
            <a:r>
              <a:rPr lang="fr-FR" b="1" dirty="0"/>
              <a:t>(2) Bit set/reset mode (BSR Mode).</a:t>
            </a:r>
          </a:p>
          <a:p>
            <a:pPr marL="0" indent="0">
              <a:buNone/>
            </a:pPr>
            <a:r>
              <a:rPr lang="en-US" b="1" dirty="0"/>
              <a:t>I/O mode again classified into three </a:t>
            </a:r>
            <a:r>
              <a:rPr lang="en-US" b="1" dirty="0" smtClean="0"/>
              <a:t>types</a:t>
            </a:r>
          </a:p>
          <a:p>
            <a:pPr marL="400050" lvl="1" indent="0">
              <a:buNone/>
            </a:pPr>
            <a:r>
              <a:rPr lang="en-US" dirty="0" smtClean="0"/>
              <a:t> </a:t>
            </a:r>
            <a:r>
              <a:rPr lang="en-US" b="1" dirty="0" smtClean="0"/>
              <a:t>(1) Mode 0,</a:t>
            </a:r>
          </a:p>
          <a:p>
            <a:pPr marL="400050" lvl="1" indent="0">
              <a:buNone/>
            </a:pPr>
            <a:r>
              <a:rPr lang="en-US" dirty="0" smtClean="0"/>
              <a:t> </a:t>
            </a:r>
            <a:r>
              <a:rPr lang="en-US" b="1" dirty="0"/>
              <a:t>(2) Mode 1,</a:t>
            </a:r>
          </a:p>
          <a:p>
            <a:pPr marL="400050" lvl="1" indent="0">
              <a:buNone/>
            </a:pPr>
            <a:r>
              <a:rPr lang="en-US" dirty="0" smtClean="0"/>
              <a:t> </a:t>
            </a:r>
            <a:r>
              <a:rPr lang="en-US" b="1" dirty="0"/>
              <a:t>(3) Mode 2.</a:t>
            </a:r>
            <a:endParaRPr lang="en-US" dirty="0"/>
          </a:p>
        </p:txBody>
      </p:sp>
      <p:sp>
        <p:nvSpPr>
          <p:cNvPr id="7" name="Title 1"/>
          <p:cNvSpPr>
            <a:spLocks noGrp="1"/>
          </p:cNvSpPr>
          <p:nvPr>
            <p:ph type="title"/>
          </p:nvPr>
        </p:nvSpPr>
        <p:spPr>
          <a:xfrm>
            <a:off x="457200" y="274638"/>
            <a:ext cx="7467600" cy="715962"/>
          </a:xfrm>
        </p:spPr>
        <p:txBody>
          <a:bodyPr/>
          <a:lstStyle/>
          <a:p>
            <a:r>
              <a:rPr lang="en-US" b="1" u="sng" dirty="0" smtClean="0">
                <a:solidFill>
                  <a:schemeClr val="tx1"/>
                </a:solidFill>
                <a:effectLst>
                  <a:outerShdw blurRad="38100" dist="38100" dir="2700000" algn="tl">
                    <a:srgbClr val="000000">
                      <a:alpha val="43137"/>
                    </a:srgbClr>
                  </a:outerShdw>
                </a:effectLst>
              </a:rPr>
              <a:t>Operating Modes Of 8255</a:t>
            </a:r>
            <a:endParaRPr lang="en-US" b="1" u="sng" dirty="0">
              <a:solidFill>
                <a:schemeClr val="tx1"/>
              </a:solidFill>
              <a:effectLst>
                <a:outerShdw blurRad="38100" dist="38100" dir="2700000" algn="tl">
                  <a:srgbClr val="000000">
                    <a:alpha val="43137"/>
                  </a:srgbClr>
                </a:outerShdw>
              </a:effectLst>
            </a:endParaRPr>
          </a:p>
        </p:txBody>
      </p:sp>
      <p:sp>
        <p:nvSpPr>
          <p:cNvPr id="2" name="Slide Number Placeholder 1"/>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14</a:t>
            </a:fld>
            <a:endParaRPr kumimoji="0" lang="en-US"/>
          </a:p>
        </p:txBody>
      </p:sp>
    </p:spTree>
    <p:extLst>
      <p:ext uri="{BB962C8B-B14F-4D97-AF65-F5344CB8AC3E}">
        <p14:creationId xmlns:p14="http://schemas.microsoft.com/office/powerpoint/2010/main" val="10063988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295400"/>
            <a:ext cx="8534400" cy="2819400"/>
          </a:xfrm>
        </p:spPr>
      </p:pic>
      <p:sp>
        <p:nvSpPr>
          <p:cNvPr id="5" name="Rectangle 4"/>
          <p:cNvSpPr/>
          <p:nvPr/>
        </p:nvSpPr>
        <p:spPr>
          <a:xfrm>
            <a:off x="709673" y="4267200"/>
            <a:ext cx="7040880" cy="1815882"/>
          </a:xfrm>
          <a:prstGeom prst="rect">
            <a:avLst/>
          </a:prstGeom>
        </p:spPr>
        <p:txBody>
          <a:bodyPr wrap="square">
            <a:spAutoFit/>
          </a:bodyPr>
          <a:lstStyle/>
          <a:p>
            <a:pPr marL="457200" indent="-457200">
              <a:buFont typeface="Arial" pitchFamily="34" charset="0"/>
              <a:buChar char="•"/>
            </a:pPr>
            <a:r>
              <a:rPr lang="en-US" sz="2800" b="1" dirty="0"/>
              <a:t>If MSB of control word (D7) is 0, PPI works in BSR mode. </a:t>
            </a:r>
            <a:endParaRPr lang="en-US" sz="2800" b="1" dirty="0" smtClean="0"/>
          </a:p>
          <a:p>
            <a:pPr marL="457200" indent="-457200">
              <a:buFont typeface="Arial" pitchFamily="34" charset="0"/>
              <a:buChar char="•"/>
            </a:pPr>
            <a:r>
              <a:rPr lang="en-US" sz="2800" b="1" dirty="0" smtClean="0"/>
              <a:t>In </a:t>
            </a:r>
            <a:r>
              <a:rPr lang="en-US" sz="2800" b="1" dirty="0"/>
              <a:t>this mode only port C bits are used for set or reset.</a:t>
            </a:r>
          </a:p>
        </p:txBody>
      </p:sp>
      <p:sp>
        <p:nvSpPr>
          <p:cNvPr id="6" name="Title 1"/>
          <p:cNvSpPr>
            <a:spLocks noGrp="1"/>
          </p:cNvSpPr>
          <p:nvPr>
            <p:ph type="title"/>
          </p:nvPr>
        </p:nvSpPr>
        <p:spPr>
          <a:xfrm>
            <a:off x="457200" y="274638"/>
            <a:ext cx="7467600" cy="715962"/>
          </a:xfrm>
        </p:spPr>
        <p:txBody>
          <a:bodyPr/>
          <a:lstStyle/>
          <a:p>
            <a:r>
              <a:rPr lang="en-US" b="1" u="sng" dirty="0" smtClean="0">
                <a:solidFill>
                  <a:schemeClr val="tx1"/>
                </a:solidFill>
                <a:effectLst>
                  <a:outerShdw blurRad="38100" dist="38100" dir="2700000" algn="tl">
                    <a:srgbClr val="000000">
                      <a:alpha val="43137"/>
                    </a:srgbClr>
                  </a:outerShdw>
                </a:effectLst>
              </a:rPr>
              <a:t>Bit set Reset(</a:t>
            </a:r>
            <a:r>
              <a:rPr lang="en-US" b="1" u="sng" dirty="0" err="1" smtClean="0">
                <a:solidFill>
                  <a:schemeClr val="tx1"/>
                </a:solidFill>
                <a:effectLst>
                  <a:outerShdw blurRad="38100" dist="38100" dir="2700000" algn="tl">
                    <a:srgbClr val="000000">
                      <a:alpha val="43137"/>
                    </a:srgbClr>
                  </a:outerShdw>
                </a:effectLst>
              </a:rPr>
              <a:t>bsr</a:t>
            </a:r>
            <a:r>
              <a:rPr lang="en-US" b="1" u="sng" dirty="0" smtClean="0">
                <a:solidFill>
                  <a:schemeClr val="tx1"/>
                </a:solidFill>
                <a:effectLst>
                  <a:outerShdw blurRad="38100" dist="38100" dir="2700000" algn="tl">
                    <a:srgbClr val="000000">
                      <a:alpha val="43137"/>
                    </a:srgbClr>
                  </a:outerShdw>
                </a:effectLst>
              </a:rPr>
              <a:t>) Mode</a:t>
            </a:r>
            <a:endParaRPr lang="en-US" b="1" u="sng" dirty="0">
              <a:solidFill>
                <a:schemeClr val="tx1"/>
              </a:solidFill>
              <a:effectLst>
                <a:outerShdw blurRad="38100" dist="38100" dir="2700000" algn="tl">
                  <a:srgbClr val="000000">
                    <a:alpha val="43137"/>
                  </a:srgbClr>
                </a:outerShdw>
              </a:effectLst>
            </a:endParaRPr>
          </a:p>
        </p:txBody>
      </p:sp>
      <p:sp>
        <p:nvSpPr>
          <p:cNvPr id="2" name="Slide Number Placeholder 1"/>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15</a:t>
            </a:fld>
            <a:endParaRPr kumimoji="0" lang="en-US"/>
          </a:p>
        </p:txBody>
      </p:sp>
    </p:spTree>
    <p:extLst>
      <p:ext uri="{BB962C8B-B14F-4D97-AF65-F5344CB8AC3E}">
        <p14:creationId xmlns:p14="http://schemas.microsoft.com/office/powerpoint/2010/main" val="15267244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016" y="855785"/>
            <a:ext cx="8610600" cy="5867400"/>
          </a:xfrm>
        </p:spPr>
      </p:pic>
      <p:sp>
        <p:nvSpPr>
          <p:cNvPr id="13" name="Title 1"/>
          <p:cNvSpPr>
            <a:spLocks noGrp="1"/>
          </p:cNvSpPr>
          <p:nvPr>
            <p:ph type="title"/>
          </p:nvPr>
        </p:nvSpPr>
        <p:spPr>
          <a:xfrm>
            <a:off x="457200" y="139823"/>
            <a:ext cx="7467600" cy="715962"/>
          </a:xfrm>
        </p:spPr>
        <p:txBody>
          <a:bodyPr/>
          <a:lstStyle/>
          <a:p>
            <a:r>
              <a:rPr lang="en-US" b="1" u="sng" dirty="0" smtClean="0">
                <a:solidFill>
                  <a:schemeClr val="tx1"/>
                </a:solidFill>
                <a:effectLst>
                  <a:outerShdw blurRad="38100" dist="38100" dir="2700000" algn="tl">
                    <a:srgbClr val="000000">
                      <a:alpha val="43137"/>
                    </a:srgbClr>
                  </a:outerShdw>
                </a:effectLst>
              </a:rPr>
              <a:t>Control Word Format in I/O Mode</a:t>
            </a:r>
            <a:endParaRPr lang="en-US" b="1" u="sng" dirty="0">
              <a:solidFill>
                <a:schemeClr val="tx1"/>
              </a:solidFill>
              <a:effectLst>
                <a:outerShdw blurRad="38100" dist="38100" dir="2700000" algn="tl">
                  <a:srgbClr val="000000">
                    <a:alpha val="43137"/>
                  </a:srgbClr>
                </a:outerShdw>
              </a:effectLst>
            </a:endParaRPr>
          </a:p>
        </p:txBody>
      </p:sp>
      <p:sp>
        <p:nvSpPr>
          <p:cNvPr id="2" name="Slide Number Placeholder 1"/>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16</a:t>
            </a:fld>
            <a:endParaRPr kumimoji="0" lang="en-US"/>
          </a:p>
        </p:txBody>
      </p:sp>
    </p:spTree>
    <p:extLst>
      <p:ext uri="{BB962C8B-B14F-4D97-AF65-F5344CB8AC3E}">
        <p14:creationId xmlns:p14="http://schemas.microsoft.com/office/powerpoint/2010/main" val="24655287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0"/>
            <a:ext cx="7467600" cy="1143000"/>
          </a:xfrm>
        </p:spPr>
        <p:txBody>
          <a:bodyPr/>
          <a:lstStyle/>
          <a:p>
            <a:r>
              <a:rPr lang="en-US" altLang="en-US" b="1" u="sng" dirty="0" smtClean="0">
                <a:solidFill>
                  <a:schemeClr val="tx1"/>
                </a:solidFill>
                <a:effectLst>
                  <a:outerShdw blurRad="38100" dist="38100" dir="2700000" algn="tl">
                    <a:srgbClr val="000000">
                      <a:alpha val="43137"/>
                    </a:srgbClr>
                  </a:outerShdw>
                </a:effectLst>
              </a:rPr>
              <a:t>Mode 0</a:t>
            </a:r>
            <a:endParaRPr lang="en-US" b="1" u="sng" dirty="0">
              <a:solidFill>
                <a:schemeClr val="tx1"/>
              </a:solidFill>
              <a:effectLst>
                <a:outerShdw blurRad="38100" dist="38100" dir="2700000" algn="tl">
                  <a:srgbClr val="000000">
                    <a:alpha val="43137"/>
                  </a:srgbClr>
                </a:outerShdw>
              </a:effectLst>
            </a:endParaRPr>
          </a:p>
        </p:txBody>
      </p:sp>
      <p:sp>
        <p:nvSpPr>
          <p:cNvPr id="5" name="Content Placeholder 2"/>
          <p:cNvSpPr>
            <a:spLocks noGrp="1"/>
          </p:cNvSpPr>
          <p:nvPr>
            <p:ph idx="1"/>
          </p:nvPr>
        </p:nvSpPr>
        <p:spPr>
          <a:xfrm>
            <a:off x="323850" y="838200"/>
            <a:ext cx="8115300" cy="6019800"/>
          </a:xfrm>
        </p:spPr>
        <p:txBody>
          <a:bodyPr>
            <a:normAutofit fontScale="92500" lnSpcReduction="10000"/>
          </a:bodyPr>
          <a:lstStyle/>
          <a:p>
            <a:pPr marL="0" indent="0" algn="just">
              <a:buNone/>
            </a:pPr>
            <a:endParaRPr lang="en-US" sz="2800" dirty="0" smtClean="0"/>
          </a:p>
          <a:p>
            <a:pPr marL="0" indent="0" algn="just">
              <a:buNone/>
            </a:pPr>
            <a:r>
              <a:rPr lang="en-US" sz="2800" dirty="0" smtClean="0"/>
              <a:t>• </a:t>
            </a:r>
            <a:r>
              <a:rPr lang="en-US" sz="2800" b="1" dirty="0"/>
              <a:t>In this mode, the ports can be used for simple input/output </a:t>
            </a:r>
            <a:r>
              <a:rPr lang="en-US" sz="2800" b="1" dirty="0" smtClean="0"/>
              <a:t>operations without </a:t>
            </a:r>
            <a:r>
              <a:rPr lang="en-US" sz="2800" b="1" dirty="0"/>
              <a:t>handshaking.</a:t>
            </a:r>
          </a:p>
          <a:p>
            <a:pPr marL="0" indent="0" algn="just">
              <a:buNone/>
            </a:pPr>
            <a:r>
              <a:rPr lang="en-US" sz="2800" dirty="0" smtClean="0"/>
              <a:t>• </a:t>
            </a:r>
            <a:r>
              <a:rPr lang="en-US" sz="2800" b="1" dirty="0"/>
              <a:t>If both port A and B are initialized in mode 0, the two halves of port C </a:t>
            </a:r>
            <a:r>
              <a:rPr lang="en-US" sz="2800" b="1" dirty="0" smtClean="0"/>
              <a:t>can be </a:t>
            </a:r>
            <a:r>
              <a:rPr lang="en-US" sz="2800" b="1" dirty="0"/>
              <a:t>either used together as an additional 8-bit port, or they can be used </a:t>
            </a:r>
            <a:r>
              <a:rPr lang="en-US" sz="2800" b="1" dirty="0" smtClean="0"/>
              <a:t>as individual </a:t>
            </a:r>
            <a:r>
              <a:rPr lang="en-US" sz="2800" b="1" dirty="0"/>
              <a:t>4-bit ports.</a:t>
            </a:r>
          </a:p>
          <a:p>
            <a:pPr marL="0" indent="0" algn="just">
              <a:buNone/>
            </a:pPr>
            <a:r>
              <a:rPr lang="en-US" sz="2800" dirty="0"/>
              <a:t>• </a:t>
            </a:r>
            <a:r>
              <a:rPr lang="en-US" sz="2800" b="1" dirty="0"/>
              <a:t>Since the two halves of port C are independent, they may be used such </a:t>
            </a:r>
            <a:r>
              <a:rPr lang="en-US" sz="2800" b="1" dirty="0" smtClean="0"/>
              <a:t>that one-half </a:t>
            </a:r>
            <a:r>
              <a:rPr lang="en-US" sz="2800" b="1" dirty="0"/>
              <a:t>is initialized as an input port while the other half is initialized as </a:t>
            </a:r>
            <a:r>
              <a:rPr lang="en-US" sz="2800" b="1" dirty="0" smtClean="0"/>
              <a:t>an output </a:t>
            </a:r>
            <a:r>
              <a:rPr lang="en-US" sz="2800" b="1" dirty="0"/>
              <a:t>port</a:t>
            </a:r>
            <a:r>
              <a:rPr lang="en-US" sz="2800" b="1" dirty="0" smtClean="0"/>
              <a:t>.</a:t>
            </a:r>
          </a:p>
          <a:p>
            <a:pPr marL="0" indent="0" algn="just">
              <a:buNone/>
            </a:pPr>
            <a:endParaRPr lang="en-US" sz="2800" b="1" dirty="0" smtClean="0"/>
          </a:p>
          <a:p>
            <a:pPr marL="400050" lvl="1" indent="0" algn="just">
              <a:buNone/>
            </a:pPr>
            <a:r>
              <a:rPr lang="en-US" sz="2400" b="1" dirty="0" smtClean="0"/>
              <a:t>NB : </a:t>
            </a:r>
            <a:r>
              <a:rPr lang="en-US" sz="2400" i="1" dirty="0"/>
              <a:t>In this mode all the three ports (port A, B, C) can work as simple input function or simple output function </a:t>
            </a:r>
          </a:p>
        </p:txBody>
      </p:sp>
      <p:sp>
        <p:nvSpPr>
          <p:cNvPr id="3" name="Slide Number Placeholder 2"/>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17</a:t>
            </a:fld>
            <a:endParaRPr kumimoji="0" lang="en-US"/>
          </a:p>
        </p:txBody>
      </p:sp>
    </p:spTree>
    <p:extLst>
      <p:ext uri="{BB962C8B-B14F-4D97-AF65-F5344CB8AC3E}">
        <p14:creationId xmlns:p14="http://schemas.microsoft.com/office/powerpoint/2010/main" val="8379261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28600" y="1143000"/>
            <a:ext cx="8153400" cy="4876800"/>
          </a:xfrm>
        </p:spPr>
        <p:txBody>
          <a:bodyPr/>
          <a:lstStyle/>
          <a:p>
            <a:pPr marL="0" indent="0">
              <a:buNone/>
            </a:pPr>
            <a:endParaRPr lang="en-US" b="1" dirty="0" smtClean="0"/>
          </a:p>
          <a:p>
            <a:pPr marL="0" indent="0">
              <a:buNone/>
            </a:pPr>
            <a:r>
              <a:rPr lang="en-US" b="1" dirty="0" smtClean="0"/>
              <a:t>The </a:t>
            </a:r>
            <a:r>
              <a:rPr lang="en-US" b="1" dirty="0"/>
              <a:t>mode 1 has following features:</a:t>
            </a:r>
          </a:p>
          <a:p>
            <a:pPr marL="400050" lvl="1" indent="0">
              <a:buNone/>
            </a:pPr>
            <a:r>
              <a:rPr lang="en-US" dirty="0"/>
              <a:t>• </a:t>
            </a:r>
            <a:r>
              <a:rPr lang="en-US" b="1" dirty="0"/>
              <a:t>Two ports i.e. port A and B can be use as 8-bit i/o port.</a:t>
            </a:r>
          </a:p>
          <a:p>
            <a:pPr marL="400050" lvl="1" indent="0">
              <a:buNone/>
            </a:pPr>
            <a:r>
              <a:rPr lang="en-US" dirty="0"/>
              <a:t>• </a:t>
            </a:r>
            <a:r>
              <a:rPr lang="en-US" b="1" dirty="0"/>
              <a:t>Each port uses three lines of port c as handshake signal and remaining </a:t>
            </a:r>
            <a:r>
              <a:rPr lang="en-US" b="1" dirty="0" smtClean="0"/>
              <a:t>two signals </a:t>
            </a:r>
            <a:r>
              <a:rPr lang="en-US" b="1" dirty="0"/>
              <a:t>can be function as i/o port.</a:t>
            </a:r>
          </a:p>
          <a:p>
            <a:pPr marL="400050" lvl="1" indent="0">
              <a:buNone/>
            </a:pPr>
            <a:r>
              <a:rPr lang="en-US" dirty="0" smtClean="0"/>
              <a:t>• </a:t>
            </a:r>
            <a:r>
              <a:rPr lang="en-US" b="1" dirty="0"/>
              <a:t>Input and Output data are latched.</a:t>
            </a:r>
            <a:endParaRPr lang="en-US" dirty="0"/>
          </a:p>
        </p:txBody>
      </p:sp>
      <p:sp>
        <p:nvSpPr>
          <p:cNvPr id="5" name="Title 1"/>
          <p:cNvSpPr>
            <a:spLocks noGrp="1"/>
          </p:cNvSpPr>
          <p:nvPr>
            <p:ph type="title"/>
          </p:nvPr>
        </p:nvSpPr>
        <p:spPr>
          <a:xfrm>
            <a:off x="647700" y="0"/>
            <a:ext cx="7467600" cy="1143000"/>
          </a:xfrm>
        </p:spPr>
        <p:txBody>
          <a:bodyPr/>
          <a:lstStyle/>
          <a:p>
            <a:r>
              <a:rPr lang="en-US" altLang="en-US" b="1" u="sng" dirty="0" smtClean="0">
                <a:solidFill>
                  <a:schemeClr val="tx1"/>
                </a:solidFill>
                <a:effectLst>
                  <a:outerShdw blurRad="38100" dist="38100" dir="2700000" algn="tl">
                    <a:srgbClr val="000000">
                      <a:alpha val="43137"/>
                    </a:srgbClr>
                  </a:outerShdw>
                </a:effectLst>
              </a:rPr>
              <a:t>Mode 1</a:t>
            </a:r>
            <a:endParaRPr lang="en-US" b="1" u="sng" dirty="0">
              <a:solidFill>
                <a:schemeClr val="tx1"/>
              </a:solidFill>
              <a:effectLst>
                <a:outerShdw blurRad="38100" dist="38100" dir="2700000" algn="tl">
                  <a:srgbClr val="000000">
                    <a:alpha val="43137"/>
                  </a:srgbClr>
                </a:outerShdw>
              </a:effectLst>
            </a:endParaRPr>
          </a:p>
        </p:txBody>
      </p:sp>
      <p:sp>
        <p:nvSpPr>
          <p:cNvPr id="2" name="Slide Number Placeholder 1"/>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18</a:t>
            </a:fld>
            <a:endParaRPr kumimoji="0" lang="en-US"/>
          </a:p>
        </p:txBody>
      </p:sp>
    </p:spTree>
    <p:extLst>
      <p:ext uri="{BB962C8B-B14F-4D97-AF65-F5344CB8AC3E}">
        <p14:creationId xmlns:p14="http://schemas.microsoft.com/office/powerpoint/2010/main" val="42199340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tx1"/>
                </a:solidFill>
                <a:effectLst>
                  <a:outerShdw blurRad="38100" dist="38100" dir="2700000" algn="tl">
                    <a:srgbClr val="000000">
                      <a:alpha val="43137"/>
                    </a:srgbClr>
                  </a:outerShdw>
                </a:effectLst>
              </a:rPr>
              <a:t>Mode 2</a:t>
            </a:r>
            <a:r>
              <a:rPr lang="en-US" dirty="0" smtClean="0"/>
              <a:t/>
            </a:r>
            <a:br>
              <a:rPr lang="en-US" dirty="0" smtClean="0"/>
            </a:br>
            <a:endParaRPr lang="en-US" dirty="0"/>
          </a:p>
        </p:txBody>
      </p:sp>
      <p:sp>
        <p:nvSpPr>
          <p:cNvPr id="5" name="Content Placeholder 2"/>
          <p:cNvSpPr>
            <a:spLocks noGrp="1"/>
          </p:cNvSpPr>
          <p:nvPr>
            <p:ph idx="1"/>
          </p:nvPr>
        </p:nvSpPr>
        <p:spPr>
          <a:xfrm>
            <a:off x="228600" y="1143000"/>
            <a:ext cx="8223738" cy="5334000"/>
          </a:xfrm>
        </p:spPr>
        <p:txBody>
          <a:bodyPr>
            <a:normAutofit fontScale="92500"/>
          </a:bodyPr>
          <a:lstStyle/>
          <a:p>
            <a:pPr marL="0" indent="0" algn="just">
              <a:buNone/>
            </a:pPr>
            <a:r>
              <a:rPr lang="en-US" sz="2800" dirty="0" smtClean="0"/>
              <a:t>•</a:t>
            </a:r>
            <a:r>
              <a:rPr lang="en-US" sz="2800" b="1" dirty="0" smtClean="0"/>
              <a:t>Only group A can be initialized in this mode.</a:t>
            </a:r>
          </a:p>
          <a:p>
            <a:pPr marL="0" indent="0" algn="just">
              <a:buNone/>
            </a:pPr>
            <a:r>
              <a:rPr lang="en-US" sz="2800" dirty="0" smtClean="0"/>
              <a:t>•</a:t>
            </a:r>
            <a:r>
              <a:rPr lang="en-US" sz="2800" b="1" dirty="0" smtClean="0"/>
              <a:t>Port </a:t>
            </a:r>
            <a:r>
              <a:rPr lang="en-US" sz="2800" b="1" dirty="0"/>
              <a:t>A can be used for </a:t>
            </a:r>
            <a:r>
              <a:rPr lang="en-US" sz="2800" b="1" i="1" dirty="0"/>
              <a:t>bidirectional handshake </a:t>
            </a:r>
            <a:r>
              <a:rPr lang="en-US" sz="2800" b="1" dirty="0" smtClean="0"/>
              <a:t>data transfer</a:t>
            </a:r>
            <a:r>
              <a:rPr lang="en-US" sz="2800" b="1" dirty="0"/>
              <a:t>. This means that data can be input or </a:t>
            </a:r>
            <a:r>
              <a:rPr lang="en-US" sz="2800" b="1" dirty="0" smtClean="0"/>
              <a:t>output on</a:t>
            </a:r>
            <a:endParaRPr lang="en-US" sz="2800" b="1" dirty="0"/>
          </a:p>
          <a:p>
            <a:pPr marL="0" indent="0" algn="just">
              <a:buNone/>
            </a:pPr>
            <a:r>
              <a:rPr lang="en-US" sz="2800" b="1" dirty="0"/>
              <a:t>the same eight lines (PA0 - PA7).</a:t>
            </a:r>
          </a:p>
          <a:p>
            <a:pPr marL="0" indent="0" algn="just">
              <a:buNone/>
            </a:pPr>
            <a:r>
              <a:rPr lang="en-US" sz="2800" dirty="0" smtClean="0"/>
              <a:t>•</a:t>
            </a:r>
            <a:r>
              <a:rPr lang="en-US" sz="2800" b="1" dirty="0" smtClean="0"/>
              <a:t>Pins </a:t>
            </a:r>
            <a:r>
              <a:rPr lang="en-US" sz="2800" b="1" dirty="0"/>
              <a:t>PC3 - PC7 are used as handshake lines for port A.</a:t>
            </a:r>
          </a:p>
          <a:p>
            <a:pPr marL="0" indent="0" algn="just">
              <a:buNone/>
            </a:pPr>
            <a:r>
              <a:rPr lang="en-US" sz="2800" dirty="0" smtClean="0"/>
              <a:t>•</a:t>
            </a:r>
            <a:r>
              <a:rPr lang="en-US" sz="2800" b="1" dirty="0" smtClean="0"/>
              <a:t>The </a:t>
            </a:r>
            <a:r>
              <a:rPr lang="en-US" sz="2800" b="1" dirty="0"/>
              <a:t>remaining pins of port C (PC0 - PC2) can be used </a:t>
            </a:r>
            <a:r>
              <a:rPr lang="en-US" sz="2800" b="1" dirty="0" smtClean="0"/>
              <a:t>as input/output </a:t>
            </a:r>
            <a:r>
              <a:rPr lang="en-US" sz="2800" b="1" dirty="0"/>
              <a:t>lines if group B is initialized in mode 0.</a:t>
            </a:r>
          </a:p>
          <a:p>
            <a:pPr marL="0" indent="0" algn="just">
              <a:buNone/>
            </a:pPr>
            <a:r>
              <a:rPr lang="en-US" sz="2800" dirty="0"/>
              <a:t>• </a:t>
            </a:r>
            <a:r>
              <a:rPr lang="en-US" sz="2800" b="1" dirty="0"/>
              <a:t>In this mode, the 8255 may be used to extend the </a:t>
            </a:r>
            <a:r>
              <a:rPr lang="en-US" sz="2800" b="1" dirty="0" smtClean="0"/>
              <a:t>system bus </a:t>
            </a:r>
            <a:r>
              <a:rPr lang="en-US" sz="2800" b="1" dirty="0"/>
              <a:t>to a slave</a:t>
            </a:r>
            <a:endParaRPr lang="en-US" sz="2800" dirty="0"/>
          </a:p>
        </p:txBody>
      </p:sp>
      <p:sp>
        <p:nvSpPr>
          <p:cNvPr id="3" name="Slide Number Placeholder 2"/>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19</a:t>
            </a:fld>
            <a:endParaRPr kumimoji="0" lang="en-US"/>
          </a:p>
        </p:txBody>
      </p:sp>
    </p:spTree>
    <p:extLst>
      <p:ext uri="{BB962C8B-B14F-4D97-AF65-F5344CB8AC3E}">
        <p14:creationId xmlns:p14="http://schemas.microsoft.com/office/powerpoint/2010/main" val="1701076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Contents</a:t>
            </a:r>
            <a:endParaRPr lang="en-US" b="1" dirty="0">
              <a:solidFill>
                <a:schemeClr val="tx1"/>
              </a:solidFill>
            </a:endParaRPr>
          </a:p>
        </p:txBody>
      </p:sp>
      <p:sp>
        <p:nvSpPr>
          <p:cNvPr id="5" name="Content Placeholder 2"/>
          <p:cNvSpPr txBox="1">
            <a:spLocks/>
          </p:cNvSpPr>
          <p:nvPr/>
        </p:nvSpPr>
        <p:spPr>
          <a:xfrm>
            <a:off x="457200" y="1752600"/>
            <a:ext cx="8229600" cy="4525963"/>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b="1" dirty="0" smtClean="0"/>
              <a:t>8255 PPI</a:t>
            </a:r>
          </a:p>
          <a:p>
            <a:r>
              <a:rPr lang="en-US" b="1" dirty="0" smtClean="0"/>
              <a:t>Block Diagram of 8255 PPI</a:t>
            </a:r>
          </a:p>
          <a:p>
            <a:r>
              <a:rPr lang="en-US" b="1" dirty="0" smtClean="0"/>
              <a:t>Function of Blocks</a:t>
            </a:r>
          </a:p>
          <a:p>
            <a:r>
              <a:rPr lang="en-US" b="1" dirty="0" smtClean="0"/>
              <a:t>Pin Diagram of 8255 PPI</a:t>
            </a:r>
          </a:p>
          <a:p>
            <a:r>
              <a:rPr lang="en-US" b="1" dirty="0" smtClean="0"/>
              <a:t>Function of Pins</a:t>
            </a:r>
          </a:p>
          <a:p>
            <a:r>
              <a:rPr lang="en-US" b="1" dirty="0" smtClean="0"/>
              <a:t>Operating Modes Of 8255</a:t>
            </a:r>
          </a:p>
          <a:p>
            <a:r>
              <a:rPr lang="en-US" b="1" dirty="0" smtClean="0"/>
              <a:t>Control Word Format in I/O mode</a:t>
            </a:r>
          </a:p>
          <a:p>
            <a:endParaRPr lang="en-US" b="1" dirty="0" smtClean="0"/>
          </a:p>
          <a:p>
            <a:endParaRPr lang="en-US" b="1" dirty="0" smtClean="0"/>
          </a:p>
          <a:p>
            <a:endParaRPr lang="en-US" b="1" dirty="0" smtClean="0"/>
          </a:p>
          <a:p>
            <a:endParaRPr lang="en-US" dirty="0"/>
          </a:p>
        </p:txBody>
      </p:sp>
      <p:sp>
        <p:nvSpPr>
          <p:cNvPr id="3" name="Slide Number Placeholder 2"/>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2</a:t>
            </a:fld>
            <a:endParaRPr kumimoji="0" lang="en-US"/>
          </a:p>
        </p:txBody>
      </p:sp>
    </p:spTree>
    <p:extLst>
      <p:ext uri="{BB962C8B-B14F-4D97-AF65-F5344CB8AC3E}">
        <p14:creationId xmlns:p14="http://schemas.microsoft.com/office/powerpoint/2010/main" val="3563065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819400" y="2819400"/>
            <a:ext cx="3124200" cy="1524000"/>
          </a:xfrm>
        </p:spPr>
        <p:txBody>
          <a:bodyPr>
            <a:normAutofit/>
          </a:bodyPr>
          <a:lstStyle/>
          <a:p>
            <a:pPr marL="0" indent="0">
              <a:buNone/>
            </a:pPr>
            <a:r>
              <a:rPr lang="en-US" sz="4400" b="1" dirty="0" smtClean="0">
                <a:effectLst>
                  <a:outerShdw blurRad="38100" dist="38100" dir="2700000" algn="tl">
                    <a:srgbClr val="000000">
                      <a:alpha val="43137"/>
                    </a:srgbClr>
                  </a:outerShdw>
                </a:effectLst>
              </a:rPr>
              <a:t>THE END</a:t>
            </a:r>
            <a:endParaRPr lang="en-US" sz="4400" b="1" dirty="0">
              <a:effectLst>
                <a:outerShdw blurRad="38100" dist="38100" dir="2700000" algn="tl">
                  <a:srgbClr val="000000">
                    <a:alpha val="43137"/>
                  </a:srgbClr>
                </a:outerShdw>
              </a:effectLst>
            </a:endParaRPr>
          </a:p>
        </p:txBody>
      </p:sp>
      <p:sp>
        <p:nvSpPr>
          <p:cNvPr id="2" name="Slide Number Placeholder 1"/>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20</a:t>
            </a:fld>
            <a:endParaRPr kumimoji="0" lang="en-US"/>
          </a:p>
        </p:txBody>
      </p:sp>
    </p:spTree>
    <p:extLst>
      <p:ext uri="{BB962C8B-B14F-4D97-AF65-F5344CB8AC3E}">
        <p14:creationId xmlns:p14="http://schemas.microsoft.com/office/powerpoint/2010/main" val="18345965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tx1"/>
                </a:solidFill>
                <a:effectLst>
                  <a:outerShdw blurRad="38100" dist="38100" dir="2700000" algn="tl">
                    <a:srgbClr val="000000">
                      <a:alpha val="43137"/>
                    </a:srgbClr>
                  </a:outerShdw>
                </a:effectLst>
              </a:rPr>
              <a:t>8255 PPI</a:t>
            </a:r>
            <a:endParaRPr lang="en-US" b="1" u="sng" dirty="0">
              <a:solidFill>
                <a:schemeClr val="tx1"/>
              </a:solidFill>
              <a:effectLst>
                <a:outerShdw blurRad="38100" dist="38100" dir="2700000" algn="tl">
                  <a:srgbClr val="000000">
                    <a:alpha val="43137"/>
                  </a:srgbClr>
                </a:outerShdw>
              </a:effectLst>
            </a:endParaRPr>
          </a:p>
        </p:txBody>
      </p:sp>
      <p:sp>
        <p:nvSpPr>
          <p:cNvPr id="5" name="Content Placeholder 2"/>
          <p:cNvSpPr txBox="1">
            <a:spLocks/>
          </p:cNvSpPr>
          <p:nvPr/>
        </p:nvSpPr>
        <p:spPr>
          <a:xfrm>
            <a:off x="457200" y="1676400"/>
            <a:ext cx="8153400" cy="4983163"/>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gn="just"/>
            <a:r>
              <a:rPr lang="en-US" b="1" dirty="0" smtClean="0"/>
              <a:t>The INTEL 8255 is a 40 pin IC having total 24 I/O pins.</a:t>
            </a:r>
          </a:p>
          <a:p>
            <a:pPr algn="just"/>
            <a:r>
              <a:rPr lang="en-US" b="1" dirty="0" smtClean="0"/>
              <a:t>consisting of 3 numbers of 8 –bit parallel I/O ports</a:t>
            </a:r>
            <a:r>
              <a:rPr lang="fr-FR" b="1" dirty="0" smtClean="0"/>
              <a:t>(i.e. PORT A, PORT B,PORT C).</a:t>
            </a:r>
          </a:p>
          <a:p>
            <a:pPr algn="just"/>
            <a:r>
              <a:rPr lang="en-US" b="1" dirty="0" smtClean="0"/>
              <a:t>It requires 4 internal addresses and has one logic LOW chip select pin.</a:t>
            </a:r>
          </a:p>
          <a:p>
            <a:pPr algn="just"/>
            <a:r>
              <a:rPr lang="en-US" b="1" dirty="0" smtClean="0"/>
              <a:t>Its main functions are to interface peripheral devices to the microprocessor.</a:t>
            </a:r>
            <a:endParaRPr lang="en-US" dirty="0"/>
          </a:p>
        </p:txBody>
      </p:sp>
      <p:sp>
        <p:nvSpPr>
          <p:cNvPr id="3" name="Slide Number Placeholder 2"/>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3</a:t>
            </a:fld>
            <a:endParaRPr kumimoji="0" lang="en-US"/>
          </a:p>
        </p:txBody>
      </p:sp>
    </p:spTree>
    <p:extLst>
      <p:ext uri="{BB962C8B-B14F-4D97-AF65-F5344CB8AC3E}">
        <p14:creationId xmlns:p14="http://schemas.microsoft.com/office/powerpoint/2010/main" val="7926633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0"/>
            <a:ext cx="7467600" cy="1143000"/>
          </a:xfrm>
        </p:spPr>
        <p:txBody>
          <a:bodyPr/>
          <a:lstStyle/>
          <a:p>
            <a:r>
              <a:rPr lang="en-US" b="1" u="sng" dirty="0" smtClean="0">
                <a:solidFill>
                  <a:schemeClr val="tx1"/>
                </a:solidFill>
                <a:effectLst>
                  <a:outerShdw blurRad="38100" dist="38100" dir="2700000" algn="tl">
                    <a:srgbClr val="000000">
                      <a:alpha val="43137"/>
                    </a:srgbClr>
                  </a:outerShdw>
                </a:effectLst>
              </a:rPr>
              <a:t>Block Diagram of 8255 PPI</a:t>
            </a:r>
            <a:endParaRPr lang="en-US" b="1" u="sng" dirty="0">
              <a:solidFill>
                <a:schemeClr val="tx1"/>
              </a:solidFill>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2"/>
          <a:stretch>
            <a:fillRect/>
          </a:stretch>
        </p:blipFill>
        <p:spPr>
          <a:xfrm>
            <a:off x="558710" y="1219200"/>
            <a:ext cx="7366090" cy="5229924"/>
          </a:xfrm>
          <a:prstGeom prst="rect">
            <a:avLst/>
          </a:prstGeom>
        </p:spPr>
      </p:pic>
      <p:sp>
        <p:nvSpPr>
          <p:cNvPr id="2" name="Slide Number Placeholder 1"/>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4</a:t>
            </a:fld>
            <a:endParaRPr kumimoji="0" lang="en-US"/>
          </a:p>
        </p:txBody>
      </p:sp>
    </p:spTree>
    <p:extLst>
      <p:ext uri="{BB962C8B-B14F-4D97-AF65-F5344CB8AC3E}">
        <p14:creationId xmlns:p14="http://schemas.microsoft.com/office/powerpoint/2010/main" val="30255641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b="1" u="sng" dirty="0" smtClean="0">
                <a:solidFill>
                  <a:schemeClr val="tx1"/>
                </a:solidFill>
                <a:effectLst>
                  <a:outerShdw blurRad="38100" dist="38100" dir="2700000" algn="tl">
                    <a:srgbClr val="000000">
                      <a:alpha val="43137"/>
                    </a:srgbClr>
                  </a:outerShdw>
                </a:effectLst>
              </a:rPr>
              <a:t>Function Of Blocks</a:t>
            </a:r>
            <a:endParaRPr lang="en-US" b="1" u="sng" dirty="0">
              <a:solidFill>
                <a:schemeClr val="tx1"/>
              </a:solidFill>
              <a:effectLst>
                <a:outerShdw blurRad="38100" dist="38100" dir="2700000" algn="tl">
                  <a:srgbClr val="000000">
                    <a:alpha val="43137"/>
                  </a:srgbClr>
                </a:outerShdw>
              </a:effectLst>
            </a:endParaRPr>
          </a:p>
        </p:txBody>
      </p:sp>
      <p:sp>
        <p:nvSpPr>
          <p:cNvPr id="4" name="Content Placeholder 2"/>
          <p:cNvSpPr>
            <a:spLocks noGrp="1"/>
          </p:cNvSpPr>
          <p:nvPr>
            <p:ph idx="1"/>
          </p:nvPr>
        </p:nvSpPr>
        <p:spPr>
          <a:xfrm>
            <a:off x="457200" y="1600200"/>
            <a:ext cx="8229600" cy="4525963"/>
          </a:xfrm>
        </p:spPr>
        <p:txBody>
          <a:bodyPr/>
          <a:lstStyle/>
          <a:p>
            <a:r>
              <a:rPr lang="en-US" b="1" dirty="0"/>
              <a:t>Data Bus </a:t>
            </a:r>
            <a:r>
              <a:rPr lang="en-US" b="1" dirty="0" smtClean="0"/>
              <a:t>Buffer</a:t>
            </a:r>
          </a:p>
          <a:p>
            <a:r>
              <a:rPr lang="en-US" b="1" dirty="0"/>
              <a:t>Read/write</a:t>
            </a:r>
          </a:p>
          <a:p>
            <a:r>
              <a:rPr lang="en-US" b="1" dirty="0"/>
              <a:t>Control </a:t>
            </a:r>
            <a:r>
              <a:rPr lang="en-US" b="1" dirty="0" smtClean="0"/>
              <a:t>logic</a:t>
            </a:r>
          </a:p>
          <a:p>
            <a:r>
              <a:rPr lang="en-US" b="1" dirty="0"/>
              <a:t>Port </a:t>
            </a:r>
            <a:r>
              <a:rPr lang="en-US" b="1" dirty="0" smtClean="0"/>
              <a:t>A</a:t>
            </a:r>
          </a:p>
          <a:p>
            <a:r>
              <a:rPr lang="en-US" b="1" dirty="0"/>
              <a:t>Port </a:t>
            </a:r>
            <a:r>
              <a:rPr lang="en-US" b="1" dirty="0" smtClean="0"/>
              <a:t>B</a:t>
            </a:r>
          </a:p>
          <a:p>
            <a:r>
              <a:rPr lang="en-US" b="1" dirty="0"/>
              <a:t>Port </a:t>
            </a:r>
            <a:r>
              <a:rPr lang="en-US" b="1" dirty="0" smtClean="0"/>
              <a:t>C</a:t>
            </a:r>
          </a:p>
          <a:p>
            <a:endParaRPr lang="en-US" dirty="0"/>
          </a:p>
        </p:txBody>
      </p:sp>
      <p:sp>
        <p:nvSpPr>
          <p:cNvPr id="3" name="Slide Number Placeholder 2"/>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5</a:t>
            </a:fld>
            <a:endParaRPr kumimoji="0" lang="en-US"/>
          </a:p>
        </p:txBody>
      </p:sp>
    </p:spTree>
    <p:extLst>
      <p:ext uri="{BB962C8B-B14F-4D97-AF65-F5344CB8AC3E}">
        <p14:creationId xmlns:p14="http://schemas.microsoft.com/office/powerpoint/2010/main" val="514724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152400" y="1047507"/>
            <a:ext cx="8686800" cy="5486400"/>
          </a:xfrm>
        </p:spPr>
        <p:txBody>
          <a:bodyPr>
            <a:normAutofit lnSpcReduction="10000"/>
          </a:bodyPr>
          <a:lstStyle/>
          <a:p>
            <a:pPr algn="just">
              <a:defRPr/>
            </a:pPr>
            <a:r>
              <a:rPr lang="en-US" sz="2800" b="1" dirty="0">
                <a:latin typeface="Times New Roman" panose="02020603050405020304" pitchFamily="18" charset="0"/>
                <a:cs typeface="Times New Roman" panose="02020603050405020304" pitchFamily="18" charset="0"/>
              </a:rPr>
              <a:t>Data Bus Buffer</a:t>
            </a:r>
          </a:p>
          <a:p>
            <a:pPr marL="0" indent="0" algn="just">
              <a:buFont typeface="Arial" panose="020B0604020202020204" pitchFamily="34" charset="0"/>
              <a:buNone/>
              <a:defRPr/>
            </a:pPr>
            <a:r>
              <a:rPr lang="en-US" sz="2800" dirty="0" smtClean="0">
                <a:latin typeface="Times New Roman" panose="02020603050405020304" pitchFamily="18" charset="0"/>
                <a:cs typeface="Times New Roman" panose="02020603050405020304" pitchFamily="18" charset="0"/>
              </a:rPr>
              <a:t>This </a:t>
            </a:r>
            <a:r>
              <a:rPr lang="en-US" sz="2800" dirty="0">
                <a:latin typeface="Times New Roman" panose="02020603050405020304" pitchFamily="18" charset="0"/>
                <a:cs typeface="Times New Roman" panose="02020603050405020304" pitchFamily="18" charset="0"/>
              </a:rPr>
              <a:t>three-state bi-directional 8-bit buffer is used to interface the 8255 to the </a:t>
            </a:r>
            <a:r>
              <a:rPr lang="en-US" sz="2800" dirty="0" smtClean="0">
                <a:latin typeface="Times New Roman" panose="02020603050405020304" pitchFamily="18" charset="0"/>
                <a:cs typeface="Times New Roman" panose="02020603050405020304" pitchFamily="18" charset="0"/>
              </a:rPr>
              <a:t>system data </a:t>
            </a:r>
            <a:r>
              <a:rPr lang="en-US" sz="2800" dirty="0">
                <a:latin typeface="Times New Roman" panose="02020603050405020304" pitchFamily="18" charset="0"/>
                <a:cs typeface="Times New Roman" panose="02020603050405020304" pitchFamily="18" charset="0"/>
              </a:rPr>
              <a:t>bus. </a:t>
            </a:r>
            <a:r>
              <a:rPr lang="en-US" sz="2800" dirty="0">
                <a:solidFill>
                  <a:srgbClr val="0070C0"/>
                </a:solidFill>
                <a:latin typeface="Times New Roman" panose="02020603050405020304" pitchFamily="18" charset="0"/>
                <a:cs typeface="Times New Roman" panose="02020603050405020304" pitchFamily="18" charset="0"/>
              </a:rPr>
              <a:t>Data is transmitted or received by the buffer upon execution of input or </a:t>
            </a:r>
            <a:r>
              <a:rPr lang="en-US" sz="2800" dirty="0" smtClean="0">
                <a:solidFill>
                  <a:srgbClr val="0070C0"/>
                </a:solidFill>
                <a:latin typeface="Times New Roman" panose="02020603050405020304" pitchFamily="18" charset="0"/>
                <a:cs typeface="Times New Roman" panose="02020603050405020304" pitchFamily="18" charset="0"/>
              </a:rPr>
              <a:t>output instructions </a:t>
            </a:r>
            <a:r>
              <a:rPr lang="en-US" sz="2800" dirty="0">
                <a:solidFill>
                  <a:srgbClr val="0070C0"/>
                </a:solidFill>
                <a:latin typeface="Times New Roman" panose="02020603050405020304" pitchFamily="18" charset="0"/>
                <a:cs typeface="Times New Roman" panose="02020603050405020304" pitchFamily="18" charset="0"/>
              </a:rPr>
              <a:t>by the CPU</a:t>
            </a:r>
            <a:r>
              <a:rPr lang="en-US" sz="2800" dirty="0">
                <a:latin typeface="Times New Roman" panose="02020603050405020304" pitchFamily="18" charset="0"/>
                <a:cs typeface="Times New Roman" panose="02020603050405020304" pitchFamily="18" charset="0"/>
              </a:rPr>
              <a:t>. Control words and status information are also </a:t>
            </a:r>
            <a:r>
              <a:rPr lang="en-US" sz="2800" dirty="0" smtClean="0">
                <a:latin typeface="Times New Roman" panose="02020603050405020304" pitchFamily="18" charset="0"/>
                <a:cs typeface="Times New Roman" panose="02020603050405020304" pitchFamily="18" charset="0"/>
              </a:rPr>
              <a:t>transferred through </a:t>
            </a:r>
            <a:r>
              <a:rPr lang="en-US" sz="2800" dirty="0">
                <a:latin typeface="Times New Roman" panose="02020603050405020304" pitchFamily="18" charset="0"/>
                <a:cs typeface="Times New Roman" panose="02020603050405020304" pitchFamily="18" charset="0"/>
              </a:rPr>
              <a:t>the data bus buffer.</a:t>
            </a:r>
          </a:p>
          <a:p>
            <a:pPr algn="just">
              <a:defRPr/>
            </a:pPr>
            <a:r>
              <a:rPr lang="en-US" sz="2800" b="1" dirty="0">
                <a:latin typeface="Times New Roman" panose="02020603050405020304" pitchFamily="18" charset="0"/>
                <a:cs typeface="Times New Roman" panose="02020603050405020304" pitchFamily="18" charset="0"/>
              </a:rPr>
              <a:t>Read/Write and Control Logic</a:t>
            </a:r>
          </a:p>
          <a:p>
            <a:pPr marL="0" indent="0" algn="just">
              <a:buFont typeface="Arial" panose="020B0604020202020204" pitchFamily="34" charset="0"/>
              <a:buNone/>
              <a:defRPr/>
            </a:pPr>
            <a:r>
              <a:rPr lang="en-US" sz="2800" dirty="0">
                <a:latin typeface="Times New Roman" panose="02020603050405020304" pitchFamily="18" charset="0"/>
                <a:cs typeface="Times New Roman" panose="02020603050405020304" pitchFamily="18" charset="0"/>
              </a:rPr>
              <a:t>The function of this block is to manage all of the internal and external transfers of </a:t>
            </a:r>
            <a:r>
              <a:rPr lang="en-US" sz="2800" dirty="0" smtClean="0">
                <a:latin typeface="Times New Roman" panose="02020603050405020304" pitchFamily="18" charset="0"/>
                <a:cs typeface="Times New Roman" panose="02020603050405020304" pitchFamily="18" charset="0"/>
              </a:rPr>
              <a:t>both Data </a:t>
            </a:r>
            <a:r>
              <a:rPr lang="en-US" sz="2800" dirty="0">
                <a:latin typeface="Times New Roman" panose="02020603050405020304" pitchFamily="18" charset="0"/>
                <a:cs typeface="Times New Roman" panose="02020603050405020304" pitchFamily="18" charset="0"/>
              </a:rPr>
              <a:t>and Control or Status words. It accepts inputs from the CPU Address and </a:t>
            </a:r>
            <a:r>
              <a:rPr lang="en-US" sz="2800" dirty="0" smtClean="0">
                <a:latin typeface="Times New Roman" panose="02020603050405020304" pitchFamily="18" charset="0"/>
                <a:cs typeface="Times New Roman" panose="02020603050405020304" pitchFamily="18" charset="0"/>
              </a:rPr>
              <a:t>Control busses </a:t>
            </a:r>
            <a:r>
              <a:rPr lang="en-US" sz="2800" dirty="0">
                <a:latin typeface="Times New Roman" panose="02020603050405020304" pitchFamily="18" charset="0"/>
                <a:cs typeface="Times New Roman" panose="02020603050405020304" pitchFamily="18" charset="0"/>
              </a:rPr>
              <a:t>and in turn, issues commands to both of the Control Groups</a:t>
            </a:r>
            <a:r>
              <a:rPr lang="en-US" sz="2800" dirty="0" smtClean="0">
                <a:latin typeface="Times New Roman" panose="02020603050405020304" pitchFamily="18" charset="0"/>
                <a:cs typeface="Times New Roman" panose="02020603050405020304" pitchFamily="18" charset="0"/>
              </a:rPr>
              <a:t>.</a:t>
            </a:r>
            <a:endParaRPr lang="en-US" altLang="en-US" sz="28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bwMode="auto">
          <a:xfrm>
            <a:off x="-152400" y="130175"/>
            <a:ext cx="92964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it-IT" altLang="en-US" sz="2800" b="1" dirty="0"/>
              <a:t>8255 – Block diagram Description</a:t>
            </a:r>
            <a:endParaRPr lang="en-US" altLang="en-US" sz="2800" b="1" dirty="0"/>
          </a:p>
        </p:txBody>
      </p:sp>
      <p:sp>
        <p:nvSpPr>
          <p:cNvPr id="2" name="Slide Number Placeholder 1"/>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6</a:t>
            </a:fld>
            <a:endParaRPr kumimoji="0" lang="en-US"/>
          </a:p>
        </p:txBody>
      </p:sp>
    </p:spTree>
    <p:extLst>
      <p:ext uri="{BB962C8B-B14F-4D97-AF65-F5344CB8AC3E}">
        <p14:creationId xmlns:p14="http://schemas.microsoft.com/office/powerpoint/2010/main" val="35197332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52400" y="998538"/>
            <a:ext cx="8686800" cy="5486400"/>
          </a:xfrm>
        </p:spPr>
        <p:txBody>
          <a:bodyPr/>
          <a:lstStyle/>
          <a:p>
            <a:pPr algn="just"/>
            <a:r>
              <a:rPr lang="en-US" altLang="en-US" sz="2800" b="1" dirty="0" smtClean="0">
                <a:latin typeface="Times New Roman" panose="02020603050405020304" pitchFamily="18" charset="0"/>
                <a:cs typeface="Times New Roman" panose="02020603050405020304" pitchFamily="18" charset="0"/>
              </a:rPr>
              <a:t>(CS) </a:t>
            </a:r>
            <a:r>
              <a:rPr lang="en-US" altLang="en-US" sz="2800" dirty="0" smtClean="0">
                <a:latin typeface="Times New Roman" panose="02020603050405020304" pitchFamily="18" charset="0"/>
                <a:cs typeface="Times New Roman" panose="02020603050405020304" pitchFamily="18" charset="0"/>
              </a:rPr>
              <a:t>Chip Select. A "low" on this input pin enables the communication between the 8255 and the CPU.</a:t>
            </a:r>
          </a:p>
          <a:p>
            <a:pPr algn="just"/>
            <a:r>
              <a:rPr lang="en-US" altLang="en-US" sz="2800" b="1" dirty="0" smtClean="0">
                <a:latin typeface="Times New Roman" panose="02020603050405020304" pitchFamily="18" charset="0"/>
                <a:cs typeface="Times New Roman" panose="02020603050405020304" pitchFamily="18" charset="0"/>
              </a:rPr>
              <a:t>(RD) </a:t>
            </a:r>
            <a:r>
              <a:rPr lang="en-US" altLang="en-US" sz="2800" dirty="0" smtClean="0">
                <a:latin typeface="Times New Roman" panose="02020603050405020304" pitchFamily="18" charset="0"/>
                <a:cs typeface="Times New Roman" panose="02020603050405020304" pitchFamily="18" charset="0"/>
              </a:rPr>
              <a:t>Read. A "low" on this input pin enables 8255 to send the data or status information to the CPU on the data bus. In essence, it allows the CPU to "read from" the 8255.</a:t>
            </a:r>
          </a:p>
          <a:p>
            <a:pPr algn="just"/>
            <a:r>
              <a:rPr lang="en-US" altLang="en-US" sz="2800" b="1" dirty="0" smtClean="0">
                <a:latin typeface="Times New Roman" panose="02020603050405020304" pitchFamily="18" charset="0"/>
                <a:cs typeface="Times New Roman" panose="02020603050405020304" pitchFamily="18" charset="0"/>
              </a:rPr>
              <a:t>(WR) </a:t>
            </a:r>
            <a:r>
              <a:rPr lang="en-US" altLang="en-US" sz="2800" dirty="0" smtClean="0">
                <a:latin typeface="Times New Roman" panose="02020603050405020304" pitchFamily="18" charset="0"/>
                <a:cs typeface="Times New Roman" panose="02020603050405020304" pitchFamily="18" charset="0"/>
              </a:rPr>
              <a:t>Write. A "low" on this input pin enables the CPU to write data or control words into the 8255.</a:t>
            </a:r>
          </a:p>
          <a:p>
            <a:r>
              <a:rPr lang="en-US" altLang="en-US" sz="2800" b="1" dirty="0" smtClean="0"/>
              <a:t>(RESET) </a:t>
            </a:r>
            <a:r>
              <a:rPr lang="en-US" altLang="en-US" sz="2800" dirty="0" smtClean="0"/>
              <a:t>Reset. A "high" on this input initializes the control register to 9Bh and all ports (A, B, C) are set to the input mode.</a:t>
            </a:r>
            <a:endParaRPr lang="en-US" altLang="en-US" sz="2800" dirty="0" smtClean="0">
              <a:latin typeface="Times New Roman" panose="02020603050405020304" pitchFamily="18" charset="0"/>
              <a:cs typeface="Times New Roman" panose="02020603050405020304" pitchFamily="18" charset="0"/>
            </a:endParaRPr>
          </a:p>
        </p:txBody>
      </p:sp>
      <p:sp>
        <p:nvSpPr>
          <p:cNvPr id="5" name="Title 1"/>
          <p:cNvSpPr txBox="1">
            <a:spLocks/>
          </p:cNvSpPr>
          <p:nvPr/>
        </p:nvSpPr>
        <p:spPr bwMode="auto">
          <a:xfrm>
            <a:off x="-152400" y="130175"/>
            <a:ext cx="92964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it-IT" altLang="en-US" sz="2800" b="1" dirty="0"/>
              <a:t>8255 – Block diagram Description</a:t>
            </a:r>
            <a:endParaRPr lang="en-US" altLang="en-US" sz="2800" b="1" dirty="0"/>
          </a:p>
        </p:txBody>
      </p:sp>
      <p:sp>
        <p:nvSpPr>
          <p:cNvPr id="2" name="Slide Number Placeholder 1"/>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7</a:t>
            </a:fld>
            <a:endParaRPr kumimoji="0" lang="en-US"/>
          </a:p>
        </p:txBody>
      </p:sp>
    </p:spTree>
    <p:extLst>
      <p:ext uri="{BB962C8B-B14F-4D97-AF65-F5344CB8AC3E}">
        <p14:creationId xmlns:p14="http://schemas.microsoft.com/office/powerpoint/2010/main" val="19454550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52399" y="998538"/>
            <a:ext cx="8686800" cy="5486400"/>
          </a:xfrm>
        </p:spPr>
        <p:txBody>
          <a:bodyPr/>
          <a:lstStyle/>
          <a:p>
            <a:pPr algn="just"/>
            <a:r>
              <a:rPr lang="en-US" altLang="en-US" sz="2800" b="1" dirty="0" smtClean="0">
                <a:latin typeface="Times New Roman" panose="02020603050405020304" pitchFamily="18" charset="0"/>
                <a:cs typeface="Times New Roman" panose="02020603050405020304" pitchFamily="18" charset="0"/>
              </a:rPr>
              <a:t>(A0 and A1) </a:t>
            </a:r>
            <a:r>
              <a:rPr lang="en-US" altLang="en-US" sz="2800" dirty="0" smtClean="0">
                <a:latin typeface="Times New Roman" panose="02020603050405020304" pitchFamily="18" charset="0"/>
                <a:cs typeface="Times New Roman" panose="02020603050405020304" pitchFamily="18" charset="0"/>
              </a:rPr>
              <a:t>Port Select 0 and Port Select 1. These input signals, in conjunction with the RD and WR inputs, control the selection of one of the three ports or the control word register. They are normally connected to the least significant bits of the address bus (A0 and A1).</a:t>
            </a:r>
          </a:p>
        </p:txBody>
      </p:sp>
      <p:sp>
        <p:nvSpPr>
          <p:cNvPr id="5" name="Title 1"/>
          <p:cNvSpPr txBox="1">
            <a:spLocks/>
          </p:cNvSpPr>
          <p:nvPr/>
        </p:nvSpPr>
        <p:spPr bwMode="auto">
          <a:xfrm>
            <a:off x="-152400" y="130175"/>
            <a:ext cx="92964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it-IT" altLang="en-US" sz="2800" b="1"/>
              <a:t>8255 – Block diagram Description</a:t>
            </a:r>
            <a:endParaRPr lang="en-US" altLang="en-US" sz="2800" b="1"/>
          </a:p>
        </p:txBody>
      </p:sp>
      <p:pic>
        <p:nvPicPr>
          <p:cNvPr id="6"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81137" y="3499425"/>
            <a:ext cx="6029325" cy="297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8</a:t>
            </a:fld>
            <a:endParaRPr kumimoji="0" lang="en-US"/>
          </a:p>
        </p:txBody>
      </p:sp>
    </p:spTree>
    <p:extLst>
      <p:ext uri="{BB962C8B-B14F-4D97-AF65-F5344CB8AC3E}">
        <p14:creationId xmlns:p14="http://schemas.microsoft.com/office/powerpoint/2010/main" val="10047433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a:xfrm>
            <a:off x="304800" y="990600"/>
            <a:ext cx="8686800" cy="5486400"/>
          </a:xfrm>
        </p:spPr>
        <p:txBody>
          <a:bodyPr/>
          <a:lstStyle/>
          <a:p>
            <a:pPr algn="just">
              <a:defRPr/>
            </a:pPr>
            <a:r>
              <a:rPr lang="en-US" sz="2800" b="1" dirty="0">
                <a:latin typeface="Times New Roman" panose="02020603050405020304" pitchFamily="18" charset="0"/>
                <a:cs typeface="Times New Roman" panose="02020603050405020304" pitchFamily="18" charset="0"/>
              </a:rPr>
              <a:t>Group A and Group B Controls</a:t>
            </a:r>
          </a:p>
          <a:p>
            <a:pPr marL="0" indent="0" algn="just">
              <a:buFont typeface="Arial" panose="020B0604020202020204" pitchFamily="34" charset="0"/>
              <a:buNone/>
              <a:defRPr/>
            </a:pPr>
            <a:r>
              <a:rPr lang="en-US" sz="2800" dirty="0">
                <a:latin typeface="Times New Roman" panose="02020603050405020304" pitchFamily="18" charset="0"/>
                <a:cs typeface="Times New Roman" panose="02020603050405020304" pitchFamily="18" charset="0"/>
              </a:rPr>
              <a:t>The functional configuration of each port is </a:t>
            </a:r>
            <a:r>
              <a:rPr lang="en-US" sz="2800" dirty="0">
                <a:solidFill>
                  <a:schemeClr val="accent6">
                    <a:lumMod val="75000"/>
                  </a:schemeClr>
                </a:solidFill>
                <a:latin typeface="Times New Roman" panose="02020603050405020304" pitchFamily="18" charset="0"/>
                <a:cs typeface="Times New Roman" panose="02020603050405020304" pitchFamily="18" charset="0"/>
              </a:rPr>
              <a:t>programmed </a:t>
            </a:r>
            <a:r>
              <a:rPr lang="en-US" sz="2800" dirty="0">
                <a:latin typeface="Times New Roman" panose="02020603050405020304" pitchFamily="18" charset="0"/>
                <a:cs typeface="Times New Roman" panose="02020603050405020304" pitchFamily="18" charset="0"/>
              </a:rPr>
              <a:t>by the systems software. </a:t>
            </a:r>
            <a:r>
              <a:rPr lang="en-US" sz="2800" dirty="0" smtClean="0">
                <a:latin typeface="Times New Roman" panose="02020603050405020304" pitchFamily="18" charset="0"/>
                <a:cs typeface="Times New Roman" panose="02020603050405020304" pitchFamily="18" charset="0"/>
              </a:rPr>
              <a:t>In essence</a:t>
            </a:r>
            <a:r>
              <a:rPr lang="en-US" sz="2800" dirty="0">
                <a:latin typeface="Times New Roman" panose="02020603050405020304" pitchFamily="18" charset="0"/>
                <a:cs typeface="Times New Roman" panose="02020603050405020304" pitchFamily="18" charset="0"/>
              </a:rPr>
              <a:t>, the </a:t>
            </a:r>
            <a:r>
              <a:rPr lang="en-US" sz="2800" dirty="0">
                <a:solidFill>
                  <a:schemeClr val="accent6">
                    <a:lumMod val="75000"/>
                  </a:schemeClr>
                </a:solidFill>
                <a:latin typeface="Times New Roman" panose="02020603050405020304" pitchFamily="18" charset="0"/>
                <a:cs typeface="Times New Roman" panose="02020603050405020304" pitchFamily="18" charset="0"/>
              </a:rPr>
              <a:t>CPU "outputs" a control word to the 8255. </a:t>
            </a:r>
            <a:r>
              <a:rPr lang="en-US" sz="2800" dirty="0">
                <a:latin typeface="Times New Roman" panose="02020603050405020304" pitchFamily="18" charset="0"/>
                <a:cs typeface="Times New Roman" panose="02020603050405020304" pitchFamily="18" charset="0"/>
              </a:rPr>
              <a:t>The control word </a:t>
            </a:r>
            <a:r>
              <a:rPr lang="en-US" sz="2800" dirty="0" smtClean="0">
                <a:latin typeface="Times New Roman" panose="02020603050405020304" pitchFamily="18" charset="0"/>
                <a:cs typeface="Times New Roman" panose="02020603050405020304" pitchFamily="18" charset="0"/>
              </a:rPr>
              <a:t>contains information </a:t>
            </a:r>
            <a:r>
              <a:rPr lang="en-US" sz="2800" dirty="0">
                <a:latin typeface="Times New Roman" panose="02020603050405020304" pitchFamily="18" charset="0"/>
                <a:cs typeface="Times New Roman" panose="02020603050405020304" pitchFamily="18" charset="0"/>
              </a:rPr>
              <a:t>such as </a:t>
            </a:r>
            <a:r>
              <a:rPr lang="en-US" sz="2800" dirty="0">
                <a:solidFill>
                  <a:schemeClr val="accent6">
                    <a:lumMod val="75000"/>
                  </a:schemeClr>
                </a:solidFill>
                <a:latin typeface="Times New Roman" panose="02020603050405020304" pitchFamily="18" charset="0"/>
                <a:cs typeface="Times New Roman" panose="02020603050405020304" pitchFamily="18" charset="0"/>
              </a:rPr>
              <a:t>"mode", "bit set", "bit reset</a:t>
            </a:r>
            <a:r>
              <a:rPr lang="en-US" sz="2800" dirty="0">
                <a:latin typeface="Times New Roman" panose="02020603050405020304" pitchFamily="18" charset="0"/>
                <a:cs typeface="Times New Roman" panose="02020603050405020304" pitchFamily="18" charset="0"/>
              </a:rPr>
              <a:t>", etc., that </a:t>
            </a:r>
            <a:r>
              <a:rPr lang="en-US" sz="2800" dirty="0">
                <a:solidFill>
                  <a:schemeClr val="accent6">
                    <a:lumMod val="75000"/>
                  </a:schemeClr>
                </a:solidFill>
                <a:latin typeface="Times New Roman" panose="02020603050405020304" pitchFamily="18" charset="0"/>
                <a:cs typeface="Times New Roman" panose="02020603050405020304" pitchFamily="18" charset="0"/>
              </a:rPr>
              <a:t>initializes the </a:t>
            </a:r>
            <a:r>
              <a:rPr lang="en-US" sz="2800" dirty="0" smtClean="0">
                <a:solidFill>
                  <a:schemeClr val="accent6">
                    <a:lumMod val="75000"/>
                  </a:schemeClr>
                </a:solidFill>
                <a:latin typeface="Times New Roman" panose="02020603050405020304" pitchFamily="18" charset="0"/>
                <a:cs typeface="Times New Roman" panose="02020603050405020304" pitchFamily="18" charset="0"/>
              </a:rPr>
              <a:t>functional  configuration </a:t>
            </a:r>
            <a:r>
              <a:rPr lang="en-US" sz="2800" dirty="0">
                <a:latin typeface="Times New Roman" panose="02020603050405020304" pitchFamily="18" charset="0"/>
                <a:cs typeface="Times New Roman" panose="02020603050405020304" pitchFamily="18" charset="0"/>
              </a:rPr>
              <a:t>of the 8255. Each of the Control blocks (Group A and Group B) </a:t>
            </a:r>
            <a:r>
              <a:rPr lang="en-US" sz="2800" dirty="0" smtClean="0">
                <a:latin typeface="Times New Roman" panose="02020603050405020304" pitchFamily="18" charset="0"/>
                <a:cs typeface="Times New Roman" panose="02020603050405020304" pitchFamily="18" charset="0"/>
              </a:rPr>
              <a:t>accepts "</a:t>
            </a:r>
            <a:r>
              <a:rPr lang="en-US" sz="2800" dirty="0">
                <a:latin typeface="Times New Roman" panose="02020603050405020304" pitchFamily="18" charset="0"/>
                <a:cs typeface="Times New Roman" panose="02020603050405020304" pitchFamily="18" charset="0"/>
              </a:rPr>
              <a:t>commands" from the Read/Write Control logic, receives "control words" from </a:t>
            </a:r>
            <a:r>
              <a:rPr lang="en-US" sz="2800" dirty="0" smtClean="0">
                <a:latin typeface="Times New Roman" panose="02020603050405020304" pitchFamily="18" charset="0"/>
                <a:cs typeface="Times New Roman" panose="02020603050405020304" pitchFamily="18" charset="0"/>
              </a:rPr>
              <a:t>the internal </a:t>
            </a:r>
            <a:r>
              <a:rPr lang="en-US" sz="2800" dirty="0">
                <a:latin typeface="Times New Roman" panose="02020603050405020304" pitchFamily="18" charset="0"/>
                <a:cs typeface="Times New Roman" panose="02020603050405020304" pitchFamily="18" charset="0"/>
              </a:rPr>
              <a:t>data bus and issues the proper commands to its associated ports</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
        <p:nvSpPr>
          <p:cNvPr id="3" name="Title 1"/>
          <p:cNvSpPr txBox="1">
            <a:spLocks/>
          </p:cNvSpPr>
          <p:nvPr/>
        </p:nvSpPr>
        <p:spPr bwMode="auto">
          <a:xfrm>
            <a:off x="-152400" y="130175"/>
            <a:ext cx="92964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it-IT" altLang="en-US" sz="2800" b="1"/>
              <a:t>8255 – Block diagram Description</a:t>
            </a:r>
            <a:endParaRPr lang="en-US" altLang="en-US" sz="2800" b="1"/>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9</a:t>
            </a:fld>
            <a:endParaRPr kumimoji="0" lang="en-US"/>
          </a:p>
        </p:txBody>
      </p:sp>
    </p:spTree>
    <p:extLst>
      <p:ext uri="{BB962C8B-B14F-4D97-AF65-F5344CB8AC3E}">
        <p14:creationId xmlns:p14="http://schemas.microsoft.com/office/powerpoint/2010/main" val="6324951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458</TotalTime>
  <Words>1073</Words>
  <Application>Microsoft Office PowerPoint</Application>
  <PresentationFormat>On-screen Show (4:3)</PresentationFormat>
  <Paragraphs>109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Schoolbook</vt:lpstr>
      <vt:lpstr>Times New Roman</vt:lpstr>
      <vt:lpstr>Wingdings</vt:lpstr>
      <vt:lpstr>Wingdings 2</vt:lpstr>
      <vt:lpstr>Oriel</vt:lpstr>
      <vt:lpstr>Programmable peripheral interface 8255 </vt:lpstr>
      <vt:lpstr>Contents</vt:lpstr>
      <vt:lpstr>8255 PPI</vt:lpstr>
      <vt:lpstr>Block Diagram of 8255 PPI</vt:lpstr>
      <vt:lpstr>Function Of Blocks</vt:lpstr>
      <vt:lpstr>PowerPoint Presentation</vt:lpstr>
      <vt:lpstr>PowerPoint Presentation</vt:lpstr>
      <vt:lpstr>PowerPoint Presentation</vt:lpstr>
      <vt:lpstr>PowerPoint Presentation</vt:lpstr>
      <vt:lpstr>PowerPoint Presentation</vt:lpstr>
      <vt:lpstr>PowerPoint Presentation</vt:lpstr>
      <vt:lpstr>Function Of Pin</vt:lpstr>
      <vt:lpstr>Interfacing 8255 with 8085 processor</vt:lpstr>
      <vt:lpstr>Operating Modes Of 8255</vt:lpstr>
      <vt:lpstr>Bit set Reset(bsr) Mode</vt:lpstr>
      <vt:lpstr>Control Word Format in I/O Mode</vt:lpstr>
      <vt:lpstr>Mode 0</vt:lpstr>
      <vt:lpstr>Mode 1</vt:lpstr>
      <vt:lpstr>Mode 2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NTC</dc:creator>
  <cp:lastModifiedBy>srabbijan</cp:lastModifiedBy>
  <cp:revision>27</cp:revision>
  <dcterms:created xsi:type="dcterms:W3CDTF">2021-07-26T14:22:33Z</dcterms:created>
  <dcterms:modified xsi:type="dcterms:W3CDTF">2021-11-11T07:21:34Z</dcterms:modified>
</cp:coreProperties>
</file>