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65" r:id="rId3"/>
    <p:sldId id="257" r:id="rId4"/>
    <p:sldId id="268" r:id="rId5"/>
    <p:sldId id="269" r:id="rId6"/>
    <p:sldId id="262" r:id="rId7"/>
    <p:sldId id="270" r:id="rId8"/>
    <p:sldId id="271" r:id="rId9"/>
    <p:sldId id="272" r:id="rId10"/>
    <p:sldId id="266" r:id="rId11"/>
    <p:sldId id="273" r:id="rId12"/>
    <p:sldId id="274" r:id="rId13"/>
    <p:sldId id="263" r:id="rId14"/>
    <p:sldId id="275"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64" autoAdjust="0"/>
  </p:normalViewPr>
  <p:slideViewPr>
    <p:cSldViewPr>
      <p:cViewPr varScale="1">
        <p:scale>
          <a:sx n="73" d="100"/>
          <a:sy n="73" d="100"/>
        </p:scale>
        <p:origin x="129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3D568-20E6-4E2A-8695-7A9EB31ED251}" type="datetimeFigureOut">
              <a:rPr lang="en-GB" smtClean="0"/>
              <a:t>21/12/2021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127283-C573-49EB-92EE-582E1ED17FEB}" type="slidenum">
              <a:rPr lang="en-GB" smtClean="0"/>
              <a:t>‹#›</a:t>
            </a:fld>
            <a:endParaRPr lang="en-GB"/>
          </a:p>
        </p:txBody>
      </p:sp>
    </p:spTree>
    <p:extLst>
      <p:ext uri="{BB962C8B-B14F-4D97-AF65-F5344CB8AC3E}">
        <p14:creationId xmlns:p14="http://schemas.microsoft.com/office/powerpoint/2010/main" val="4238727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6127283-C573-49EB-92EE-582E1ED17FEB}" type="slidenum">
              <a:rPr lang="en-GB" smtClean="0"/>
              <a:t>10</a:t>
            </a:fld>
            <a:endParaRPr lang="en-GB"/>
          </a:p>
        </p:txBody>
      </p:sp>
    </p:spTree>
    <p:extLst>
      <p:ext uri="{BB962C8B-B14F-4D97-AF65-F5344CB8AC3E}">
        <p14:creationId xmlns:p14="http://schemas.microsoft.com/office/powerpoint/2010/main" val="1969992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pPr eaLnBrk="1" latinLnBrk="0" hangingPunct="1"/>
            <a:fld id="{E6F9B8CD-342D-4579-98EC-A8FD6B7370E1}" type="datetimeFigureOut">
              <a:rPr lang="en-US" smtClean="0"/>
              <a:pPr eaLnBrk="1" latinLnBrk="0" hangingPunct="1"/>
              <a:t>12/21/2021</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12/21/2021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12/21/2021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12/21/2021</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eaLnBrk="1" latinLnBrk="0" hangingPunct="1"/>
            <a:fld id="{E6F9B8CD-342D-4579-98EC-A8FD6B7370E1}" type="datetimeFigureOut">
              <a:rPr lang="en-US" smtClean="0"/>
              <a:pPr eaLnBrk="1" latinLnBrk="0" hangingPunct="1"/>
              <a:t>12/21/2021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12/21/2021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12/21/2021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12/21/2021</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12/21/2021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12/21/2021</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12/21/2021</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12/21/2021</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0950" y="1676400"/>
            <a:ext cx="6781800" cy="1894362"/>
          </a:xfrm>
        </p:spPr>
        <p:txBody>
          <a:bodyPr/>
          <a:lstStyle/>
          <a:p>
            <a:pPr algn="ctr"/>
            <a:r>
              <a:rPr lang="en-US" sz="3600" dirty="0">
                <a:solidFill>
                  <a:schemeClr val="accent1"/>
                </a:solidFill>
              </a:rPr>
              <a:t>Programmable DMA controller 8257</a:t>
            </a:r>
            <a:r>
              <a:rPr lang="en-US" dirty="0">
                <a:solidFill>
                  <a:schemeClr val="accent1"/>
                </a:solidFill>
              </a:rPr>
              <a:t/>
            </a:r>
            <a:br>
              <a:rPr lang="en-US" dirty="0">
                <a:solidFill>
                  <a:schemeClr val="accent1"/>
                </a:solidFill>
              </a:rPr>
            </a:br>
            <a:endParaRPr lang="en-US" dirty="0">
              <a:solidFill>
                <a:schemeClr val="accent1"/>
              </a:solidFill>
            </a:endParaRPr>
          </a:p>
        </p:txBody>
      </p:sp>
      <p:sp>
        <p:nvSpPr>
          <p:cNvPr id="5" name="Subtitle 4"/>
          <p:cNvSpPr>
            <a:spLocks noGrp="1"/>
          </p:cNvSpPr>
          <p:nvPr>
            <p:ph type="subTitle" idx="1"/>
          </p:nvPr>
        </p:nvSpPr>
        <p:spPr>
          <a:xfrm>
            <a:off x="2035750" y="4495800"/>
            <a:ext cx="6172200" cy="1371600"/>
          </a:xfrm>
        </p:spPr>
        <p:txBody>
          <a:bodyPr/>
          <a:lstStyle/>
          <a:p>
            <a:pPr algn="ctr"/>
            <a:r>
              <a:rPr lang="en-US" dirty="0" smtClean="0">
                <a:solidFill>
                  <a:schemeClr val="accent1"/>
                </a:solidFill>
              </a:rPr>
              <a:t>Md. Fazle Rabbi</a:t>
            </a:r>
          </a:p>
          <a:p>
            <a:pPr algn="ctr"/>
            <a:r>
              <a:rPr lang="en-US" dirty="0" smtClean="0">
                <a:solidFill>
                  <a:schemeClr val="accent1"/>
                </a:solidFill>
              </a:rPr>
              <a:t>ID:16CSE057</a:t>
            </a:r>
          </a:p>
        </p:txBody>
      </p:sp>
    </p:spTree>
    <p:extLst>
      <p:ext uri="{BB962C8B-B14F-4D97-AF65-F5344CB8AC3E}">
        <p14:creationId xmlns:p14="http://schemas.microsoft.com/office/powerpoint/2010/main" val="2401041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76200" y="228600"/>
            <a:ext cx="8610600" cy="6400800"/>
          </a:xfrm>
        </p:spPr>
        <p:txBody>
          <a:bodyPr>
            <a:normAutofit fontScale="25000" lnSpcReduction="20000"/>
          </a:bodyPr>
          <a:lstStyle/>
          <a:p>
            <a:pPr algn="just"/>
            <a:r>
              <a:rPr lang="en-US" sz="9600" b="1" i="1" u="sng" dirty="0" smtClean="0">
                <a:latin typeface="Times New Roman" pitchFamily="18" charset="0"/>
                <a:cs typeface="Times New Roman" pitchFamily="18" charset="0"/>
              </a:rPr>
              <a:t>IOW:  </a:t>
            </a:r>
            <a:r>
              <a:rPr lang="en-US" sz="9600" dirty="0" smtClean="0">
                <a:latin typeface="Times New Roman" pitchFamily="18" charset="0"/>
                <a:cs typeface="Times New Roman" pitchFamily="18" charset="0"/>
              </a:rPr>
              <a:t>It </a:t>
            </a:r>
            <a:r>
              <a:rPr lang="en-US" sz="9600" dirty="0">
                <a:latin typeface="Times New Roman" pitchFamily="18" charset="0"/>
                <a:cs typeface="Times New Roman" pitchFamily="18" charset="0"/>
              </a:rPr>
              <a:t>is an active low bi-direction tri-state line, which is used to load the contents of the data bus to the 8-bit mode register or upper/lower byte of a 16-bit DMA address register or terminal count register. In the master mode, it is used to load the data to the peripheral devices during DMA memory read cycle</a:t>
            </a:r>
            <a:r>
              <a:rPr lang="en-US" sz="9600" dirty="0" smtClean="0">
                <a:latin typeface="Times New Roman" pitchFamily="18" charset="0"/>
                <a:cs typeface="Times New Roman" pitchFamily="18" charset="0"/>
              </a:rPr>
              <a:t>.</a:t>
            </a:r>
          </a:p>
          <a:p>
            <a:pPr marL="0" indent="0" algn="just">
              <a:buNone/>
            </a:pPr>
            <a:endParaRPr lang="en-US" sz="9600" dirty="0">
              <a:latin typeface="Times New Roman" pitchFamily="18" charset="0"/>
              <a:cs typeface="Times New Roman" pitchFamily="18" charset="0"/>
            </a:endParaRPr>
          </a:p>
          <a:p>
            <a:pPr algn="just"/>
            <a:r>
              <a:rPr lang="en-US" sz="9600" b="1" i="1" u="sng" dirty="0" smtClean="0">
                <a:latin typeface="Times New Roman" pitchFamily="18" charset="0"/>
                <a:cs typeface="Times New Roman" pitchFamily="18" charset="0"/>
              </a:rPr>
              <a:t>CLK: </a:t>
            </a:r>
            <a:r>
              <a:rPr lang="en-US" sz="9600" dirty="0" smtClean="0">
                <a:latin typeface="Times New Roman" pitchFamily="18" charset="0"/>
                <a:cs typeface="Times New Roman" pitchFamily="18" charset="0"/>
              </a:rPr>
              <a:t>It </a:t>
            </a:r>
            <a:r>
              <a:rPr lang="en-US" sz="9600" dirty="0">
                <a:latin typeface="Times New Roman" pitchFamily="18" charset="0"/>
                <a:cs typeface="Times New Roman" pitchFamily="18" charset="0"/>
              </a:rPr>
              <a:t>is a clock frequency signal which is required for the internal operation of 8257.</a:t>
            </a:r>
          </a:p>
          <a:p>
            <a:pPr algn="just"/>
            <a:r>
              <a:rPr lang="en-US" sz="9600" dirty="0" smtClean="0">
                <a:latin typeface="Times New Roman" pitchFamily="18" charset="0"/>
                <a:cs typeface="Times New Roman" pitchFamily="18" charset="0"/>
              </a:rPr>
              <a:t>RESET: This </a:t>
            </a:r>
            <a:r>
              <a:rPr lang="en-US" sz="9600" dirty="0">
                <a:latin typeface="Times New Roman" pitchFamily="18" charset="0"/>
                <a:cs typeface="Times New Roman" pitchFamily="18" charset="0"/>
              </a:rPr>
              <a:t>signal is used to RESET the DMA controller by disabling all the DMA channels</a:t>
            </a:r>
            <a:r>
              <a:rPr lang="en-US" sz="9600" dirty="0" smtClean="0">
                <a:latin typeface="Times New Roman" pitchFamily="18" charset="0"/>
                <a:cs typeface="Times New Roman" pitchFamily="18" charset="0"/>
              </a:rPr>
              <a:t>.</a:t>
            </a:r>
          </a:p>
          <a:p>
            <a:pPr marL="0" indent="0" algn="just">
              <a:buNone/>
            </a:pPr>
            <a:endParaRPr lang="en-US" sz="9600" b="1" dirty="0">
              <a:latin typeface="Times New Roman" pitchFamily="18" charset="0"/>
              <a:cs typeface="Times New Roman" pitchFamily="18" charset="0"/>
            </a:endParaRPr>
          </a:p>
          <a:p>
            <a:pPr algn="just"/>
            <a:r>
              <a:rPr lang="en-US" sz="9600" b="1" i="1" u="sng" dirty="0" err="1">
                <a:latin typeface="Times New Roman" pitchFamily="18" charset="0"/>
                <a:cs typeface="Times New Roman" pitchFamily="18" charset="0"/>
              </a:rPr>
              <a:t>A</a:t>
            </a:r>
            <a:r>
              <a:rPr lang="en-US" sz="9600" b="1" i="1" u="sng" baseline="-25000" dirty="0" err="1">
                <a:latin typeface="Times New Roman" pitchFamily="18" charset="0"/>
                <a:cs typeface="Times New Roman" pitchFamily="18" charset="0"/>
              </a:rPr>
              <a:t>o</a:t>
            </a:r>
            <a:r>
              <a:rPr lang="en-US" sz="9600" b="1" i="1" u="sng" dirty="0">
                <a:latin typeface="Times New Roman" pitchFamily="18" charset="0"/>
                <a:cs typeface="Times New Roman" pitchFamily="18" charset="0"/>
              </a:rPr>
              <a:t> - </a:t>
            </a:r>
            <a:r>
              <a:rPr lang="en-US" sz="9600" b="1" i="1" u="sng" dirty="0" smtClean="0">
                <a:latin typeface="Times New Roman" pitchFamily="18" charset="0"/>
                <a:cs typeface="Times New Roman" pitchFamily="18" charset="0"/>
              </a:rPr>
              <a:t>A</a:t>
            </a:r>
            <a:r>
              <a:rPr lang="en-US" sz="9600" b="1" i="1" u="sng" baseline="-25000" dirty="0" smtClean="0">
                <a:latin typeface="Times New Roman" pitchFamily="18" charset="0"/>
                <a:cs typeface="Times New Roman" pitchFamily="18" charset="0"/>
              </a:rPr>
              <a:t>3</a:t>
            </a:r>
            <a:r>
              <a:rPr lang="en-US" sz="9600" b="1" i="1" u="sng" dirty="0" smtClean="0">
                <a:latin typeface="Times New Roman" pitchFamily="18" charset="0"/>
                <a:cs typeface="Times New Roman" pitchFamily="18" charset="0"/>
              </a:rPr>
              <a:t>: </a:t>
            </a:r>
            <a:r>
              <a:rPr lang="en-US" sz="9600" dirty="0" smtClean="0">
                <a:latin typeface="Times New Roman" pitchFamily="18" charset="0"/>
                <a:cs typeface="Times New Roman" pitchFamily="18" charset="0"/>
              </a:rPr>
              <a:t>These </a:t>
            </a:r>
            <a:r>
              <a:rPr lang="en-US" sz="9600" dirty="0">
                <a:latin typeface="Times New Roman" pitchFamily="18" charset="0"/>
                <a:cs typeface="Times New Roman" pitchFamily="18" charset="0"/>
              </a:rPr>
              <a:t>are the four least significant address lines. In the slave mode, they act as an input, which selects one of the registers to be read or written. In the master mode, they are the four least significant memory address output lines generated by 8257</a:t>
            </a:r>
            <a:r>
              <a:rPr lang="en-US" sz="9600" dirty="0" smtClean="0">
                <a:latin typeface="Times New Roman" pitchFamily="18" charset="0"/>
                <a:cs typeface="Times New Roman" pitchFamily="18" charset="0"/>
              </a:rPr>
              <a:t>.</a:t>
            </a:r>
          </a:p>
          <a:p>
            <a:pPr marL="0" indent="0" algn="just">
              <a:buNone/>
            </a:pPr>
            <a:endParaRPr lang="en-US" sz="9600" dirty="0">
              <a:latin typeface="Times New Roman" pitchFamily="18" charset="0"/>
              <a:cs typeface="Times New Roman" pitchFamily="18" charset="0"/>
            </a:endParaRPr>
          </a:p>
          <a:p>
            <a:pPr algn="just"/>
            <a:r>
              <a:rPr lang="en-US" sz="9600" b="1" i="1" u="sng" dirty="0" smtClean="0">
                <a:latin typeface="Times New Roman" pitchFamily="18" charset="0"/>
                <a:cs typeface="Times New Roman" pitchFamily="18" charset="0"/>
              </a:rPr>
              <a:t>CS: </a:t>
            </a:r>
            <a:r>
              <a:rPr lang="en-US" sz="9600" dirty="0" smtClean="0">
                <a:latin typeface="Times New Roman" pitchFamily="18" charset="0"/>
                <a:cs typeface="Times New Roman" pitchFamily="18" charset="0"/>
              </a:rPr>
              <a:t>It </a:t>
            </a:r>
            <a:r>
              <a:rPr lang="en-US" sz="9600" dirty="0">
                <a:latin typeface="Times New Roman" pitchFamily="18" charset="0"/>
                <a:cs typeface="Times New Roman" pitchFamily="18" charset="0"/>
              </a:rPr>
              <a:t>is an active-low chip select line. In the Slave mode, it enables the read/write operations to/from 8257. In the master mode, it disables the read/write operations to/from 8257.</a:t>
            </a:r>
          </a:p>
          <a:p>
            <a:endParaRPr lang="en-US" dirty="0"/>
          </a:p>
        </p:txBody>
      </p:sp>
    </p:spTree>
    <p:extLst>
      <p:ext uri="{BB962C8B-B14F-4D97-AF65-F5344CB8AC3E}">
        <p14:creationId xmlns:p14="http://schemas.microsoft.com/office/powerpoint/2010/main" val="2465528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52400" y="357554"/>
            <a:ext cx="8610600" cy="6477000"/>
          </a:xfrm>
        </p:spPr>
        <p:txBody>
          <a:bodyPr>
            <a:normAutofit fontScale="25000" lnSpcReduction="20000"/>
          </a:bodyPr>
          <a:lstStyle/>
          <a:p>
            <a:pPr algn="just"/>
            <a:r>
              <a:rPr lang="en-US" sz="11200" b="1" i="1" u="sng" dirty="0">
                <a:latin typeface="Times New Roman" pitchFamily="18" charset="0"/>
                <a:cs typeface="Times New Roman" pitchFamily="18" charset="0"/>
              </a:rPr>
              <a:t>A</a:t>
            </a:r>
            <a:r>
              <a:rPr lang="en-US" sz="11200" b="1" i="1" u="sng" baseline="-25000" dirty="0">
                <a:latin typeface="Times New Roman" pitchFamily="18" charset="0"/>
                <a:cs typeface="Times New Roman" pitchFamily="18" charset="0"/>
              </a:rPr>
              <a:t>4</a:t>
            </a:r>
            <a:r>
              <a:rPr lang="en-US" sz="11200" b="1" i="1" u="sng" dirty="0">
                <a:latin typeface="Times New Roman" pitchFamily="18" charset="0"/>
                <a:cs typeface="Times New Roman" pitchFamily="18" charset="0"/>
              </a:rPr>
              <a:t> - </a:t>
            </a:r>
            <a:r>
              <a:rPr lang="en-US" sz="11200" b="1" i="1" u="sng" dirty="0" smtClean="0">
                <a:latin typeface="Times New Roman" pitchFamily="18" charset="0"/>
                <a:cs typeface="Times New Roman" pitchFamily="18" charset="0"/>
              </a:rPr>
              <a:t>A</a:t>
            </a:r>
            <a:r>
              <a:rPr lang="en-US" sz="11200" b="1" i="1" u="sng" baseline="-25000" dirty="0" smtClean="0">
                <a:latin typeface="Times New Roman" pitchFamily="18" charset="0"/>
                <a:cs typeface="Times New Roman" pitchFamily="18" charset="0"/>
              </a:rPr>
              <a:t>7</a:t>
            </a:r>
            <a:r>
              <a:rPr lang="en-US" sz="11200" b="1" i="1" u="sng" dirty="0" smtClean="0">
                <a:latin typeface="Times New Roman" pitchFamily="18" charset="0"/>
                <a:cs typeface="Times New Roman" pitchFamily="18" charset="0"/>
              </a:rPr>
              <a:t>: </a:t>
            </a:r>
            <a:r>
              <a:rPr lang="en-US" sz="11200" dirty="0" smtClean="0">
                <a:latin typeface="Times New Roman" pitchFamily="18" charset="0"/>
                <a:cs typeface="Times New Roman" pitchFamily="18" charset="0"/>
              </a:rPr>
              <a:t>These </a:t>
            </a:r>
            <a:r>
              <a:rPr lang="en-US" sz="11200" dirty="0">
                <a:latin typeface="Times New Roman" pitchFamily="18" charset="0"/>
                <a:cs typeface="Times New Roman" pitchFamily="18" charset="0"/>
              </a:rPr>
              <a:t>are the higher nibble of the lower byte address generated by DMA in the master mode</a:t>
            </a:r>
            <a:r>
              <a:rPr lang="en-US" sz="11200" dirty="0" smtClean="0">
                <a:latin typeface="Times New Roman" pitchFamily="18" charset="0"/>
                <a:cs typeface="Times New Roman" pitchFamily="18" charset="0"/>
              </a:rPr>
              <a:t>.</a:t>
            </a:r>
          </a:p>
          <a:p>
            <a:pPr marL="0" indent="0" algn="just">
              <a:buNone/>
            </a:pPr>
            <a:endParaRPr lang="en-US" sz="11200" dirty="0">
              <a:latin typeface="Times New Roman" pitchFamily="18" charset="0"/>
              <a:cs typeface="Times New Roman" pitchFamily="18" charset="0"/>
            </a:endParaRPr>
          </a:p>
          <a:p>
            <a:pPr algn="just"/>
            <a:r>
              <a:rPr lang="en-US" sz="11200" b="1" i="1" u="sng" dirty="0" smtClean="0">
                <a:latin typeface="Times New Roman" pitchFamily="18" charset="0"/>
                <a:cs typeface="Times New Roman" pitchFamily="18" charset="0"/>
              </a:rPr>
              <a:t>READY: </a:t>
            </a:r>
            <a:r>
              <a:rPr lang="en-US" sz="11200" dirty="0" smtClean="0">
                <a:latin typeface="Times New Roman" pitchFamily="18" charset="0"/>
                <a:cs typeface="Times New Roman" pitchFamily="18" charset="0"/>
              </a:rPr>
              <a:t>It </a:t>
            </a:r>
            <a:r>
              <a:rPr lang="en-US" sz="11200" dirty="0">
                <a:latin typeface="Times New Roman" pitchFamily="18" charset="0"/>
                <a:cs typeface="Times New Roman" pitchFamily="18" charset="0"/>
              </a:rPr>
              <a:t>is an active-high asynchronous input signal, which makes DMA ready by inserting wait states</a:t>
            </a:r>
            <a:r>
              <a:rPr lang="en-US" sz="11200" dirty="0" smtClean="0">
                <a:latin typeface="Times New Roman" pitchFamily="18" charset="0"/>
                <a:cs typeface="Times New Roman" pitchFamily="18" charset="0"/>
              </a:rPr>
              <a:t>.</a:t>
            </a:r>
          </a:p>
          <a:p>
            <a:pPr marL="0" indent="0" algn="just">
              <a:buNone/>
            </a:pPr>
            <a:endParaRPr lang="en-US" sz="11200" dirty="0">
              <a:latin typeface="Times New Roman" pitchFamily="18" charset="0"/>
              <a:cs typeface="Times New Roman" pitchFamily="18" charset="0"/>
            </a:endParaRPr>
          </a:p>
          <a:p>
            <a:pPr algn="just"/>
            <a:r>
              <a:rPr lang="en-US" sz="11200" b="1" i="1" u="sng" dirty="0" smtClean="0">
                <a:latin typeface="Times New Roman" pitchFamily="18" charset="0"/>
                <a:cs typeface="Times New Roman" pitchFamily="18" charset="0"/>
              </a:rPr>
              <a:t>HRQ: </a:t>
            </a:r>
            <a:r>
              <a:rPr lang="en-US" sz="11200" dirty="0" smtClean="0">
                <a:latin typeface="Times New Roman" pitchFamily="18" charset="0"/>
                <a:cs typeface="Times New Roman" pitchFamily="18" charset="0"/>
              </a:rPr>
              <a:t>This </a:t>
            </a:r>
            <a:r>
              <a:rPr lang="en-US" sz="11200" dirty="0">
                <a:latin typeface="Times New Roman" pitchFamily="18" charset="0"/>
                <a:cs typeface="Times New Roman" pitchFamily="18" charset="0"/>
              </a:rPr>
              <a:t>signal is used to receive the hold request signal from the output device. In the slave mode, it is connected with a DRQ input line 8257. In Master mode, it is connected with HOLD input of the CPU</a:t>
            </a:r>
            <a:r>
              <a:rPr lang="en-US" sz="11200" dirty="0" smtClean="0">
                <a:latin typeface="Times New Roman" pitchFamily="18" charset="0"/>
                <a:cs typeface="Times New Roman" pitchFamily="18" charset="0"/>
              </a:rPr>
              <a:t>.</a:t>
            </a:r>
          </a:p>
          <a:p>
            <a:pPr marL="0" indent="0" algn="just">
              <a:buNone/>
            </a:pPr>
            <a:endParaRPr lang="en-US" sz="11200" dirty="0">
              <a:latin typeface="Times New Roman" pitchFamily="18" charset="0"/>
              <a:cs typeface="Times New Roman" pitchFamily="18" charset="0"/>
            </a:endParaRPr>
          </a:p>
          <a:p>
            <a:pPr algn="just"/>
            <a:r>
              <a:rPr lang="en-US" sz="11200" b="1" i="1" u="sng" dirty="0" smtClean="0">
                <a:latin typeface="Times New Roman" pitchFamily="18" charset="0"/>
                <a:cs typeface="Times New Roman" pitchFamily="18" charset="0"/>
              </a:rPr>
              <a:t>HLDA: </a:t>
            </a:r>
            <a:r>
              <a:rPr lang="en-US" sz="11200" dirty="0" smtClean="0">
                <a:latin typeface="Times New Roman" pitchFamily="18" charset="0"/>
                <a:cs typeface="Times New Roman" pitchFamily="18" charset="0"/>
              </a:rPr>
              <a:t>It </a:t>
            </a:r>
            <a:r>
              <a:rPr lang="en-US" sz="11200" dirty="0">
                <a:latin typeface="Times New Roman" pitchFamily="18" charset="0"/>
                <a:cs typeface="Times New Roman" pitchFamily="18" charset="0"/>
              </a:rPr>
              <a:t>is the hold acknowledgement signal which indicates the DMA controller that the bus has been granted to the requesting peripheral by the CPU when it is set to 1.</a:t>
            </a:r>
          </a:p>
          <a:p>
            <a:pPr algn="just"/>
            <a:endParaRPr lang="en-US" dirty="0"/>
          </a:p>
        </p:txBody>
      </p:sp>
    </p:spTree>
    <p:extLst>
      <p:ext uri="{BB962C8B-B14F-4D97-AF65-F5344CB8AC3E}">
        <p14:creationId xmlns:p14="http://schemas.microsoft.com/office/powerpoint/2010/main" val="837926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2400" y="152400"/>
            <a:ext cx="8610600" cy="6858000"/>
          </a:xfrm>
        </p:spPr>
        <p:txBody>
          <a:bodyPr>
            <a:normAutofit fontScale="25000" lnSpcReduction="20000"/>
          </a:bodyPr>
          <a:lstStyle/>
          <a:p>
            <a:pPr algn="just"/>
            <a:r>
              <a:rPr lang="en-US" sz="11200" b="1" i="1" u="sng" dirty="0" smtClean="0">
                <a:latin typeface="Times New Roman" pitchFamily="18" charset="0"/>
                <a:cs typeface="Times New Roman" pitchFamily="18" charset="0"/>
              </a:rPr>
              <a:t>MEMR: </a:t>
            </a:r>
            <a:r>
              <a:rPr lang="en-US" sz="11200" dirty="0" smtClean="0">
                <a:latin typeface="Times New Roman" pitchFamily="18" charset="0"/>
                <a:cs typeface="Times New Roman" pitchFamily="18" charset="0"/>
              </a:rPr>
              <a:t>It </a:t>
            </a:r>
            <a:r>
              <a:rPr lang="en-US" sz="11200" dirty="0">
                <a:latin typeface="Times New Roman" pitchFamily="18" charset="0"/>
                <a:cs typeface="Times New Roman" pitchFamily="18" charset="0"/>
              </a:rPr>
              <a:t>is the low memory read signal, which is used to read the data from the addressed memory locations during DMA read cycles</a:t>
            </a:r>
            <a:r>
              <a:rPr lang="en-US" sz="11200" dirty="0" smtClean="0">
                <a:latin typeface="Times New Roman" pitchFamily="18" charset="0"/>
                <a:cs typeface="Times New Roman" pitchFamily="18" charset="0"/>
              </a:rPr>
              <a:t>.</a:t>
            </a:r>
            <a:endParaRPr lang="en-US" sz="11200" dirty="0">
              <a:latin typeface="Times New Roman" pitchFamily="18" charset="0"/>
              <a:cs typeface="Times New Roman" pitchFamily="18" charset="0"/>
            </a:endParaRPr>
          </a:p>
          <a:p>
            <a:pPr algn="just"/>
            <a:r>
              <a:rPr lang="en-US" sz="11200" b="1" i="1" u="sng" dirty="0" smtClean="0">
                <a:latin typeface="Times New Roman" pitchFamily="18" charset="0"/>
                <a:cs typeface="Times New Roman" pitchFamily="18" charset="0"/>
              </a:rPr>
              <a:t>MEMW: </a:t>
            </a:r>
            <a:r>
              <a:rPr lang="en-US" sz="11200" dirty="0" smtClean="0">
                <a:latin typeface="Times New Roman" pitchFamily="18" charset="0"/>
                <a:cs typeface="Times New Roman" pitchFamily="18" charset="0"/>
              </a:rPr>
              <a:t>It </a:t>
            </a:r>
            <a:r>
              <a:rPr lang="en-US" sz="11200" dirty="0">
                <a:latin typeface="Times New Roman" pitchFamily="18" charset="0"/>
                <a:cs typeface="Times New Roman" pitchFamily="18" charset="0"/>
              </a:rPr>
              <a:t>is the active-low three state signal which is used to write the data to the addressed memory location during DMA write operation</a:t>
            </a:r>
            <a:r>
              <a:rPr lang="en-US" sz="11200" dirty="0" smtClean="0">
                <a:latin typeface="Times New Roman" pitchFamily="18" charset="0"/>
                <a:cs typeface="Times New Roman" pitchFamily="18" charset="0"/>
              </a:rPr>
              <a:t>.</a:t>
            </a:r>
            <a:endParaRPr lang="en-US" sz="11200" dirty="0">
              <a:latin typeface="Times New Roman" pitchFamily="18" charset="0"/>
              <a:cs typeface="Times New Roman" pitchFamily="18" charset="0"/>
            </a:endParaRPr>
          </a:p>
          <a:p>
            <a:pPr algn="just"/>
            <a:r>
              <a:rPr lang="en-US" sz="11200" b="1" i="1" u="sng" dirty="0" smtClean="0">
                <a:latin typeface="Times New Roman" pitchFamily="18" charset="0"/>
                <a:cs typeface="Times New Roman" pitchFamily="18" charset="0"/>
              </a:rPr>
              <a:t>AEN: </a:t>
            </a:r>
            <a:r>
              <a:rPr lang="en-US" sz="11200" dirty="0" smtClean="0">
                <a:latin typeface="Times New Roman" pitchFamily="18" charset="0"/>
                <a:cs typeface="Times New Roman" pitchFamily="18" charset="0"/>
              </a:rPr>
              <a:t>This </a:t>
            </a:r>
            <a:r>
              <a:rPr lang="en-US" sz="11200" dirty="0">
                <a:latin typeface="Times New Roman" pitchFamily="18" charset="0"/>
                <a:cs typeface="Times New Roman" pitchFamily="18" charset="0"/>
              </a:rPr>
              <a:t>signal is used to disable the address bus/data </a:t>
            </a:r>
            <a:r>
              <a:rPr lang="en-US" sz="11200" dirty="0" smtClean="0">
                <a:latin typeface="Times New Roman" pitchFamily="18" charset="0"/>
                <a:cs typeface="Times New Roman" pitchFamily="18" charset="0"/>
              </a:rPr>
              <a:t>bus.</a:t>
            </a:r>
            <a:endParaRPr lang="en-US" sz="11200" dirty="0">
              <a:latin typeface="Times New Roman" pitchFamily="18" charset="0"/>
              <a:cs typeface="Times New Roman" pitchFamily="18" charset="0"/>
            </a:endParaRPr>
          </a:p>
          <a:p>
            <a:pPr algn="just"/>
            <a:r>
              <a:rPr lang="en-US" sz="11200" b="1" i="1" u="sng" dirty="0" smtClean="0">
                <a:latin typeface="Times New Roman" pitchFamily="18" charset="0"/>
                <a:cs typeface="Times New Roman" pitchFamily="18" charset="0"/>
              </a:rPr>
              <a:t>TC: </a:t>
            </a:r>
            <a:r>
              <a:rPr lang="en-US" sz="11200" dirty="0" smtClean="0">
                <a:latin typeface="Times New Roman" pitchFamily="18" charset="0"/>
                <a:cs typeface="Times New Roman" pitchFamily="18" charset="0"/>
              </a:rPr>
              <a:t>It </a:t>
            </a:r>
            <a:r>
              <a:rPr lang="en-US" sz="11200" dirty="0">
                <a:latin typeface="Times New Roman" pitchFamily="18" charset="0"/>
                <a:cs typeface="Times New Roman" pitchFamily="18" charset="0"/>
              </a:rPr>
              <a:t>stands for ‘Terminal Count’, which indicates the present DMA cycle to the present peripheral devices.</a:t>
            </a:r>
          </a:p>
          <a:p>
            <a:pPr algn="just"/>
            <a:r>
              <a:rPr lang="en-US" sz="11200" b="1" i="1" u="sng" dirty="0" smtClean="0">
                <a:latin typeface="Times New Roman" pitchFamily="18" charset="0"/>
                <a:cs typeface="Times New Roman" pitchFamily="18" charset="0"/>
              </a:rPr>
              <a:t>MARK: </a:t>
            </a:r>
            <a:r>
              <a:rPr lang="en-US" sz="11200" dirty="0" smtClean="0">
                <a:latin typeface="Times New Roman" pitchFamily="18" charset="0"/>
                <a:cs typeface="Times New Roman" pitchFamily="18" charset="0"/>
              </a:rPr>
              <a:t>The </a:t>
            </a:r>
            <a:r>
              <a:rPr lang="en-US" sz="11200" dirty="0">
                <a:latin typeface="Times New Roman" pitchFamily="18" charset="0"/>
                <a:cs typeface="Times New Roman" pitchFamily="18" charset="0"/>
              </a:rPr>
              <a:t>mark will be activated after each 128 cycles or integral multiples of it from the beginning. It indicates the current DMA cycle is the 128th cycle since the previous MARK output to the selected peripheral device.</a:t>
            </a:r>
          </a:p>
          <a:p>
            <a:pPr algn="just"/>
            <a:r>
              <a:rPr lang="en-US" sz="11200" b="1" i="1" u="sng" dirty="0" err="1" smtClean="0">
                <a:latin typeface="Times New Roman" pitchFamily="18" charset="0"/>
                <a:cs typeface="Times New Roman" pitchFamily="18" charset="0"/>
              </a:rPr>
              <a:t>V</a:t>
            </a:r>
            <a:r>
              <a:rPr lang="en-US" sz="11200" b="1" i="1" u="sng" baseline="-25000" dirty="0" err="1" smtClean="0">
                <a:latin typeface="Times New Roman" pitchFamily="18" charset="0"/>
                <a:cs typeface="Times New Roman" pitchFamily="18" charset="0"/>
              </a:rPr>
              <a:t>cc</a:t>
            </a:r>
            <a:r>
              <a:rPr lang="en-US" sz="11200" b="1" i="1" u="sng" dirty="0" smtClean="0">
                <a:latin typeface="Times New Roman" pitchFamily="18" charset="0"/>
                <a:cs typeface="Times New Roman" pitchFamily="18" charset="0"/>
              </a:rPr>
              <a:t>: </a:t>
            </a:r>
            <a:r>
              <a:rPr lang="en-US" sz="11200" dirty="0" smtClean="0">
                <a:latin typeface="Times New Roman" pitchFamily="18" charset="0"/>
                <a:cs typeface="Times New Roman" pitchFamily="18" charset="0"/>
              </a:rPr>
              <a:t>It </a:t>
            </a:r>
            <a:r>
              <a:rPr lang="en-US" sz="11200" dirty="0">
                <a:latin typeface="Times New Roman" pitchFamily="18" charset="0"/>
                <a:cs typeface="Times New Roman" pitchFamily="18" charset="0"/>
              </a:rPr>
              <a:t>is the power signal which is required for the operation of the circuit.</a:t>
            </a:r>
          </a:p>
          <a:p>
            <a:pPr algn="just"/>
            <a:endParaRPr lang="en-US" dirty="0"/>
          </a:p>
        </p:txBody>
      </p:sp>
    </p:spTree>
    <p:extLst>
      <p:ext uri="{BB962C8B-B14F-4D97-AF65-F5344CB8AC3E}">
        <p14:creationId xmlns:p14="http://schemas.microsoft.com/office/powerpoint/2010/main" val="4219934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04800" y="273419"/>
            <a:ext cx="8077200" cy="1143000"/>
          </a:xfrm>
        </p:spPr>
        <p:txBody>
          <a:bodyPr>
            <a:normAutofit/>
          </a:bodyPr>
          <a:lstStyle/>
          <a:p>
            <a:r>
              <a:rPr lang="en-US" b="1" u="sng" dirty="0">
                <a:solidFill>
                  <a:schemeClr val="tx1">
                    <a:lumMod val="95000"/>
                    <a:lumOff val="5000"/>
                  </a:schemeClr>
                </a:solidFill>
                <a:effectLst>
                  <a:outerShdw blurRad="38100" dist="38100" dir="2700000" algn="tl">
                    <a:srgbClr val="000000">
                      <a:alpha val="43137"/>
                    </a:srgbClr>
                  </a:outerShdw>
                </a:effectLst>
              </a:rPr>
              <a:t>Direct Memory Access Advantages and Disadvantages</a:t>
            </a:r>
          </a:p>
        </p:txBody>
      </p:sp>
      <p:sp>
        <p:nvSpPr>
          <p:cNvPr id="7" name="Content Placeholder 2"/>
          <p:cNvSpPr>
            <a:spLocks noGrp="1"/>
          </p:cNvSpPr>
          <p:nvPr>
            <p:ph idx="1"/>
          </p:nvPr>
        </p:nvSpPr>
        <p:spPr>
          <a:xfrm>
            <a:off x="304800" y="1600200"/>
            <a:ext cx="8382000" cy="5032987"/>
          </a:xfrm>
        </p:spPr>
        <p:txBody>
          <a:bodyPr/>
          <a:lstStyle/>
          <a:p>
            <a:pPr marL="0" indent="0">
              <a:buNone/>
            </a:pPr>
            <a:r>
              <a:rPr lang="en-US" sz="2800" b="1" u="sng" dirty="0">
                <a:latin typeface="Times New Roman" pitchFamily="18" charset="0"/>
                <a:cs typeface="Times New Roman" pitchFamily="18" charset="0"/>
              </a:rPr>
              <a:t>Advantages:</a:t>
            </a:r>
          </a:p>
          <a:p>
            <a:r>
              <a:rPr lang="en-US" sz="2800" dirty="0">
                <a:latin typeface="Times New Roman" pitchFamily="18" charset="0"/>
                <a:cs typeface="Times New Roman" pitchFamily="18" charset="0"/>
              </a:rPr>
              <a:t>Transferring the data without the involvement of the processor will </a:t>
            </a:r>
            <a:r>
              <a:rPr lang="en-US" sz="2800" b="1" dirty="0">
                <a:latin typeface="Times New Roman" pitchFamily="18" charset="0"/>
                <a:cs typeface="Times New Roman" pitchFamily="18" charset="0"/>
              </a:rPr>
              <a:t>speed up</a:t>
            </a:r>
            <a:r>
              <a:rPr lang="en-US" sz="2800" dirty="0">
                <a:latin typeface="Times New Roman" pitchFamily="18" charset="0"/>
                <a:cs typeface="Times New Roman" pitchFamily="18" charset="0"/>
              </a:rPr>
              <a:t> the read-write task.</a:t>
            </a:r>
          </a:p>
          <a:p>
            <a:r>
              <a:rPr lang="en-US" sz="2800" dirty="0">
                <a:latin typeface="Times New Roman" pitchFamily="18" charset="0"/>
                <a:cs typeface="Times New Roman" pitchFamily="18" charset="0"/>
              </a:rPr>
              <a:t>DMA </a:t>
            </a:r>
            <a:r>
              <a:rPr lang="en-US" sz="2800" b="1" dirty="0">
                <a:latin typeface="Times New Roman" pitchFamily="18" charset="0"/>
                <a:cs typeface="Times New Roman" pitchFamily="18" charset="0"/>
              </a:rPr>
              <a:t>reduces the clock cycle</a:t>
            </a:r>
            <a:r>
              <a:rPr lang="en-US" sz="2800" dirty="0">
                <a:latin typeface="Times New Roman" pitchFamily="18" charset="0"/>
                <a:cs typeface="Times New Roman" pitchFamily="18" charset="0"/>
              </a:rPr>
              <a:t> requires to read or write a block of data.</a:t>
            </a:r>
          </a:p>
          <a:p>
            <a:r>
              <a:rPr lang="en-US" sz="2800" dirty="0">
                <a:latin typeface="Times New Roman" pitchFamily="18" charset="0"/>
                <a:cs typeface="Times New Roman" pitchFamily="18" charset="0"/>
              </a:rPr>
              <a:t>Implementing DMA also </a:t>
            </a:r>
            <a:r>
              <a:rPr lang="en-US" sz="2800" b="1" dirty="0">
                <a:latin typeface="Times New Roman" pitchFamily="18" charset="0"/>
                <a:cs typeface="Times New Roman" pitchFamily="18" charset="0"/>
              </a:rPr>
              <a:t>reduces the overhead</a:t>
            </a:r>
            <a:r>
              <a:rPr lang="en-US" sz="2800" dirty="0">
                <a:latin typeface="Times New Roman" pitchFamily="18" charset="0"/>
                <a:cs typeface="Times New Roman" pitchFamily="18" charset="0"/>
              </a:rPr>
              <a:t> of the processor.</a:t>
            </a:r>
          </a:p>
          <a:p>
            <a:endParaRPr lang="en-US" dirty="0"/>
          </a:p>
        </p:txBody>
      </p:sp>
    </p:spTree>
    <p:extLst>
      <p:ext uri="{BB962C8B-B14F-4D97-AF65-F5344CB8AC3E}">
        <p14:creationId xmlns:p14="http://schemas.microsoft.com/office/powerpoint/2010/main" val="1701076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04800" y="273419"/>
            <a:ext cx="8077200" cy="1143000"/>
          </a:xfrm>
        </p:spPr>
        <p:txBody>
          <a:bodyPr>
            <a:normAutofit/>
          </a:bodyPr>
          <a:lstStyle/>
          <a:p>
            <a:r>
              <a:rPr lang="en-US" b="1" u="sng" dirty="0">
                <a:solidFill>
                  <a:schemeClr val="tx1">
                    <a:lumMod val="95000"/>
                    <a:lumOff val="5000"/>
                  </a:schemeClr>
                </a:solidFill>
                <a:effectLst>
                  <a:outerShdw blurRad="38100" dist="38100" dir="2700000" algn="tl">
                    <a:srgbClr val="000000">
                      <a:alpha val="43137"/>
                    </a:srgbClr>
                  </a:outerShdw>
                </a:effectLst>
              </a:rPr>
              <a:t>Direct Memory Access Advantages and Disadvantages</a:t>
            </a:r>
          </a:p>
        </p:txBody>
      </p:sp>
      <p:sp>
        <p:nvSpPr>
          <p:cNvPr id="5" name="Content Placeholder 2"/>
          <p:cNvSpPr>
            <a:spLocks noGrp="1"/>
          </p:cNvSpPr>
          <p:nvPr>
            <p:ph idx="1"/>
          </p:nvPr>
        </p:nvSpPr>
        <p:spPr>
          <a:xfrm>
            <a:off x="457200" y="1600200"/>
            <a:ext cx="8077200" cy="4297363"/>
          </a:xfrm>
        </p:spPr>
        <p:txBody>
          <a:bodyPr/>
          <a:lstStyle/>
          <a:p>
            <a:pPr marL="0" indent="0">
              <a:buNone/>
            </a:pPr>
            <a:r>
              <a:rPr lang="en-US" b="1" u="sng" dirty="0"/>
              <a:t>Disadvantages</a:t>
            </a:r>
          </a:p>
          <a:p>
            <a:pPr algn="just"/>
            <a:r>
              <a:rPr lang="en-US" sz="2800" dirty="0">
                <a:latin typeface="Times New Roman" pitchFamily="18" charset="0"/>
                <a:cs typeface="Times New Roman" pitchFamily="18" charset="0"/>
              </a:rPr>
              <a:t>As it is a hardware unit, it would </a:t>
            </a:r>
            <a:r>
              <a:rPr lang="en-US" sz="2800" b="1" dirty="0">
                <a:latin typeface="Times New Roman" pitchFamily="18" charset="0"/>
                <a:cs typeface="Times New Roman" pitchFamily="18" charset="0"/>
              </a:rPr>
              <a:t>cost</a:t>
            </a:r>
            <a:r>
              <a:rPr lang="en-US" sz="2800" dirty="0">
                <a:latin typeface="Times New Roman" pitchFamily="18" charset="0"/>
                <a:cs typeface="Times New Roman" pitchFamily="18" charset="0"/>
              </a:rPr>
              <a:t> to implement a DMA controller in the system.</a:t>
            </a:r>
          </a:p>
          <a:p>
            <a:pPr algn="just"/>
            <a:r>
              <a:rPr lang="en-US" sz="2800" dirty="0" smtClean="0">
                <a:latin typeface="Times New Roman" pitchFamily="18" charset="0"/>
                <a:cs typeface="Times New Roman" pitchFamily="18" charset="0"/>
              </a:rPr>
              <a:t>Key-clustering</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problem can occur while using DMA controller.</a:t>
            </a:r>
          </a:p>
          <a:p>
            <a:endParaRPr lang="en-US" dirty="0"/>
          </a:p>
        </p:txBody>
      </p:sp>
    </p:spTree>
    <p:extLst>
      <p:ext uri="{BB962C8B-B14F-4D97-AF65-F5344CB8AC3E}">
        <p14:creationId xmlns:p14="http://schemas.microsoft.com/office/powerpoint/2010/main" val="3557363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19400" y="2819400"/>
            <a:ext cx="3124200" cy="1524000"/>
          </a:xfrm>
        </p:spPr>
        <p:txBody>
          <a:bodyPr>
            <a:normAutofit/>
          </a:bodyPr>
          <a:lstStyle/>
          <a:p>
            <a:pPr marL="0" indent="0">
              <a:buNone/>
            </a:pPr>
            <a:r>
              <a:rPr lang="en-US" sz="4400" b="1" dirty="0" smtClean="0">
                <a:effectLst>
                  <a:outerShdw blurRad="38100" dist="38100" dir="2700000" algn="tl">
                    <a:srgbClr val="000000">
                      <a:alpha val="43137"/>
                    </a:srgbClr>
                  </a:outerShdw>
                </a:effectLst>
              </a:rPr>
              <a:t>THE END</a:t>
            </a:r>
            <a:endParaRPr lang="en-US"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34596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Contents</a:t>
            </a:r>
            <a:endParaRPr lang="en-US" b="1" dirty="0">
              <a:solidFill>
                <a:schemeClr val="tx1"/>
              </a:solidFill>
            </a:endParaRPr>
          </a:p>
        </p:txBody>
      </p:sp>
      <p:sp>
        <p:nvSpPr>
          <p:cNvPr id="5" name="Content Placeholder 4"/>
          <p:cNvSpPr>
            <a:spLocks noGrp="1"/>
          </p:cNvSpPr>
          <p:nvPr>
            <p:ph idx="1"/>
            <p:custDataLst>
              <p:tags r:id="rId1"/>
            </p:custDataLst>
          </p:nvPr>
        </p:nvSpPr>
        <p:spPr>
          <a:xfrm>
            <a:off x="762000" y="1596413"/>
            <a:ext cx="8077200" cy="4297363"/>
          </a:xfrm>
        </p:spPr>
        <p:txBody>
          <a:bodyPr>
            <a:normAutofit/>
          </a:bodyPr>
          <a:lstStyle/>
          <a:p>
            <a:r>
              <a:rPr lang="en-US" dirty="0" smtClean="0"/>
              <a:t>Introduction</a:t>
            </a:r>
          </a:p>
          <a:p>
            <a:r>
              <a:rPr lang="en-US" dirty="0"/>
              <a:t>How DMA Operations are Performed</a:t>
            </a:r>
            <a:r>
              <a:rPr lang="en-US" dirty="0" smtClean="0"/>
              <a:t>?</a:t>
            </a:r>
          </a:p>
          <a:p>
            <a:r>
              <a:rPr lang="en-US" dirty="0"/>
              <a:t>Features of </a:t>
            </a:r>
            <a:r>
              <a:rPr lang="en-US" dirty="0" smtClean="0"/>
              <a:t>8257</a:t>
            </a:r>
          </a:p>
          <a:p>
            <a:r>
              <a:rPr lang="en-US" dirty="0"/>
              <a:t>8257 DMA </a:t>
            </a:r>
            <a:r>
              <a:rPr lang="en-US" dirty="0" smtClean="0"/>
              <a:t>Architecture</a:t>
            </a:r>
          </a:p>
          <a:p>
            <a:r>
              <a:rPr lang="en-US" dirty="0"/>
              <a:t>8257 DMA pin </a:t>
            </a:r>
            <a:r>
              <a:rPr lang="en-US" dirty="0" smtClean="0"/>
              <a:t>Diagram</a:t>
            </a:r>
          </a:p>
          <a:p>
            <a:r>
              <a:rPr lang="en-US" dirty="0">
                <a:solidFill>
                  <a:schemeClr val="tx1">
                    <a:lumMod val="95000"/>
                    <a:lumOff val="5000"/>
                  </a:schemeClr>
                </a:solidFill>
              </a:rPr>
              <a:t>Direct Memory Access Advantages and Disadvantages</a:t>
            </a:r>
            <a:r>
              <a:rPr lang="en-US" dirty="0"/>
              <a:t/>
            </a:r>
            <a:br>
              <a:rPr lang="en-US" dirty="0"/>
            </a:br>
            <a:endParaRPr lang="en-US" b="1" u="sng" dirty="0" smtClean="0"/>
          </a:p>
          <a:p>
            <a:endParaRPr lang="en-US" dirty="0" smtClean="0"/>
          </a:p>
        </p:txBody>
      </p:sp>
    </p:spTree>
    <p:extLst>
      <p:ext uri="{BB962C8B-B14F-4D97-AF65-F5344CB8AC3E}">
        <p14:creationId xmlns:p14="http://schemas.microsoft.com/office/powerpoint/2010/main" val="3563065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tx1"/>
                </a:solidFill>
                <a:effectLst>
                  <a:outerShdw blurRad="38100" dist="38100" dir="2700000" algn="tl">
                    <a:srgbClr val="000000">
                      <a:alpha val="43137"/>
                    </a:srgbClr>
                  </a:outerShdw>
                </a:effectLst>
              </a:rPr>
              <a:t>Introduction</a:t>
            </a:r>
            <a:endParaRPr lang="en-US" b="1" u="sng" dirty="0">
              <a:solidFill>
                <a:schemeClr val="tx1"/>
              </a:solidFill>
              <a:effectLst>
                <a:outerShdw blurRad="38100" dist="38100" dir="2700000" algn="tl">
                  <a:srgbClr val="000000">
                    <a:alpha val="43137"/>
                  </a:srgbClr>
                </a:outerShdw>
              </a:effectLst>
            </a:endParaRPr>
          </a:p>
        </p:txBody>
      </p:sp>
      <p:sp>
        <p:nvSpPr>
          <p:cNvPr id="5" name="Content Placeholder 2"/>
          <p:cNvSpPr>
            <a:spLocks noGrp="1"/>
          </p:cNvSpPr>
          <p:nvPr>
            <p:ph idx="1"/>
          </p:nvPr>
        </p:nvSpPr>
        <p:spPr>
          <a:xfrm>
            <a:off x="457200" y="1905000"/>
            <a:ext cx="8077200" cy="3356587"/>
          </a:xfrm>
        </p:spPr>
        <p:txBody>
          <a:bodyPr>
            <a:normAutofit fontScale="92500" lnSpcReduction="20000"/>
          </a:bodyPr>
          <a:lstStyle/>
          <a:p>
            <a:r>
              <a:rPr lang="en-US" sz="2400" dirty="0">
                <a:latin typeface="Times New Roman" pitchFamily="18" charset="0"/>
                <a:cs typeface="Times New Roman" pitchFamily="18" charset="0"/>
              </a:rPr>
              <a:t>DMA stands for Direct Memory Access.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designed by Intel to transfer data at the fastest rate</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allows the device to transfer the data directly to/from memory without any interference of the CPU</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Using a DMA controller, the device requests the CPU to hold its data, address and control bus, so the device is free to transfer data directly to/from the </a:t>
            </a:r>
            <a:r>
              <a:rPr lang="en-US" sz="2400" dirty="0" smtClean="0">
                <a:latin typeface="Times New Roman" pitchFamily="18" charset="0"/>
                <a:cs typeface="Times New Roman" pitchFamily="18" charset="0"/>
              </a:rPr>
              <a:t>memory.</a:t>
            </a:r>
            <a:endParaRPr lang="en-US" sz="24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79266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585" y="512885"/>
            <a:ext cx="9601200" cy="1143000"/>
          </a:xfrm>
        </p:spPr>
        <p:txBody>
          <a:bodyPr>
            <a:normAutofit/>
          </a:bodyPr>
          <a:lstStyle/>
          <a:p>
            <a:r>
              <a:rPr lang="en-US" sz="3200" b="1" dirty="0"/>
              <a:t>How DMA Operations are Performed?</a:t>
            </a:r>
            <a:r>
              <a:rPr lang="en-US" sz="2400" dirty="0"/>
              <a:t/>
            </a:r>
            <a:br>
              <a:rPr lang="en-US" sz="2400" dirty="0"/>
            </a:br>
            <a:endParaRPr lang="en-US" sz="2400" dirty="0"/>
          </a:p>
        </p:txBody>
      </p:sp>
      <p:sp>
        <p:nvSpPr>
          <p:cNvPr id="5" name="Rectangle 4"/>
          <p:cNvSpPr/>
          <p:nvPr/>
        </p:nvSpPr>
        <p:spPr>
          <a:xfrm>
            <a:off x="4267200" y="25908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a:t>
            </a:r>
            <a:endParaRPr lang="en-US" dirty="0"/>
          </a:p>
        </p:txBody>
      </p:sp>
      <p:sp>
        <p:nvSpPr>
          <p:cNvPr id="6" name="Rectangle 5"/>
          <p:cNvSpPr/>
          <p:nvPr/>
        </p:nvSpPr>
        <p:spPr>
          <a:xfrm>
            <a:off x="3072384" y="38862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DMA </a:t>
            </a:r>
          </a:p>
          <a:p>
            <a:pPr algn="ctr"/>
            <a:r>
              <a:rPr lang="en-US" dirty="0" smtClean="0"/>
              <a:t>Controller</a:t>
            </a:r>
            <a:endParaRPr lang="en-US" dirty="0"/>
          </a:p>
        </p:txBody>
      </p:sp>
      <p:sp>
        <p:nvSpPr>
          <p:cNvPr id="7" name="Rectangle 6"/>
          <p:cNvSpPr/>
          <p:nvPr/>
        </p:nvSpPr>
        <p:spPr>
          <a:xfrm>
            <a:off x="3072384" y="51054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sp>
        <p:nvSpPr>
          <p:cNvPr id="8" name="Down Arrow 7"/>
          <p:cNvSpPr/>
          <p:nvPr/>
        </p:nvSpPr>
        <p:spPr>
          <a:xfrm>
            <a:off x="3276600" y="4648200"/>
            <a:ext cx="152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a:off x="4267200" y="4618482"/>
            <a:ext cx="152400" cy="4869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3258312" y="3276600"/>
            <a:ext cx="152400" cy="591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a:off x="4419600" y="3352800"/>
            <a:ext cx="152400" cy="5105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981200" y="2566416"/>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Peripheral</a:t>
            </a:r>
          </a:p>
          <a:p>
            <a:pPr algn="ctr"/>
            <a:r>
              <a:rPr lang="en-US" dirty="0" smtClean="0"/>
              <a:t>Device</a:t>
            </a:r>
            <a:endParaRPr lang="en-US" dirty="0"/>
          </a:p>
        </p:txBody>
      </p:sp>
      <p:sp>
        <p:nvSpPr>
          <p:cNvPr id="13" name="TextBox 12"/>
          <p:cNvSpPr txBox="1"/>
          <p:nvPr/>
        </p:nvSpPr>
        <p:spPr>
          <a:xfrm>
            <a:off x="2563625" y="3454181"/>
            <a:ext cx="521168" cy="307777"/>
          </a:xfrm>
          <a:prstGeom prst="rect">
            <a:avLst/>
          </a:prstGeom>
          <a:noFill/>
        </p:spPr>
        <p:txBody>
          <a:bodyPr wrap="none" rtlCol="0">
            <a:spAutoFit/>
          </a:bodyPr>
          <a:lstStyle/>
          <a:p>
            <a:r>
              <a:rPr lang="en-US" sz="1400" b="1" dirty="0" smtClean="0">
                <a:effectLst>
                  <a:outerShdw blurRad="38100" dist="38100" dir="2700000" algn="tl">
                    <a:srgbClr val="000000">
                      <a:alpha val="43137"/>
                    </a:srgbClr>
                  </a:outerShdw>
                </a:effectLst>
              </a:rPr>
              <a:t>DRQ</a:t>
            </a:r>
            <a:endParaRPr lang="en-US" sz="1400" b="1" dirty="0">
              <a:effectLst>
                <a:outerShdw blurRad="38100" dist="38100" dir="2700000" algn="tl">
                  <a:srgbClr val="000000">
                    <a:alpha val="43137"/>
                  </a:srgbClr>
                </a:outerShdw>
              </a:effectLst>
            </a:endParaRPr>
          </a:p>
        </p:txBody>
      </p:sp>
      <p:sp>
        <p:nvSpPr>
          <p:cNvPr id="14" name="Content Placeholder 12"/>
          <p:cNvSpPr txBox="1">
            <a:spLocks noGrp="1"/>
          </p:cNvSpPr>
          <p:nvPr>
            <p:ph idx="1"/>
          </p:nvPr>
        </p:nvSpPr>
        <p:spPr>
          <a:xfrm>
            <a:off x="2627259" y="4675632"/>
            <a:ext cx="494110" cy="307777"/>
          </a:xfrm>
          <a:prstGeom prst="rect">
            <a:avLst/>
          </a:prstGeom>
          <a:noFill/>
        </p:spPr>
        <p:txBody>
          <a:bodyPr wrap="none" rtlCol="0">
            <a:spAutoFit/>
          </a:bodyPr>
          <a:lstStyle/>
          <a:p>
            <a:pPr marL="0" indent="0">
              <a:buNone/>
            </a:pPr>
            <a:r>
              <a:rPr lang="en-US" sz="1400" b="1" dirty="0" smtClean="0">
                <a:effectLst>
                  <a:outerShdw blurRad="38100" dist="38100" dir="2700000" algn="tl">
                    <a:srgbClr val="000000">
                      <a:alpha val="43137"/>
                    </a:srgbClr>
                  </a:outerShdw>
                </a:effectLst>
              </a:rPr>
              <a:t>HLQ</a:t>
            </a:r>
            <a:endParaRPr lang="en-US" sz="1400" b="1" dirty="0">
              <a:effectLst>
                <a:outerShdw blurRad="38100" dist="38100" dir="2700000" algn="tl">
                  <a:srgbClr val="000000">
                    <a:alpha val="43137"/>
                  </a:srgbClr>
                </a:outerShdw>
              </a:effectLst>
            </a:endParaRPr>
          </a:p>
        </p:txBody>
      </p:sp>
      <p:sp>
        <p:nvSpPr>
          <p:cNvPr id="15" name="TextBox 14"/>
          <p:cNvSpPr txBox="1"/>
          <p:nvPr/>
        </p:nvSpPr>
        <p:spPr>
          <a:xfrm>
            <a:off x="4748784" y="4722911"/>
            <a:ext cx="592406" cy="307777"/>
          </a:xfrm>
          <a:prstGeom prst="rect">
            <a:avLst/>
          </a:prstGeom>
          <a:noFill/>
        </p:spPr>
        <p:txBody>
          <a:bodyPr wrap="none" rtlCol="0">
            <a:spAutoFit/>
          </a:bodyPr>
          <a:lstStyle/>
          <a:p>
            <a:r>
              <a:rPr lang="en-US" sz="1400" b="1" dirty="0" smtClean="0">
                <a:effectLst>
                  <a:outerShdw blurRad="38100" dist="38100" dir="2700000" algn="tl">
                    <a:srgbClr val="000000">
                      <a:alpha val="43137"/>
                    </a:srgbClr>
                  </a:outerShdw>
                </a:effectLst>
              </a:rPr>
              <a:t>HLDA</a:t>
            </a:r>
            <a:endParaRPr lang="en-US" sz="1400" b="1" dirty="0">
              <a:effectLst>
                <a:outerShdw blurRad="38100" dist="38100" dir="2700000" algn="tl">
                  <a:srgbClr val="000000">
                    <a:alpha val="43137"/>
                  </a:srgbClr>
                </a:outerShdw>
              </a:effectLst>
            </a:endParaRPr>
          </a:p>
        </p:txBody>
      </p:sp>
      <p:sp>
        <p:nvSpPr>
          <p:cNvPr id="17" name="TextBox 16"/>
          <p:cNvSpPr txBox="1"/>
          <p:nvPr/>
        </p:nvSpPr>
        <p:spPr>
          <a:xfrm>
            <a:off x="4695014" y="3458788"/>
            <a:ext cx="1602362" cy="307777"/>
          </a:xfrm>
          <a:prstGeom prst="rect">
            <a:avLst/>
          </a:prstGeom>
          <a:noFill/>
        </p:spPr>
        <p:txBody>
          <a:bodyPr wrap="none" rtlCol="0">
            <a:spAutoFit/>
          </a:bodyPr>
          <a:lstStyle/>
          <a:p>
            <a:r>
              <a:rPr lang="en-US" sz="1400" b="1" dirty="0" smtClean="0">
                <a:effectLst>
                  <a:outerShdw blurRad="38100" dist="38100" dir="2700000" algn="tl">
                    <a:srgbClr val="000000">
                      <a:alpha val="43137"/>
                    </a:srgbClr>
                  </a:outerShdw>
                </a:effectLst>
              </a:rPr>
              <a:t>DMA Master mode</a:t>
            </a:r>
            <a:endParaRPr lang="en-US" sz="1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25564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228600" y="381001"/>
            <a:ext cx="8305800" cy="6476999"/>
          </a:xfrm>
        </p:spPr>
        <p:txBody>
          <a:bodyPr>
            <a:normAutofit lnSpcReduction="10000"/>
          </a:bodyPr>
          <a:lstStyle/>
          <a:p>
            <a:pPr algn="just"/>
            <a:r>
              <a:rPr lang="en-US" sz="2600" dirty="0">
                <a:latin typeface="Times New Roman" pitchFamily="18" charset="0"/>
                <a:cs typeface="Times New Roman" pitchFamily="18" charset="0"/>
              </a:rPr>
              <a:t>Initially, when any device has to send data between the device and the memory, the device has to send DMA request (DRQ) to DMA controller</a:t>
            </a:r>
            <a:r>
              <a:rPr lang="en-US" sz="2600" dirty="0" smtClean="0">
                <a:latin typeface="Times New Roman" pitchFamily="18" charset="0"/>
                <a:cs typeface="Times New Roman" pitchFamily="18" charset="0"/>
              </a:rPr>
              <a:t>.</a:t>
            </a:r>
          </a:p>
          <a:p>
            <a:pPr marL="0" indent="0" algn="just">
              <a:buNone/>
            </a:pPr>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The DMA controller sends Hold request (HRQ) to the CPU and waits for the CPU to assert the HLDA</a:t>
            </a:r>
            <a:r>
              <a:rPr lang="en-US" sz="2600" dirty="0" smtClean="0">
                <a:latin typeface="Times New Roman" pitchFamily="18" charset="0"/>
                <a:cs typeface="Times New Roman" pitchFamily="18" charset="0"/>
              </a:rPr>
              <a:t>.</a:t>
            </a:r>
          </a:p>
          <a:p>
            <a:pPr marL="0" indent="0" algn="just">
              <a:buNone/>
            </a:pPr>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Then the microprocessor tri-states all the data bus, address bus, and control bus. The CPU leaves the control over bus and acknowledges the HOLD request through HLDA signal</a:t>
            </a:r>
            <a:r>
              <a:rPr lang="en-US" sz="2600" dirty="0" smtClean="0">
                <a:latin typeface="Times New Roman" pitchFamily="18" charset="0"/>
                <a:cs typeface="Times New Roman" pitchFamily="18" charset="0"/>
              </a:rPr>
              <a:t>.</a:t>
            </a:r>
          </a:p>
          <a:p>
            <a:pPr marL="0" indent="0" algn="just">
              <a:buNone/>
            </a:pPr>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Now the CPU is in HOLD state and the DMA controller has to manage the operations over buses between the CPU, memory, and I/O devices.</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514724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04800" y="228600"/>
            <a:ext cx="8077200" cy="971550"/>
          </a:xfrm>
        </p:spPr>
        <p:txBody>
          <a:bodyPr>
            <a:normAutofit fontScale="90000"/>
          </a:bodyPr>
          <a:lstStyle/>
          <a:p>
            <a:r>
              <a:rPr lang="en-US" b="1" u="sng" dirty="0">
                <a:effectLst>
                  <a:outerShdw blurRad="38100" dist="38100" dir="2700000" algn="tl">
                    <a:srgbClr val="000000">
                      <a:alpha val="43137"/>
                    </a:srgbClr>
                  </a:outerShdw>
                </a:effectLst>
              </a:rPr>
              <a:t>Features of 8257</a:t>
            </a:r>
            <a:r>
              <a:rPr lang="en-US" dirty="0"/>
              <a:t/>
            </a:r>
            <a:br>
              <a:rPr lang="en-US" dirty="0"/>
            </a:br>
            <a:endParaRPr lang="en-US" dirty="0"/>
          </a:p>
        </p:txBody>
      </p:sp>
      <p:sp>
        <p:nvSpPr>
          <p:cNvPr id="7" name="Content Placeholder 2"/>
          <p:cNvSpPr>
            <a:spLocks noGrp="1"/>
          </p:cNvSpPr>
          <p:nvPr>
            <p:ph idx="1"/>
          </p:nvPr>
        </p:nvSpPr>
        <p:spPr>
          <a:xfrm>
            <a:off x="685800" y="838200"/>
            <a:ext cx="7315200" cy="6019800"/>
          </a:xfrm>
        </p:spPr>
        <p:txBody>
          <a:bodyPr>
            <a:noAutofit/>
          </a:bodyPr>
          <a:lstStyle/>
          <a:p>
            <a:pPr marL="0" indent="0">
              <a:buNone/>
            </a:pPr>
            <a:r>
              <a:rPr lang="en-US" sz="2000" b="1" dirty="0" smtClean="0">
                <a:latin typeface="Times New Roman" pitchFamily="18" charset="0"/>
                <a:cs typeface="Times New Roman" pitchFamily="18" charset="0"/>
              </a:rPr>
              <a:t>Here </a:t>
            </a:r>
            <a:r>
              <a:rPr lang="en-US" sz="2000" b="1" dirty="0">
                <a:latin typeface="Times New Roman" pitchFamily="18" charset="0"/>
                <a:cs typeface="Times New Roman" pitchFamily="18" charset="0"/>
              </a:rPr>
              <a:t>is a list of some of the prominent features of 8257 −</a:t>
            </a:r>
          </a:p>
          <a:p>
            <a:r>
              <a:rPr lang="en-US" sz="2000" b="1" dirty="0">
                <a:latin typeface="Times New Roman" pitchFamily="18" charset="0"/>
                <a:cs typeface="Times New Roman" pitchFamily="18" charset="0"/>
              </a:rPr>
              <a:t>It has four channels which can be used over four I/O devices</a:t>
            </a:r>
            <a:r>
              <a:rPr lang="en-US" sz="2000" b="1" dirty="0" smtClean="0">
                <a:latin typeface="Times New Roman" pitchFamily="18" charset="0"/>
                <a:cs typeface="Times New Roman" pitchFamily="18" charset="0"/>
              </a:rPr>
              <a:t>.</a:t>
            </a:r>
          </a:p>
          <a:p>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Each channel has 16-bit address and 14-bit counter</a:t>
            </a:r>
            <a:r>
              <a:rPr lang="en-US" sz="2000" b="1" dirty="0" smtClean="0">
                <a:latin typeface="Times New Roman" pitchFamily="18" charset="0"/>
                <a:cs typeface="Times New Roman" pitchFamily="18" charset="0"/>
              </a:rPr>
              <a:t>.</a:t>
            </a:r>
          </a:p>
          <a:p>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Each channel can transfer data up to 64kb</a:t>
            </a:r>
            <a:r>
              <a:rPr lang="en-US" sz="2000" b="1" dirty="0" smtClean="0">
                <a:latin typeface="Times New Roman" pitchFamily="18" charset="0"/>
                <a:cs typeface="Times New Roman" pitchFamily="18" charset="0"/>
              </a:rPr>
              <a:t>.</a:t>
            </a:r>
          </a:p>
          <a:p>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Each channel can be programmed independently</a:t>
            </a:r>
            <a:r>
              <a:rPr lang="en-US" sz="2000" b="1" dirty="0" smtClean="0">
                <a:latin typeface="Times New Roman" pitchFamily="18" charset="0"/>
                <a:cs typeface="Times New Roman" pitchFamily="18" charset="0"/>
              </a:rPr>
              <a:t>.</a:t>
            </a:r>
          </a:p>
          <a:p>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Each channel can perform read transfer, write transfer and verify transfer operations</a:t>
            </a:r>
            <a:r>
              <a:rPr lang="en-US" sz="2000" b="1" dirty="0" smtClean="0">
                <a:latin typeface="Times New Roman" pitchFamily="18" charset="0"/>
                <a:cs typeface="Times New Roman" pitchFamily="18" charset="0"/>
              </a:rPr>
              <a:t>.</a:t>
            </a:r>
          </a:p>
          <a:p>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It generates MARK signal to the peripheral device that 128 bytes have been transferred</a:t>
            </a:r>
            <a:r>
              <a:rPr lang="en-US" sz="2000" b="1" dirty="0" smtClean="0">
                <a:latin typeface="Times New Roman" pitchFamily="18" charset="0"/>
                <a:cs typeface="Times New Roman" pitchFamily="18" charset="0"/>
              </a:rPr>
              <a:t>.</a:t>
            </a:r>
          </a:p>
          <a:p>
            <a:endParaRPr lang="en-US" sz="2000" b="1" dirty="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It </a:t>
            </a:r>
            <a:r>
              <a:rPr lang="en-US" sz="2000" b="1" dirty="0">
                <a:latin typeface="Times New Roman" pitchFamily="18" charset="0"/>
                <a:cs typeface="Times New Roman" pitchFamily="18" charset="0"/>
              </a:rPr>
              <a:t>operates in 2 modes, i.e., Master mode and Slave mode.</a:t>
            </a:r>
          </a:p>
        </p:txBody>
      </p:sp>
    </p:spTree>
    <p:extLst>
      <p:ext uri="{BB962C8B-B14F-4D97-AF65-F5344CB8AC3E}">
        <p14:creationId xmlns:p14="http://schemas.microsoft.com/office/powerpoint/2010/main" val="2724819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69633"/>
            <a:ext cx="8077200" cy="644768"/>
          </a:xfrm>
        </p:spPr>
        <p:txBody>
          <a:bodyPr>
            <a:normAutofit fontScale="90000"/>
          </a:bodyPr>
          <a:lstStyle/>
          <a:p>
            <a:r>
              <a:rPr lang="en-US" b="1" u="sng" dirty="0" smtClean="0"/>
              <a:t>8257 DMA Architecture</a:t>
            </a:r>
            <a:r>
              <a:rPr lang="en-US" dirty="0"/>
              <a:t/>
            </a:r>
            <a:br>
              <a:rPr lang="en-US" dirty="0"/>
            </a:br>
            <a:endParaRPr lang="en-US" dirty="0"/>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685801"/>
            <a:ext cx="8610599" cy="6172199"/>
          </a:xfrm>
        </p:spPr>
      </p:pic>
    </p:spTree>
    <p:extLst>
      <p:ext uri="{BB962C8B-B14F-4D97-AF65-F5344CB8AC3E}">
        <p14:creationId xmlns:p14="http://schemas.microsoft.com/office/powerpoint/2010/main" val="2555218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600200" y="1289678"/>
            <a:ext cx="5109704" cy="5589104"/>
          </a:xfrm>
          <a:prstGeom prst="rect">
            <a:avLst/>
          </a:prstGeom>
        </p:spPr>
      </p:pic>
      <p:sp>
        <p:nvSpPr>
          <p:cNvPr id="7" name="Title 1"/>
          <p:cNvSpPr>
            <a:spLocks noGrp="1"/>
          </p:cNvSpPr>
          <p:nvPr>
            <p:ph type="title"/>
          </p:nvPr>
        </p:nvSpPr>
        <p:spPr>
          <a:xfrm>
            <a:off x="176212" y="0"/>
            <a:ext cx="8077200" cy="1143000"/>
          </a:xfrm>
        </p:spPr>
        <p:txBody>
          <a:bodyPr/>
          <a:lstStyle/>
          <a:p>
            <a:r>
              <a:rPr lang="en-US" b="1" u="sng" dirty="0"/>
              <a:t>8257 </a:t>
            </a:r>
            <a:r>
              <a:rPr lang="en-US" b="1" u="sng" dirty="0" smtClean="0"/>
              <a:t>DMA pin Diagram</a:t>
            </a:r>
            <a:endParaRPr lang="en-US" b="1" u="sng" dirty="0"/>
          </a:p>
        </p:txBody>
      </p:sp>
    </p:spTree>
    <p:extLst>
      <p:ext uri="{BB962C8B-B14F-4D97-AF65-F5344CB8AC3E}">
        <p14:creationId xmlns:p14="http://schemas.microsoft.com/office/powerpoint/2010/main" val="1006398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2400" y="228600"/>
            <a:ext cx="8610600" cy="6629400"/>
          </a:xfrm>
        </p:spPr>
        <p:txBody>
          <a:bodyPr>
            <a:noAutofit/>
          </a:bodyPr>
          <a:lstStyle/>
          <a:p>
            <a:pPr algn="just"/>
            <a:r>
              <a:rPr lang="en-US" sz="2400" b="1" i="1" u="sng" dirty="0">
                <a:latin typeface="Times New Roman" pitchFamily="18" charset="0"/>
                <a:cs typeface="Times New Roman" pitchFamily="18" charset="0"/>
              </a:rPr>
              <a:t>DRQ</a:t>
            </a:r>
            <a:r>
              <a:rPr lang="en-US" sz="2400" b="1" i="1" u="sng" baseline="-25000" dirty="0">
                <a:latin typeface="Times New Roman" pitchFamily="18" charset="0"/>
                <a:cs typeface="Times New Roman" pitchFamily="18" charset="0"/>
              </a:rPr>
              <a:t>0</a:t>
            </a:r>
            <a:r>
              <a:rPr lang="en-US" sz="2400" b="1" i="1" u="sng" dirty="0">
                <a:latin typeface="Times New Roman" pitchFamily="18" charset="0"/>
                <a:cs typeface="Times New Roman" pitchFamily="18" charset="0"/>
              </a:rPr>
              <a:t>−</a:t>
            </a:r>
            <a:r>
              <a:rPr lang="en-US" sz="2400" b="1" i="1" u="sng" dirty="0" smtClean="0">
                <a:latin typeface="Times New Roman" pitchFamily="18" charset="0"/>
                <a:cs typeface="Times New Roman" pitchFamily="18" charset="0"/>
              </a:rPr>
              <a:t>DRQ3: </a:t>
            </a:r>
            <a:r>
              <a:rPr lang="en-US" sz="2400" dirty="0" smtClean="0">
                <a:latin typeface="Times New Roman" pitchFamily="18" charset="0"/>
                <a:cs typeface="Times New Roman" pitchFamily="18" charset="0"/>
              </a:rPr>
              <a:t>These </a:t>
            </a:r>
            <a:r>
              <a:rPr lang="en-US" sz="2400" dirty="0">
                <a:latin typeface="Times New Roman" pitchFamily="18" charset="0"/>
                <a:cs typeface="Times New Roman" pitchFamily="18" charset="0"/>
              </a:rPr>
              <a:t>are the four individual channel DMA request inputs, which are used by the peripheral devices for using DMA services. When the fixed priority mode is selected, then DRQ</a:t>
            </a:r>
            <a:r>
              <a:rPr lang="en-US" sz="2400" baseline="-25000" dirty="0">
                <a:latin typeface="Times New Roman" pitchFamily="18" charset="0"/>
                <a:cs typeface="Times New Roman" pitchFamily="18" charset="0"/>
              </a:rPr>
              <a:t>0</a:t>
            </a:r>
            <a:r>
              <a:rPr lang="en-US" sz="2400" dirty="0">
                <a:latin typeface="Times New Roman" pitchFamily="18" charset="0"/>
                <a:cs typeface="Times New Roman" pitchFamily="18" charset="0"/>
              </a:rPr>
              <a:t> has the highest priority and DRQ</a:t>
            </a:r>
            <a:r>
              <a:rPr lang="en-US" sz="2400" baseline="-25000" dirty="0">
                <a:latin typeface="Times New Roman" pitchFamily="18" charset="0"/>
                <a:cs typeface="Times New Roman" pitchFamily="18" charset="0"/>
              </a:rPr>
              <a:t>3</a:t>
            </a:r>
            <a:r>
              <a:rPr lang="en-US" sz="2400" dirty="0">
                <a:latin typeface="Times New Roman" pitchFamily="18" charset="0"/>
                <a:cs typeface="Times New Roman" pitchFamily="18" charset="0"/>
              </a:rPr>
              <a:t> has the lowest priority among them</a:t>
            </a:r>
            <a:r>
              <a:rPr lang="en-US" sz="2400" dirty="0" smtClean="0">
                <a:latin typeface="Times New Roman" pitchFamily="18" charset="0"/>
                <a:cs typeface="Times New Roman" pitchFamily="18" charset="0"/>
              </a:rPr>
              <a:t>.</a:t>
            </a:r>
          </a:p>
          <a:p>
            <a:pPr marL="0" indent="0" algn="just">
              <a:buNone/>
            </a:pPr>
            <a:endParaRPr lang="en-US" sz="2400" dirty="0">
              <a:latin typeface="Times New Roman" pitchFamily="18" charset="0"/>
              <a:cs typeface="Times New Roman" pitchFamily="18" charset="0"/>
            </a:endParaRPr>
          </a:p>
          <a:p>
            <a:pPr algn="just"/>
            <a:r>
              <a:rPr lang="en-US" sz="2400" b="1" i="1" u="sng" dirty="0" smtClean="0">
                <a:latin typeface="Times New Roman" pitchFamily="18" charset="0"/>
                <a:cs typeface="Times New Roman" pitchFamily="18" charset="0"/>
              </a:rPr>
              <a:t>DACK</a:t>
            </a:r>
            <a:r>
              <a:rPr lang="en-US" sz="2400" b="1" i="1" u="sng" baseline="-25000" dirty="0" smtClean="0">
                <a:latin typeface="Times New Roman" pitchFamily="18" charset="0"/>
                <a:cs typeface="Times New Roman" pitchFamily="18" charset="0"/>
              </a:rPr>
              <a:t>o</a:t>
            </a:r>
            <a:r>
              <a:rPr lang="en-US" sz="2400" b="1" i="1" u="sng" dirty="0" smtClean="0">
                <a:latin typeface="Times New Roman" pitchFamily="18" charset="0"/>
                <a:cs typeface="Times New Roman" pitchFamily="18" charset="0"/>
              </a:rPr>
              <a:t>−DACK</a:t>
            </a:r>
            <a:r>
              <a:rPr lang="en-US" sz="2400" b="1" i="1" u="sng" baseline="-25000" dirty="0" smtClean="0">
                <a:latin typeface="Times New Roman" pitchFamily="18" charset="0"/>
                <a:cs typeface="Times New Roman" pitchFamily="18" charset="0"/>
              </a:rPr>
              <a:t>3</a:t>
            </a:r>
            <a:r>
              <a:rPr lang="en-US" sz="2400" b="1" i="1" u="sng"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These </a:t>
            </a:r>
            <a:r>
              <a:rPr lang="en-US" sz="2400" dirty="0">
                <a:latin typeface="Times New Roman" pitchFamily="18" charset="0"/>
                <a:cs typeface="Times New Roman" pitchFamily="18" charset="0"/>
              </a:rPr>
              <a:t>are the active-low DMA acknowledge lines, which updates the requesting peripheral about the status of their request by the CPU. These lines can also act as strobe lines for the requesting devices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i="1" u="sng" dirty="0">
                <a:latin typeface="Times New Roman" pitchFamily="18" charset="0"/>
                <a:cs typeface="Times New Roman" pitchFamily="18" charset="0"/>
              </a:rPr>
              <a:t>D</a:t>
            </a:r>
            <a:r>
              <a:rPr lang="en-US" sz="2400" b="1" i="1" u="sng" baseline="-25000" dirty="0">
                <a:latin typeface="Times New Roman" pitchFamily="18" charset="0"/>
                <a:cs typeface="Times New Roman" pitchFamily="18" charset="0"/>
              </a:rPr>
              <a:t>o</a:t>
            </a:r>
            <a:r>
              <a:rPr lang="en-US" sz="2400" b="1" i="1" u="sng" dirty="0">
                <a:latin typeface="Times New Roman" pitchFamily="18" charset="0"/>
                <a:cs typeface="Times New Roman" pitchFamily="18" charset="0"/>
              </a:rPr>
              <a:t> − </a:t>
            </a:r>
            <a:r>
              <a:rPr lang="en-US" sz="2400" b="1" i="1" u="sng" dirty="0" smtClean="0">
                <a:latin typeface="Times New Roman" pitchFamily="18" charset="0"/>
                <a:cs typeface="Times New Roman" pitchFamily="18" charset="0"/>
              </a:rPr>
              <a:t>D</a:t>
            </a:r>
            <a:r>
              <a:rPr lang="en-US" sz="2400" b="1" i="1" u="sng" baseline="-25000" dirty="0" smtClean="0">
                <a:latin typeface="Times New Roman" pitchFamily="18" charset="0"/>
                <a:cs typeface="Times New Roman" pitchFamily="18" charset="0"/>
              </a:rPr>
              <a:t>7</a:t>
            </a:r>
            <a:r>
              <a:rPr lang="en-US" sz="2400" b="1" i="1" u="sng"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These </a:t>
            </a:r>
            <a:r>
              <a:rPr lang="en-US" sz="2400" dirty="0">
                <a:latin typeface="Times New Roman" pitchFamily="18" charset="0"/>
                <a:cs typeface="Times New Roman" pitchFamily="18" charset="0"/>
              </a:rPr>
              <a:t>are bidirectional, data lines which are used to interface the system bus with the internal data bus of DMA controller. In the Slave mode, it carries command words to 8257 and status word from 8257. In the master mode, these lines are used to send higher byte of the generated</a:t>
            </a:r>
          </a:p>
        </p:txBody>
      </p:sp>
    </p:spTree>
    <p:extLst>
      <p:ext uri="{BB962C8B-B14F-4D97-AF65-F5344CB8AC3E}">
        <p14:creationId xmlns:p14="http://schemas.microsoft.com/office/powerpoint/2010/main" val="15267244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454</TotalTime>
  <Words>653</Words>
  <Application>Microsoft Office PowerPoint</Application>
  <PresentationFormat>On-screen Show (4:3)</PresentationFormat>
  <Paragraphs>90</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Century Schoolbook</vt:lpstr>
      <vt:lpstr>Times New Roman</vt:lpstr>
      <vt:lpstr>Wingdings</vt:lpstr>
      <vt:lpstr>Wingdings 2</vt:lpstr>
      <vt:lpstr>Oriel</vt:lpstr>
      <vt:lpstr>Programmable DMA controller 8257 </vt:lpstr>
      <vt:lpstr>Contents</vt:lpstr>
      <vt:lpstr>Introduction</vt:lpstr>
      <vt:lpstr>How DMA Operations are Performed? </vt:lpstr>
      <vt:lpstr>PowerPoint Presentation</vt:lpstr>
      <vt:lpstr>Features of 8257 </vt:lpstr>
      <vt:lpstr>8257 DMA Architecture </vt:lpstr>
      <vt:lpstr>8257 DMA pin Diagram</vt:lpstr>
      <vt:lpstr>PowerPoint Presentation</vt:lpstr>
      <vt:lpstr>PowerPoint Presentation</vt:lpstr>
      <vt:lpstr>PowerPoint Presentation</vt:lpstr>
      <vt:lpstr>PowerPoint Presentation</vt:lpstr>
      <vt:lpstr>Direct Memory Access Advantages and Disadvantages</vt:lpstr>
      <vt:lpstr>Direct Memory Access Advantages and Disadvantages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NTC</dc:creator>
  <cp:lastModifiedBy>srabbijan</cp:lastModifiedBy>
  <cp:revision>28</cp:revision>
  <dcterms:created xsi:type="dcterms:W3CDTF">2021-07-26T14:22:33Z</dcterms:created>
  <dcterms:modified xsi:type="dcterms:W3CDTF">2021-12-21T16:51:01Z</dcterms:modified>
</cp:coreProperties>
</file>