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63" r:id="rId4"/>
    <p:sldId id="265" r:id="rId5"/>
    <p:sldId id="272" r:id="rId6"/>
    <p:sldId id="274" r:id="rId7"/>
    <p:sldId id="275" r:id="rId8"/>
    <p:sldId id="276" r:id="rId9"/>
    <p:sldId id="284" r:id="rId10"/>
    <p:sldId id="278" r:id="rId11"/>
    <p:sldId id="269" r:id="rId12"/>
    <p:sldId id="286" r:id="rId13"/>
    <p:sldId id="289" r:id="rId14"/>
    <p:sldId id="290" r:id="rId15"/>
    <p:sldId id="264" r:id="rId16"/>
    <p:sldId id="267" r:id="rId17"/>
    <p:sldId id="281" r:id="rId18"/>
    <p:sldId id="293" r:id="rId19"/>
    <p:sldId id="294" r:id="rId20"/>
    <p:sldId id="292" r:id="rId21"/>
    <p:sldId id="25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64C608-F0C7-4D8D-8815-9E95C30BE8AB}">
          <p14:sldIdLst>
            <p14:sldId id="268"/>
            <p14:sldId id="271"/>
          </p14:sldIdLst>
        </p14:section>
        <p14:section name="Step 1. Task Setting" id="{0C10D2CB-D723-4A00-A577-3D14C15BF140}">
          <p14:sldIdLst>
            <p14:sldId id="263"/>
          </p14:sldIdLst>
        </p14:section>
        <p14:section name="Step 2. Data Collecting - WebCrawling" id="{39287379-ADAB-4993-AC87-F0E52E9752F1}">
          <p14:sldIdLst>
            <p14:sldId id="265"/>
            <p14:sldId id="272"/>
            <p14:sldId id="274"/>
            <p14:sldId id="275"/>
            <p14:sldId id="276"/>
            <p14:sldId id="284"/>
          </p14:sldIdLst>
        </p14:section>
        <p14:section name="Step 3. Data Preparation" id="{8102E9AC-63E6-477E-A68E-60C51D311F2E}">
          <p14:sldIdLst>
            <p14:sldId id="278"/>
            <p14:sldId id="269"/>
            <p14:sldId id="286"/>
            <p14:sldId id="289"/>
            <p14:sldId id="290"/>
          </p14:sldIdLst>
        </p14:section>
        <p14:section name="Step 4. Model Training" id="{207FDD64-FBBD-4844-AAB1-507E758EA273}">
          <p14:sldIdLst>
            <p14:sldId id="264"/>
          </p14:sldIdLst>
        </p14:section>
        <p14:section name="Step 5. Model Qualification" id="{24057F3B-D46C-4779-9EDC-D891498968F8}">
          <p14:sldIdLst>
            <p14:sldId id="267"/>
          </p14:sldIdLst>
        </p14:section>
        <p14:section name="Step 6. Review Prediction" id="{582A791F-E688-4F55-A858-C3355C66BC93}">
          <p14:sldIdLst>
            <p14:sldId id="281"/>
            <p14:sldId id="293"/>
            <p14:sldId id="294"/>
          </p14:sldIdLst>
        </p14:section>
        <p14:section name="Result" id="{59DC9138-3CDB-4DC3-B43E-F440867EE219}">
          <p14:sldIdLst>
            <p14:sldId id="29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9FEBCA"/>
    <a:srgbClr val="FFE7E7"/>
    <a:srgbClr val="7C7C7C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9FEBCA"/>
              </a:solidFill>
              <a:ln w="19050">
                <a:solidFill>
                  <a:srgbClr val="9FEBCA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9BF-4832-9C4B-94003BEC325D}"/>
              </c:ext>
            </c:extLst>
          </c:dPt>
          <c:dPt>
            <c:idx val="1"/>
            <c:bubble3D val="0"/>
            <c:spPr>
              <a:solidFill>
                <a:srgbClr val="FFE7E7"/>
              </a:solidFill>
              <a:ln w="19050">
                <a:solidFill>
                  <a:srgbClr val="FFE7E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BF-4832-9C4B-94003BEC325D}"/>
              </c:ext>
            </c:extLst>
          </c:dPt>
          <c:dLbls>
            <c:dLbl>
              <c:idx val="0"/>
              <c:layout>
                <c:manualLayout>
                  <c:x val="-0.13059367851053447"/>
                  <c:y val="0.1063895618429562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9BF-4832-9C4B-94003BEC325D}"/>
                </c:ext>
              </c:extLst>
            </c:dLbl>
            <c:dLbl>
              <c:idx val="1"/>
              <c:layout>
                <c:manualLayout>
                  <c:x val="0.16829830438768603"/>
                  <c:y val="-0.10046753559957466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9BF-4832-9C4B-94003BEC32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일치</c:v>
                </c:pt>
                <c:pt idx="1">
                  <c:v>불일치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1924</c:v>
                </c:pt>
                <c:pt idx="1">
                  <c:v>3251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BF-4832-9C4B-94003BEC325D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63918-E648-4A95-8963-5AA7C3A0852D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6CF93FE-A93B-4546-B204-A6B251AAD871}">
      <dgm:prSet phldrT="[텍스트]" custT="1"/>
      <dgm:spPr>
        <a:noFill/>
        <a:ln>
          <a:solidFill>
            <a:srgbClr val="595959"/>
          </a:solidFill>
        </a:ln>
      </dgm:spPr>
      <dgm:t>
        <a:bodyPr/>
        <a:lstStyle/>
        <a:p>
          <a:pPr latinLnBrk="1"/>
          <a:r>
            <a:rPr lang="ko-KR" altLang="en-US" sz="1200" dirty="0">
              <a:solidFill>
                <a:srgbClr val="595959"/>
              </a:solidFill>
            </a:rPr>
            <a:t>데이터 정제</a:t>
          </a:r>
        </a:p>
      </dgm:t>
    </dgm:pt>
    <dgm:pt modelId="{930A12A1-EFF1-479D-83A5-D0D68A153138}" type="parTrans" cxnId="{0D04BC55-090C-414B-96AF-7767E8BDA56B}">
      <dgm:prSet/>
      <dgm:spPr/>
      <dgm:t>
        <a:bodyPr/>
        <a:lstStyle/>
        <a:p>
          <a:pPr latinLnBrk="1"/>
          <a:endParaRPr lang="ko-KR" altLang="en-US" sz="1200">
            <a:solidFill>
              <a:srgbClr val="595959"/>
            </a:solidFill>
          </a:endParaRPr>
        </a:p>
      </dgm:t>
    </dgm:pt>
    <dgm:pt modelId="{12BC9315-CC49-47D3-982E-E1E524A4DBE5}" type="sibTrans" cxnId="{0D04BC55-090C-414B-96AF-7767E8BDA56B}">
      <dgm:prSet custT="1"/>
      <dgm:spPr/>
      <dgm:t>
        <a:bodyPr/>
        <a:lstStyle/>
        <a:p>
          <a:pPr latinLnBrk="1"/>
          <a:endParaRPr lang="ko-KR" altLang="en-US" sz="1200" dirty="0">
            <a:solidFill>
              <a:srgbClr val="595959"/>
            </a:solidFill>
          </a:endParaRPr>
        </a:p>
      </dgm:t>
    </dgm:pt>
    <dgm:pt modelId="{E1EF5C0C-83B6-4EF1-9DE1-F90A0F73CF74}">
      <dgm:prSet phldrT="[텍스트]" custT="1"/>
      <dgm:spPr>
        <a:noFill/>
        <a:ln>
          <a:solidFill>
            <a:srgbClr val="595959"/>
          </a:solidFill>
        </a:ln>
      </dgm:spPr>
      <dgm:t>
        <a:bodyPr/>
        <a:lstStyle/>
        <a:p>
          <a:pPr latinLnBrk="1"/>
          <a:r>
            <a:rPr lang="ko-KR" altLang="en-US" sz="1200" dirty="0">
              <a:solidFill>
                <a:srgbClr val="595959"/>
              </a:solidFill>
            </a:rPr>
            <a:t>토큰화</a:t>
          </a:r>
        </a:p>
      </dgm:t>
    </dgm:pt>
    <dgm:pt modelId="{FA60A7C9-48CB-4447-A808-938965D882B0}" type="parTrans" cxnId="{A5844BD7-F23C-439A-9B5B-59CB4A6AC1C1}">
      <dgm:prSet/>
      <dgm:spPr/>
      <dgm:t>
        <a:bodyPr/>
        <a:lstStyle/>
        <a:p>
          <a:pPr latinLnBrk="1"/>
          <a:endParaRPr lang="ko-KR" altLang="en-US" sz="1200">
            <a:solidFill>
              <a:srgbClr val="595959"/>
            </a:solidFill>
          </a:endParaRPr>
        </a:p>
      </dgm:t>
    </dgm:pt>
    <dgm:pt modelId="{95B3B98E-64F0-44CB-A006-E346537B4369}" type="sibTrans" cxnId="{A5844BD7-F23C-439A-9B5B-59CB4A6AC1C1}">
      <dgm:prSet custT="1"/>
      <dgm:spPr/>
      <dgm:t>
        <a:bodyPr/>
        <a:lstStyle/>
        <a:p>
          <a:pPr latinLnBrk="1"/>
          <a:endParaRPr lang="ko-KR" altLang="en-US" sz="1200" dirty="0">
            <a:solidFill>
              <a:srgbClr val="595959"/>
            </a:solidFill>
          </a:endParaRPr>
        </a:p>
      </dgm:t>
    </dgm:pt>
    <dgm:pt modelId="{618DD5B4-19F0-4765-83D1-0220FDED8ED4}">
      <dgm:prSet phldrT="[텍스트]" custT="1"/>
      <dgm:spPr>
        <a:noFill/>
        <a:ln>
          <a:solidFill>
            <a:srgbClr val="595959"/>
          </a:solidFill>
        </a:ln>
      </dgm:spPr>
      <dgm:t>
        <a:bodyPr/>
        <a:lstStyle/>
        <a:p>
          <a:pPr latinLnBrk="1"/>
          <a:r>
            <a:rPr lang="ko-KR" altLang="en-US" sz="1200" dirty="0">
              <a:solidFill>
                <a:srgbClr val="595959"/>
              </a:solidFill>
            </a:rPr>
            <a:t>모델 형성</a:t>
          </a:r>
        </a:p>
      </dgm:t>
    </dgm:pt>
    <dgm:pt modelId="{4B441EC6-A2D3-444D-BFA6-4649B1F54EB2}" type="parTrans" cxnId="{BACA1CFE-1E59-4D32-8E36-40ED2B7642E8}">
      <dgm:prSet/>
      <dgm:spPr/>
      <dgm:t>
        <a:bodyPr/>
        <a:lstStyle/>
        <a:p>
          <a:pPr latinLnBrk="1"/>
          <a:endParaRPr lang="ko-KR" altLang="en-US" sz="1200">
            <a:solidFill>
              <a:srgbClr val="595959"/>
            </a:solidFill>
          </a:endParaRPr>
        </a:p>
      </dgm:t>
    </dgm:pt>
    <dgm:pt modelId="{771601A9-0364-4AF7-B652-F95D305F8401}" type="sibTrans" cxnId="{BACA1CFE-1E59-4D32-8E36-40ED2B7642E8}">
      <dgm:prSet/>
      <dgm:spPr/>
      <dgm:t>
        <a:bodyPr/>
        <a:lstStyle/>
        <a:p>
          <a:pPr latinLnBrk="1"/>
          <a:endParaRPr lang="ko-KR" altLang="en-US" sz="1200" dirty="0">
            <a:solidFill>
              <a:srgbClr val="595959"/>
            </a:solidFill>
          </a:endParaRPr>
        </a:p>
      </dgm:t>
    </dgm:pt>
    <dgm:pt modelId="{DF47A2CC-633B-4DBD-B64B-0E2297594B25}">
      <dgm:prSet phldrT="[텍스트]" custT="1"/>
      <dgm:spPr>
        <a:noFill/>
        <a:ln>
          <a:solidFill>
            <a:srgbClr val="595959"/>
          </a:solidFill>
        </a:ln>
      </dgm:spPr>
      <dgm:t>
        <a:bodyPr/>
        <a:lstStyle/>
        <a:p>
          <a:pPr latinLnBrk="1"/>
          <a:r>
            <a:rPr lang="ko-KR" altLang="en-US" sz="1200" dirty="0">
              <a:solidFill>
                <a:srgbClr val="595959"/>
              </a:solidFill>
            </a:rPr>
            <a:t>모델 적용</a:t>
          </a:r>
        </a:p>
      </dgm:t>
    </dgm:pt>
    <dgm:pt modelId="{1FF8E9B5-FFA6-47D0-9568-2B8BEB75F074}" type="parTrans" cxnId="{6C83C6B2-C284-4611-AC42-26EF3889304F}">
      <dgm:prSet/>
      <dgm:spPr/>
      <dgm:t>
        <a:bodyPr/>
        <a:lstStyle/>
        <a:p>
          <a:pPr latinLnBrk="1"/>
          <a:endParaRPr lang="ko-KR" altLang="en-US">
            <a:solidFill>
              <a:srgbClr val="595959"/>
            </a:solidFill>
          </a:endParaRPr>
        </a:p>
      </dgm:t>
    </dgm:pt>
    <dgm:pt modelId="{FAA7DF57-41DA-4F96-A1F2-9CED17469171}" type="sibTrans" cxnId="{6C83C6B2-C284-4611-AC42-26EF3889304F}">
      <dgm:prSet/>
      <dgm:spPr/>
      <dgm:t>
        <a:bodyPr/>
        <a:lstStyle/>
        <a:p>
          <a:pPr latinLnBrk="1"/>
          <a:endParaRPr lang="ko-KR" altLang="en-US">
            <a:solidFill>
              <a:srgbClr val="595959"/>
            </a:solidFill>
          </a:endParaRPr>
        </a:p>
      </dgm:t>
    </dgm:pt>
    <dgm:pt modelId="{65E62972-6D31-4498-A36C-B88885FD4B10}" type="pres">
      <dgm:prSet presAssocID="{FE563918-E648-4A95-8963-5AA7C3A0852D}" presName="Name0" presStyleCnt="0">
        <dgm:presLayoutVars>
          <dgm:dir/>
          <dgm:resizeHandles val="exact"/>
        </dgm:presLayoutVars>
      </dgm:prSet>
      <dgm:spPr/>
    </dgm:pt>
    <dgm:pt modelId="{A2AA23A1-64F5-4947-B4AA-74077CDB44EF}" type="pres">
      <dgm:prSet presAssocID="{E6CF93FE-A93B-4546-B204-A6B251AAD87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9E98AF-BEE7-42DE-A5D1-18B2CAA8EC18}" type="pres">
      <dgm:prSet presAssocID="{12BC9315-CC49-47D3-982E-E1E524A4DBE5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E0E6606-3954-40B8-A90C-895B6208FCE8}" type="pres">
      <dgm:prSet presAssocID="{12BC9315-CC49-47D3-982E-E1E524A4DBE5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3AB291C-3E3B-44D6-BB97-5BF37F1BD637}" type="pres">
      <dgm:prSet presAssocID="{E1EF5C0C-83B6-4EF1-9DE1-F90A0F73CF7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7A4561-78B5-42C9-A645-C60DF3E4EB16}" type="pres">
      <dgm:prSet presAssocID="{95B3B98E-64F0-44CB-A006-E346537B4369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4D94F80-A6E5-4DE4-8C27-05501DCDD5F9}" type="pres">
      <dgm:prSet presAssocID="{95B3B98E-64F0-44CB-A006-E346537B4369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EFA9AB4-F974-475B-BD1E-700C914DCBA4}" type="pres">
      <dgm:prSet presAssocID="{618DD5B4-19F0-4765-83D1-0220FDED8E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EC575A-AC5E-4EF6-B067-E7150CBD9ED6}" type="pres">
      <dgm:prSet presAssocID="{771601A9-0364-4AF7-B652-F95D305F8401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2F94883-0D96-4389-AF3D-48B77F47E31C}" type="pres">
      <dgm:prSet presAssocID="{771601A9-0364-4AF7-B652-F95D305F8401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D1C6465-A86F-4653-8AF4-A676593AF37F}" type="pres">
      <dgm:prSet presAssocID="{DF47A2CC-633B-4DBD-B64B-0E2297594B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C83C6B2-C284-4611-AC42-26EF3889304F}" srcId="{FE563918-E648-4A95-8963-5AA7C3A0852D}" destId="{DF47A2CC-633B-4DBD-B64B-0E2297594B25}" srcOrd="3" destOrd="0" parTransId="{1FF8E9B5-FFA6-47D0-9568-2B8BEB75F074}" sibTransId="{FAA7DF57-41DA-4F96-A1F2-9CED17469171}"/>
    <dgm:cxn modelId="{47293CE0-F727-4F6E-9876-25EBB98EA5AA}" type="presOf" srcId="{618DD5B4-19F0-4765-83D1-0220FDED8ED4}" destId="{9EFA9AB4-F974-475B-BD1E-700C914DCBA4}" srcOrd="0" destOrd="0" presId="urn:microsoft.com/office/officeart/2005/8/layout/process1"/>
    <dgm:cxn modelId="{A5844BD7-F23C-439A-9B5B-59CB4A6AC1C1}" srcId="{FE563918-E648-4A95-8963-5AA7C3A0852D}" destId="{E1EF5C0C-83B6-4EF1-9DE1-F90A0F73CF74}" srcOrd="1" destOrd="0" parTransId="{FA60A7C9-48CB-4447-A808-938965D882B0}" sibTransId="{95B3B98E-64F0-44CB-A006-E346537B4369}"/>
    <dgm:cxn modelId="{EEF96803-2360-43C2-BD4C-5B58BAB34D3E}" type="presOf" srcId="{12BC9315-CC49-47D3-982E-E1E524A4DBE5}" destId="{EE0E6606-3954-40B8-A90C-895B6208FCE8}" srcOrd="1" destOrd="0" presId="urn:microsoft.com/office/officeart/2005/8/layout/process1"/>
    <dgm:cxn modelId="{0D04BC55-090C-414B-96AF-7767E8BDA56B}" srcId="{FE563918-E648-4A95-8963-5AA7C3A0852D}" destId="{E6CF93FE-A93B-4546-B204-A6B251AAD871}" srcOrd="0" destOrd="0" parTransId="{930A12A1-EFF1-479D-83A5-D0D68A153138}" sibTransId="{12BC9315-CC49-47D3-982E-E1E524A4DBE5}"/>
    <dgm:cxn modelId="{8AA0376F-5A0E-41D7-90E6-11DE762CDEE8}" type="presOf" srcId="{95B3B98E-64F0-44CB-A006-E346537B4369}" destId="{2E7A4561-78B5-42C9-A645-C60DF3E4EB16}" srcOrd="0" destOrd="0" presId="urn:microsoft.com/office/officeart/2005/8/layout/process1"/>
    <dgm:cxn modelId="{E02A40D7-31BB-4AD6-8EFA-A86260FBAFD4}" type="presOf" srcId="{95B3B98E-64F0-44CB-A006-E346537B4369}" destId="{E4D94F80-A6E5-4DE4-8C27-05501DCDD5F9}" srcOrd="1" destOrd="0" presId="urn:microsoft.com/office/officeart/2005/8/layout/process1"/>
    <dgm:cxn modelId="{E4C3A28E-538D-4855-A494-9769B824E90E}" type="presOf" srcId="{FE563918-E648-4A95-8963-5AA7C3A0852D}" destId="{65E62972-6D31-4498-A36C-B88885FD4B10}" srcOrd="0" destOrd="0" presId="urn:microsoft.com/office/officeart/2005/8/layout/process1"/>
    <dgm:cxn modelId="{35545110-19E5-45BD-9F68-E8A992207E89}" type="presOf" srcId="{E1EF5C0C-83B6-4EF1-9DE1-F90A0F73CF74}" destId="{73AB291C-3E3B-44D6-BB97-5BF37F1BD637}" srcOrd="0" destOrd="0" presId="urn:microsoft.com/office/officeart/2005/8/layout/process1"/>
    <dgm:cxn modelId="{4CCD17CB-6E79-4C0F-9D69-C568F31C702D}" type="presOf" srcId="{771601A9-0364-4AF7-B652-F95D305F8401}" destId="{02F94883-0D96-4389-AF3D-48B77F47E31C}" srcOrd="1" destOrd="0" presId="urn:microsoft.com/office/officeart/2005/8/layout/process1"/>
    <dgm:cxn modelId="{E2EABFA1-67AD-4552-9005-4BCA6CA9C7AD}" type="presOf" srcId="{DF47A2CC-633B-4DBD-B64B-0E2297594B25}" destId="{8D1C6465-A86F-4653-8AF4-A676593AF37F}" srcOrd="0" destOrd="0" presId="urn:microsoft.com/office/officeart/2005/8/layout/process1"/>
    <dgm:cxn modelId="{4FE35ABD-EF29-43CB-8B11-602206199732}" type="presOf" srcId="{12BC9315-CC49-47D3-982E-E1E524A4DBE5}" destId="{549E98AF-BEE7-42DE-A5D1-18B2CAA8EC18}" srcOrd="0" destOrd="0" presId="urn:microsoft.com/office/officeart/2005/8/layout/process1"/>
    <dgm:cxn modelId="{FA423A74-5415-4437-9C23-E8BBA6986396}" type="presOf" srcId="{771601A9-0364-4AF7-B652-F95D305F8401}" destId="{EEEC575A-AC5E-4EF6-B067-E7150CBD9ED6}" srcOrd="0" destOrd="0" presId="urn:microsoft.com/office/officeart/2005/8/layout/process1"/>
    <dgm:cxn modelId="{BACA1CFE-1E59-4D32-8E36-40ED2B7642E8}" srcId="{FE563918-E648-4A95-8963-5AA7C3A0852D}" destId="{618DD5B4-19F0-4765-83D1-0220FDED8ED4}" srcOrd="2" destOrd="0" parTransId="{4B441EC6-A2D3-444D-BFA6-4649B1F54EB2}" sibTransId="{771601A9-0364-4AF7-B652-F95D305F8401}"/>
    <dgm:cxn modelId="{5F28DFB4-3F19-492C-8519-5842D2FC12A0}" type="presOf" srcId="{E6CF93FE-A93B-4546-B204-A6B251AAD871}" destId="{A2AA23A1-64F5-4947-B4AA-74077CDB44EF}" srcOrd="0" destOrd="0" presId="urn:microsoft.com/office/officeart/2005/8/layout/process1"/>
    <dgm:cxn modelId="{24B61E60-61E5-4AD5-BD84-A088DF168537}" type="presParOf" srcId="{65E62972-6D31-4498-A36C-B88885FD4B10}" destId="{A2AA23A1-64F5-4947-B4AA-74077CDB44EF}" srcOrd="0" destOrd="0" presId="urn:microsoft.com/office/officeart/2005/8/layout/process1"/>
    <dgm:cxn modelId="{93F3791C-40FC-4B68-B461-30A65E8CE486}" type="presParOf" srcId="{65E62972-6D31-4498-A36C-B88885FD4B10}" destId="{549E98AF-BEE7-42DE-A5D1-18B2CAA8EC18}" srcOrd="1" destOrd="0" presId="urn:microsoft.com/office/officeart/2005/8/layout/process1"/>
    <dgm:cxn modelId="{DF977ACC-EB91-467C-8CCF-5A24B15D717B}" type="presParOf" srcId="{549E98AF-BEE7-42DE-A5D1-18B2CAA8EC18}" destId="{EE0E6606-3954-40B8-A90C-895B6208FCE8}" srcOrd="0" destOrd="0" presId="urn:microsoft.com/office/officeart/2005/8/layout/process1"/>
    <dgm:cxn modelId="{480B6D34-F0FB-41A5-BBA0-AA2AB5D50DD6}" type="presParOf" srcId="{65E62972-6D31-4498-A36C-B88885FD4B10}" destId="{73AB291C-3E3B-44D6-BB97-5BF37F1BD637}" srcOrd="2" destOrd="0" presId="urn:microsoft.com/office/officeart/2005/8/layout/process1"/>
    <dgm:cxn modelId="{CFACEFF7-80C5-4604-9106-634801102676}" type="presParOf" srcId="{65E62972-6D31-4498-A36C-B88885FD4B10}" destId="{2E7A4561-78B5-42C9-A645-C60DF3E4EB16}" srcOrd="3" destOrd="0" presId="urn:microsoft.com/office/officeart/2005/8/layout/process1"/>
    <dgm:cxn modelId="{1B1AE102-377C-49FE-A282-0035AB15752F}" type="presParOf" srcId="{2E7A4561-78B5-42C9-A645-C60DF3E4EB16}" destId="{E4D94F80-A6E5-4DE4-8C27-05501DCDD5F9}" srcOrd="0" destOrd="0" presId="urn:microsoft.com/office/officeart/2005/8/layout/process1"/>
    <dgm:cxn modelId="{51341F63-98AF-4D47-B4C9-F9AE728DA9CB}" type="presParOf" srcId="{65E62972-6D31-4498-A36C-B88885FD4B10}" destId="{9EFA9AB4-F974-475B-BD1E-700C914DCBA4}" srcOrd="4" destOrd="0" presId="urn:microsoft.com/office/officeart/2005/8/layout/process1"/>
    <dgm:cxn modelId="{08A7D4B5-C9D2-49AC-809C-4CB3792402EE}" type="presParOf" srcId="{65E62972-6D31-4498-A36C-B88885FD4B10}" destId="{EEEC575A-AC5E-4EF6-B067-E7150CBD9ED6}" srcOrd="5" destOrd="0" presId="urn:microsoft.com/office/officeart/2005/8/layout/process1"/>
    <dgm:cxn modelId="{2E96A8B0-B681-4A6E-A400-E5EFA43BCC6F}" type="presParOf" srcId="{EEEC575A-AC5E-4EF6-B067-E7150CBD9ED6}" destId="{02F94883-0D96-4389-AF3D-48B77F47E31C}" srcOrd="0" destOrd="0" presId="urn:microsoft.com/office/officeart/2005/8/layout/process1"/>
    <dgm:cxn modelId="{95B2F7B1-D0F5-4C07-8694-C68B6B6F7C79}" type="presParOf" srcId="{65E62972-6D31-4498-A36C-B88885FD4B10}" destId="{8D1C6465-A86F-4653-8AF4-A676593AF3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A23A1-64F5-4947-B4AA-74077CDB44EF}">
      <dsp:nvSpPr>
        <dsp:cNvPr id="0" name=""/>
        <dsp:cNvSpPr/>
      </dsp:nvSpPr>
      <dsp:spPr>
        <a:xfrm>
          <a:off x="2232" y="750561"/>
          <a:ext cx="976015" cy="58560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5959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rgbClr val="595959"/>
              </a:solidFill>
            </a:rPr>
            <a:t>데이터 정제</a:t>
          </a:r>
        </a:p>
      </dsp:txBody>
      <dsp:txXfrm>
        <a:off x="19384" y="767713"/>
        <a:ext cx="941711" cy="551305"/>
      </dsp:txXfrm>
    </dsp:sp>
    <dsp:sp modelId="{549E98AF-BEE7-42DE-A5D1-18B2CAA8EC18}">
      <dsp:nvSpPr>
        <dsp:cNvPr id="0" name=""/>
        <dsp:cNvSpPr/>
      </dsp:nvSpPr>
      <dsp:spPr>
        <a:xfrm>
          <a:off x="1075849" y="922340"/>
          <a:ext cx="206915" cy="24205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>
            <a:solidFill>
              <a:srgbClr val="595959"/>
            </a:solidFill>
          </a:endParaRPr>
        </a:p>
      </dsp:txBody>
      <dsp:txXfrm>
        <a:off x="1075849" y="970750"/>
        <a:ext cx="144841" cy="145231"/>
      </dsp:txXfrm>
    </dsp:sp>
    <dsp:sp modelId="{73AB291C-3E3B-44D6-BB97-5BF37F1BD637}">
      <dsp:nvSpPr>
        <dsp:cNvPr id="0" name=""/>
        <dsp:cNvSpPr/>
      </dsp:nvSpPr>
      <dsp:spPr>
        <a:xfrm>
          <a:off x="1368654" y="750561"/>
          <a:ext cx="976015" cy="58560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5959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rgbClr val="595959"/>
              </a:solidFill>
            </a:rPr>
            <a:t>토큰화</a:t>
          </a:r>
        </a:p>
      </dsp:txBody>
      <dsp:txXfrm>
        <a:off x="1385806" y="767713"/>
        <a:ext cx="941711" cy="551305"/>
      </dsp:txXfrm>
    </dsp:sp>
    <dsp:sp modelId="{2E7A4561-78B5-42C9-A645-C60DF3E4EB16}">
      <dsp:nvSpPr>
        <dsp:cNvPr id="0" name=""/>
        <dsp:cNvSpPr/>
      </dsp:nvSpPr>
      <dsp:spPr>
        <a:xfrm>
          <a:off x="2442271" y="922340"/>
          <a:ext cx="206915" cy="24205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>
            <a:solidFill>
              <a:srgbClr val="595959"/>
            </a:solidFill>
          </a:endParaRPr>
        </a:p>
      </dsp:txBody>
      <dsp:txXfrm>
        <a:off x="2442271" y="970750"/>
        <a:ext cx="144841" cy="145231"/>
      </dsp:txXfrm>
    </dsp:sp>
    <dsp:sp modelId="{9EFA9AB4-F974-475B-BD1E-700C914DCBA4}">
      <dsp:nvSpPr>
        <dsp:cNvPr id="0" name=""/>
        <dsp:cNvSpPr/>
      </dsp:nvSpPr>
      <dsp:spPr>
        <a:xfrm>
          <a:off x="2735076" y="750561"/>
          <a:ext cx="976015" cy="58560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5959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rgbClr val="595959"/>
              </a:solidFill>
            </a:rPr>
            <a:t>모델 형성</a:t>
          </a:r>
        </a:p>
      </dsp:txBody>
      <dsp:txXfrm>
        <a:off x="2752228" y="767713"/>
        <a:ext cx="941711" cy="551305"/>
      </dsp:txXfrm>
    </dsp:sp>
    <dsp:sp modelId="{EEEC575A-AC5E-4EF6-B067-E7150CBD9ED6}">
      <dsp:nvSpPr>
        <dsp:cNvPr id="0" name=""/>
        <dsp:cNvSpPr/>
      </dsp:nvSpPr>
      <dsp:spPr>
        <a:xfrm>
          <a:off x="3808694" y="922340"/>
          <a:ext cx="206915" cy="24205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 dirty="0">
            <a:solidFill>
              <a:srgbClr val="595959"/>
            </a:solidFill>
          </a:endParaRPr>
        </a:p>
      </dsp:txBody>
      <dsp:txXfrm>
        <a:off x="3808694" y="970750"/>
        <a:ext cx="144841" cy="145231"/>
      </dsp:txXfrm>
    </dsp:sp>
    <dsp:sp modelId="{8D1C6465-A86F-4653-8AF4-A676593AF37F}">
      <dsp:nvSpPr>
        <dsp:cNvPr id="0" name=""/>
        <dsp:cNvSpPr/>
      </dsp:nvSpPr>
      <dsp:spPr>
        <a:xfrm>
          <a:off x="4101498" y="750561"/>
          <a:ext cx="976015" cy="58560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5959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>
              <a:solidFill>
                <a:srgbClr val="595959"/>
              </a:solidFill>
            </a:rPr>
            <a:t>모델 적용</a:t>
          </a:r>
        </a:p>
      </dsp:txBody>
      <dsp:txXfrm>
        <a:off x="4118650" y="767713"/>
        <a:ext cx="941711" cy="551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2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5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5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0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7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8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9F7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342671" y="2171999"/>
            <a:ext cx="9506657" cy="2397624"/>
            <a:chOff x="1337840" y="2093754"/>
            <a:chExt cx="9506657" cy="23976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4158852" y="2528168"/>
              <a:ext cx="3819783" cy="522514"/>
            </a:xfrm>
            <a:prstGeom prst="rect">
              <a:avLst/>
            </a:prstGeom>
            <a:solidFill>
              <a:srgbClr val="9FEBCA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4320287" y="2645425"/>
              <a:ext cx="3541765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강남아이티학원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_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한수정</a:t>
              </a:r>
            </a:p>
          </p:txBody>
        </p:sp>
        <p:sp>
          <p:nvSpPr>
            <p:cNvPr id="41" name="자유형 10">
              <a:extLst>
                <a:ext uri="{FF2B5EF4-FFF2-40B4-BE49-F238E27FC236}">
                  <a16:creationId xmlns:a16="http://schemas.microsoft.com/office/drawing/2014/main" id="{33722CB4-F9BF-4370-B61E-95A734A56C58}"/>
                </a:ext>
              </a:extLst>
            </p:cNvPr>
            <p:cNvSpPr/>
            <p:nvPr/>
          </p:nvSpPr>
          <p:spPr>
            <a:xfrm>
              <a:off x="4445685" y="2698293"/>
              <a:ext cx="197843" cy="19468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6981656" y="2093754"/>
              <a:ext cx="996979" cy="255149"/>
              <a:chOff x="9689491" y="466716"/>
              <a:chExt cx="996979" cy="255149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rgbClr val="2FEACB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337840" y="3167939"/>
              <a:ext cx="950665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kern="0" dirty="0">
                  <a:ln w="12700">
                    <a:solidFill>
                      <a:srgbClr val="44546A"/>
                    </a:solidFill>
                  </a:ln>
                  <a:solidFill>
                    <a:srgbClr val="79E3B6"/>
                  </a:solidFill>
                  <a:effectLst>
                    <a:outerShdw dist="50800" dir="2700000" algn="tl" rotWithShape="0">
                      <a:srgbClr val="44546A"/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Movie</a:t>
              </a:r>
              <a:r>
                <a:rPr kumimoji="0" lang="en-US" altLang="ko-KR" sz="4000" b="1" i="0" u="none" strike="noStrike" kern="0" cap="none" spc="0" normalizeH="0" baseline="0" noProof="0" dirty="0">
                  <a:ln w="12700">
                    <a:solidFill>
                      <a:srgbClr val="44546A"/>
                    </a:solidFill>
                  </a:ln>
                  <a:solidFill>
                    <a:srgbClr val="79E3B6"/>
                  </a:solidFill>
                  <a:effectLst>
                    <a:outerShdw dist="50800" dir="2700000" algn="tl" rotWithShape="0">
                      <a:srgbClr val="44546A"/>
                    </a:outerShdw>
                  </a:effectLst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 ‘CATS’ Analysis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0" cap="none" spc="0" normalizeH="0" baseline="0" noProof="0" dirty="0">
                  <a:ln w="12700">
                    <a:solidFill>
                      <a:srgbClr val="44546A"/>
                    </a:solidFill>
                  </a:ln>
                  <a:solidFill>
                    <a:srgbClr val="79E3B6"/>
                  </a:solidFill>
                  <a:effectLst>
                    <a:outerShdw dist="50800" dir="2700000" algn="tl" rotWithShape="0">
                      <a:srgbClr val="44546A"/>
                    </a:outerShdw>
                  </a:effectLst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- WebCrawling &amp; ManchineLearning -</a:t>
              </a:r>
              <a:endParaRPr kumimoji="0" lang="en-US" altLang="ko-KR" sz="4800" b="1" i="0" u="none" strike="noStrike" kern="0" cap="none" spc="0" normalizeH="0" baseline="0" noProof="0" dirty="0">
                <a:ln w="19050"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7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3. Data Preparation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3" y="1033481"/>
            <a:ext cx="2744200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②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Data Preprocessing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1BE77-B641-4DDA-9507-DAF1DA4D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4" y="1707301"/>
            <a:ext cx="10096696" cy="150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5">
            <a:extLst>
              <a:ext uri="{FF2B5EF4-FFF2-40B4-BE49-F238E27FC236}">
                <a16:creationId xmlns:a16="http://schemas.microsoft.com/office/drawing/2014/main" id="{B92E74BF-6FD2-4BC3-B8E3-027F7224E754}"/>
              </a:ext>
            </a:extLst>
          </p:cNvPr>
          <p:cNvSpPr/>
          <p:nvPr/>
        </p:nvSpPr>
        <p:spPr>
          <a:xfrm rot="5400000">
            <a:off x="5471897" y="3407860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68F03E-CB43-4E8B-87E0-C38A20365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68183"/>
              </p:ext>
            </p:extLst>
          </p:nvPr>
        </p:nvGraphicFramePr>
        <p:xfrm>
          <a:off x="1659801" y="4221715"/>
          <a:ext cx="8127999" cy="10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27649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62746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02573964"/>
                    </a:ext>
                  </a:extLst>
                </a:gridCol>
              </a:tblGrid>
              <a:tr h="302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개수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7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train_data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150,000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145,393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test_data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50,000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48,852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5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2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3. Data Preparation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1033482"/>
            <a:ext cx="2200287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③ Tokenization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CA7BB9-C376-40B5-8C6C-6AC027E8A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5" y="1995800"/>
            <a:ext cx="9683305" cy="13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4B12C70-EE54-4A00-8083-35885D730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5" y="4214046"/>
            <a:ext cx="9614478" cy="138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15">
            <a:extLst>
              <a:ext uri="{FF2B5EF4-FFF2-40B4-BE49-F238E27FC236}">
                <a16:creationId xmlns:a16="http://schemas.microsoft.com/office/drawing/2014/main" id="{17815ABA-8819-422E-A824-29A39BC2684C}"/>
              </a:ext>
            </a:extLst>
          </p:cNvPr>
          <p:cNvSpPr/>
          <p:nvPr/>
        </p:nvSpPr>
        <p:spPr>
          <a:xfrm rot="5400000">
            <a:off x="5304772" y="3487017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2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3. Data Preparation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1033482"/>
            <a:ext cx="2484066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④ Integer Encoding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514" y="1469245"/>
            <a:ext cx="1064151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ⓐ 텍스트를 단어 집합으로 만들기 → 각 단어 집합에 고유한 정수 부여하기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#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번호가 높을 수록 단어 등장 빈도수가 높음을 의미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C2EC0E-D640-47C3-88D9-7987BBFF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81" y="1909764"/>
            <a:ext cx="58197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3. Data Preparation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1033482"/>
            <a:ext cx="2484066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④ Integer Encoding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514" y="1469245"/>
            <a:ext cx="10641510" cy="328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ⓑ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등장 빈도수가 낮은 단어 집합 제거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ⓒ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텍스트 시퀀스를 숫자 시퀀스로 전환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텍스트에 생성한 정수 부여하기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# 0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번은 패딩을 위한 토큰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ⓔ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빈 샘플 제거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삭제된 등장 빈도수가 낮은 단어는 빈 샘플이 됨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샘플의 길이를 확인하여 길이가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 샘플 제거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2505046-CB71-4CC5-AB96-64516E04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4" y="1868878"/>
            <a:ext cx="4205783" cy="77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DE47D64-D2E4-473B-85ED-EF9FFAA1D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6"/>
          <a:stretch/>
        </p:blipFill>
        <p:spPr bwMode="auto">
          <a:xfrm>
            <a:off x="988954" y="3142139"/>
            <a:ext cx="4256440" cy="10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CCBDAD2-B276-4E0E-8298-ECDB8C59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4" y="4751618"/>
            <a:ext cx="9474213" cy="89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1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3. Data Preparation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1033482"/>
            <a:ext cx="1798266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⑤ Padding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오른쪽 화살표 15">
            <a:extLst>
              <a:ext uri="{FF2B5EF4-FFF2-40B4-BE49-F238E27FC236}">
                <a16:creationId xmlns:a16="http://schemas.microsoft.com/office/drawing/2014/main" id="{BFEA8E20-901E-4C26-8388-AF0C938C2634}"/>
              </a:ext>
            </a:extLst>
          </p:cNvPr>
          <p:cNvSpPr/>
          <p:nvPr/>
        </p:nvSpPr>
        <p:spPr>
          <a:xfrm>
            <a:off x="4810462" y="3492061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66F389-80E4-4644-8D0C-BAE44A378090}"/>
              </a:ext>
            </a:extLst>
          </p:cNvPr>
          <p:cNvGrpSpPr/>
          <p:nvPr/>
        </p:nvGrpSpPr>
        <p:grpSpPr>
          <a:xfrm>
            <a:off x="788944" y="2090850"/>
            <a:ext cx="3924300" cy="3535410"/>
            <a:chOff x="1130183" y="1943099"/>
            <a:chExt cx="3924300" cy="3535410"/>
          </a:xfrm>
        </p:grpSpPr>
        <p:sp>
          <p:nvSpPr>
            <p:cNvPr id="31" name="직사각형 30"/>
            <p:cNvSpPr/>
            <p:nvPr/>
          </p:nvSpPr>
          <p:spPr>
            <a:xfrm>
              <a:off x="1911983" y="5170732"/>
              <a:ext cx="23607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&lt;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리뷰 데이터 길이 분포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&gt;</a:t>
              </a: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174F9E94-4875-42F3-8459-8C5773183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183" y="1943099"/>
              <a:ext cx="3924300" cy="297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E7620-8537-4F6A-9D22-E996FE6B8B59}"/>
              </a:ext>
            </a:extLst>
          </p:cNvPr>
          <p:cNvGrpSpPr/>
          <p:nvPr/>
        </p:nvGrpSpPr>
        <p:grpSpPr>
          <a:xfrm>
            <a:off x="5411485" y="1912211"/>
            <a:ext cx="6192158" cy="3556091"/>
            <a:chOff x="5466352" y="2374224"/>
            <a:chExt cx="6192158" cy="355609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4796183E-A3E8-4D26-A948-AAA492356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352" y="2374224"/>
              <a:ext cx="6192158" cy="10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0721F91D-39EB-49F9-9E2D-3B1D44954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352" y="3576641"/>
              <a:ext cx="6020246" cy="1833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82E30A90-15CE-4F03-8F3E-C1F01F606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352" y="5462024"/>
              <a:ext cx="3717062" cy="468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22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4. Model Training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63EA1A6-4F54-4B09-B256-8D81B1215A50}"/>
              </a:ext>
            </a:extLst>
          </p:cNvPr>
          <p:cNvSpPr/>
          <p:nvPr/>
        </p:nvSpPr>
        <p:spPr>
          <a:xfrm>
            <a:off x="550795" y="1033482"/>
            <a:ext cx="1869211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LSTM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Model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F0D4D8-4729-4A14-8704-7C907A15DBF5}"/>
              </a:ext>
            </a:extLst>
          </p:cNvPr>
          <p:cNvGrpSpPr/>
          <p:nvPr/>
        </p:nvGrpSpPr>
        <p:grpSpPr>
          <a:xfrm>
            <a:off x="650514" y="1694165"/>
            <a:ext cx="7579184" cy="3992184"/>
            <a:chOff x="848356" y="1823622"/>
            <a:chExt cx="7579184" cy="399218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1EC3E7E-C224-48EC-B370-D0FF3F6316EF}"/>
                </a:ext>
              </a:extLst>
            </p:cNvPr>
            <p:cNvGrpSpPr/>
            <p:nvPr/>
          </p:nvGrpSpPr>
          <p:grpSpPr>
            <a:xfrm>
              <a:off x="848356" y="1823622"/>
              <a:ext cx="7579184" cy="2766254"/>
              <a:chOff x="848356" y="1406067"/>
              <a:chExt cx="7579184" cy="2766254"/>
            </a:xfrm>
          </p:grpSpPr>
          <p:pic>
            <p:nvPicPr>
              <p:cNvPr id="5122" name="Picture 2">
                <a:extLst>
                  <a:ext uri="{FF2B5EF4-FFF2-40B4-BE49-F238E27FC236}">
                    <a16:creationId xmlns:a16="http://schemas.microsoft.com/office/drawing/2014/main" id="{2821EAB9-AC55-43DE-8A86-D552F53B0A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9965" y="1724396"/>
                <a:ext cx="7267575" cy="2447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9AE82F-AADE-4A45-B454-044B8C360B72}"/>
                  </a:ext>
                </a:extLst>
              </p:cNvPr>
              <p:cNvSpPr/>
              <p:nvPr/>
            </p:nvSpPr>
            <p:spPr>
              <a:xfrm>
                <a:off x="848356" y="1406067"/>
                <a:ext cx="539507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①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모델 만들기</a:t>
                </a: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0A86C12-2899-462F-95AD-0B2CE2AC7631}"/>
                </a:ext>
              </a:extLst>
            </p:cNvPr>
            <p:cNvGrpSpPr/>
            <p:nvPr/>
          </p:nvGrpSpPr>
          <p:grpSpPr>
            <a:xfrm>
              <a:off x="848356" y="4697898"/>
              <a:ext cx="6005025" cy="1117908"/>
              <a:chOff x="848356" y="4697898"/>
              <a:chExt cx="6005025" cy="111790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DB64A469-77D7-474B-924F-3B2D20CCD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965" y="5017916"/>
                <a:ext cx="3770420" cy="79789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6416C71-51A2-4AA4-8A3F-6540418918C7}"/>
                  </a:ext>
                </a:extLst>
              </p:cNvPr>
              <p:cNvSpPr/>
              <p:nvPr/>
            </p:nvSpPr>
            <p:spPr>
              <a:xfrm>
                <a:off x="848356" y="4697898"/>
                <a:ext cx="600502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②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모델 저장하기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: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해당 모델을 훗날 다시 사용할 수 있기에 저장해 준다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5. Model Qualification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65FE156A-C081-416C-8ADC-76B4F11B2D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29A19-D2AE-4316-8644-1292BB278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7"/>
          <a:stretch/>
        </p:blipFill>
        <p:spPr>
          <a:xfrm>
            <a:off x="1084331" y="1403471"/>
            <a:ext cx="5293367" cy="101137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59B350C-2D81-464A-9456-07C93BC78FEB}"/>
              </a:ext>
            </a:extLst>
          </p:cNvPr>
          <p:cNvGrpSpPr/>
          <p:nvPr/>
        </p:nvGrpSpPr>
        <p:grpSpPr>
          <a:xfrm>
            <a:off x="1084331" y="2835855"/>
            <a:ext cx="5653346" cy="3375055"/>
            <a:chOff x="1026131" y="2853557"/>
            <a:chExt cx="6057900" cy="3569321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85CD952C-D6A6-4215-B6AC-CAB9883B92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31" b="24622"/>
            <a:stretch/>
          </p:blipFill>
          <p:spPr bwMode="auto">
            <a:xfrm>
              <a:off x="1026131" y="2853557"/>
              <a:ext cx="6057900" cy="2869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F9691B8C-0585-4572-9471-193BC6B5E2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448"/>
            <a:stretch/>
          </p:blipFill>
          <p:spPr bwMode="auto">
            <a:xfrm>
              <a:off x="1026131" y="5722881"/>
              <a:ext cx="6057900" cy="699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C875CB-05A2-4832-B152-4B0913367C34}"/>
              </a:ext>
            </a:extLst>
          </p:cNvPr>
          <p:cNvSpPr/>
          <p:nvPr/>
        </p:nvSpPr>
        <p:spPr>
          <a:xfrm>
            <a:off x="848357" y="2528078"/>
            <a:ext cx="5395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②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문장을 예측하는 함수 생성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 정확도 확인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31EBD2-2D87-44BD-9783-0E2F96F9B68F}"/>
              </a:ext>
            </a:extLst>
          </p:cNvPr>
          <p:cNvSpPr/>
          <p:nvPr/>
        </p:nvSpPr>
        <p:spPr>
          <a:xfrm>
            <a:off x="848357" y="1095694"/>
            <a:ext cx="5395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①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정확도 측정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오른쪽 화살표 15">
            <a:extLst>
              <a:ext uri="{FF2B5EF4-FFF2-40B4-BE49-F238E27FC236}">
                <a16:creationId xmlns:a16="http://schemas.microsoft.com/office/drawing/2014/main" id="{E4800750-D137-4279-B8BC-BAF00907E5C7}"/>
              </a:ext>
            </a:extLst>
          </p:cNvPr>
          <p:cNvSpPr/>
          <p:nvPr/>
        </p:nvSpPr>
        <p:spPr>
          <a:xfrm>
            <a:off x="6536145" y="2018313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6C34DA-815F-4278-8F2D-305CD21C8D97}"/>
              </a:ext>
            </a:extLst>
          </p:cNvPr>
          <p:cNvSpPr/>
          <p:nvPr/>
        </p:nvSpPr>
        <p:spPr>
          <a:xfrm>
            <a:off x="7039951" y="2174787"/>
            <a:ext cx="3716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정확도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0.85 ’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꽤 높음을 확인할 수 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600249F-B3D6-43DA-8E24-A801DBDC9D1E}"/>
              </a:ext>
            </a:extLst>
          </p:cNvPr>
          <p:cNvSpPr/>
          <p:nvPr/>
        </p:nvSpPr>
        <p:spPr>
          <a:xfrm>
            <a:off x="1852685" y="2173956"/>
            <a:ext cx="707635" cy="257406"/>
          </a:xfrm>
          <a:prstGeom prst="ellipse">
            <a:avLst/>
          </a:prstGeom>
          <a:noFill/>
          <a:ln w="28575"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6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6. Review Prediction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3" y="1033481"/>
            <a:ext cx="2696903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① Data Characteristics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444564" y="2427256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731A2D-02C9-4123-81E9-4D6FCCC91D56}"/>
              </a:ext>
            </a:extLst>
          </p:cNvPr>
          <p:cNvGrpSpPr/>
          <p:nvPr/>
        </p:nvGrpSpPr>
        <p:grpSpPr>
          <a:xfrm>
            <a:off x="6830729" y="1571002"/>
            <a:ext cx="3323266" cy="2295525"/>
            <a:chOff x="6692184" y="1589856"/>
            <a:chExt cx="3323266" cy="229552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6114" y="1589856"/>
              <a:ext cx="3035405" cy="22955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6692184" y="3042458"/>
              <a:ext cx="3323266" cy="141318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92184" y="2859578"/>
              <a:ext cx="3323266" cy="18288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9" y="1599381"/>
            <a:ext cx="3905250" cy="2286000"/>
          </a:xfrm>
          <a:prstGeom prst="rect">
            <a:avLst/>
          </a:prstGeom>
        </p:spPr>
      </p:pic>
      <p:sp>
        <p:nvSpPr>
          <p:cNvPr id="31" name="사각형: 둥근 모서리 17">
            <a:extLst>
              <a:ext uri="{FF2B5EF4-FFF2-40B4-BE49-F238E27FC236}">
                <a16:creationId xmlns:a16="http://schemas.microsoft.com/office/drawing/2014/main" id="{0B555C1B-03AF-42F6-A9F5-06AB0E2D09B1}"/>
              </a:ext>
            </a:extLst>
          </p:cNvPr>
          <p:cNvSpPr/>
          <p:nvPr/>
        </p:nvSpPr>
        <p:spPr>
          <a:xfrm>
            <a:off x="550793" y="4609454"/>
            <a:ext cx="2744200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②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Data Preprocessing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D0B93668-72BB-4B5C-BD66-001333B0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4" y="5095801"/>
            <a:ext cx="9375849" cy="8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6. Review Prediction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사각형: 둥근 모서리 17">
            <a:extLst>
              <a:ext uri="{FF2B5EF4-FFF2-40B4-BE49-F238E27FC236}">
                <a16:creationId xmlns:a16="http://schemas.microsoft.com/office/drawing/2014/main" id="{EAF30E7D-9958-456D-A09D-1581DAEB55C1}"/>
              </a:ext>
            </a:extLst>
          </p:cNvPr>
          <p:cNvSpPr/>
          <p:nvPr/>
        </p:nvSpPr>
        <p:spPr>
          <a:xfrm>
            <a:off x="550793" y="1033480"/>
            <a:ext cx="2229352" cy="2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③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Predict Result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8C3332-C66E-4D29-810D-3C9B195E60F6}"/>
              </a:ext>
            </a:extLst>
          </p:cNvPr>
          <p:cNvGrpSpPr/>
          <p:nvPr/>
        </p:nvGrpSpPr>
        <p:grpSpPr>
          <a:xfrm>
            <a:off x="751762" y="1446272"/>
            <a:ext cx="6322959" cy="3841552"/>
            <a:chOff x="798124" y="1369344"/>
            <a:chExt cx="6322959" cy="3841552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5E9136A-E695-4A49-9FE5-55E156AF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708" y="1677121"/>
              <a:ext cx="6048375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929AF6-624E-43E4-98B9-7FA1825D9203}"/>
                </a:ext>
              </a:extLst>
            </p:cNvPr>
            <p:cNvSpPr/>
            <p:nvPr/>
          </p:nvSpPr>
          <p:spPr>
            <a:xfrm>
              <a:off x="798124" y="1369344"/>
              <a:ext cx="53950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① Cats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영화 리뷰를 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best_model.h5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모델에 넣어 결과 예측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211EC7-EFAF-4ED5-9D0F-647A154D7143}"/>
              </a:ext>
            </a:extLst>
          </p:cNvPr>
          <p:cNvGrpSpPr/>
          <p:nvPr/>
        </p:nvGrpSpPr>
        <p:grpSpPr>
          <a:xfrm>
            <a:off x="749435" y="5416601"/>
            <a:ext cx="6087161" cy="815837"/>
            <a:chOff x="749435" y="5372276"/>
            <a:chExt cx="6087161" cy="815837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91357F14-5CD6-4C69-8DAE-015123C9E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346" y="5711863"/>
              <a:ext cx="5810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CC2434-8DCE-4E01-8C4F-0DAD6DD9B762}"/>
                </a:ext>
              </a:extLst>
            </p:cNvPr>
            <p:cNvSpPr/>
            <p:nvPr/>
          </p:nvSpPr>
          <p:spPr>
            <a:xfrm>
              <a:off x="749435" y="5372276"/>
              <a:ext cx="53950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②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생성한 새로운 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DataFrame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을 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.csv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파일로 저장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07874204-186C-456C-9261-17C922B013A0}"/>
              </a:ext>
            </a:extLst>
          </p:cNvPr>
          <p:cNvSpPr/>
          <p:nvPr/>
        </p:nvSpPr>
        <p:spPr>
          <a:xfrm>
            <a:off x="6836597" y="2549236"/>
            <a:ext cx="367768" cy="879764"/>
          </a:xfrm>
          <a:prstGeom prst="rightBracket">
            <a:avLst/>
          </a:prstGeom>
          <a:noFill/>
          <a:ln w="19050">
            <a:solidFill>
              <a:srgbClr val="9FE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rgbClr val="9FEBCA"/>
                </a:solidFill>
              </a:ln>
              <a:solidFill>
                <a:srgbClr val="9FEBCA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B9CEA1-498B-4C5D-B5ED-B19FD53CFD74}"/>
              </a:ext>
            </a:extLst>
          </p:cNvPr>
          <p:cNvSpPr/>
          <p:nvPr/>
        </p:nvSpPr>
        <p:spPr>
          <a:xfrm>
            <a:off x="7204365" y="2833407"/>
            <a:ext cx="769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</a:rPr>
              <a:t>전처리</a:t>
            </a:r>
            <a:endParaRPr lang="en-US" altLang="ko-KR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6. Review Prediction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사각형: 둥근 모서리 17">
            <a:extLst>
              <a:ext uri="{FF2B5EF4-FFF2-40B4-BE49-F238E27FC236}">
                <a16:creationId xmlns:a16="http://schemas.microsoft.com/office/drawing/2014/main" id="{EAF30E7D-9958-456D-A09D-1581DAEB55C1}"/>
              </a:ext>
            </a:extLst>
          </p:cNvPr>
          <p:cNvSpPr/>
          <p:nvPr/>
        </p:nvSpPr>
        <p:spPr>
          <a:xfrm>
            <a:off x="550793" y="1033481"/>
            <a:ext cx="2598807" cy="305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④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Result Comparison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CBFD60-3674-4814-8807-26F0F83C1898}"/>
              </a:ext>
            </a:extLst>
          </p:cNvPr>
          <p:cNvGrpSpPr/>
          <p:nvPr/>
        </p:nvGrpSpPr>
        <p:grpSpPr>
          <a:xfrm>
            <a:off x="650514" y="1461552"/>
            <a:ext cx="7292759" cy="4788272"/>
            <a:chOff x="749435" y="1446272"/>
            <a:chExt cx="7292759" cy="4788272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646C2ADC-51CD-4CBC-986E-8EAED9379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678" y="1754049"/>
              <a:ext cx="4471667" cy="204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703759FA-B685-48CA-97B4-EBB0345FE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678" y="4258495"/>
              <a:ext cx="6513234" cy="1976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AA70A5E-F2BF-40B2-9B08-D9F3D0A7714D}"/>
                </a:ext>
              </a:extLst>
            </p:cNvPr>
            <p:cNvSpPr/>
            <p:nvPr/>
          </p:nvSpPr>
          <p:spPr>
            <a:xfrm>
              <a:off x="749435" y="3911523"/>
              <a:ext cx="72927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②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결과 예측 값과 실제 결과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평점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을 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for loop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을 이용하여 긍정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/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부정이 일치하는지 확인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0FC84F7-522F-4E70-8DE2-34954B15CEC6}"/>
                </a:ext>
              </a:extLst>
            </p:cNvPr>
            <p:cNvSpPr/>
            <p:nvPr/>
          </p:nvSpPr>
          <p:spPr>
            <a:xfrm>
              <a:off x="751762" y="1446272"/>
              <a:ext cx="53950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① Reviewer Rating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을 긍정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/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부정으로 나누기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10246" name="Picture 6">
            <a:extLst>
              <a:ext uri="{FF2B5EF4-FFF2-40B4-BE49-F238E27FC236}">
                <a16:creationId xmlns:a16="http://schemas.microsoft.com/office/drawing/2014/main" id="{1510FC7C-310F-4085-9255-81B4DE0BF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974" y="4323586"/>
            <a:ext cx="20669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15">
            <a:extLst>
              <a:ext uri="{FF2B5EF4-FFF2-40B4-BE49-F238E27FC236}">
                <a16:creationId xmlns:a16="http://schemas.microsoft.com/office/drawing/2014/main" id="{076E8E6E-29EA-4D06-9AB4-EDE367F8439F}"/>
              </a:ext>
            </a:extLst>
          </p:cNvPr>
          <p:cNvSpPr/>
          <p:nvPr/>
        </p:nvSpPr>
        <p:spPr>
          <a:xfrm rot="10800000">
            <a:off x="7742952" y="4960022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CONTENTS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F16BD6-1BC8-4612-B179-22CB2745EB11}"/>
              </a:ext>
            </a:extLst>
          </p:cNvPr>
          <p:cNvGrpSpPr/>
          <p:nvPr/>
        </p:nvGrpSpPr>
        <p:grpSpPr>
          <a:xfrm>
            <a:off x="4029814" y="1747210"/>
            <a:ext cx="4132368" cy="3886094"/>
            <a:chOff x="4029814" y="2047051"/>
            <a:chExt cx="4132368" cy="3886094"/>
          </a:xfrm>
        </p:grpSpPr>
        <p:grpSp>
          <p:nvGrpSpPr>
            <p:cNvPr id="38" name="그룹 37"/>
            <p:cNvGrpSpPr/>
            <p:nvPr/>
          </p:nvGrpSpPr>
          <p:grpSpPr>
            <a:xfrm>
              <a:off x="4029814" y="2047051"/>
              <a:ext cx="4132368" cy="3286412"/>
              <a:chOff x="4247833" y="2263765"/>
              <a:chExt cx="4132368" cy="3286412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247833" y="2263765"/>
                <a:ext cx="4132368" cy="2686730"/>
                <a:chOff x="4084383" y="2148757"/>
                <a:chExt cx="4132368" cy="2686730"/>
              </a:xfrm>
            </p:grpSpPr>
            <p:sp>
              <p:nvSpPr>
                <p:cNvPr id="41" name="사각형: 둥근 모서리 17">
                  <a:extLst>
                    <a:ext uri="{FF2B5EF4-FFF2-40B4-BE49-F238E27FC236}">
                      <a16:creationId xmlns:a16="http://schemas.microsoft.com/office/drawing/2014/main" id="{F3FEFEBA-CAB3-41AE-B92D-D312B54F57ED}"/>
                    </a:ext>
                  </a:extLst>
                </p:cNvPr>
                <p:cNvSpPr/>
                <p:nvPr/>
              </p:nvSpPr>
              <p:spPr>
                <a:xfrm>
                  <a:off x="4084383" y="2148757"/>
                  <a:ext cx="4132368" cy="2880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rtlCol="0" anchor="ctr"/>
                <a:lstStyle/>
                <a:p>
                  <a:pPr marL="269875" latinLnBrk="0">
                    <a:defRPr/>
                  </a:pPr>
                  <a:r>
                    <a:rPr lang="en-US" altLang="ko-KR" sz="14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rPr>
                    <a:t>Step 1. Task Setting</a:t>
                  </a:r>
                  <a:endPara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42" name="사각형: 둥근 모서리 17">
                  <a:extLst>
                    <a:ext uri="{FF2B5EF4-FFF2-40B4-BE49-F238E27FC236}">
                      <a16:creationId xmlns:a16="http://schemas.microsoft.com/office/drawing/2014/main" id="{F3FEFEBA-CAB3-41AE-B92D-D312B54F57ED}"/>
                    </a:ext>
                  </a:extLst>
                </p:cNvPr>
                <p:cNvSpPr/>
                <p:nvPr/>
              </p:nvSpPr>
              <p:spPr>
                <a:xfrm>
                  <a:off x="4084383" y="2748439"/>
                  <a:ext cx="4132368" cy="2880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rtlCol="0" anchor="ctr"/>
                <a:lstStyle/>
                <a:p>
                  <a:pPr marL="269875" latinLnBrk="0">
                    <a:defRPr/>
                  </a:pPr>
                  <a:r>
                    <a:rPr lang="en-US" altLang="ko-KR" sz="14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rPr>
                    <a:t>Step 2. Data Collecting – WebCrawling</a:t>
                  </a:r>
                  <a:endPara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43" name="사각형: 둥근 모서리 17">
                  <a:extLst>
                    <a:ext uri="{FF2B5EF4-FFF2-40B4-BE49-F238E27FC236}">
                      <a16:creationId xmlns:a16="http://schemas.microsoft.com/office/drawing/2014/main" id="{F3FEFEBA-CAB3-41AE-B92D-D312B54F57ED}"/>
                    </a:ext>
                  </a:extLst>
                </p:cNvPr>
                <p:cNvSpPr/>
                <p:nvPr/>
              </p:nvSpPr>
              <p:spPr>
                <a:xfrm>
                  <a:off x="4084383" y="3348121"/>
                  <a:ext cx="4132368" cy="2880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rtlCol="0" anchor="ctr"/>
                <a:lstStyle/>
                <a:p>
                  <a:pPr marL="269875" latinLnBrk="0">
                    <a:defRPr/>
                  </a:pPr>
                  <a:r>
                    <a:rPr lang="en-US" altLang="ko-KR" sz="14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rPr>
                    <a:t>Step 3. Data Preparation</a:t>
                  </a:r>
                  <a:endPara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44" name="사각형: 둥근 모서리 17">
                  <a:extLst>
                    <a:ext uri="{FF2B5EF4-FFF2-40B4-BE49-F238E27FC236}">
                      <a16:creationId xmlns:a16="http://schemas.microsoft.com/office/drawing/2014/main" id="{F3FEFEBA-CAB3-41AE-B92D-D312B54F57ED}"/>
                    </a:ext>
                  </a:extLst>
                </p:cNvPr>
                <p:cNvSpPr/>
                <p:nvPr/>
              </p:nvSpPr>
              <p:spPr>
                <a:xfrm>
                  <a:off x="4084383" y="3947803"/>
                  <a:ext cx="4132368" cy="2880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rtlCol="0" anchor="ctr"/>
                <a:lstStyle/>
                <a:p>
                  <a:pPr marL="269875" latinLnBrk="0">
                    <a:defRPr/>
                  </a:pPr>
                  <a:r>
                    <a:rPr lang="en-US" altLang="ko-KR" sz="14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rPr>
                    <a:t>Step 4. Model Training </a:t>
                  </a:r>
                  <a:endPara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45" name="사각형: 둥근 모서리 17">
                  <a:extLst>
                    <a:ext uri="{FF2B5EF4-FFF2-40B4-BE49-F238E27FC236}">
                      <a16:creationId xmlns:a16="http://schemas.microsoft.com/office/drawing/2014/main" id="{F3FEFEBA-CAB3-41AE-B92D-D312B54F57ED}"/>
                    </a:ext>
                  </a:extLst>
                </p:cNvPr>
                <p:cNvSpPr/>
                <p:nvPr/>
              </p:nvSpPr>
              <p:spPr>
                <a:xfrm>
                  <a:off x="4084383" y="4547485"/>
                  <a:ext cx="4132368" cy="2880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rtlCol="0" anchor="ctr"/>
                <a:lstStyle/>
                <a:p>
                  <a:pPr marL="269875" latinLnBrk="0">
                    <a:defRPr/>
                  </a:pPr>
                  <a:r>
                    <a:rPr lang="en-US" altLang="ko-KR" sz="14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야놀자 야체 B" panose="02020603020101020101" pitchFamily="18" charset="-127"/>
                      <a:ea typeface="야놀자 야체 B" panose="02020603020101020101" pitchFamily="18" charset="-127"/>
                    </a:rPr>
                    <a:t>Step 5. Model Qualification</a:t>
                  </a:r>
                  <a:endParaRPr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  <p:sp>
            <p:nvSpPr>
              <p:cNvPr id="40" name="사각형: 둥근 모서리 17">
                <a:extLst>
                  <a:ext uri="{FF2B5EF4-FFF2-40B4-BE49-F238E27FC236}">
                    <a16:creationId xmlns:a16="http://schemas.microsoft.com/office/drawing/2014/main" id="{F3FEFEBA-CAB3-41AE-B92D-D312B54F57ED}"/>
                  </a:ext>
                </a:extLst>
              </p:cNvPr>
              <p:cNvSpPr/>
              <p:nvPr/>
            </p:nvSpPr>
            <p:spPr>
              <a:xfrm>
                <a:off x="4247833" y="5262175"/>
                <a:ext cx="4132368" cy="2880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marL="269875" latinLnBrk="0">
                  <a:defRPr/>
                </a:pPr>
                <a:r>
                  <a:rPr lang="en-US" altLang="ko-KR" sz="14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Step 6. Review Prediction</a:t>
                </a:r>
                <a:endParaRPr lang="ko-KR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46" name="사각형: 둥근 모서리 17">
              <a:extLst>
                <a:ext uri="{FF2B5EF4-FFF2-40B4-BE49-F238E27FC236}">
                  <a16:creationId xmlns:a16="http://schemas.microsoft.com/office/drawing/2014/main" id="{F17D8203-9301-4E07-90D8-33899D250CC3}"/>
                </a:ext>
              </a:extLst>
            </p:cNvPr>
            <p:cNvSpPr/>
            <p:nvPr/>
          </p:nvSpPr>
          <p:spPr>
            <a:xfrm>
              <a:off x="4029814" y="5645143"/>
              <a:ext cx="4132368" cy="28800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Result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1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Result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DE1DA7-3A1D-4277-80AE-68CE94698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92" y="2972495"/>
            <a:ext cx="5926895" cy="14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9600249F-B3D6-43DA-8E24-A801DBDC9D1E}"/>
              </a:ext>
            </a:extLst>
          </p:cNvPr>
          <p:cNvSpPr/>
          <p:nvPr/>
        </p:nvSpPr>
        <p:spPr>
          <a:xfrm>
            <a:off x="4687324" y="4037620"/>
            <a:ext cx="833443" cy="370398"/>
          </a:xfrm>
          <a:prstGeom prst="ellipse">
            <a:avLst/>
          </a:prstGeom>
          <a:noFill/>
          <a:ln w="28575"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A58BF0C-53A7-4812-ACC0-E54ABD459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820150"/>
              </p:ext>
            </p:extLst>
          </p:nvPr>
        </p:nvGraphicFramePr>
        <p:xfrm>
          <a:off x="6417043" y="1745724"/>
          <a:ext cx="5835650" cy="364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5EFA58-1F7C-4192-987F-184B61ABE644}"/>
              </a:ext>
            </a:extLst>
          </p:cNvPr>
          <p:cNvSpPr/>
          <p:nvPr/>
        </p:nvSpPr>
        <p:spPr>
          <a:xfrm>
            <a:off x="8755007" y="5036344"/>
            <a:ext cx="11597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95959"/>
                </a:solidFill>
              </a:rPr>
              <a:t>&lt; </a:t>
            </a:r>
            <a:r>
              <a:rPr lang="ko-KR" altLang="en-US" sz="1400" dirty="0" smtClean="0">
                <a:solidFill>
                  <a:srgbClr val="595959"/>
                </a:solidFill>
              </a:rPr>
              <a:t>일치율 </a:t>
            </a:r>
            <a:r>
              <a:rPr lang="en-US" altLang="ko-KR" sz="1400" smtClean="0">
                <a:solidFill>
                  <a:srgbClr val="595959"/>
                </a:solidFill>
              </a:rPr>
              <a:t>&gt;</a:t>
            </a:r>
            <a:endParaRPr lang="en-US" altLang="ko-KR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9F7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1726274" y="3013500"/>
            <a:ext cx="8739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kern="0" dirty="0">
                <a:ln w="12700">
                  <a:solidFill>
                    <a:srgbClr val="44546A"/>
                  </a:solidFill>
                </a:ln>
                <a:solidFill>
                  <a:srgbClr val="79E3B6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“ THANK YOU ”</a:t>
            </a:r>
            <a:endParaRPr lang="en-US" altLang="ko-KR" sz="6000" b="1" kern="0" dirty="0">
              <a:ln w="19050">
                <a:noFill/>
              </a:ln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9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2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 1. Task model was used to analyze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1. Task Setting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66" y="1065737"/>
            <a:ext cx="4763918" cy="5244566"/>
          </a:xfrm>
          <a:prstGeom prst="rect">
            <a:avLst/>
          </a:prstGeom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직사각형 57"/>
          <p:cNvSpPr/>
          <p:nvPr/>
        </p:nvSpPr>
        <p:spPr>
          <a:xfrm>
            <a:off x="6442365" y="1583007"/>
            <a:ext cx="3283560" cy="53872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49971" y="1583464"/>
            <a:ext cx="5085316" cy="4726839"/>
            <a:chOff x="1019008" y="1744979"/>
            <a:chExt cx="5085316" cy="4726839"/>
          </a:xfrm>
        </p:grpSpPr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:p14="http://schemas.microsoft.com/office/powerpoint/2010/main" val="526325992"/>
                </p:ext>
              </p:extLst>
            </p:nvPr>
          </p:nvGraphicFramePr>
          <p:xfrm>
            <a:off x="1024577" y="4385086"/>
            <a:ext cx="5079747" cy="20867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2" name="그룹 11"/>
            <p:cNvGrpSpPr/>
            <p:nvPr/>
          </p:nvGrpSpPr>
          <p:grpSpPr>
            <a:xfrm>
              <a:off x="1019008" y="1744979"/>
              <a:ext cx="4774874" cy="3092117"/>
              <a:chOff x="997987" y="1844732"/>
              <a:chExt cx="4774874" cy="3092117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997987" y="2360264"/>
                <a:ext cx="4649711" cy="276999"/>
                <a:chOff x="1669566" y="3703903"/>
                <a:chExt cx="4649711" cy="276999"/>
              </a:xfrm>
            </p:grpSpPr>
            <p:sp>
              <p:nvSpPr>
                <p:cNvPr id="28" name="타원 27"/>
                <p:cNvSpPr/>
                <p:nvPr/>
              </p:nvSpPr>
              <p:spPr>
                <a:xfrm>
                  <a:off x="1669566" y="3766374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856004" y="3703903"/>
                  <a:ext cx="446327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Purpose : Analyzing Movie Rating using Audience Evaluation</a:t>
                  </a:r>
                  <a:endParaRPr lang="ko-KR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997987" y="1844732"/>
                <a:ext cx="4443886" cy="276999"/>
                <a:chOff x="1653265" y="3015354"/>
                <a:chExt cx="4443886" cy="276999"/>
              </a:xfrm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1653265" y="3077825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rgbClr val="79E3B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839703" y="3015354"/>
                  <a:ext cx="425744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Background : Want to know the rating of the movie ‘Cats’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997987" y="2938267"/>
                <a:ext cx="3691565" cy="276999"/>
                <a:chOff x="1653265" y="3197717"/>
                <a:chExt cx="3691565" cy="276999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1653265" y="3260188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rgbClr val="79E3B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839703" y="3197717"/>
                  <a:ext cx="350512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Data used for Collecting : Naver Movie – Cats</a:t>
                  </a:r>
                  <a:endParaRPr lang="ko-KR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997987" y="3516270"/>
                <a:ext cx="4774874" cy="276999"/>
                <a:chOff x="1669566" y="3703903"/>
                <a:chExt cx="4774874" cy="276999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1669566" y="3766374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1856004" y="3703903"/>
                  <a:ext cx="458843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Collecting Method : Web Scraping by using Jupyter Notebook</a:t>
                  </a:r>
                  <a:endParaRPr lang="ko-KR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997987" y="4088060"/>
                <a:ext cx="3084988" cy="276999"/>
                <a:chOff x="1653265" y="3197717"/>
                <a:chExt cx="3084988" cy="276999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1653265" y="3260188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rgbClr val="79E3B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1839703" y="3197717"/>
                  <a:ext cx="289855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595959"/>
                      </a:solidFill>
                    </a:rPr>
                    <a:t>Model used for Analysis : LSTM model</a:t>
                  </a:r>
                  <a:endParaRPr lang="ko-KR" altLang="en-US" sz="1600" dirty="0">
                    <a:solidFill>
                      <a:srgbClr val="595959"/>
                    </a:solidFill>
                  </a:endParaRP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997987" y="4659850"/>
                <a:ext cx="1671140" cy="276999"/>
                <a:chOff x="1669566" y="3703903"/>
                <a:chExt cx="1671140" cy="276999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1669566" y="3766374"/>
                  <a:ext cx="157437" cy="157437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856004" y="3703903"/>
                  <a:ext cx="148470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595959"/>
                      </a:solidFill>
                    </a:rPr>
                    <a:t>Analysis method : </a:t>
                  </a:r>
                  <a:endParaRPr lang="ko-KR" altLang="en-US" sz="1600" dirty="0">
                    <a:solidFill>
                      <a:srgbClr val="595959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960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2. Data Collecting - WebCrawling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1033482"/>
            <a:ext cx="3524591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①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Model used for Web Scraping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77" y="1559986"/>
            <a:ext cx="4225487" cy="1334893"/>
          </a:xfrm>
          <a:prstGeom prst="rect">
            <a:avLst/>
          </a:prstGeom>
        </p:spPr>
      </p:pic>
      <p:sp>
        <p:nvSpPr>
          <p:cNvPr id="33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3133381"/>
            <a:ext cx="2292158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Open Web Page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77" y="3659885"/>
            <a:ext cx="4075858" cy="271397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630189" y="3765666"/>
            <a:ext cx="581891" cy="357447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94558" y="3805889"/>
            <a:ext cx="2090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Input 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‘Cats’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입력하기</a:t>
            </a:r>
          </a:p>
        </p:txBody>
      </p:sp>
      <p:sp>
        <p:nvSpPr>
          <p:cNvPr id="36" name="오른쪽 화살표 35"/>
          <p:cNvSpPr/>
          <p:nvPr/>
        </p:nvSpPr>
        <p:spPr>
          <a:xfrm>
            <a:off x="4630188" y="5958461"/>
            <a:ext cx="581891" cy="357447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94558" y="6006573"/>
            <a:ext cx="6322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쿠키 삭제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 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간혹 사이트에서 자동 크롤링이 감지되면 접근 차단이 되기에 수시로 지우기</a:t>
            </a:r>
          </a:p>
        </p:txBody>
      </p:sp>
    </p:spTree>
    <p:extLst>
      <p:ext uri="{BB962C8B-B14F-4D97-AF65-F5344CB8AC3E}">
        <p14:creationId xmlns:p14="http://schemas.microsoft.com/office/powerpoint/2010/main" val="6619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2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2. Data Collecting - WebCrawling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3271"/>
          <a:stretch/>
        </p:blipFill>
        <p:spPr>
          <a:xfrm>
            <a:off x="848357" y="1571017"/>
            <a:ext cx="7559184" cy="16343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7" y="3975667"/>
            <a:ext cx="5798318" cy="2253686"/>
          </a:xfrm>
          <a:prstGeom prst="rect">
            <a:avLst/>
          </a:prstGeom>
        </p:spPr>
      </p:pic>
      <p:sp>
        <p:nvSpPr>
          <p:cNvPr id="2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6" y="1041881"/>
            <a:ext cx="2524914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③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Search movie ‘Cats’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446531"/>
            <a:ext cx="6675206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④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Enter to the audience rating page and Check the number of reviewers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1521" y="4364183"/>
            <a:ext cx="6043386" cy="64839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76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2" y="242596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2. Data Collecting - WebCrawling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187" y="901651"/>
            <a:ext cx="4117507" cy="5537105"/>
          </a:xfrm>
          <a:prstGeom prst="rect">
            <a:avLst/>
          </a:prstGeom>
        </p:spPr>
      </p:pic>
      <p:sp>
        <p:nvSpPr>
          <p:cNvPr id="29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1041881"/>
            <a:ext cx="3902964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⑤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Make a function of Web Scraping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15798" y="2174507"/>
            <a:ext cx="4273627" cy="142147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50514" y="1599141"/>
            <a:ext cx="4800214" cy="4437753"/>
            <a:chOff x="777627" y="1599141"/>
            <a:chExt cx="4800214" cy="443775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819" y="1599141"/>
              <a:ext cx="4654582" cy="4437753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777627" y="3194858"/>
              <a:ext cx="4800214" cy="263237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5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2. Data Collecting - WebCrawling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1033482"/>
            <a:ext cx="2286998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⑥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Web Scraping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61" y="951455"/>
            <a:ext cx="4790729" cy="54776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938183" y="2277687"/>
            <a:ext cx="4983845" cy="73983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2. Data Collecting - WebCrawling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1033482"/>
            <a:ext cx="3114688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⑦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Save data in txt/csv/xlsx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4" y="1580140"/>
            <a:ext cx="4819261" cy="462606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50795" y="5759387"/>
            <a:ext cx="4993794" cy="50840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51258" y="1580139"/>
            <a:ext cx="3041267" cy="1395752"/>
            <a:chOff x="5645912" y="3151252"/>
            <a:chExt cx="3041267" cy="139575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5912" y="3151252"/>
              <a:ext cx="3041267" cy="1118752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6021679" y="4270005"/>
              <a:ext cx="2108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txt/csv/xlsx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파일 각각 생성</a:t>
              </a:r>
            </a:p>
          </p:txBody>
        </p:sp>
      </p:grpSp>
      <p:sp>
        <p:nvSpPr>
          <p:cNvPr id="32" name="오른쪽 화살표 31"/>
          <p:cNvSpPr/>
          <p:nvPr/>
        </p:nvSpPr>
        <p:spPr>
          <a:xfrm>
            <a:off x="5301836" y="1580139"/>
            <a:ext cx="410692" cy="357447"/>
          </a:xfrm>
          <a:prstGeom prst="rightArrow">
            <a:avLst/>
          </a:prstGeom>
          <a:solidFill>
            <a:srgbClr val="FFE7E7"/>
          </a:solidFill>
          <a:ln>
            <a:solidFill>
              <a:srgbClr val="FF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47752" y="1634984"/>
            <a:ext cx="21081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D1D1"/>
          </a:fgClr>
          <a:bgClr>
            <a:srgbClr val="FFE7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7118E4-1C3A-4312-87F2-646CAEB32B0C}"/>
              </a:ext>
            </a:extLst>
          </p:cNvPr>
          <p:cNvSpPr/>
          <p:nvPr/>
        </p:nvSpPr>
        <p:spPr>
          <a:xfrm>
            <a:off x="269031" y="242595"/>
            <a:ext cx="11653935" cy="6372809"/>
          </a:xfrm>
          <a:prstGeom prst="rect">
            <a:avLst/>
          </a:prstGeom>
          <a:pattFill prst="dotGrid">
            <a:fgClr>
              <a:srgbClr val="D9F7EA"/>
            </a:fgClr>
            <a:bgClr>
              <a:schemeClr val="bg1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269032" y="242596"/>
            <a:ext cx="11653935" cy="522514"/>
          </a:xfrm>
          <a:prstGeom prst="rect">
            <a:avLst/>
          </a:prstGeom>
          <a:solidFill>
            <a:srgbClr val="9FEBC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550795" y="359168"/>
            <a:ext cx="834173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ea typeface="야놀자 야체 B" panose="02020603020101020101" pitchFamily="18" charset="-127"/>
              </a:rPr>
              <a:t>Step 2. Data Collecting - WebCrawling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650514" y="414107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10544507" y="375593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2FEACB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17">
            <a:extLst>
              <a:ext uri="{FF2B5EF4-FFF2-40B4-BE49-F238E27FC236}">
                <a16:creationId xmlns:a16="http://schemas.microsoft.com/office/drawing/2014/main" id="{406EB180-FB8F-48A1-9C83-6FC649A5A6F7}"/>
              </a:ext>
            </a:extLst>
          </p:cNvPr>
          <p:cNvSpPr/>
          <p:nvPr/>
        </p:nvSpPr>
        <p:spPr>
          <a:xfrm>
            <a:off x="550793" y="1033481"/>
            <a:ext cx="4029090" cy="288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269875" latinLnBrk="0">
              <a:defRPr/>
            </a:pP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①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Training-Test Data Characteristics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6B0D1B8-A9E2-42E6-B63D-9F78434B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4" y="1623040"/>
            <a:ext cx="5854486" cy="4361257"/>
          </a:xfrm>
          <a:prstGeom prst="rect">
            <a:avLst/>
          </a:prstGeom>
        </p:spPr>
      </p:pic>
      <p:sp>
        <p:nvSpPr>
          <p:cNvPr id="33" name="오른쪽 화살표 15">
            <a:extLst>
              <a:ext uri="{FF2B5EF4-FFF2-40B4-BE49-F238E27FC236}">
                <a16:creationId xmlns:a16="http://schemas.microsoft.com/office/drawing/2014/main" id="{8B554DB8-0332-420A-BB99-3CAB1C2BBB54}"/>
              </a:ext>
            </a:extLst>
          </p:cNvPr>
          <p:cNvSpPr/>
          <p:nvPr/>
        </p:nvSpPr>
        <p:spPr>
          <a:xfrm>
            <a:off x="6693418" y="3260556"/>
            <a:ext cx="503805" cy="620724"/>
          </a:xfrm>
          <a:prstGeom prst="rightArrow">
            <a:avLst/>
          </a:prstGeom>
          <a:solidFill>
            <a:srgbClr val="9FEBCA"/>
          </a:solidFill>
          <a:ln>
            <a:solidFill>
              <a:srgbClr val="9FE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DC8875-F8F9-4479-9160-56A5BBBC59E9}"/>
              </a:ext>
            </a:extLst>
          </p:cNvPr>
          <p:cNvGrpSpPr/>
          <p:nvPr/>
        </p:nvGrpSpPr>
        <p:grpSpPr>
          <a:xfrm>
            <a:off x="7385641" y="2284053"/>
            <a:ext cx="3532282" cy="1997416"/>
            <a:chOff x="7914290" y="1657668"/>
            <a:chExt cx="2808948" cy="149528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BF6C702-CB78-44A3-9263-0F8F53FA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8054" y="1657668"/>
              <a:ext cx="2516453" cy="1495284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D675252-4CE2-4CAF-BE9C-A06552FC7CB0}"/>
                </a:ext>
              </a:extLst>
            </p:cNvPr>
            <p:cNvSpPr/>
            <p:nvPr/>
          </p:nvSpPr>
          <p:spPr>
            <a:xfrm>
              <a:off x="7914290" y="2490952"/>
              <a:ext cx="2808948" cy="130075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CA2ADC-6C4E-4D9C-9FEE-81D165173746}"/>
                </a:ext>
              </a:extLst>
            </p:cNvPr>
            <p:cNvSpPr/>
            <p:nvPr/>
          </p:nvSpPr>
          <p:spPr>
            <a:xfrm>
              <a:off x="7914290" y="2621027"/>
              <a:ext cx="2808948" cy="191463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3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493</Words>
  <Application>Microsoft Office PowerPoint</Application>
  <PresentationFormat>와이드스크린</PresentationFormat>
  <Paragraphs>97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야놀자 야체 B</vt:lpstr>
      <vt:lpstr>Arial</vt:lpstr>
      <vt:lpstr>16_Office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Administrator</cp:lastModifiedBy>
  <cp:revision>48</cp:revision>
  <dcterms:created xsi:type="dcterms:W3CDTF">2021-11-02T03:40:31Z</dcterms:created>
  <dcterms:modified xsi:type="dcterms:W3CDTF">2021-12-10T05:57:42Z</dcterms:modified>
</cp:coreProperties>
</file>