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8" r:id="rId3"/>
    <p:sldId id="269" r:id="rId4"/>
    <p:sldId id="272" r:id="rId5"/>
    <p:sldId id="279" r:id="rId6"/>
    <p:sldId id="260" r:id="rId7"/>
    <p:sldId id="261" r:id="rId8"/>
    <p:sldId id="273" r:id="rId9"/>
    <p:sldId id="277" r:id="rId10"/>
    <p:sldId id="258" r:id="rId11"/>
    <p:sldId id="275" r:id="rId12"/>
    <p:sldId id="265" r:id="rId13"/>
    <p:sldId id="264" r:id="rId14"/>
    <p:sldId id="271" r:id="rId15"/>
    <p:sldId id="274" r:id="rId16"/>
    <p:sldId id="276" r:id="rId17"/>
    <p:sldId id="266" r:id="rId18"/>
    <p:sldId id="278" r:id="rId19"/>
    <p:sldId id="270" r:id="rId20"/>
    <p:sldId id="263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DBC0"/>
    <a:srgbClr val="FFFFFF"/>
    <a:srgbClr val="365B6D"/>
    <a:srgbClr val="F2F1EC"/>
    <a:srgbClr val="1D9BF0"/>
    <a:srgbClr val="0071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1F1858-5CD8-47F2-819F-2CF62A5CEBBF}" v="3" dt="2023-01-27T08:39:50.5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>
      <p:cViewPr varScale="1">
        <p:scale>
          <a:sx n="122" d="100"/>
          <a:sy n="122" d="100"/>
        </p:scale>
        <p:origin x="132" y="36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92A22-6FC8-4376-A581-6C9CBB68C438}" type="datetimeFigureOut">
              <a:rPr lang="fr-FR" smtClean="0"/>
              <a:t>01/02/2023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6D578-1836-4514-BB1E-433D18097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56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6D578-1836-4514-BB1E-433D18097C7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055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6D578-1836-4514-BB1E-433D18097C7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436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6D578-1836-4514-BB1E-433D18097C7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506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6D578-1836-4514-BB1E-433D18097C7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71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6D578-1836-4514-BB1E-433D18097C7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989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6D578-1836-4514-BB1E-433D18097C7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011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6D578-1836-4514-BB1E-433D18097C7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329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6D578-1836-4514-BB1E-433D18097C7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191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6D578-1836-4514-BB1E-433D18097C7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7701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6D578-1836-4514-BB1E-433D18097C7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815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6D578-1836-4514-BB1E-433D18097C7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999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6D578-1836-4514-BB1E-433D18097C7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842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6D578-1836-4514-BB1E-433D18097C7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961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6D578-1836-4514-BB1E-433D18097C7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978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6D578-1836-4514-BB1E-433D18097C7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43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6D578-1836-4514-BB1E-433D18097C7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095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6D578-1836-4514-BB1E-433D18097C7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545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6D578-1836-4514-BB1E-433D18097C7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46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FF5EF6-38D5-00B6-4038-B66F4FAB0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07D0B0-2C03-5897-90C6-582D095E7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4BDB42-D143-D45C-BF2D-94CA3A8E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0478C-2FF0-4651-8DAA-0EF6D5039EFA}" type="datetime1">
              <a:rPr lang="fr-FR" smtClean="0"/>
              <a:t>01/02/2023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3E27D2-EB4A-B037-8950-1DB882FC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2E65E5-EA4F-031E-567B-B1BC7AC1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459A-E948-4D97-B531-B972DA2074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450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742EFF-D823-F57A-5C84-4AB0976F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E3514D-0B4E-4F78-544F-3C1AFFB04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8F1D54-38A3-CCE5-61D5-88E1A789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2261-BD48-4263-A43B-00172BA4FB7F}" type="datetime1">
              <a:rPr lang="fr-FR" smtClean="0"/>
              <a:t>01/02/2023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2C02D8-6E3B-2C95-06BC-3EF20CDD4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241128-7F4E-CD4C-759C-76C71A15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459A-E948-4D97-B531-B972DA2074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32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A9A5CD7-86D8-A028-1AB0-9A52B59F7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F18B5F-5A0A-7B09-5AD7-4D03F2B57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71C8DA-8621-7E34-6F09-046AE82D6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351B-89B4-404B-A98A-FE77C59EB1A8}" type="datetime1">
              <a:rPr lang="fr-FR" smtClean="0"/>
              <a:t>01/02/2023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2E8B7-CB10-E787-58F3-F5E7CEE2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6CD6BE-3796-A86C-C3FE-EEEFC48E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459A-E948-4D97-B531-B972DA2074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8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F1FA86-9791-C0D5-1D30-87B62056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E1C2B0-DC3A-1C02-97CF-FD4131A6E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421985-2E07-27F0-5A09-483B48585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159D-EC75-4C5F-A445-6881E4417E56}" type="datetime1">
              <a:rPr lang="fr-FR" smtClean="0"/>
              <a:t>01/02/2023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E36816-D445-A319-B360-AF75783D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362FD2-5626-4E49-7181-FA7576FD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459A-E948-4D97-B531-B972DA2074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03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6FFDE1-62B3-7556-7302-28A8A38B2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F2A259-3749-731B-3D0D-DDA0C9D75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7BB0DB-DF3E-142E-204D-6ED1F547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82CE-569C-4068-8339-9BE9337520AF}" type="datetime1">
              <a:rPr lang="fr-FR" smtClean="0"/>
              <a:t>01/02/2023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9304AE-993C-9AC4-EB66-D17489CAF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E13DCD-5833-EED6-5EB5-67B1C95A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459A-E948-4D97-B531-B972DA2074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4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A17E0-AE35-856F-4231-C5ADAC345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24AF4F-ED67-D7C8-B989-C4110B58A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D38C70-A1C9-C1BF-95F2-56B953225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F67915-4C07-52A1-5619-8A6CC81B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200A-A734-436A-909F-08DB0A4BEF64}" type="datetime1">
              <a:rPr lang="fr-FR" smtClean="0"/>
              <a:t>01/02/2023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1A0E18-9DA0-158A-DA12-CC4329C9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54BB80-7AA1-FF57-AC34-00487A9D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459A-E948-4D97-B531-B972DA2074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02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A0EA82-6722-B4C1-65A0-C90C93DD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EDBEEB-2626-0616-A9F3-A73A4C6FE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74D2F8-F245-9C24-9C8E-609449834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5BFA6A-4BB6-EC0F-E93B-63D0DACB1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0EA7A3-08F8-54B9-B793-A196459CE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61D652F-CFA6-D9E0-2D1B-F32EBEFC9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5AF6-72DC-4B80-857F-8C5E07D7B4C2}" type="datetime1">
              <a:rPr lang="fr-FR" smtClean="0"/>
              <a:t>01/02/2023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3C35D6-A1B5-5E3E-B23C-31227A31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1C8248C-A698-79E6-E117-008EE50D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459A-E948-4D97-B531-B972DA2074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5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406E5F-9A00-6EC2-B5C4-3911462F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1BFD49-0A0D-8F4A-83FF-9505F2025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5BF2-5BD0-4B42-BA87-E9E3CF18B4CF}" type="datetime1">
              <a:rPr lang="fr-FR" smtClean="0"/>
              <a:t>01/02/2023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63A106-D6CC-4312-F4C6-CD034ECA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BA37F3-2DC9-40AC-4EDD-6EB31F38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459A-E948-4D97-B531-B972DA2074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74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60DC0D-4DAF-B1DF-EB39-8D8B1634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929F-889D-43A0-AA12-CFF79859FEB0}" type="datetime1">
              <a:rPr lang="fr-FR" smtClean="0"/>
              <a:t>01/02/2023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1200F77-BA03-220D-4E7B-B1F486BCA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A6BDE7-9999-8731-4BC6-D1BD90BB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459A-E948-4D97-B531-B972DA2074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16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61AA46-06AD-B333-0882-EDFAA750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BBF8B8-21E1-DF32-465D-C50237BA2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8A02DD-6B29-7DF4-1367-132DBC365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6A5BF9-D234-04A8-B7F6-E96DB6495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416F-0D67-4C08-9EF3-759E18AF5A4A}" type="datetime1">
              <a:rPr lang="fr-FR" smtClean="0"/>
              <a:t>01/02/2023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035C2F-A483-ED71-5BC2-822F68F9F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B81425-5E0D-7F0C-6904-9659089D3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459A-E948-4D97-B531-B972DA2074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86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E68379-9E9B-D239-8110-A933586D7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52283A3-CB2A-0297-9600-8BB9126A0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6BD343-B0AD-1443-F793-45923858D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6B6D00-970C-57FD-1E74-5D0F3AD8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1E1B-73D2-4F31-B26E-623795F6E25E}" type="datetime1">
              <a:rPr lang="fr-FR" smtClean="0"/>
              <a:t>01/02/2023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ACED69-A455-4A87-A378-8577638C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F50131-7F7D-C2C4-0E3D-E5720E2CE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459A-E948-4D97-B531-B972DA2074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83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F9DFA84-4412-862A-3023-18C746CA6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142420-E506-3453-1181-797D18B81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0C6255-8A3D-BF5A-733D-6EC906A9B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5993C-29EB-4763-A015-B60552321EA0}" type="datetime1">
              <a:rPr lang="fr-FR" smtClean="0"/>
              <a:t>01/02/2023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9AC44A-1A0C-7971-0C24-42B0B731A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FB1332-C27B-BFCF-496C-2EAC0B39C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D459A-E948-4D97-B531-B972DA2074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39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ookerstudio.google.com/reporting/cb771a6f-b625-4c40-90bc-2d1418093f7e" TargetMode="Externa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01AFBC-2CD8-FC39-D0EF-DEDDBEA13DC2}"/>
              </a:ext>
            </a:extLst>
          </p:cNvPr>
          <p:cNvSpPr/>
          <p:nvPr/>
        </p:nvSpPr>
        <p:spPr>
          <a:xfrm>
            <a:off x="2664542" y="-1"/>
            <a:ext cx="9527459" cy="6858000"/>
          </a:xfrm>
          <a:prstGeom prst="rect">
            <a:avLst/>
          </a:prstGeom>
          <a:solidFill>
            <a:srgbClr val="F2F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3A208-9D9C-EFF0-7707-E3BF3916BCDC}"/>
              </a:ext>
            </a:extLst>
          </p:cNvPr>
          <p:cNvSpPr/>
          <p:nvPr/>
        </p:nvSpPr>
        <p:spPr>
          <a:xfrm>
            <a:off x="0" y="0"/>
            <a:ext cx="2664542" cy="6858000"/>
          </a:xfrm>
          <a:prstGeom prst="rect">
            <a:avLst/>
          </a:prstGeom>
          <a:solidFill>
            <a:srgbClr val="91DBC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C2ECF6-B51D-661C-230D-B230F51E0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521" y="-63602"/>
            <a:ext cx="189547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1BCB52E-8CAD-76FD-B722-1FC0D4956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655" y="918640"/>
            <a:ext cx="4743232" cy="474323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B340C45-8874-5CA6-911A-15D4A7661584}"/>
              </a:ext>
            </a:extLst>
          </p:cNvPr>
          <p:cNvSpPr txBox="1"/>
          <p:nvPr/>
        </p:nvSpPr>
        <p:spPr>
          <a:xfrm>
            <a:off x="0" y="1362"/>
            <a:ext cx="2320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365B6D"/>
                </a:solidFill>
                <a:latin typeface="Bahnschrift SemiBold Condensed" panose="020B0502040204020203" pitchFamily="34" charset="0"/>
              </a:rPr>
              <a:t>PFE n°2709</a:t>
            </a:r>
          </a:p>
        </p:txBody>
      </p:sp>
      <p:pic>
        <p:nvPicPr>
          <p:cNvPr id="9" name="Image 8" descr="Une image contenant texte, signe&#10;&#10;Description générée automatiquement">
            <a:extLst>
              <a:ext uri="{FF2B5EF4-FFF2-40B4-BE49-F238E27FC236}">
                <a16:creationId xmlns:a16="http://schemas.microsoft.com/office/drawing/2014/main" id="{C0781A0B-33D6-AEDF-4F11-A80CEFF616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939" y="149686"/>
            <a:ext cx="1807573" cy="38305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F745E46-6B7F-EDB4-B4EE-E559DB1D453A}"/>
              </a:ext>
            </a:extLst>
          </p:cNvPr>
          <p:cNvSpPr txBox="1"/>
          <p:nvPr/>
        </p:nvSpPr>
        <p:spPr>
          <a:xfrm>
            <a:off x="3560245" y="5032975"/>
            <a:ext cx="77360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365B6D"/>
                </a:solidFill>
                <a:latin typeface="Bahnschrift SemiBold Condensed" panose="020B0502040204020203" pitchFamily="34" charset="0"/>
              </a:rPr>
              <a:t>‘ Comprendre la dynamique des online </a:t>
            </a:r>
            <a:r>
              <a:rPr lang="fr-FR" sz="2800" dirty="0" err="1">
                <a:solidFill>
                  <a:srgbClr val="365B6D"/>
                </a:solidFill>
                <a:latin typeface="Bahnschrift SemiBold Condensed" panose="020B0502040204020203" pitchFamily="34" charset="0"/>
              </a:rPr>
              <a:t>firestorms</a:t>
            </a:r>
            <a:r>
              <a:rPr lang="fr-FR" sz="2800" dirty="0">
                <a:solidFill>
                  <a:srgbClr val="365B6D"/>
                </a:solidFill>
                <a:latin typeface="Bahnschrift SemiBold Condensed" panose="020B0502040204020203" pitchFamily="34" charset="0"/>
              </a:rPr>
              <a:t> : Minimiser leur impact négatif sur l'image de marque et les performances commerciales des entreprises ‘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A56F991-5B09-D9E3-A832-5F044357CAFE}"/>
              </a:ext>
            </a:extLst>
          </p:cNvPr>
          <p:cNvSpPr txBox="1"/>
          <p:nvPr/>
        </p:nvSpPr>
        <p:spPr>
          <a:xfrm>
            <a:off x="0" y="606096"/>
            <a:ext cx="4168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365B6D"/>
                </a:solidFill>
                <a:latin typeface="Bahnschrift SemiBold Condensed" panose="020B0502040204020203" pitchFamily="34" charset="0"/>
              </a:rPr>
              <a:t>Mentors: </a:t>
            </a:r>
            <a:r>
              <a:rPr lang="pl-PL" sz="2000" dirty="0">
                <a:solidFill>
                  <a:srgbClr val="365B6D"/>
                </a:solidFill>
                <a:latin typeface="Bahnschrift SemiBold Condensed" panose="020B0502040204020203" pitchFamily="34" charset="0"/>
              </a:rPr>
              <a:t>M. Jun Kim, M. Nagy</a:t>
            </a:r>
            <a:endParaRPr lang="fr-FR" sz="2000" dirty="0">
              <a:solidFill>
                <a:srgbClr val="365B6D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DB2D0704-A70F-6F9F-202A-8954C9F4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459A-E948-4D97-B531-B972DA20742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249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01AFBC-2CD8-FC39-D0EF-DEDDBEA13DC2}"/>
              </a:ext>
            </a:extLst>
          </p:cNvPr>
          <p:cNvSpPr/>
          <p:nvPr/>
        </p:nvSpPr>
        <p:spPr>
          <a:xfrm>
            <a:off x="0" y="-1"/>
            <a:ext cx="12192001" cy="6858000"/>
          </a:xfrm>
          <a:prstGeom prst="rect">
            <a:avLst/>
          </a:prstGeom>
          <a:solidFill>
            <a:srgbClr val="F2F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3A208-9D9C-EFF0-7707-E3BF3916BCDC}"/>
              </a:ext>
            </a:extLst>
          </p:cNvPr>
          <p:cNvSpPr/>
          <p:nvPr/>
        </p:nvSpPr>
        <p:spPr>
          <a:xfrm>
            <a:off x="0" y="0"/>
            <a:ext cx="12192000" cy="285136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C54D4D-6385-6E1A-B888-C7E537CCD882}"/>
              </a:ext>
            </a:extLst>
          </p:cNvPr>
          <p:cNvSpPr/>
          <p:nvPr/>
        </p:nvSpPr>
        <p:spPr>
          <a:xfrm>
            <a:off x="0" y="326077"/>
            <a:ext cx="12192000" cy="106542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F15135-4BE9-6610-0DB3-D0DADE3844D7}"/>
              </a:ext>
            </a:extLst>
          </p:cNvPr>
          <p:cNvSpPr/>
          <p:nvPr/>
        </p:nvSpPr>
        <p:spPr>
          <a:xfrm>
            <a:off x="0" y="472677"/>
            <a:ext cx="12192000" cy="45719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FAD7D7-4AB1-D22C-1C67-D87AE3FB73F8}"/>
              </a:ext>
            </a:extLst>
          </p:cNvPr>
          <p:cNvSpPr/>
          <p:nvPr/>
        </p:nvSpPr>
        <p:spPr>
          <a:xfrm>
            <a:off x="0" y="554266"/>
            <a:ext cx="12192000" cy="45719"/>
          </a:xfrm>
          <a:prstGeom prst="rect">
            <a:avLst/>
          </a:prstGeom>
          <a:solidFill>
            <a:srgbClr val="91DB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9493FB9-0E11-A041-F190-F858C9CDC51F}"/>
              </a:ext>
            </a:extLst>
          </p:cNvPr>
          <p:cNvSpPr txBox="1"/>
          <p:nvPr/>
        </p:nvSpPr>
        <p:spPr>
          <a:xfrm>
            <a:off x="106768" y="1083576"/>
            <a:ext cx="5388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65B6D"/>
                </a:solidFill>
                <a:latin typeface="Bahnschrift SemiBold Condensed" panose="020B0502040204020203" pitchFamily="34" charset="0"/>
              </a:rPr>
              <a:t>Strength Structural Ties (</a:t>
            </a:r>
            <a:r>
              <a:rPr lang="en-US" sz="2800" b="1" dirty="0" err="1">
                <a:solidFill>
                  <a:srgbClr val="365B6D"/>
                </a:solidFill>
                <a:latin typeface="Bahnschrift SemiBold Condensed" panose="020B0502040204020203" pitchFamily="34" charset="0"/>
              </a:rPr>
              <a:t>Herhausen</a:t>
            </a:r>
            <a:r>
              <a:rPr lang="en-US" sz="2800" b="1" dirty="0">
                <a:solidFill>
                  <a:srgbClr val="365B6D"/>
                </a:solidFill>
                <a:latin typeface="Bahnschrift SemiBold Condensed" panose="020B0502040204020203" pitchFamily="34" charset="0"/>
              </a:rPr>
              <a:t> et all)</a:t>
            </a:r>
            <a:endParaRPr lang="fr-FR" sz="2800" b="1" dirty="0">
              <a:solidFill>
                <a:srgbClr val="365B6D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D0A31F-CB47-E286-B9BD-9BE006AEF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19" y="1933575"/>
            <a:ext cx="452437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83F92AC-E42A-5648-BCEF-CE3DCC02D3BE}"/>
              </a:ext>
            </a:extLst>
          </p:cNvPr>
          <p:cNvSpPr txBox="1"/>
          <p:nvPr/>
        </p:nvSpPr>
        <p:spPr>
          <a:xfrm>
            <a:off x="538619" y="5874560"/>
            <a:ext cx="58266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365B6D"/>
                </a:solidFill>
              </a:rPr>
              <a:t>i: Personne i</a:t>
            </a:r>
          </a:p>
          <a:p>
            <a:r>
              <a:rPr lang="fr-FR" sz="1400" dirty="0">
                <a:solidFill>
                  <a:srgbClr val="365B6D"/>
                </a:solidFill>
              </a:rPr>
              <a:t>c: Communauté c</a:t>
            </a:r>
          </a:p>
          <a:p>
            <a:r>
              <a:rPr lang="fr-FR" sz="1400" dirty="0">
                <a:solidFill>
                  <a:srgbClr val="365B6D"/>
                </a:solidFill>
              </a:rPr>
              <a:t>t-1: toute la période précédent le poste à l’instant t</a:t>
            </a:r>
          </a:p>
          <a:p>
            <a:endParaRPr lang="fr-FR" sz="1400" dirty="0">
              <a:solidFill>
                <a:srgbClr val="365B6D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772C770-C469-06CE-20DA-D016CE7FD9F3}"/>
              </a:ext>
            </a:extLst>
          </p:cNvPr>
          <p:cNvSpPr txBox="1"/>
          <p:nvPr/>
        </p:nvSpPr>
        <p:spPr>
          <a:xfrm>
            <a:off x="106767" y="3985242"/>
            <a:ext cx="5388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65B6D"/>
                </a:solidFill>
                <a:latin typeface="Bahnschrift SemiBold Condensed" panose="020B0502040204020203" pitchFamily="34" charset="0"/>
              </a:rPr>
              <a:t>Strength Structural Ties </a:t>
            </a:r>
            <a:r>
              <a:rPr lang="en-US" sz="2800" b="1" dirty="0" err="1">
                <a:solidFill>
                  <a:srgbClr val="365B6D"/>
                </a:solidFill>
                <a:latin typeface="Bahnschrift SemiBold Condensed" panose="020B0502040204020203" pitchFamily="34" charset="0"/>
              </a:rPr>
              <a:t>utilisé</a:t>
            </a:r>
            <a:endParaRPr lang="fr-FR" sz="2800" b="1" dirty="0">
              <a:solidFill>
                <a:srgbClr val="365B6D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5058F14-74F6-E389-E142-D644E3D95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19" y="4816628"/>
            <a:ext cx="4458498" cy="74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3198DCD-DDFD-6A88-3453-DC2BAAFB7DC9}"/>
              </a:ext>
            </a:extLst>
          </p:cNvPr>
          <p:cNvSpPr txBox="1"/>
          <p:nvPr/>
        </p:nvSpPr>
        <p:spPr>
          <a:xfrm>
            <a:off x="6939814" y="1083576"/>
            <a:ext cx="4821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365B6D"/>
                </a:solidFill>
                <a:latin typeface="Bahnschrift SemiBold Condensed" panose="020B0502040204020203" pitchFamily="34" charset="0"/>
              </a:rPr>
              <a:t>Relation entre la SST et la viralité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9F45FB-C1B6-4E66-95C9-F2236A7926A7}"/>
              </a:ext>
            </a:extLst>
          </p:cNvPr>
          <p:cNvSpPr/>
          <p:nvPr/>
        </p:nvSpPr>
        <p:spPr>
          <a:xfrm rot="5400000">
            <a:off x="3362939" y="3625031"/>
            <a:ext cx="5466113" cy="45719"/>
          </a:xfrm>
          <a:prstGeom prst="rect">
            <a:avLst/>
          </a:prstGeom>
          <a:solidFill>
            <a:srgbClr val="365B6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5149C76-E7E6-A91B-7FA8-C2DD7BE96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929" y="1846268"/>
            <a:ext cx="4892771" cy="380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BE93630-F6AD-C7B8-1981-65B5AD4686C0}"/>
              </a:ext>
            </a:extLst>
          </p:cNvPr>
          <p:cNvSpPr txBox="1"/>
          <p:nvPr/>
        </p:nvSpPr>
        <p:spPr>
          <a:xfrm>
            <a:off x="6822351" y="5822538"/>
            <a:ext cx="58266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365B6D"/>
                </a:solidFill>
              </a:rPr>
              <a:t>Corrélation de Pearson (</a:t>
            </a:r>
            <a:r>
              <a:rPr lang="fr-FR" sz="1400" dirty="0" err="1">
                <a:solidFill>
                  <a:srgbClr val="365B6D"/>
                </a:solidFill>
              </a:rPr>
              <a:t>pvalue</a:t>
            </a:r>
            <a:r>
              <a:rPr lang="fr-FR" sz="1400" dirty="0">
                <a:solidFill>
                  <a:srgbClr val="365B6D"/>
                </a:solidFill>
              </a:rPr>
              <a:t>: 0.88)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365B6D"/>
                </a:solidFill>
              </a:rPr>
              <a:t>Transformation logarithmique des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365B6D"/>
                </a:solidFill>
              </a:rPr>
              <a:t>Données utilisées: Amazon &amp; Walmart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365B6D"/>
                </a:solidFill>
              </a:rPr>
              <a:t>44 données virales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7CAE0846-7009-359E-B87D-E61F6513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459A-E948-4D97-B531-B972DA20742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750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01AFBC-2CD8-FC39-D0EF-DEDDBEA13DC2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F2F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3A208-9D9C-EFF0-7707-E3BF3916BCDC}"/>
              </a:ext>
            </a:extLst>
          </p:cNvPr>
          <p:cNvSpPr/>
          <p:nvPr/>
        </p:nvSpPr>
        <p:spPr>
          <a:xfrm>
            <a:off x="0" y="0"/>
            <a:ext cx="12192000" cy="285136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C54D4D-6385-6E1A-B888-C7E537CCD882}"/>
              </a:ext>
            </a:extLst>
          </p:cNvPr>
          <p:cNvSpPr/>
          <p:nvPr/>
        </p:nvSpPr>
        <p:spPr>
          <a:xfrm>
            <a:off x="0" y="326077"/>
            <a:ext cx="12192000" cy="106542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F15135-4BE9-6610-0DB3-D0DADE3844D7}"/>
              </a:ext>
            </a:extLst>
          </p:cNvPr>
          <p:cNvSpPr/>
          <p:nvPr/>
        </p:nvSpPr>
        <p:spPr>
          <a:xfrm>
            <a:off x="0" y="472677"/>
            <a:ext cx="12192000" cy="45719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FAD7D7-4AB1-D22C-1C67-D87AE3FB73F8}"/>
              </a:ext>
            </a:extLst>
          </p:cNvPr>
          <p:cNvSpPr/>
          <p:nvPr/>
        </p:nvSpPr>
        <p:spPr>
          <a:xfrm>
            <a:off x="0" y="554266"/>
            <a:ext cx="12192000" cy="45719"/>
          </a:xfrm>
          <a:prstGeom prst="rect">
            <a:avLst/>
          </a:prstGeom>
          <a:solidFill>
            <a:srgbClr val="91DB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14024-09E6-5EB1-ACF5-7BCDCE3153AD}"/>
              </a:ext>
            </a:extLst>
          </p:cNvPr>
          <p:cNvSpPr/>
          <p:nvPr/>
        </p:nvSpPr>
        <p:spPr>
          <a:xfrm>
            <a:off x="0" y="6568639"/>
            <a:ext cx="12192000" cy="285136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66953D-FFC7-F344-4CDC-92780C51CD63}"/>
              </a:ext>
            </a:extLst>
          </p:cNvPr>
          <p:cNvSpPr/>
          <p:nvPr/>
        </p:nvSpPr>
        <p:spPr>
          <a:xfrm>
            <a:off x="-1" y="6431967"/>
            <a:ext cx="12192000" cy="106542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1568E2-2AA7-B376-AC03-E8FF8C7E1278}"/>
              </a:ext>
            </a:extLst>
          </p:cNvPr>
          <p:cNvSpPr/>
          <p:nvPr/>
        </p:nvSpPr>
        <p:spPr>
          <a:xfrm>
            <a:off x="0" y="6362814"/>
            <a:ext cx="12192000" cy="45719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C26645-72F7-01E9-B847-1CC83A261995}"/>
              </a:ext>
            </a:extLst>
          </p:cNvPr>
          <p:cNvSpPr/>
          <p:nvPr/>
        </p:nvSpPr>
        <p:spPr>
          <a:xfrm>
            <a:off x="-1" y="6257236"/>
            <a:ext cx="12192000" cy="45719"/>
          </a:xfrm>
          <a:prstGeom prst="rect">
            <a:avLst/>
          </a:prstGeom>
          <a:solidFill>
            <a:srgbClr val="91DBC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268CB2A-8961-71C5-97FE-987FD0B03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57" y="1027729"/>
            <a:ext cx="10766323" cy="499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3AB23570-9C05-243E-389C-C36FB825D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60" y="1356852"/>
            <a:ext cx="2064775" cy="82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6946571-C8E5-3EA1-B983-5C2531014339}"/>
              </a:ext>
            </a:extLst>
          </p:cNvPr>
          <p:cNvSpPr txBox="1"/>
          <p:nvPr/>
        </p:nvSpPr>
        <p:spPr>
          <a:xfrm>
            <a:off x="1095162" y="1477133"/>
            <a:ext cx="1801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/>
              <a:t>Strength</a:t>
            </a:r>
            <a:r>
              <a:rPr lang="fr-FR" sz="1600" dirty="0"/>
              <a:t> Structural Ties (SST)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6E93845-6CB3-7909-9383-618549343022}"/>
              </a:ext>
            </a:extLst>
          </p:cNvPr>
          <p:cNvSpPr txBox="1"/>
          <p:nvPr/>
        </p:nvSpPr>
        <p:spPr>
          <a:xfrm>
            <a:off x="4810240" y="871143"/>
            <a:ext cx="257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365B6D"/>
                </a:solidFill>
                <a:latin typeface="Bahnschrift SemiBold Condensed" panose="020B0502040204020203" pitchFamily="34" charset="0"/>
              </a:rPr>
              <a:t>Régression multiple</a:t>
            </a:r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BA5D1C09-80CB-6337-66ED-93FF3F619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789" y="1523375"/>
            <a:ext cx="5725226" cy="120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0E0E87F7-2633-3E4C-5E4A-9AE23A4AD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459A-E948-4D97-B531-B972DA20742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144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33A208-9D9C-EFF0-7707-E3BF3916BCDC}"/>
              </a:ext>
            </a:extLst>
          </p:cNvPr>
          <p:cNvSpPr/>
          <p:nvPr/>
        </p:nvSpPr>
        <p:spPr>
          <a:xfrm>
            <a:off x="0" y="0"/>
            <a:ext cx="12192000" cy="285136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C54D4D-6385-6E1A-B888-C7E537CCD882}"/>
              </a:ext>
            </a:extLst>
          </p:cNvPr>
          <p:cNvSpPr/>
          <p:nvPr/>
        </p:nvSpPr>
        <p:spPr>
          <a:xfrm>
            <a:off x="0" y="326077"/>
            <a:ext cx="12192000" cy="106542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F15135-4BE9-6610-0DB3-D0DADE3844D7}"/>
              </a:ext>
            </a:extLst>
          </p:cNvPr>
          <p:cNvSpPr/>
          <p:nvPr/>
        </p:nvSpPr>
        <p:spPr>
          <a:xfrm>
            <a:off x="0" y="472677"/>
            <a:ext cx="12192000" cy="45719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FAD7D7-4AB1-D22C-1C67-D87AE3FB73F8}"/>
              </a:ext>
            </a:extLst>
          </p:cNvPr>
          <p:cNvSpPr/>
          <p:nvPr/>
        </p:nvSpPr>
        <p:spPr>
          <a:xfrm>
            <a:off x="0" y="554266"/>
            <a:ext cx="12192000" cy="45719"/>
          </a:xfrm>
          <a:prstGeom prst="rect">
            <a:avLst/>
          </a:prstGeom>
          <a:solidFill>
            <a:srgbClr val="91DB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9493FB9-0E11-A041-F190-F858C9CDC51F}"/>
              </a:ext>
            </a:extLst>
          </p:cNvPr>
          <p:cNvSpPr txBox="1"/>
          <p:nvPr/>
        </p:nvSpPr>
        <p:spPr>
          <a:xfrm>
            <a:off x="3477967" y="1004814"/>
            <a:ext cx="52360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365B6D"/>
                </a:solidFill>
                <a:latin typeface="Bahnschrift SemiBold Condensed" panose="020B0502040204020203" pitchFamily="34" charset="0"/>
              </a:rPr>
              <a:t>Volume attendu de tweets totaux et viraux</a:t>
            </a:r>
          </a:p>
          <a:p>
            <a:pPr algn="ctr"/>
            <a:r>
              <a:rPr lang="fr-FR" sz="2800" b="1" dirty="0">
                <a:solidFill>
                  <a:srgbClr val="365B6D"/>
                </a:solidFill>
                <a:latin typeface="Bahnschrift SemiBold Condensed" panose="020B0502040204020203" pitchFamily="34" charset="0"/>
              </a:rPr>
              <a:t>sur l’entreprise Disney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14024-09E6-5EB1-ACF5-7BCDCE3153AD}"/>
              </a:ext>
            </a:extLst>
          </p:cNvPr>
          <p:cNvSpPr/>
          <p:nvPr/>
        </p:nvSpPr>
        <p:spPr>
          <a:xfrm>
            <a:off x="0" y="6568639"/>
            <a:ext cx="12192000" cy="285136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66953D-FFC7-F344-4CDC-92780C51CD63}"/>
              </a:ext>
            </a:extLst>
          </p:cNvPr>
          <p:cNvSpPr/>
          <p:nvPr/>
        </p:nvSpPr>
        <p:spPr>
          <a:xfrm>
            <a:off x="-1" y="6431967"/>
            <a:ext cx="12192000" cy="106542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1568E2-2AA7-B376-AC03-E8FF8C7E1278}"/>
              </a:ext>
            </a:extLst>
          </p:cNvPr>
          <p:cNvSpPr/>
          <p:nvPr/>
        </p:nvSpPr>
        <p:spPr>
          <a:xfrm>
            <a:off x="0" y="6362814"/>
            <a:ext cx="12192000" cy="45719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C26645-72F7-01E9-B847-1CC83A261995}"/>
              </a:ext>
            </a:extLst>
          </p:cNvPr>
          <p:cNvSpPr/>
          <p:nvPr/>
        </p:nvSpPr>
        <p:spPr>
          <a:xfrm>
            <a:off x="-1" y="6257236"/>
            <a:ext cx="12192000" cy="45719"/>
          </a:xfrm>
          <a:prstGeom prst="rect">
            <a:avLst/>
          </a:prstGeom>
          <a:solidFill>
            <a:srgbClr val="91DBC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A96B3324-5EFA-3FB2-8249-B9E053BA9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57" y="3312148"/>
            <a:ext cx="10874682" cy="273581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6939AC1-650F-51D4-1A20-46F31A18A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244" y="2451039"/>
            <a:ext cx="1295512" cy="97544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D788B20-CC0F-A385-8435-6AA59FB54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0172" y="2050328"/>
            <a:ext cx="2130951" cy="1502046"/>
          </a:xfrm>
          <a:prstGeom prst="rect">
            <a:avLst/>
          </a:prstGeom>
        </p:spPr>
      </p:pic>
      <p:sp>
        <p:nvSpPr>
          <p:cNvPr id="21" name="Espace réservé du numéro de diapositive 20">
            <a:extLst>
              <a:ext uri="{FF2B5EF4-FFF2-40B4-BE49-F238E27FC236}">
                <a16:creationId xmlns:a16="http://schemas.microsoft.com/office/drawing/2014/main" id="{398F5290-8566-D754-A598-A6DEE492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459A-E948-4D97-B531-B972DA20742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850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01AFBC-2CD8-FC39-D0EF-DEDDBEA13DC2}"/>
              </a:ext>
            </a:extLst>
          </p:cNvPr>
          <p:cNvSpPr/>
          <p:nvPr/>
        </p:nvSpPr>
        <p:spPr>
          <a:xfrm>
            <a:off x="0" y="-1"/>
            <a:ext cx="12192001" cy="6858000"/>
          </a:xfrm>
          <a:prstGeom prst="rect">
            <a:avLst/>
          </a:prstGeom>
          <a:solidFill>
            <a:srgbClr val="F2F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3A208-9D9C-EFF0-7707-E3BF3916BCDC}"/>
              </a:ext>
            </a:extLst>
          </p:cNvPr>
          <p:cNvSpPr/>
          <p:nvPr/>
        </p:nvSpPr>
        <p:spPr>
          <a:xfrm>
            <a:off x="0" y="0"/>
            <a:ext cx="12192000" cy="285136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C54D4D-6385-6E1A-B888-C7E537CCD882}"/>
              </a:ext>
            </a:extLst>
          </p:cNvPr>
          <p:cNvSpPr/>
          <p:nvPr/>
        </p:nvSpPr>
        <p:spPr>
          <a:xfrm>
            <a:off x="0" y="326077"/>
            <a:ext cx="12192000" cy="106542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F15135-4BE9-6610-0DB3-D0DADE3844D7}"/>
              </a:ext>
            </a:extLst>
          </p:cNvPr>
          <p:cNvSpPr/>
          <p:nvPr/>
        </p:nvSpPr>
        <p:spPr>
          <a:xfrm>
            <a:off x="0" y="472677"/>
            <a:ext cx="12192000" cy="45719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FAD7D7-4AB1-D22C-1C67-D87AE3FB73F8}"/>
              </a:ext>
            </a:extLst>
          </p:cNvPr>
          <p:cNvSpPr/>
          <p:nvPr/>
        </p:nvSpPr>
        <p:spPr>
          <a:xfrm>
            <a:off x="0" y="554266"/>
            <a:ext cx="12192000" cy="45719"/>
          </a:xfrm>
          <a:prstGeom prst="rect">
            <a:avLst/>
          </a:prstGeom>
          <a:solidFill>
            <a:srgbClr val="91DB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9493FB9-0E11-A041-F190-F858C9CDC51F}"/>
              </a:ext>
            </a:extLst>
          </p:cNvPr>
          <p:cNvSpPr txBox="1"/>
          <p:nvPr/>
        </p:nvSpPr>
        <p:spPr>
          <a:xfrm>
            <a:off x="3622802" y="1152128"/>
            <a:ext cx="494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365B6D"/>
                </a:solidFill>
                <a:latin typeface="Bahnschrift SemiBold Condensed" panose="020B0502040204020203" pitchFamily="34" charset="0"/>
              </a:rPr>
              <a:t>Régression d’une distribution de Poisson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6511A2-61E1-064F-B676-0A20FB248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81" y="2498419"/>
            <a:ext cx="5969699" cy="251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1D14024-09E6-5EB1-ACF5-7BCDCE3153AD}"/>
              </a:ext>
            </a:extLst>
          </p:cNvPr>
          <p:cNvSpPr/>
          <p:nvPr/>
        </p:nvSpPr>
        <p:spPr>
          <a:xfrm>
            <a:off x="0" y="6568639"/>
            <a:ext cx="12192000" cy="285136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66953D-FFC7-F344-4CDC-92780C51CD63}"/>
              </a:ext>
            </a:extLst>
          </p:cNvPr>
          <p:cNvSpPr/>
          <p:nvPr/>
        </p:nvSpPr>
        <p:spPr>
          <a:xfrm>
            <a:off x="-1" y="6431967"/>
            <a:ext cx="12192000" cy="106542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1568E2-2AA7-B376-AC03-E8FF8C7E1278}"/>
              </a:ext>
            </a:extLst>
          </p:cNvPr>
          <p:cNvSpPr/>
          <p:nvPr/>
        </p:nvSpPr>
        <p:spPr>
          <a:xfrm>
            <a:off x="0" y="6362814"/>
            <a:ext cx="12192000" cy="45719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C26645-72F7-01E9-B847-1CC83A261995}"/>
              </a:ext>
            </a:extLst>
          </p:cNvPr>
          <p:cNvSpPr/>
          <p:nvPr/>
        </p:nvSpPr>
        <p:spPr>
          <a:xfrm>
            <a:off x="-1" y="6257236"/>
            <a:ext cx="12192000" cy="45719"/>
          </a:xfrm>
          <a:prstGeom prst="rect">
            <a:avLst/>
          </a:prstGeom>
          <a:solidFill>
            <a:srgbClr val="91DBC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8A07A9C-0625-E1AF-7EB2-FB5569DC1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887" y="2710112"/>
            <a:ext cx="5052906" cy="2156912"/>
          </a:xfrm>
          <a:prstGeom prst="rect">
            <a:avLst/>
          </a:prstGeom>
        </p:spPr>
      </p:pic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DE1FCF9E-CCFC-0A4F-31EB-EB70E7DD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459A-E948-4D97-B531-B972DA20742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295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01AFBC-2CD8-FC39-D0EF-DEDDBEA13DC2}"/>
              </a:ext>
            </a:extLst>
          </p:cNvPr>
          <p:cNvSpPr/>
          <p:nvPr/>
        </p:nvSpPr>
        <p:spPr>
          <a:xfrm>
            <a:off x="0" y="-1"/>
            <a:ext cx="12192001" cy="6858000"/>
          </a:xfrm>
          <a:prstGeom prst="rect">
            <a:avLst/>
          </a:prstGeom>
          <a:solidFill>
            <a:srgbClr val="F2F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3A208-9D9C-EFF0-7707-E3BF3916BCDC}"/>
              </a:ext>
            </a:extLst>
          </p:cNvPr>
          <p:cNvSpPr/>
          <p:nvPr/>
        </p:nvSpPr>
        <p:spPr>
          <a:xfrm>
            <a:off x="0" y="0"/>
            <a:ext cx="12192000" cy="285136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C54D4D-6385-6E1A-B888-C7E537CCD882}"/>
              </a:ext>
            </a:extLst>
          </p:cNvPr>
          <p:cNvSpPr/>
          <p:nvPr/>
        </p:nvSpPr>
        <p:spPr>
          <a:xfrm>
            <a:off x="0" y="326077"/>
            <a:ext cx="12192000" cy="106542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F15135-4BE9-6610-0DB3-D0DADE3844D7}"/>
              </a:ext>
            </a:extLst>
          </p:cNvPr>
          <p:cNvSpPr/>
          <p:nvPr/>
        </p:nvSpPr>
        <p:spPr>
          <a:xfrm>
            <a:off x="0" y="472677"/>
            <a:ext cx="12192000" cy="45719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FAD7D7-4AB1-D22C-1C67-D87AE3FB73F8}"/>
              </a:ext>
            </a:extLst>
          </p:cNvPr>
          <p:cNvSpPr/>
          <p:nvPr/>
        </p:nvSpPr>
        <p:spPr>
          <a:xfrm>
            <a:off x="0" y="554266"/>
            <a:ext cx="12192000" cy="45719"/>
          </a:xfrm>
          <a:prstGeom prst="rect">
            <a:avLst/>
          </a:prstGeom>
          <a:solidFill>
            <a:srgbClr val="91DB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14024-09E6-5EB1-ACF5-7BCDCE3153AD}"/>
              </a:ext>
            </a:extLst>
          </p:cNvPr>
          <p:cNvSpPr/>
          <p:nvPr/>
        </p:nvSpPr>
        <p:spPr>
          <a:xfrm>
            <a:off x="0" y="6568639"/>
            <a:ext cx="12192000" cy="285136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66953D-FFC7-F344-4CDC-92780C51CD63}"/>
              </a:ext>
            </a:extLst>
          </p:cNvPr>
          <p:cNvSpPr/>
          <p:nvPr/>
        </p:nvSpPr>
        <p:spPr>
          <a:xfrm>
            <a:off x="-1" y="6431967"/>
            <a:ext cx="12192000" cy="106542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1568E2-2AA7-B376-AC03-E8FF8C7E1278}"/>
              </a:ext>
            </a:extLst>
          </p:cNvPr>
          <p:cNvSpPr/>
          <p:nvPr/>
        </p:nvSpPr>
        <p:spPr>
          <a:xfrm>
            <a:off x="0" y="6362814"/>
            <a:ext cx="12192000" cy="45719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C26645-72F7-01E9-B847-1CC83A261995}"/>
              </a:ext>
            </a:extLst>
          </p:cNvPr>
          <p:cNvSpPr/>
          <p:nvPr/>
        </p:nvSpPr>
        <p:spPr>
          <a:xfrm>
            <a:off x="-1" y="6257236"/>
            <a:ext cx="12192000" cy="45719"/>
          </a:xfrm>
          <a:prstGeom prst="rect">
            <a:avLst/>
          </a:prstGeom>
          <a:solidFill>
            <a:srgbClr val="91DBC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A65E7444-35ED-282B-0288-50072401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85" y="983267"/>
            <a:ext cx="7523186" cy="444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BC980122-230D-545D-9BA6-50D4D7FF1E9A}"/>
              </a:ext>
            </a:extLst>
          </p:cNvPr>
          <p:cNvSpPr txBox="1"/>
          <p:nvPr/>
        </p:nvSpPr>
        <p:spPr>
          <a:xfrm>
            <a:off x="1039992" y="5455459"/>
            <a:ext cx="6154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365B6D"/>
                </a:solidFill>
                <a:effectLst/>
                <a:latin typeface="Arial" panose="020B0604020202020204" pitchFamily="34" charset="0"/>
              </a:rPr>
              <a:t>Volume de tweet total réels et attendus sur 8 jours 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EB54BFC-3885-7948-0972-D1919F95125C}"/>
              </a:ext>
            </a:extLst>
          </p:cNvPr>
          <p:cNvSpPr txBox="1"/>
          <p:nvPr/>
        </p:nvSpPr>
        <p:spPr>
          <a:xfrm>
            <a:off x="8145912" y="2874133"/>
            <a:ext cx="38734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365B6D"/>
                </a:solidFill>
                <a:effectLst/>
                <a:latin typeface="Arial" panose="020B0604020202020204" pitchFamily="34" charset="0"/>
              </a:rPr>
              <a:t>Décroissance observée</a:t>
            </a:r>
            <a:br>
              <a:rPr lang="fr-FR" sz="1800" b="1" i="0" u="none" strike="noStrike" dirty="0">
                <a:solidFill>
                  <a:srgbClr val="365B6D"/>
                </a:solidFill>
                <a:effectLst/>
                <a:latin typeface="Arial" panose="020B0604020202020204" pitchFamily="34" charset="0"/>
              </a:rPr>
            </a:br>
            <a:r>
              <a:rPr lang="fr-FR" sz="1800" b="1" i="0" u="none" strike="noStrike" dirty="0">
                <a:solidFill>
                  <a:srgbClr val="365B6D"/>
                </a:solidFill>
                <a:effectLst/>
                <a:latin typeface="Arial" panose="020B0604020202020204" pitchFamily="34" charset="0"/>
              </a:rPr>
              <a:t>=&gt; Comportement loi de Poisson</a:t>
            </a:r>
            <a:endParaRPr lang="fr-FR" b="0" dirty="0">
              <a:effectLst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0B99F96-49B3-047E-4C8C-D53B2F9C7D5E}"/>
              </a:ext>
            </a:extLst>
          </p:cNvPr>
          <p:cNvSpPr txBox="1"/>
          <p:nvPr/>
        </p:nvSpPr>
        <p:spPr>
          <a:xfrm>
            <a:off x="8897849" y="4068242"/>
            <a:ext cx="23695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2000" b="1" i="0" u="none" strike="noStrike" dirty="0">
                <a:solidFill>
                  <a:srgbClr val="365B6D"/>
                </a:solidFill>
                <a:effectLst/>
                <a:latin typeface="Arial" panose="020B0604020202020204" pitchFamily="34" charset="0"/>
              </a:rPr>
              <a:t>Erreur calculée : </a:t>
            </a:r>
            <a:endParaRPr lang="fr-FR" sz="20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2000" b="1" i="0" u="none" strike="noStrike" dirty="0">
                <a:solidFill>
                  <a:srgbClr val="365B6D"/>
                </a:solidFill>
                <a:effectLst/>
                <a:latin typeface="Arial" panose="020B0604020202020204" pitchFamily="34" charset="0"/>
              </a:rPr>
              <a:t>20</a:t>
            </a:r>
            <a:r>
              <a:rPr lang="fr-FR" sz="2000" b="1" dirty="0">
                <a:solidFill>
                  <a:srgbClr val="365B6D"/>
                </a:solidFill>
                <a:latin typeface="Arial" panose="020B0604020202020204" pitchFamily="34" charset="0"/>
              </a:rPr>
              <a:t>%</a:t>
            </a:r>
            <a:endParaRPr lang="fr-FR" sz="2000" dirty="0"/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9A8C6C8F-2831-9607-2D08-25D8FAB4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459A-E948-4D97-B531-B972DA20742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153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01AFBC-2CD8-FC39-D0EF-DEDDBEA13DC2}"/>
              </a:ext>
            </a:extLst>
          </p:cNvPr>
          <p:cNvSpPr/>
          <p:nvPr/>
        </p:nvSpPr>
        <p:spPr>
          <a:xfrm>
            <a:off x="0" y="-1"/>
            <a:ext cx="12192001" cy="6858000"/>
          </a:xfrm>
          <a:prstGeom prst="rect">
            <a:avLst/>
          </a:prstGeom>
          <a:solidFill>
            <a:srgbClr val="F2F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3A208-9D9C-EFF0-7707-E3BF3916BCDC}"/>
              </a:ext>
            </a:extLst>
          </p:cNvPr>
          <p:cNvSpPr/>
          <p:nvPr/>
        </p:nvSpPr>
        <p:spPr>
          <a:xfrm>
            <a:off x="0" y="0"/>
            <a:ext cx="12192000" cy="285136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C54D4D-6385-6E1A-B888-C7E537CCD882}"/>
              </a:ext>
            </a:extLst>
          </p:cNvPr>
          <p:cNvSpPr/>
          <p:nvPr/>
        </p:nvSpPr>
        <p:spPr>
          <a:xfrm>
            <a:off x="0" y="326077"/>
            <a:ext cx="12192000" cy="106542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F15135-4BE9-6610-0DB3-D0DADE3844D7}"/>
              </a:ext>
            </a:extLst>
          </p:cNvPr>
          <p:cNvSpPr/>
          <p:nvPr/>
        </p:nvSpPr>
        <p:spPr>
          <a:xfrm>
            <a:off x="0" y="472677"/>
            <a:ext cx="12192000" cy="45719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FAD7D7-4AB1-D22C-1C67-D87AE3FB73F8}"/>
              </a:ext>
            </a:extLst>
          </p:cNvPr>
          <p:cNvSpPr/>
          <p:nvPr/>
        </p:nvSpPr>
        <p:spPr>
          <a:xfrm>
            <a:off x="0" y="554266"/>
            <a:ext cx="12192000" cy="45719"/>
          </a:xfrm>
          <a:prstGeom prst="rect">
            <a:avLst/>
          </a:prstGeom>
          <a:solidFill>
            <a:srgbClr val="91DB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14024-09E6-5EB1-ACF5-7BCDCE3153AD}"/>
              </a:ext>
            </a:extLst>
          </p:cNvPr>
          <p:cNvSpPr/>
          <p:nvPr/>
        </p:nvSpPr>
        <p:spPr>
          <a:xfrm>
            <a:off x="0" y="6568639"/>
            <a:ext cx="12192000" cy="285136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66953D-FFC7-F344-4CDC-92780C51CD63}"/>
              </a:ext>
            </a:extLst>
          </p:cNvPr>
          <p:cNvSpPr/>
          <p:nvPr/>
        </p:nvSpPr>
        <p:spPr>
          <a:xfrm>
            <a:off x="-1" y="6431967"/>
            <a:ext cx="12192000" cy="106542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1568E2-2AA7-B376-AC03-E8FF8C7E1278}"/>
              </a:ext>
            </a:extLst>
          </p:cNvPr>
          <p:cNvSpPr/>
          <p:nvPr/>
        </p:nvSpPr>
        <p:spPr>
          <a:xfrm>
            <a:off x="0" y="6362814"/>
            <a:ext cx="12192000" cy="45719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C26645-72F7-01E9-B847-1CC83A261995}"/>
              </a:ext>
            </a:extLst>
          </p:cNvPr>
          <p:cNvSpPr/>
          <p:nvPr/>
        </p:nvSpPr>
        <p:spPr>
          <a:xfrm>
            <a:off x="-1" y="6257236"/>
            <a:ext cx="12192000" cy="45719"/>
          </a:xfrm>
          <a:prstGeom prst="rect">
            <a:avLst/>
          </a:prstGeom>
          <a:solidFill>
            <a:srgbClr val="91DBC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C980122-230D-545D-9BA6-50D4D7FF1E9A}"/>
              </a:ext>
            </a:extLst>
          </p:cNvPr>
          <p:cNvSpPr txBox="1"/>
          <p:nvPr/>
        </p:nvSpPr>
        <p:spPr>
          <a:xfrm>
            <a:off x="1069489" y="5532044"/>
            <a:ext cx="6154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365B6D"/>
                </a:solidFill>
                <a:effectLst/>
                <a:latin typeface="Arial" panose="020B0604020202020204" pitchFamily="34" charset="0"/>
              </a:rPr>
              <a:t>Volume de tweet viraux réels et attendus sur 8 jours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EB54BFC-3885-7948-0972-D1919F95125C}"/>
              </a:ext>
            </a:extLst>
          </p:cNvPr>
          <p:cNvSpPr txBox="1"/>
          <p:nvPr/>
        </p:nvSpPr>
        <p:spPr>
          <a:xfrm>
            <a:off x="8145912" y="2874133"/>
            <a:ext cx="38734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365B6D"/>
                </a:solidFill>
                <a:effectLst/>
                <a:latin typeface="Arial" panose="020B0604020202020204" pitchFamily="34" charset="0"/>
              </a:rPr>
              <a:t>Décroissance observée</a:t>
            </a:r>
            <a:br>
              <a:rPr lang="fr-FR" sz="1800" b="1" i="0" u="none" strike="noStrike" dirty="0">
                <a:solidFill>
                  <a:srgbClr val="365B6D"/>
                </a:solidFill>
                <a:effectLst/>
                <a:latin typeface="Arial" panose="020B0604020202020204" pitchFamily="34" charset="0"/>
              </a:rPr>
            </a:br>
            <a:r>
              <a:rPr lang="fr-FR" sz="1800" b="1" i="0" u="none" strike="noStrike" dirty="0">
                <a:solidFill>
                  <a:srgbClr val="365B6D"/>
                </a:solidFill>
                <a:effectLst/>
                <a:latin typeface="Arial" panose="020B0604020202020204" pitchFamily="34" charset="0"/>
              </a:rPr>
              <a:t>=&gt; Comportement loi de Poisson</a:t>
            </a:r>
            <a:endParaRPr lang="fr-FR" b="0" dirty="0">
              <a:effectLst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0B99F96-49B3-047E-4C8C-D53B2F9C7D5E}"/>
              </a:ext>
            </a:extLst>
          </p:cNvPr>
          <p:cNvSpPr txBox="1"/>
          <p:nvPr/>
        </p:nvSpPr>
        <p:spPr>
          <a:xfrm>
            <a:off x="8897849" y="4068242"/>
            <a:ext cx="23695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2000" b="1" i="0" u="none" strike="noStrike" dirty="0">
                <a:solidFill>
                  <a:srgbClr val="365B6D"/>
                </a:solidFill>
                <a:effectLst/>
                <a:latin typeface="Arial" panose="020B0604020202020204" pitchFamily="34" charset="0"/>
              </a:rPr>
              <a:t>Erreur calculée : </a:t>
            </a:r>
            <a:endParaRPr lang="fr-FR" sz="20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2000" b="1" i="0" u="none" strike="noStrike" dirty="0">
                <a:solidFill>
                  <a:srgbClr val="365B6D"/>
                </a:solidFill>
                <a:effectLst/>
                <a:latin typeface="Arial" panose="020B0604020202020204" pitchFamily="34" charset="0"/>
              </a:rPr>
              <a:t>30</a:t>
            </a:r>
            <a:r>
              <a:rPr lang="fr-FR" sz="2000" b="1" dirty="0">
                <a:solidFill>
                  <a:srgbClr val="365B6D"/>
                </a:solidFill>
                <a:latin typeface="Arial" panose="020B0604020202020204" pitchFamily="34" charset="0"/>
              </a:rPr>
              <a:t>%</a:t>
            </a:r>
            <a:endParaRPr lang="fr-FR" sz="2000" dirty="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220C6883-E3EC-5B51-F81C-99DDD7541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57" y="1005765"/>
            <a:ext cx="7544214" cy="449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CADA1C-1B3A-4B03-24C8-AFB1E079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459A-E948-4D97-B531-B972DA20742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4621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01AFBC-2CD8-FC39-D0EF-DEDDBEA13DC2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3A208-9D9C-EFF0-7707-E3BF3916BCDC}"/>
              </a:ext>
            </a:extLst>
          </p:cNvPr>
          <p:cNvSpPr/>
          <p:nvPr/>
        </p:nvSpPr>
        <p:spPr>
          <a:xfrm>
            <a:off x="0" y="0"/>
            <a:ext cx="12192000" cy="285136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C54D4D-6385-6E1A-B888-C7E537CCD882}"/>
              </a:ext>
            </a:extLst>
          </p:cNvPr>
          <p:cNvSpPr/>
          <p:nvPr/>
        </p:nvSpPr>
        <p:spPr>
          <a:xfrm>
            <a:off x="0" y="326077"/>
            <a:ext cx="12192000" cy="106542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F15135-4BE9-6610-0DB3-D0DADE3844D7}"/>
              </a:ext>
            </a:extLst>
          </p:cNvPr>
          <p:cNvSpPr/>
          <p:nvPr/>
        </p:nvSpPr>
        <p:spPr>
          <a:xfrm>
            <a:off x="0" y="472677"/>
            <a:ext cx="12192000" cy="45719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FAD7D7-4AB1-D22C-1C67-D87AE3FB73F8}"/>
              </a:ext>
            </a:extLst>
          </p:cNvPr>
          <p:cNvSpPr/>
          <p:nvPr/>
        </p:nvSpPr>
        <p:spPr>
          <a:xfrm>
            <a:off x="0" y="554266"/>
            <a:ext cx="12192000" cy="45719"/>
          </a:xfrm>
          <a:prstGeom prst="rect">
            <a:avLst/>
          </a:prstGeom>
          <a:solidFill>
            <a:srgbClr val="91DB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9493FB9-0E11-A041-F190-F858C9CDC51F}"/>
              </a:ext>
            </a:extLst>
          </p:cNvPr>
          <p:cNvSpPr txBox="1"/>
          <p:nvPr/>
        </p:nvSpPr>
        <p:spPr>
          <a:xfrm>
            <a:off x="166021" y="808058"/>
            <a:ext cx="1907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365B6D"/>
                </a:solidFill>
                <a:latin typeface="Bahnschrift SemiBold Condensed" panose="020B0502040204020203" pitchFamily="34" charset="0"/>
              </a:rPr>
              <a:t>Démonstration</a:t>
            </a:r>
            <a:endParaRPr lang="fr-FR" sz="2800" b="1" dirty="0">
              <a:solidFill>
                <a:srgbClr val="365B6D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AEF82E2D-8B59-683B-7406-338E59917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741" y="1825229"/>
            <a:ext cx="8255948" cy="184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524A497B-ED59-5F36-6279-7297C3531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55" y="808058"/>
            <a:ext cx="1421889" cy="99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458C044B-1850-C478-F48A-1EBD6CEDB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308" y="3465513"/>
            <a:ext cx="8045381" cy="293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CDB64B0E-A072-03C3-3CA2-21C26B97BF09}"/>
              </a:ext>
            </a:extLst>
          </p:cNvPr>
          <p:cNvSpPr txBox="1"/>
          <p:nvPr/>
        </p:nvSpPr>
        <p:spPr>
          <a:xfrm>
            <a:off x="1321141" y="6492481"/>
            <a:ext cx="9549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200" b="1" i="0" u="sng" strike="noStrike" dirty="0">
                <a:solidFill>
                  <a:srgbClr val="0563C1"/>
                </a:solidFill>
                <a:effectLst/>
                <a:latin typeface="Arial" panose="020B0604020202020204" pitchFamily="34" charset="0"/>
                <a:hlinkClick r:id="rId6"/>
              </a:rPr>
              <a:t>https://lookerstudio.google.com/reporting/cb771a6f-b625-4c40-90bc-2d1418093f7e</a:t>
            </a:r>
            <a:endParaRPr lang="fr-FR" sz="1200" b="0" dirty="0">
              <a:effectLst/>
            </a:endParaRP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431AB8E0-029A-26A1-5B23-AAE048491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459A-E948-4D97-B531-B972DA20742D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381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01AFBC-2CD8-FC39-D0EF-DEDDBEA13DC2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2F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3A208-9D9C-EFF0-7707-E3BF3916BCDC}"/>
              </a:ext>
            </a:extLst>
          </p:cNvPr>
          <p:cNvSpPr/>
          <p:nvPr/>
        </p:nvSpPr>
        <p:spPr>
          <a:xfrm>
            <a:off x="0" y="0"/>
            <a:ext cx="12192000" cy="285136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C54D4D-6385-6E1A-B888-C7E537CCD882}"/>
              </a:ext>
            </a:extLst>
          </p:cNvPr>
          <p:cNvSpPr/>
          <p:nvPr/>
        </p:nvSpPr>
        <p:spPr>
          <a:xfrm>
            <a:off x="0" y="326077"/>
            <a:ext cx="12192000" cy="106542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F15135-4BE9-6610-0DB3-D0DADE3844D7}"/>
              </a:ext>
            </a:extLst>
          </p:cNvPr>
          <p:cNvSpPr/>
          <p:nvPr/>
        </p:nvSpPr>
        <p:spPr>
          <a:xfrm>
            <a:off x="0" y="472677"/>
            <a:ext cx="12192000" cy="45719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FAD7D7-4AB1-D22C-1C67-D87AE3FB73F8}"/>
              </a:ext>
            </a:extLst>
          </p:cNvPr>
          <p:cNvSpPr/>
          <p:nvPr/>
        </p:nvSpPr>
        <p:spPr>
          <a:xfrm>
            <a:off x="0" y="554266"/>
            <a:ext cx="12192000" cy="45719"/>
          </a:xfrm>
          <a:prstGeom prst="rect">
            <a:avLst/>
          </a:prstGeom>
          <a:solidFill>
            <a:srgbClr val="91DB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9493FB9-0E11-A041-F190-F858C9CDC51F}"/>
              </a:ext>
            </a:extLst>
          </p:cNvPr>
          <p:cNvSpPr txBox="1"/>
          <p:nvPr/>
        </p:nvSpPr>
        <p:spPr>
          <a:xfrm>
            <a:off x="216481" y="1153554"/>
            <a:ext cx="4444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65B6D"/>
                </a:solidFill>
                <a:latin typeface="Bahnschrift SemiBold Condensed" panose="020B0502040204020203" pitchFamily="34" charset="0"/>
              </a:rPr>
              <a:t>Conclusion et discussions</a:t>
            </a:r>
            <a:endParaRPr lang="fr-FR" sz="2800" b="1" dirty="0">
              <a:solidFill>
                <a:srgbClr val="365B6D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5E2A3B4-EF88-FE41-121D-8675AD572371}"/>
              </a:ext>
            </a:extLst>
          </p:cNvPr>
          <p:cNvSpPr txBox="1"/>
          <p:nvPr/>
        </p:nvSpPr>
        <p:spPr>
          <a:xfrm>
            <a:off x="8157225" y="2979747"/>
            <a:ext cx="37347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365B6D"/>
                </a:solidFill>
              </a:rPr>
              <a:t>Récupérer plus de données sur des entreprises de secteurs différents pour avoir différent degrés de viralité.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365B6D"/>
                </a:solidFill>
              </a:rPr>
              <a:t>Faire plus de tests sur la fixation de la taille de la période (jours glissants) pour avoir un modèle de Poisson stable partout.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365B6D"/>
                </a:solidFill>
              </a:rPr>
              <a:t>Estimer au mieux le quantile qui permet de fixer un tweet plus viral qu'un autre sur la période fixée.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365B6D"/>
                </a:solidFill>
              </a:rPr>
              <a:t>Faire un benchmark sur chaque entité pour estimer quels sont les coefficients qui prédisent le mieux nos volumes.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365B6D"/>
                </a:solidFill>
              </a:rPr>
              <a:t>Poursuivre les propositions des papiers de recherche sur la fixation du seuil pour en tirer l'alarme ou non.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129C684-738D-B4E7-2D72-97A690558A34}"/>
              </a:ext>
            </a:extLst>
          </p:cNvPr>
          <p:cNvSpPr txBox="1"/>
          <p:nvPr/>
        </p:nvSpPr>
        <p:spPr>
          <a:xfrm>
            <a:off x="185307" y="3056190"/>
            <a:ext cx="3734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365B6D"/>
                </a:solidFill>
              </a:rPr>
              <a:t>Limitations de l’API  en nombre de requêtes/min.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365B6D"/>
                </a:solidFill>
              </a:rPr>
              <a:t>Serveur qui host les requêtes pour récupérer les paramètres manquant.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365B6D"/>
                </a:solidFill>
              </a:rPr>
              <a:t>Moteur de calcul sur cloud pour recalculer les indicateurs périodiquement (temps réel).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365B6D"/>
                </a:solidFill>
              </a:rPr>
              <a:t>Récupération des données Bloomberg pour pousser l’étude à l’impact financier engendré.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>
              <a:solidFill>
                <a:srgbClr val="365B6D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93F9B-E5E6-88CC-01BC-416C71D0940A}"/>
              </a:ext>
            </a:extLst>
          </p:cNvPr>
          <p:cNvSpPr txBox="1"/>
          <p:nvPr/>
        </p:nvSpPr>
        <p:spPr>
          <a:xfrm>
            <a:off x="4254401" y="3008665"/>
            <a:ext cx="3734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365B6D"/>
                </a:solidFill>
              </a:rPr>
              <a:t>Ajout de variables à la régression pour prédire la viralité.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365B6D"/>
                </a:solidFill>
              </a:rPr>
              <a:t>Ajout de variables au SST modifié pour avoir un résultat plus significatif.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41C9DEF-3483-6299-8895-1CE8925FFCEB}"/>
              </a:ext>
            </a:extLst>
          </p:cNvPr>
          <p:cNvSpPr txBox="1"/>
          <p:nvPr/>
        </p:nvSpPr>
        <p:spPr>
          <a:xfrm>
            <a:off x="630140" y="2346226"/>
            <a:ext cx="2219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365B6D"/>
                </a:solidFill>
                <a:latin typeface="Bahnschrift SemiBold Condensed" panose="020B0502040204020203" pitchFamily="34" charset="0"/>
              </a:rPr>
              <a:t>Récupération</a:t>
            </a:r>
            <a:r>
              <a:rPr lang="en-US" sz="2000" b="1" dirty="0">
                <a:solidFill>
                  <a:srgbClr val="365B6D"/>
                </a:solidFill>
                <a:latin typeface="Bahnschrift SemiBold Condensed" panose="020B0502040204020203" pitchFamily="34" charset="0"/>
              </a:rPr>
              <a:t> de la data</a:t>
            </a:r>
            <a:endParaRPr lang="fr-FR" sz="2000" b="1" dirty="0">
              <a:solidFill>
                <a:srgbClr val="365B6D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6640477-48BF-9920-B65F-A7ED9C808046}"/>
              </a:ext>
            </a:extLst>
          </p:cNvPr>
          <p:cNvSpPr txBox="1"/>
          <p:nvPr/>
        </p:nvSpPr>
        <p:spPr>
          <a:xfrm>
            <a:off x="4661429" y="2339742"/>
            <a:ext cx="2831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365B6D"/>
                </a:solidFill>
                <a:latin typeface="Bahnschrift SemiBold Condensed" panose="020B0502040204020203" pitchFamily="34" charset="0"/>
              </a:rPr>
              <a:t>Régression</a:t>
            </a:r>
            <a:r>
              <a:rPr lang="en-US" sz="2000" b="1" dirty="0">
                <a:solidFill>
                  <a:srgbClr val="365B6D"/>
                </a:solidFill>
                <a:latin typeface="Bahnschrift SemiBold Condensed" panose="020B0502040204020203" pitchFamily="34" charset="0"/>
              </a:rPr>
              <a:t> multiples</a:t>
            </a:r>
            <a:endParaRPr lang="fr-FR" sz="2000" b="1" dirty="0">
              <a:solidFill>
                <a:srgbClr val="365B6D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4A656DC-3560-459C-22F0-D03A4E932028}"/>
              </a:ext>
            </a:extLst>
          </p:cNvPr>
          <p:cNvSpPr txBox="1"/>
          <p:nvPr/>
        </p:nvSpPr>
        <p:spPr>
          <a:xfrm>
            <a:off x="8570181" y="2347182"/>
            <a:ext cx="2792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65B6D"/>
                </a:solidFill>
                <a:latin typeface="Bahnschrift SemiBold Condensed" panose="020B0502040204020203" pitchFamily="34" charset="0"/>
              </a:rPr>
              <a:t>Prediction des volumes</a:t>
            </a:r>
            <a:endParaRPr lang="fr-FR" sz="2000" b="1" dirty="0">
              <a:solidFill>
                <a:srgbClr val="365B6D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5B821F3-2D45-A206-E56F-EF0E5C5D7B5D}"/>
              </a:ext>
            </a:extLst>
          </p:cNvPr>
          <p:cNvSpPr/>
          <p:nvPr/>
        </p:nvSpPr>
        <p:spPr>
          <a:xfrm>
            <a:off x="185307" y="2355723"/>
            <a:ext cx="412955" cy="400110"/>
          </a:xfrm>
          <a:prstGeom prst="ellipse">
            <a:avLst/>
          </a:prstGeom>
          <a:solidFill>
            <a:srgbClr val="91DBC0"/>
          </a:solidFill>
          <a:ln>
            <a:solidFill>
              <a:srgbClr val="365B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C38B72C-BB55-6627-8F9D-F8529E944B0B}"/>
              </a:ext>
            </a:extLst>
          </p:cNvPr>
          <p:cNvSpPr/>
          <p:nvPr/>
        </p:nvSpPr>
        <p:spPr>
          <a:xfrm>
            <a:off x="4215570" y="2372431"/>
            <a:ext cx="412955" cy="400110"/>
          </a:xfrm>
          <a:prstGeom prst="ellipse">
            <a:avLst/>
          </a:prstGeom>
          <a:solidFill>
            <a:srgbClr val="91DBC0"/>
          </a:solidFill>
          <a:ln>
            <a:solidFill>
              <a:srgbClr val="365B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A59FEF3-8730-86B3-883E-37E247061F30}"/>
              </a:ext>
            </a:extLst>
          </p:cNvPr>
          <p:cNvSpPr/>
          <p:nvPr/>
        </p:nvSpPr>
        <p:spPr>
          <a:xfrm>
            <a:off x="8157225" y="2346226"/>
            <a:ext cx="412955" cy="400110"/>
          </a:xfrm>
          <a:prstGeom prst="ellipse">
            <a:avLst/>
          </a:prstGeom>
          <a:solidFill>
            <a:srgbClr val="91DBC0"/>
          </a:solidFill>
          <a:ln>
            <a:solidFill>
              <a:srgbClr val="365B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48831EF-8819-F6AC-10B9-1BE16AD94904}"/>
              </a:ext>
            </a:extLst>
          </p:cNvPr>
          <p:cNvSpPr txBox="1"/>
          <p:nvPr/>
        </p:nvSpPr>
        <p:spPr>
          <a:xfrm>
            <a:off x="227938" y="2372431"/>
            <a:ext cx="55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FFEC280-4885-6D80-97C2-2F5335BDAC1A}"/>
              </a:ext>
            </a:extLst>
          </p:cNvPr>
          <p:cNvSpPr txBox="1"/>
          <p:nvPr/>
        </p:nvSpPr>
        <p:spPr>
          <a:xfrm>
            <a:off x="4254401" y="2384656"/>
            <a:ext cx="55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2.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68FD30B-8F34-FA64-7ABA-1D7ECDBCEAF8}"/>
              </a:ext>
            </a:extLst>
          </p:cNvPr>
          <p:cNvSpPr txBox="1"/>
          <p:nvPr/>
        </p:nvSpPr>
        <p:spPr>
          <a:xfrm>
            <a:off x="8218533" y="2352157"/>
            <a:ext cx="55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3.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D162520-F5F3-4B94-A902-5850279B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459A-E948-4D97-B531-B972DA20742D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2113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01AFBC-2CD8-FC39-D0EF-DEDDBEA13DC2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2F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3A208-9D9C-EFF0-7707-E3BF3916BCDC}"/>
              </a:ext>
            </a:extLst>
          </p:cNvPr>
          <p:cNvSpPr/>
          <p:nvPr/>
        </p:nvSpPr>
        <p:spPr>
          <a:xfrm>
            <a:off x="0" y="0"/>
            <a:ext cx="12192000" cy="285136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C54D4D-6385-6E1A-B888-C7E537CCD882}"/>
              </a:ext>
            </a:extLst>
          </p:cNvPr>
          <p:cNvSpPr/>
          <p:nvPr/>
        </p:nvSpPr>
        <p:spPr>
          <a:xfrm>
            <a:off x="0" y="326077"/>
            <a:ext cx="12192000" cy="106542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F15135-4BE9-6610-0DB3-D0DADE3844D7}"/>
              </a:ext>
            </a:extLst>
          </p:cNvPr>
          <p:cNvSpPr/>
          <p:nvPr/>
        </p:nvSpPr>
        <p:spPr>
          <a:xfrm>
            <a:off x="0" y="472677"/>
            <a:ext cx="12192000" cy="45719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FAD7D7-4AB1-D22C-1C67-D87AE3FB73F8}"/>
              </a:ext>
            </a:extLst>
          </p:cNvPr>
          <p:cNvSpPr/>
          <p:nvPr/>
        </p:nvSpPr>
        <p:spPr>
          <a:xfrm>
            <a:off x="0" y="554266"/>
            <a:ext cx="12192000" cy="45719"/>
          </a:xfrm>
          <a:prstGeom prst="rect">
            <a:avLst/>
          </a:prstGeom>
          <a:solidFill>
            <a:srgbClr val="91DB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9493FB9-0E11-A041-F190-F858C9CDC51F}"/>
              </a:ext>
            </a:extLst>
          </p:cNvPr>
          <p:cNvSpPr txBox="1"/>
          <p:nvPr/>
        </p:nvSpPr>
        <p:spPr>
          <a:xfrm>
            <a:off x="216481" y="1153554"/>
            <a:ext cx="76099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365B6D"/>
                </a:solidFill>
                <a:latin typeface="Bahnschrift SemiBold Condensed" panose="020B0502040204020203" pitchFamily="34" charset="0"/>
              </a:rPr>
              <a:t>Conclusion et discussions</a:t>
            </a:r>
            <a:endParaRPr lang="fr-FR" sz="4400" b="1" dirty="0">
              <a:solidFill>
                <a:srgbClr val="365B6D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41C9DEF-3483-6299-8895-1CE8925FFCEB}"/>
              </a:ext>
            </a:extLst>
          </p:cNvPr>
          <p:cNvSpPr txBox="1"/>
          <p:nvPr/>
        </p:nvSpPr>
        <p:spPr>
          <a:xfrm>
            <a:off x="521985" y="3763675"/>
            <a:ext cx="3905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365B6D"/>
                </a:solidFill>
                <a:latin typeface="Bahnschrift SemiBold Condensed" panose="020B0502040204020203" pitchFamily="34" charset="0"/>
              </a:rPr>
              <a:t>Récupération</a:t>
            </a:r>
            <a:r>
              <a:rPr lang="en-US" sz="3200" b="1" dirty="0">
                <a:solidFill>
                  <a:srgbClr val="365B6D"/>
                </a:solidFill>
                <a:latin typeface="Bahnschrift SemiBold Condensed" panose="020B0502040204020203" pitchFamily="34" charset="0"/>
              </a:rPr>
              <a:t> de la data</a:t>
            </a:r>
            <a:endParaRPr lang="fr-FR" sz="3200" b="1" dirty="0">
              <a:solidFill>
                <a:srgbClr val="365B6D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6640477-48BF-9920-B65F-A7ED9C808046}"/>
              </a:ext>
            </a:extLst>
          </p:cNvPr>
          <p:cNvSpPr txBox="1"/>
          <p:nvPr/>
        </p:nvSpPr>
        <p:spPr>
          <a:xfrm>
            <a:off x="4553275" y="3757191"/>
            <a:ext cx="498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365B6D"/>
                </a:solidFill>
                <a:latin typeface="Bahnschrift SemiBold Condensed" panose="020B0502040204020203" pitchFamily="34" charset="0"/>
              </a:rPr>
              <a:t>Régression</a:t>
            </a:r>
            <a:r>
              <a:rPr lang="en-US" sz="3200" b="1" dirty="0">
                <a:solidFill>
                  <a:srgbClr val="365B6D"/>
                </a:solidFill>
                <a:latin typeface="Bahnschrift SemiBold Condensed" panose="020B0502040204020203" pitchFamily="34" charset="0"/>
              </a:rPr>
              <a:t> multiples</a:t>
            </a:r>
            <a:endParaRPr lang="fr-FR" sz="3200" b="1" dirty="0">
              <a:solidFill>
                <a:srgbClr val="365B6D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4A656DC-3560-459C-22F0-D03A4E932028}"/>
              </a:ext>
            </a:extLst>
          </p:cNvPr>
          <p:cNvSpPr txBox="1"/>
          <p:nvPr/>
        </p:nvSpPr>
        <p:spPr>
          <a:xfrm>
            <a:off x="8462027" y="3764631"/>
            <a:ext cx="4913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65B6D"/>
                </a:solidFill>
                <a:latin typeface="Bahnschrift SemiBold Condensed" panose="020B0502040204020203" pitchFamily="34" charset="0"/>
              </a:rPr>
              <a:t>Prediction des volumes</a:t>
            </a:r>
            <a:endParaRPr lang="fr-FR" sz="3200" b="1" dirty="0">
              <a:solidFill>
                <a:srgbClr val="365B6D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5B821F3-2D45-A206-E56F-EF0E5C5D7B5D}"/>
              </a:ext>
            </a:extLst>
          </p:cNvPr>
          <p:cNvSpPr/>
          <p:nvPr/>
        </p:nvSpPr>
        <p:spPr>
          <a:xfrm>
            <a:off x="1766007" y="3108578"/>
            <a:ext cx="725702" cy="736691"/>
          </a:xfrm>
          <a:prstGeom prst="ellipse">
            <a:avLst/>
          </a:prstGeom>
          <a:solidFill>
            <a:srgbClr val="91DBC0"/>
          </a:solidFill>
          <a:ln>
            <a:solidFill>
              <a:srgbClr val="365B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48831EF-8819-F6AC-10B9-1BE16AD94904}"/>
              </a:ext>
            </a:extLst>
          </p:cNvPr>
          <p:cNvSpPr txBox="1"/>
          <p:nvPr/>
        </p:nvSpPr>
        <p:spPr>
          <a:xfrm>
            <a:off x="1915118" y="3217643"/>
            <a:ext cx="559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D162520-F5F3-4B94-A902-5850279B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459A-E948-4D97-B531-B972DA20742D}" type="slidenum">
              <a:rPr lang="fr-FR" smtClean="0"/>
              <a:t>18</a:t>
            </a:fld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E6AC7D3-1981-D8EC-4BF4-9473E14FF10D}"/>
              </a:ext>
            </a:extLst>
          </p:cNvPr>
          <p:cNvSpPr/>
          <p:nvPr/>
        </p:nvSpPr>
        <p:spPr>
          <a:xfrm>
            <a:off x="9455718" y="3121367"/>
            <a:ext cx="725702" cy="736691"/>
          </a:xfrm>
          <a:prstGeom prst="ellipse">
            <a:avLst/>
          </a:prstGeom>
          <a:solidFill>
            <a:srgbClr val="91DBC0"/>
          </a:solidFill>
          <a:ln>
            <a:solidFill>
              <a:srgbClr val="365B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60861D95-4027-2B28-F0A8-B1625B7A1F96}"/>
              </a:ext>
            </a:extLst>
          </p:cNvPr>
          <p:cNvSpPr/>
          <p:nvPr/>
        </p:nvSpPr>
        <p:spPr>
          <a:xfrm>
            <a:off x="5597020" y="3121367"/>
            <a:ext cx="725702" cy="736691"/>
          </a:xfrm>
          <a:prstGeom prst="ellipse">
            <a:avLst/>
          </a:prstGeom>
          <a:solidFill>
            <a:srgbClr val="91DBC0"/>
          </a:solidFill>
          <a:ln>
            <a:solidFill>
              <a:srgbClr val="365B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4580642-8A9F-80E8-18EE-39A1AA9CE330}"/>
              </a:ext>
            </a:extLst>
          </p:cNvPr>
          <p:cNvSpPr txBox="1"/>
          <p:nvPr/>
        </p:nvSpPr>
        <p:spPr>
          <a:xfrm>
            <a:off x="5757574" y="3240455"/>
            <a:ext cx="559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2.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E1C583A-9BD2-49D4-E407-5D7445DF1991}"/>
              </a:ext>
            </a:extLst>
          </p:cNvPr>
          <p:cNvSpPr txBox="1"/>
          <p:nvPr/>
        </p:nvSpPr>
        <p:spPr>
          <a:xfrm>
            <a:off x="9594329" y="3197324"/>
            <a:ext cx="559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070513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52EC8C-82C8-E1BE-F639-F3C0FF9FDF51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2F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FAFFCD-7D29-6839-28E9-F66CB54C1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" y="0"/>
            <a:ext cx="11090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FFC69F87-4EBE-6695-7D7C-6AF657712D96}"/>
              </a:ext>
            </a:extLst>
          </p:cNvPr>
          <p:cNvSpPr/>
          <p:nvPr/>
        </p:nvSpPr>
        <p:spPr>
          <a:xfrm rot="5400000">
            <a:off x="1" y="226142"/>
            <a:ext cx="550862" cy="353961"/>
          </a:xfrm>
          <a:prstGeom prst="triangle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5B61E3B1-0E6F-1895-EB91-A4FA90569FF5}"/>
              </a:ext>
            </a:extLst>
          </p:cNvPr>
          <p:cNvSpPr/>
          <p:nvPr/>
        </p:nvSpPr>
        <p:spPr>
          <a:xfrm rot="16200000">
            <a:off x="-29303" y="904697"/>
            <a:ext cx="550862" cy="353961"/>
          </a:xfrm>
          <a:prstGeom prst="triangle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12DD2A6F-9F8A-C0A9-A67B-8B175F071A62}"/>
              </a:ext>
            </a:extLst>
          </p:cNvPr>
          <p:cNvSpPr/>
          <p:nvPr/>
        </p:nvSpPr>
        <p:spPr>
          <a:xfrm rot="5400000">
            <a:off x="14780" y="1583251"/>
            <a:ext cx="550862" cy="353961"/>
          </a:xfrm>
          <a:prstGeom prst="triangle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EABAD180-0808-B1BC-6FA8-D053AE23A473}"/>
              </a:ext>
            </a:extLst>
          </p:cNvPr>
          <p:cNvSpPr/>
          <p:nvPr/>
        </p:nvSpPr>
        <p:spPr>
          <a:xfrm rot="16200000">
            <a:off x="-14524" y="2261806"/>
            <a:ext cx="550862" cy="353961"/>
          </a:xfrm>
          <a:prstGeom prst="triangle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BF2AE731-8D45-39C8-A535-BFCD400FF592}"/>
              </a:ext>
            </a:extLst>
          </p:cNvPr>
          <p:cNvSpPr/>
          <p:nvPr/>
        </p:nvSpPr>
        <p:spPr>
          <a:xfrm rot="5400000">
            <a:off x="1" y="2848896"/>
            <a:ext cx="550862" cy="353961"/>
          </a:xfrm>
          <a:prstGeom prst="triangle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73D6DDA7-A7DA-1FCF-1FB1-77B36E5F3604}"/>
              </a:ext>
            </a:extLst>
          </p:cNvPr>
          <p:cNvSpPr/>
          <p:nvPr/>
        </p:nvSpPr>
        <p:spPr>
          <a:xfrm rot="16200000">
            <a:off x="-29303" y="3527451"/>
            <a:ext cx="550862" cy="353961"/>
          </a:xfrm>
          <a:prstGeom prst="triangle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riangle isocèle 11">
            <a:extLst>
              <a:ext uri="{FF2B5EF4-FFF2-40B4-BE49-F238E27FC236}">
                <a16:creationId xmlns:a16="http://schemas.microsoft.com/office/drawing/2014/main" id="{CCC073DC-9877-E8AE-1C30-D5E2C0B4F104}"/>
              </a:ext>
            </a:extLst>
          </p:cNvPr>
          <p:cNvSpPr/>
          <p:nvPr/>
        </p:nvSpPr>
        <p:spPr>
          <a:xfrm rot="5400000">
            <a:off x="-23969" y="4125275"/>
            <a:ext cx="550862" cy="353961"/>
          </a:xfrm>
          <a:prstGeom prst="triangle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609C8672-1E62-3C15-1773-52BBEF3470A2}"/>
              </a:ext>
            </a:extLst>
          </p:cNvPr>
          <p:cNvSpPr/>
          <p:nvPr/>
        </p:nvSpPr>
        <p:spPr>
          <a:xfrm rot="16200000">
            <a:off x="-53273" y="4803830"/>
            <a:ext cx="550862" cy="353961"/>
          </a:xfrm>
          <a:prstGeom prst="triangle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riangle isocèle 13">
            <a:extLst>
              <a:ext uri="{FF2B5EF4-FFF2-40B4-BE49-F238E27FC236}">
                <a16:creationId xmlns:a16="http://schemas.microsoft.com/office/drawing/2014/main" id="{15E00AC3-C227-2B28-4A60-79B4F25A330A}"/>
              </a:ext>
            </a:extLst>
          </p:cNvPr>
          <p:cNvSpPr/>
          <p:nvPr/>
        </p:nvSpPr>
        <p:spPr>
          <a:xfrm rot="5400000">
            <a:off x="2" y="5451602"/>
            <a:ext cx="550862" cy="353961"/>
          </a:xfrm>
          <a:prstGeom prst="triangle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19C1F5FC-B36F-891A-CFD6-935FC768A968}"/>
              </a:ext>
            </a:extLst>
          </p:cNvPr>
          <p:cNvSpPr/>
          <p:nvPr/>
        </p:nvSpPr>
        <p:spPr>
          <a:xfrm rot="16200000">
            <a:off x="-29302" y="6130157"/>
            <a:ext cx="550862" cy="353961"/>
          </a:xfrm>
          <a:prstGeom prst="triangle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riangle isocèle 15">
            <a:extLst>
              <a:ext uri="{FF2B5EF4-FFF2-40B4-BE49-F238E27FC236}">
                <a16:creationId xmlns:a16="http://schemas.microsoft.com/office/drawing/2014/main" id="{E7162B88-32D2-E7BE-214A-E9C8F6ACFB96}"/>
              </a:ext>
            </a:extLst>
          </p:cNvPr>
          <p:cNvSpPr/>
          <p:nvPr/>
        </p:nvSpPr>
        <p:spPr>
          <a:xfrm rot="16200000">
            <a:off x="11649229" y="226142"/>
            <a:ext cx="550862" cy="353961"/>
          </a:xfrm>
          <a:prstGeom prst="triangle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riangle isocèle 16">
            <a:extLst>
              <a:ext uri="{FF2B5EF4-FFF2-40B4-BE49-F238E27FC236}">
                <a16:creationId xmlns:a16="http://schemas.microsoft.com/office/drawing/2014/main" id="{F7DAF340-685C-3DD4-AFC8-EB2562F791F8}"/>
              </a:ext>
            </a:extLst>
          </p:cNvPr>
          <p:cNvSpPr/>
          <p:nvPr/>
        </p:nvSpPr>
        <p:spPr>
          <a:xfrm rot="5400000">
            <a:off x="11619925" y="904697"/>
            <a:ext cx="550862" cy="353961"/>
          </a:xfrm>
          <a:prstGeom prst="triangle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EECF8C80-0634-0208-02D7-D9ABD06EEB7F}"/>
              </a:ext>
            </a:extLst>
          </p:cNvPr>
          <p:cNvSpPr/>
          <p:nvPr/>
        </p:nvSpPr>
        <p:spPr>
          <a:xfrm rot="16200000">
            <a:off x="11664008" y="1583251"/>
            <a:ext cx="550862" cy="353961"/>
          </a:xfrm>
          <a:prstGeom prst="triangle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6D3EC78E-181F-B6D0-8FC3-1B7A73169BD6}"/>
              </a:ext>
            </a:extLst>
          </p:cNvPr>
          <p:cNvSpPr/>
          <p:nvPr/>
        </p:nvSpPr>
        <p:spPr>
          <a:xfrm rot="5400000">
            <a:off x="11634704" y="2261806"/>
            <a:ext cx="550862" cy="353961"/>
          </a:xfrm>
          <a:prstGeom prst="triangle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>
            <a:extLst>
              <a:ext uri="{FF2B5EF4-FFF2-40B4-BE49-F238E27FC236}">
                <a16:creationId xmlns:a16="http://schemas.microsoft.com/office/drawing/2014/main" id="{684B6FDD-38B0-DE1F-14C7-9E36EE617119}"/>
              </a:ext>
            </a:extLst>
          </p:cNvPr>
          <p:cNvSpPr/>
          <p:nvPr/>
        </p:nvSpPr>
        <p:spPr>
          <a:xfrm rot="16200000">
            <a:off x="11649229" y="2848896"/>
            <a:ext cx="550862" cy="353961"/>
          </a:xfrm>
          <a:prstGeom prst="triangle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>
            <a:extLst>
              <a:ext uri="{FF2B5EF4-FFF2-40B4-BE49-F238E27FC236}">
                <a16:creationId xmlns:a16="http://schemas.microsoft.com/office/drawing/2014/main" id="{2F8A4C45-4DE4-EFA9-9E04-5C9937238069}"/>
              </a:ext>
            </a:extLst>
          </p:cNvPr>
          <p:cNvSpPr/>
          <p:nvPr/>
        </p:nvSpPr>
        <p:spPr>
          <a:xfrm rot="5400000">
            <a:off x="11619925" y="3527451"/>
            <a:ext cx="550862" cy="353961"/>
          </a:xfrm>
          <a:prstGeom prst="triangle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isocèle 21">
            <a:extLst>
              <a:ext uri="{FF2B5EF4-FFF2-40B4-BE49-F238E27FC236}">
                <a16:creationId xmlns:a16="http://schemas.microsoft.com/office/drawing/2014/main" id="{1AA7150C-09D7-A8F6-0AA0-EE18BD365BC1}"/>
              </a:ext>
            </a:extLst>
          </p:cNvPr>
          <p:cNvSpPr/>
          <p:nvPr/>
        </p:nvSpPr>
        <p:spPr>
          <a:xfrm rot="16200000">
            <a:off x="11625259" y="4125275"/>
            <a:ext cx="550862" cy="353961"/>
          </a:xfrm>
          <a:prstGeom prst="triangle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isocèle 22">
            <a:extLst>
              <a:ext uri="{FF2B5EF4-FFF2-40B4-BE49-F238E27FC236}">
                <a16:creationId xmlns:a16="http://schemas.microsoft.com/office/drawing/2014/main" id="{DCAE0286-9362-A79C-94E4-0EFC37166392}"/>
              </a:ext>
            </a:extLst>
          </p:cNvPr>
          <p:cNvSpPr/>
          <p:nvPr/>
        </p:nvSpPr>
        <p:spPr>
          <a:xfrm rot="5400000">
            <a:off x="11595955" y="4803830"/>
            <a:ext cx="550862" cy="353961"/>
          </a:xfrm>
          <a:prstGeom prst="triangle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isocèle 23">
            <a:extLst>
              <a:ext uri="{FF2B5EF4-FFF2-40B4-BE49-F238E27FC236}">
                <a16:creationId xmlns:a16="http://schemas.microsoft.com/office/drawing/2014/main" id="{CEF6C443-4822-7D35-81E7-02161F2A536E}"/>
              </a:ext>
            </a:extLst>
          </p:cNvPr>
          <p:cNvSpPr/>
          <p:nvPr/>
        </p:nvSpPr>
        <p:spPr>
          <a:xfrm rot="16200000">
            <a:off x="11649230" y="5451602"/>
            <a:ext cx="550862" cy="353961"/>
          </a:xfrm>
          <a:prstGeom prst="triangle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isocèle 24">
            <a:extLst>
              <a:ext uri="{FF2B5EF4-FFF2-40B4-BE49-F238E27FC236}">
                <a16:creationId xmlns:a16="http://schemas.microsoft.com/office/drawing/2014/main" id="{642023D3-6CAC-6792-FADF-4E1498B194D9}"/>
              </a:ext>
            </a:extLst>
          </p:cNvPr>
          <p:cNvSpPr/>
          <p:nvPr/>
        </p:nvSpPr>
        <p:spPr>
          <a:xfrm rot="5400000">
            <a:off x="11619926" y="6130157"/>
            <a:ext cx="550862" cy="353961"/>
          </a:xfrm>
          <a:prstGeom prst="triangle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5C82F9-5F98-0FC9-3431-E4D22F0EFE83}"/>
              </a:ext>
            </a:extLst>
          </p:cNvPr>
          <p:cNvSpPr/>
          <p:nvPr/>
        </p:nvSpPr>
        <p:spPr>
          <a:xfrm>
            <a:off x="10677705" y="0"/>
            <a:ext cx="963432" cy="294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F9A42C-B804-B30E-BC7C-39000606D1C5}"/>
              </a:ext>
            </a:extLst>
          </p:cNvPr>
          <p:cNvSpPr/>
          <p:nvPr/>
        </p:nvSpPr>
        <p:spPr>
          <a:xfrm>
            <a:off x="10662830" y="383586"/>
            <a:ext cx="963432" cy="216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space réservé du numéro de diapositive 27">
            <a:extLst>
              <a:ext uri="{FF2B5EF4-FFF2-40B4-BE49-F238E27FC236}">
                <a16:creationId xmlns:a16="http://schemas.microsoft.com/office/drawing/2014/main" id="{BC95BC00-113E-C63B-2AE0-E7D8EB8D8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459A-E948-4D97-B531-B972DA20742D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37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01AFBC-2CD8-FC39-D0EF-DEDDBEA13DC2}"/>
              </a:ext>
            </a:extLst>
          </p:cNvPr>
          <p:cNvSpPr/>
          <p:nvPr/>
        </p:nvSpPr>
        <p:spPr>
          <a:xfrm>
            <a:off x="0" y="-1"/>
            <a:ext cx="12192001" cy="6858000"/>
          </a:xfrm>
          <a:prstGeom prst="rect">
            <a:avLst/>
          </a:prstGeom>
          <a:solidFill>
            <a:srgbClr val="F2F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3A208-9D9C-EFF0-7707-E3BF3916BCDC}"/>
              </a:ext>
            </a:extLst>
          </p:cNvPr>
          <p:cNvSpPr/>
          <p:nvPr/>
        </p:nvSpPr>
        <p:spPr>
          <a:xfrm>
            <a:off x="0" y="0"/>
            <a:ext cx="12192000" cy="285136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C77D805-CB90-D733-AB8F-5F9D6C4DACBD}"/>
              </a:ext>
            </a:extLst>
          </p:cNvPr>
          <p:cNvSpPr txBox="1"/>
          <p:nvPr/>
        </p:nvSpPr>
        <p:spPr>
          <a:xfrm>
            <a:off x="249644" y="721876"/>
            <a:ext cx="2320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365B6D"/>
                </a:solidFill>
                <a:latin typeface="Bahnschrift SemiBold Condensed" panose="020B0502040204020203" pitchFamily="34" charset="0"/>
              </a:rPr>
              <a:t>Notre équipe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C54D4D-6385-6E1A-B888-C7E537CCD882}"/>
              </a:ext>
            </a:extLst>
          </p:cNvPr>
          <p:cNvSpPr/>
          <p:nvPr/>
        </p:nvSpPr>
        <p:spPr>
          <a:xfrm>
            <a:off x="0" y="326077"/>
            <a:ext cx="12192000" cy="106542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F15135-4BE9-6610-0DB3-D0DADE3844D7}"/>
              </a:ext>
            </a:extLst>
          </p:cNvPr>
          <p:cNvSpPr/>
          <p:nvPr/>
        </p:nvSpPr>
        <p:spPr>
          <a:xfrm>
            <a:off x="0" y="472677"/>
            <a:ext cx="12192000" cy="45719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FAD7D7-4AB1-D22C-1C67-D87AE3FB73F8}"/>
              </a:ext>
            </a:extLst>
          </p:cNvPr>
          <p:cNvSpPr/>
          <p:nvPr/>
        </p:nvSpPr>
        <p:spPr>
          <a:xfrm>
            <a:off x="0" y="554266"/>
            <a:ext cx="12192000" cy="45719"/>
          </a:xfrm>
          <a:prstGeom prst="rect">
            <a:avLst/>
          </a:prstGeom>
          <a:solidFill>
            <a:srgbClr val="91DB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99A8FC1-F0D1-6B93-77AC-1735C74874F8}"/>
              </a:ext>
            </a:extLst>
          </p:cNvPr>
          <p:cNvSpPr txBox="1"/>
          <p:nvPr/>
        </p:nvSpPr>
        <p:spPr>
          <a:xfrm>
            <a:off x="2754949" y="1516945"/>
            <a:ext cx="1500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>
                <a:solidFill>
                  <a:srgbClr val="365B6D"/>
                </a:solidFill>
              </a:rPr>
              <a:t>Sammy RABHINE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2EB102-3CE1-CB91-2154-CEA5064C37A8}"/>
              </a:ext>
            </a:extLst>
          </p:cNvPr>
          <p:cNvSpPr/>
          <p:nvPr/>
        </p:nvSpPr>
        <p:spPr>
          <a:xfrm>
            <a:off x="1291864" y="1887251"/>
            <a:ext cx="2926175" cy="307777"/>
          </a:xfrm>
          <a:prstGeom prst="rect">
            <a:avLst/>
          </a:prstGeom>
          <a:solidFill>
            <a:srgbClr val="F2F1E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100" dirty="0">
                <a:solidFill>
                  <a:srgbClr val="91DBC0"/>
                </a:solidFill>
              </a:rPr>
              <a:t>Master ingénierie quantitative et financière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167ABD0-1344-A040-26EF-6332B83C3AE3}"/>
              </a:ext>
            </a:extLst>
          </p:cNvPr>
          <p:cNvSpPr txBox="1"/>
          <p:nvPr/>
        </p:nvSpPr>
        <p:spPr>
          <a:xfrm>
            <a:off x="1291862" y="2195028"/>
            <a:ext cx="29261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300" dirty="0">
                <a:solidFill>
                  <a:srgbClr val="365B6D"/>
                </a:solidFill>
              </a:rPr>
              <a:t>« Lors de ce projet je me suis principalement occupé des parties sur le SST et le LSM, de plus j’ai occupé le rôle de chef de projet ».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8C0F0D-61F5-59FA-3CCD-DC52A689D534}"/>
              </a:ext>
            </a:extLst>
          </p:cNvPr>
          <p:cNvSpPr txBox="1"/>
          <p:nvPr/>
        </p:nvSpPr>
        <p:spPr>
          <a:xfrm>
            <a:off x="2792358" y="3201109"/>
            <a:ext cx="1500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>
                <a:solidFill>
                  <a:srgbClr val="365B6D"/>
                </a:solidFill>
              </a:rPr>
              <a:t>Louis LOISEL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917BD3-49BA-7CB0-6DA5-9B06DDCCD1F3}"/>
              </a:ext>
            </a:extLst>
          </p:cNvPr>
          <p:cNvSpPr/>
          <p:nvPr/>
        </p:nvSpPr>
        <p:spPr>
          <a:xfrm>
            <a:off x="1329273" y="3571415"/>
            <a:ext cx="2926175" cy="307777"/>
          </a:xfrm>
          <a:prstGeom prst="rect">
            <a:avLst/>
          </a:prstGeom>
          <a:solidFill>
            <a:srgbClr val="F2F1E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100" dirty="0">
                <a:solidFill>
                  <a:srgbClr val="91DBC0"/>
                </a:solidFill>
              </a:rPr>
              <a:t>Master ingénierie quantitative et financière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783891-7BE8-F1A3-D1EB-D5E570B0AA4D}"/>
              </a:ext>
            </a:extLst>
          </p:cNvPr>
          <p:cNvSpPr txBox="1"/>
          <p:nvPr/>
        </p:nvSpPr>
        <p:spPr>
          <a:xfrm>
            <a:off x="1329271" y="3879192"/>
            <a:ext cx="292617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300" dirty="0">
                <a:solidFill>
                  <a:srgbClr val="365B6D"/>
                </a:solidFill>
              </a:rPr>
              <a:t>« Partie théorique sur la viralité, la régression de Poisson, parties rédactionnelles et de gestion de projet».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878C36F-FB21-5A4D-0609-E2E117C97F0F}"/>
              </a:ext>
            </a:extLst>
          </p:cNvPr>
          <p:cNvSpPr txBox="1"/>
          <p:nvPr/>
        </p:nvSpPr>
        <p:spPr>
          <a:xfrm>
            <a:off x="2754948" y="4899733"/>
            <a:ext cx="1500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>
                <a:solidFill>
                  <a:srgbClr val="365B6D"/>
                </a:solidFill>
              </a:rPr>
              <a:t>Karim ER-RACHDI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D456FF-3C93-AB9E-F0A6-C38815FE7DEF}"/>
              </a:ext>
            </a:extLst>
          </p:cNvPr>
          <p:cNvSpPr/>
          <p:nvPr/>
        </p:nvSpPr>
        <p:spPr>
          <a:xfrm>
            <a:off x="1291863" y="5270039"/>
            <a:ext cx="2926175" cy="307777"/>
          </a:xfrm>
          <a:prstGeom prst="rect">
            <a:avLst/>
          </a:prstGeom>
          <a:solidFill>
            <a:srgbClr val="F2F1E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100" dirty="0">
                <a:solidFill>
                  <a:srgbClr val="91DBC0"/>
                </a:solidFill>
              </a:rPr>
              <a:t>Master ingénierie quantitative et financière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8C3B78A-7238-E5E8-CF7A-CA31AB740206}"/>
              </a:ext>
            </a:extLst>
          </p:cNvPr>
          <p:cNvSpPr txBox="1"/>
          <p:nvPr/>
        </p:nvSpPr>
        <p:spPr>
          <a:xfrm>
            <a:off x="1291861" y="5577816"/>
            <a:ext cx="292617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300" dirty="0">
                <a:solidFill>
                  <a:srgbClr val="365B6D"/>
                </a:solidFill>
              </a:rPr>
              <a:t>« Analyse de documents de recherche, j’ai aussi effectué le data </a:t>
            </a:r>
            <a:r>
              <a:rPr lang="fr-FR" sz="1300" dirty="0" err="1">
                <a:solidFill>
                  <a:srgbClr val="365B6D"/>
                </a:solidFill>
              </a:rPr>
              <a:t>cleaning</a:t>
            </a:r>
            <a:r>
              <a:rPr lang="fr-FR" sz="1300" dirty="0">
                <a:solidFill>
                  <a:srgbClr val="365B6D"/>
                </a:solidFill>
              </a:rPr>
              <a:t> de la base de données, calculé la viralité de </a:t>
            </a:r>
            <a:r>
              <a:rPr lang="fr-FR" sz="1300" dirty="0" err="1">
                <a:solidFill>
                  <a:srgbClr val="365B6D"/>
                </a:solidFill>
              </a:rPr>
              <a:t>Herhausen</a:t>
            </a:r>
            <a:r>
              <a:rPr lang="fr-FR" sz="1300" dirty="0">
                <a:solidFill>
                  <a:srgbClr val="365B6D"/>
                </a:solidFill>
              </a:rPr>
              <a:t>, SST et LSM pour créer un modèle de régression».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FA216A5-8267-A9B3-50C2-370B0812E86B}"/>
              </a:ext>
            </a:extLst>
          </p:cNvPr>
          <p:cNvSpPr txBox="1"/>
          <p:nvPr/>
        </p:nvSpPr>
        <p:spPr>
          <a:xfrm>
            <a:off x="7933551" y="1441650"/>
            <a:ext cx="1500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365B6D"/>
                </a:solidFill>
              </a:rPr>
              <a:t>Matthieu SAJOT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FA7AC0-1484-738A-BC54-239A73872D7A}"/>
              </a:ext>
            </a:extLst>
          </p:cNvPr>
          <p:cNvSpPr/>
          <p:nvPr/>
        </p:nvSpPr>
        <p:spPr>
          <a:xfrm>
            <a:off x="7935467" y="1883621"/>
            <a:ext cx="2926175" cy="307777"/>
          </a:xfrm>
          <a:prstGeom prst="rect">
            <a:avLst/>
          </a:prstGeom>
          <a:solidFill>
            <a:srgbClr val="F2F1E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rgbClr val="91DBC0"/>
                </a:solidFill>
              </a:rPr>
              <a:t>Master systèmes d’informations &amp; Big Data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B1CD1A6-81D1-8F22-F6E2-46C0B5685A7C}"/>
              </a:ext>
            </a:extLst>
          </p:cNvPr>
          <p:cNvSpPr txBox="1"/>
          <p:nvPr/>
        </p:nvSpPr>
        <p:spPr>
          <a:xfrm>
            <a:off x="7935465" y="2191398"/>
            <a:ext cx="29261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>
                <a:solidFill>
                  <a:srgbClr val="365B6D"/>
                </a:solidFill>
              </a:rPr>
              <a:t>« Extraction, préparation et visualisation de données utilisées».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5E47E4D-969B-E3EC-3611-CA09745E55E4}"/>
              </a:ext>
            </a:extLst>
          </p:cNvPr>
          <p:cNvSpPr txBox="1"/>
          <p:nvPr/>
        </p:nvSpPr>
        <p:spPr>
          <a:xfrm>
            <a:off x="7970959" y="3162870"/>
            <a:ext cx="2638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365B6D"/>
                </a:solidFill>
              </a:rPr>
              <a:t>Matthias NGUEND NJIKI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E666E4-89B3-1A4E-46F2-D85F1E1281C1}"/>
              </a:ext>
            </a:extLst>
          </p:cNvPr>
          <p:cNvSpPr/>
          <p:nvPr/>
        </p:nvSpPr>
        <p:spPr>
          <a:xfrm>
            <a:off x="7970959" y="3567376"/>
            <a:ext cx="2926175" cy="307777"/>
          </a:xfrm>
          <a:prstGeom prst="rect">
            <a:avLst/>
          </a:prstGeom>
          <a:solidFill>
            <a:srgbClr val="F2F1E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rgbClr val="91DBC0"/>
                </a:solidFill>
              </a:rPr>
              <a:t>Master ingénierie quantitative et financière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ED4CF5D-1533-A96A-F682-B21A7CAA8ED1}"/>
              </a:ext>
            </a:extLst>
          </p:cNvPr>
          <p:cNvSpPr txBox="1"/>
          <p:nvPr/>
        </p:nvSpPr>
        <p:spPr>
          <a:xfrm>
            <a:off x="7970957" y="3875153"/>
            <a:ext cx="29261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>
                <a:solidFill>
                  <a:srgbClr val="365B6D"/>
                </a:solidFill>
              </a:rPr>
              <a:t>« Retraitement des données extraites pour les adapter à un modèle précis (estimation de volume, détection cas viral) ».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471E905-27EF-DEBE-BB4B-99F6B8CFA2EA}"/>
              </a:ext>
            </a:extLst>
          </p:cNvPr>
          <p:cNvSpPr txBox="1"/>
          <p:nvPr/>
        </p:nvSpPr>
        <p:spPr>
          <a:xfrm>
            <a:off x="7933550" y="4884184"/>
            <a:ext cx="1500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365B6D"/>
                </a:solidFill>
              </a:rPr>
              <a:t>Thom TOUADERA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B51044-7F53-24F9-8551-5FFDF22D11AB}"/>
              </a:ext>
            </a:extLst>
          </p:cNvPr>
          <p:cNvSpPr/>
          <p:nvPr/>
        </p:nvSpPr>
        <p:spPr>
          <a:xfrm>
            <a:off x="7933554" y="5267257"/>
            <a:ext cx="2926175" cy="307777"/>
          </a:xfrm>
          <a:prstGeom prst="rect">
            <a:avLst/>
          </a:prstGeom>
          <a:solidFill>
            <a:srgbClr val="F2F1E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rgbClr val="91DBC0"/>
                </a:solidFill>
              </a:rPr>
              <a:t>Master ingénierie quantitative et financière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568C173-F837-294F-DBEE-B4B250E02D10}"/>
              </a:ext>
            </a:extLst>
          </p:cNvPr>
          <p:cNvSpPr txBox="1"/>
          <p:nvPr/>
        </p:nvSpPr>
        <p:spPr>
          <a:xfrm>
            <a:off x="7933552" y="5575034"/>
            <a:ext cx="29261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>
                <a:solidFill>
                  <a:srgbClr val="365B6D"/>
                </a:solidFill>
              </a:rPr>
              <a:t>« Je me suis chargé de la partie : </a:t>
            </a:r>
            <a:r>
              <a:rPr lang="fr-FR" sz="1300" dirty="0" err="1">
                <a:solidFill>
                  <a:srgbClr val="365B6D"/>
                </a:solidFill>
              </a:rPr>
              <a:t>Statitics</a:t>
            </a:r>
            <a:r>
              <a:rPr lang="fr-FR" sz="1300" dirty="0">
                <a:solidFill>
                  <a:srgbClr val="365B6D"/>
                </a:solidFill>
              </a:rPr>
              <a:t> descriptive et régression».</a:t>
            </a:r>
          </a:p>
        </p:txBody>
      </p:sp>
      <p:pic>
        <p:nvPicPr>
          <p:cNvPr id="33" name="Image 32" descr="Une image contenant intérieur, sombre&#10;&#10;Description générée automatiquement">
            <a:extLst>
              <a:ext uri="{FF2B5EF4-FFF2-40B4-BE49-F238E27FC236}">
                <a16:creationId xmlns:a16="http://schemas.microsoft.com/office/drawing/2014/main" id="{68F526DD-659F-E483-5639-B6E12BF7D9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7837" r="3804" b="28360"/>
          <a:stretch/>
        </p:blipFill>
        <p:spPr>
          <a:xfrm>
            <a:off x="4444171" y="1827156"/>
            <a:ext cx="1262442" cy="1303858"/>
          </a:xfrm>
          <a:prstGeom prst="ellipse">
            <a:avLst/>
          </a:prstGeom>
          <a:ln w="127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6" name="Image 35" descr="Une image contenant homme, personne, intérieur, sombre&#10;&#10;Description générée automatiquement">
            <a:extLst>
              <a:ext uri="{FF2B5EF4-FFF2-40B4-BE49-F238E27FC236}">
                <a16:creationId xmlns:a16="http://schemas.microsoft.com/office/drawing/2014/main" id="{4544B9D4-4BD6-EEDF-213D-62BACECBFD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83" b="26624"/>
          <a:stretch/>
        </p:blipFill>
        <p:spPr>
          <a:xfrm>
            <a:off x="6482386" y="1846952"/>
            <a:ext cx="1262443" cy="127886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8" name="Image 37" descr="Une image contenant personne, mur, homme, intérieur&#10;&#10;Description générée automatiquement">
            <a:extLst>
              <a:ext uri="{FF2B5EF4-FFF2-40B4-BE49-F238E27FC236}">
                <a16:creationId xmlns:a16="http://schemas.microsoft.com/office/drawing/2014/main" id="{F2E2A295-C285-5BBC-80C3-57148D952F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87" y="3466913"/>
            <a:ext cx="1324010" cy="1303858"/>
          </a:xfrm>
          <a:prstGeom prst="ellipse">
            <a:avLst/>
          </a:prstGeom>
          <a:ln w="127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4" name="Image 43" descr="Une image contenant extérieur, personne, terrain&#10;&#10;Description générée automatiquement">
            <a:extLst>
              <a:ext uri="{FF2B5EF4-FFF2-40B4-BE49-F238E27FC236}">
                <a16:creationId xmlns:a16="http://schemas.microsoft.com/office/drawing/2014/main" id="{1527B264-8D19-620E-E346-81264D6A10A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8" t="10170" r="42592" b="57276"/>
          <a:stretch/>
        </p:blipFill>
        <p:spPr>
          <a:xfrm>
            <a:off x="6385799" y="3475597"/>
            <a:ext cx="1324010" cy="1295174"/>
          </a:xfrm>
          <a:prstGeom prst="ellipse">
            <a:avLst/>
          </a:prstGeom>
          <a:ln w="127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6" name="Image 45" descr="Une image contenant personne, homme, mur, complet&#10;&#10;Description générée automatiquement">
            <a:extLst>
              <a:ext uri="{FF2B5EF4-FFF2-40B4-BE49-F238E27FC236}">
                <a16:creationId xmlns:a16="http://schemas.microsoft.com/office/drawing/2014/main" id="{77371CDF-4FFE-7124-9C35-334C7E2DE33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" t="1244" r="1434" b="27477"/>
          <a:stretch/>
        </p:blipFill>
        <p:spPr>
          <a:xfrm>
            <a:off x="6378089" y="5077102"/>
            <a:ext cx="1399090" cy="1361936"/>
          </a:xfrm>
          <a:prstGeom prst="ellipse">
            <a:avLst/>
          </a:prstGeom>
          <a:ln w="127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8" name="Image 47" descr="Une image contenant personne, homme, cravate, complet&#10;&#10;Description générée automatiquement">
            <a:extLst>
              <a:ext uri="{FF2B5EF4-FFF2-40B4-BE49-F238E27FC236}">
                <a16:creationId xmlns:a16="http://schemas.microsoft.com/office/drawing/2014/main" id="{29582E7C-BC22-B855-930E-C1DE98527A8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7" b="9177"/>
          <a:stretch/>
        </p:blipFill>
        <p:spPr>
          <a:xfrm>
            <a:off x="4405420" y="5047586"/>
            <a:ext cx="1324011" cy="139145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0" name="Espace réservé du numéro de diapositive 49">
            <a:extLst>
              <a:ext uri="{FF2B5EF4-FFF2-40B4-BE49-F238E27FC236}">
                <a16:creationId xmlns:a16="http://schemas.microsoft.com/office/drawing/2014/main" id="{5BD3A518-1B13-2C79-5E1B-6E81FB93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459A-E948-4D97-B531-B972DA20742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842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01AFBC-2CD8-FC39-D0EF-DEDDBEA13DC2}"/>
              </a:ext>
            </a:extLst>
          </p:cNvPr>
          <p:cNvSpPr/>
          <p:nvPr/>
        </p:nvSpPr>
        <p:spPr>
          <a:xfrm>
            <a:off x="0" y="-1"/>
            <a:ext cx="12192001" cy="6858000"/>
          </a:xfrm>
          <a:prstGeom prst="rect">
            <a:avLst/>
          </a:prstGeom>
          <a:solidFill>
            <a:srgbClr val="F2F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3A208-9D9C-EFF0-7707-E3BF3916BCDC}"/>
              </a:ext>
            </a:extLst>
          </p:cNvPr>
          <p:cNvSpPr/>
          <p:nvPr/>
        </p:nvSpPr>
        <p:spPr>
          <a:xfrm>
            <a:off x="0" y="0"/>
            <a:ext cx="12192000" cy="285136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C54D4D-6385-6E1A-B888-C7E537CCD882}"/>
              </a:ext>
            </a:extLst>
          </p:cNvPr>
          <p:cNvSpPr/>
          <p:nvPr/>
        </p:nvSpPr>
        <p:spPr>
          <a:xfrm>
            <a:off x="0" y="326077"/>
            <a:ext cx="12192000" cy="106542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F15135-4BE9-6610-0DB3-D0DADE3844D7}"/>
              </a:ext>
            </a:extLst>
          </p:cNvPr>
          <p:cNvSpPr/>
          <p:nvPr/>
        </p:nvSpPr>
        <p:spPr>
          <a:xfrm>
            <a:off x="0" y="472677"/>
            <a:ext cx="12192000" cy="45719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FAD7D7-4AB1-D22C-1C67-D87AE3FB73F8}"/>
              </a:ext>
            </a:extLst>
          </p:cNvPr>
          <p:cNvSpPr/>
          <p:nvPr/>
        </p:nvSpPr>
        <p:spPr>
          <a:xfrm>
            <a:off x="0" y="554266"/>
            <a:ext cx="12192000" cy="45719"/>
          </a:xfrm>
          <a:prstGeom prst="rect">
            <a:avLst/>
          </a:prstGeom>
          <a:solidFill>
            <a:srgbClr val="91DB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9493FB9-0E11-A041-F190-F858C9CDC51F}"/>
              </a:ext>
            </a:extLst>
          </p:cNvPr>
          <p:cNvSpPr txBox="1"/>
          <p:nvPr/>
        </p:nvSpPr>
        <p:spPr>
          <a:xfrm>
            <a:off x="1651051" y="1320618"/>
            <a:ext cx="1574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65B6D"/>
                </a:solidFill>
                <a:latin typeface="Bahnschrift SemiBold Condensed" panose="020B0502040204020203" pitchFamily="34" charset="0"/>
              </a:rPr>
              <a:t>References</a:t>
            </a:r>
            <a:endParaRPr lang="fr-FR" sz="2800" b="1" dirty="0">
              <a:solidFill>
                <a:srgbClr val="365B6D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6" name="Arc partiel 5">
            <a:extLst>
              <a:ext uri="{FF2B5EF4-FFF2-40B4-BE49-F238E27FC236}">
                <a16:creationId xmlns:a16="http://schemas.microsoft.com/office/drawing/2014/main" id="{17066382-9BD7-34C7-1395-4B53D7C25815}"/>
              </a:ext>
            </a:extLst>
          </p:cNvPr>
          <p:cNvSpPr/>
          <p:nvPr/>
        </p:nvSpPr>
        <p:spPr>
          <a:xfrm>
            <a:off x="1079551" y="1303769"/>
            <a:ext cx="1143000" cy="1080137"/>
          </a:xfrm>
          <a:prstGeom prst="pie">
            <a:avLst/>
          </a:prstGeom>
          <a:solidFill>
            <a:srgbClr val="91DBC0"/>
          </a:solidFill>
          <a:ln>
            <a:solidFill>
              <a:srgbClr val="F2F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7700950-CF4A-317D-DC0D-2F1C564050CB}"/>
              </a:ext>
            </a:extLst>
          </p:cNvPr>
          <p:cNvSpPr txBox="1"/>
          <p:nvPr/>
        </p:nvSpPr>
        <p:spPr>
          <a:xfrm>
            <a:off x="892277" y="2592383"/>
            <a:ext cx="1112827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50" dirty="0">
                <a:solidFill>
                  <a:srgbClr val="365B6D"/>
                </a:solidFill>
              </a:rPr>
              <a:t>[1] </a:t>
            </a:r>
            <a:r>
              <a:rPr lang="fr-FR" sz="1250" dirty="0" err="1">
                <a:solidFill>
                  <a:srgbClr val="365B6D"/>
                </a:solidFill>
              </a:rPr>
              <a:t>Herhausen</a:t>
            </a:r>
            <a:r>
              <a:rPr lang="fr-FR" sz="1250" dirty="0">
                <a:solidFill>
                  <a:srgbClr val="365B6D"/>
                </a:solidFill>
              </a:rPr>
              <a:t>, D., Ludwig, S., </a:t>
            </a:r>
            <a:r>
              <a:rPr lang="fr-FR" sz="1250" dirty="0" err="1">
                <a:solidFill>
                  <a:srgbClr val="365B6D"/>
                </a:solidFill>
              </a:rPr>
              <a:t>Grewal</a:t>
            </a:r>
            <a:r>
              <a:rPr lang="fr-FR" sz="1250" dirty="0">
                <a:solidFill>
                  <a:srgbClr val="365B6D"/>
                </a:solidFill>
              </a:rPr>
              <a:t>, D., Wulf, J., </a:t>
            </a:r>
            <a:r>
              <a:rPr lang="fr-FR" sz="1250" dirty="0" err="1">
                <a:solidFill>
                  <a:srgbClr val="365B6D"/>
                </a:solidFill>
              </a:rPr>
              <a:t>Schoegel</a:t>
            </a:r>
            <a:r>
              <a:rPr lang="fr-FR" sz="1250" dirty="0">
                <a:solidFill>
                  <a:srgbClr val="365B6D"/>
                </a:solidFill>
              </a:rPr>
              <a:t>, M. (2019). </a:t>
            </a:r>
            <a:r>
              <a:rPr lang="fr-FR" sz="1250" dirty="0" err="1">
                <a:solidFill>
                  <a:srgbClr val="365B6D"/>
                </a:solidFill>
              </a:rPr>
              <a:t>Detecting</a:t>
            </a:r>
            <a:r>
              <a:rPr lang="fr-FR" sz="1250" dirty="0">
                <a:solidFill>
                  <a:srgbClr val="365B6D"/>
                </a:solidFill>
              </a:rPr>
              <a:t>, </a:t>
            </a:r>
            <a:r>
              <a:rPr lang="fr-FR" sz="1250" dirty="0" err="1">
                <a:solidFill>
                  <a:srgbClr val="365B6D"/>
                </a:solidFill>
              </a:rPr>
              <a:t>preventing</a:t>
            </a:r>
            <a:r>
              <a:rPr lang="fr-FR" sz="1250" dirty="0">
                <a:solidFill>
                  <a:srgbClr val="365B6D"/>
                </a:solidFill>
              </a:rPr>
              <a:t>, and </a:t>
            </a:r>
            <a:r>
              <a:rPr lang="fr-FR" sz="1250" dirty="0" err="1">
                <a:solidFill>
                  <a:srgbClr val="365B6D"/>
                </a:solidFill>
              </a:rPr>
              <a:t>mitigating</a:t>
            </a:r>
            <a:r>
              <a:rPr lang="fr-FR" sz="1250" dirty="0">
                <a:solidFill>
                  <a:srgbClr val="365B6D"/>
                </a:solidFill>
              </a:rPr>
              <a:t> online firestorms in brand </a:t>
            </a:r>
            <a:r>
              <a:rPr lang="fr-FR" sz="1250" dirty="0" err="1">
                <a:solidFill>
                  <a:srgbClr val="365B6D"/>
                </a:solidFill>
              </a:rPr>
              <a:t>communities</a:t>
            </a:r>
            <a:r>
              <a:rPr lang="fr-FR" sz="1250" dirty="0">
                <a:solidFill>
                  <a:srgbClr val="365B6D"/>
                </a:solidFill>
              </a:rPr>
              <a:t>,” Journal of Marketing, 83(1), 1-21.</a:t>
            </a:r>
          </a:p>
          <a:p>
            <a:r>
              <a:rPr lang="fr-FR" sz="1250" dirty="0">
                <a:solidFill>
                  <a:srgbClr val="365B6D"/>
                </a:solidFill>
              </a:rPr>
              <a:t>[2] HOANG, Tuan Anh; LIM, </a:t>
            </a:r>
            <a:r>
              <a:rPr lang="fr-FR" sz="1250" dirty="0" err="1">
                <a:solidFill>
                  <a:srgbClr val="365B6D"/>
                </a:solidFill>
              </a:rPr>
              <a:t>Ee</a:t>
            </a:r>
            <a:r>
              <a:rPr lang="fr-FR" sz="1250" dirty="0">
                <a:solidFill>
                  <a:srgbClr val="365B6D"/>
                </a:solidFill>
              </a:rPr>
              <a:t> Peng; ACHANANUPARP, </a:t>
            </a:r>
            <a:r>
              <a:rPr lang="fr-FR" sz="1250" dirty="0" err="1">
                <a:solidFill>
                  <a:srgbClr val="365B6D"/>
                </a:solidFill>
              </a:rPr>
              <a:t>Palakorn</a:t>
            </a:r>
            <a:r>
              <a:rPr lang="fr-FR" sz="1250" dirty="0">
                <a:solidFill>
                  <a:srgbClr val="365B6D"/>
                </a:solidFill>
              </a:rPr>
              <a:t>; JIANG, Jing; and ZHU, </a:t>
            </a:r>
            <a:r>
              <a:rPr lang="fr-FR" sz="1250" dirty="0" err="1">
                <a:solidFill>
                  <a:srgbClr val="365B6D"/>
                </a:solidFill>
              </a:rPr>
              <a:t>Feida</a:t>
            </a:r>
            <a:r>
              <a:rPr lang="fr-FR" sz="1250" dirty="0">
                <a:solidFill>
                  <a:srgbClr val="365B6D"/>
                </a:solidFill>
              </a:rPr>
              <a:t>. On Modeling </a:t>
            </a:r>
            <a:r>
              <a:rPr lang="fr-FR" sz="1250" dirty="0" err="1">
                <a:solidFill>
                  <a:srgbClr val="365B6D"/>
                </a:solidFill>
              </a:rPr>
              <a:t>Virality</a:t>
            </a:r>
            <a:r>
              <a:rPr lang="fr-FR" sz="1250" dirty="0">
                <a:solidFill>
                  <a:srgbClr val="365B6D"/>
                </a:solidFill>
              </a:rPr>
              <a:t> of Twitter Content. (2011). Digital </a:t>
            </a:r>
            <a:r>
              <a:rPr lang="fr-FR" sz="1250" dirty="0" err="1">
                <a:solidFill>
                  <a:srgbClr val="365B6D"/>
                </a:solidFill>
              </a:rPr>
              <a:t>Libraries</a:t>
            </a:r>
            <a:r>
              <a:rPr lang="fr-FR" sz="1250" dirty="0">
                <a:solidFill>
                  <a:srgbClr val="365B6D"/>
                </a:solidFill>
              </a:rPr>
              <a:t>: 13th International </a:t>
            </a:r>
            <a:r>
              <a:rPr lang="fr-FR" sz="1250" dirty="0" err="1">
                <a:solidFill>
                  <a:srgbClr val="365B6D"/>
                </a:solidFill>
              </a:rPr>
              <a:t>Conference</a:t>
            </a:r>
            <a:r>
              <a:rPr lang="fr-FR" sz="1250" dirty="0">
                <a:solidFill>
                  <a:srgbClr val="365B6D"/>
                </a:solidFill>
              </a:rPr>
              <a:t> on Asia-Pacific Digital </a:t>
            </a:r>
            <a:r>
              <a:rPr lang="fr-FR" sz="1250" dirty="0" err="1">
                <a:solidFill>
                  <a:srgbClr val="365B6D"/>
                </a:solidFill>
              </a:rPr>
              <a:t>Libraries</a:t>
            </a:r>
            <a:r>
              <a:rPr lang="fr-FR" sz="1250" dirty="0">
                <a:solidFill>
                  <a:srgbClr val="365B6D"/>
                </a:solidFill>
              </a:rPr>
              <a:t>, ICADL 2011, Beijing, China, </a:t>
            </a:r>
            <a:r>
              <a:rPr lang="fr-FR" sz="1250" dirty="0" err="1">
                <a:solidFill>
                  <a:srgbClr val="365B6D"/>
                </a:solidFill>
              </a:rPr>
              <a:t>October</a:t>
            </a:r>
            <a:r>
              <a:rPr lang="fr-FR" sz="1250" dirty="0">
                <a:solidFill>
                  <a:srgbClr val="365B6D"/>
                </a:solidFill>
              </a:rPr>
              <a:t> 24-27: </a:t>
            </a:r>
            <a:r>
              <a:rPr lang="fr-FR" sz="1250" dirty="0" err="1">
                <a:solidFill>
                  <a:srgbClr val="365B6D"/>
                </a:solidFill>
              </a:rPr>
              <a:t>Proceedings</a:t>
            </a:r>
            <a:r>
              <a:rPr lang="fr-FR" sz="1250" dirty="0">
                <a:solidFill>
                  <a:srgbClr val="365B6D"/>
                </a:solidFill>
              </a:rPr>
              <a:t>. 7008, 212-221. </a:t>
            </a:r>
            <a:r>
              <a:rPr lang="fr-FR" sz="1250" dirty="0" err="1">
                <a:solidFill>
                  <a:srgbClr val="365B6D"/>
                </a:solidFill>
              </a:rPr>
              <a:t>Research</a:t>
            </a:r>
            <a:r>
              <a:rPr lang="fr-FR" sz="1250" dirty="0">
                <a:solidFill>
                  <a:srgbClr val="365B6D"/>
                </a:solidFill>
              </a:rPr>
              <a:t> Collection </a:t>
            </a:r>
            <a:r>
              <a:rPr lang="fr-FR" sz="1250" dirty="0" err="1">
                <a:solidFill>
                  <a:srgbClr val="365B6D"/>
                </a:solidFill>
              </a:rPr>
              <a:t>School</a:t>
            </a:r>
            <a:r>
              <a:rPr lang="fr-FR" sz="1250" dirty="0">
                <a:solidFill>
                  <a:srgbClr val="365B6D"/>
                </a:solidFill>
              </a:rPr>
              <a:t> Of Information </a:t>
            </a:r>
            <a:r>
              <a:rPr lang="fr-FR" sz="1250" dirty="0" err="1">
                <a:solidFill>
                  <a:srgbClr val="365B6D"/>
                </a:solidFill>
              </a:rPr>
              <a:t>Systems</a:t>
            </a:r>
            <a:r>
              <a:rPr lang="fr-FR" sz="1250" dirty="0">
                <a:solidFill>
                  <a:srgbClr val="365B6D"/>
                </a:solidFill>
              </a:rPr>
              <a:t>.</a:t>
            </a:r>
          </a:p>
          <a:p>
            <a:r>
              <a:rPr lang="fr-FR" sz="1250" dirty="0">
                <a:solidFill>
                  <a:srgbClr val="365B6D"/>
                </a:solidFill>
              </a:rPr>
              <a:t>[3]Benedict </a:t>
            </a:r>
            <a:r>
              <a:rPr lang="fr-FR" sz="1250" dirty="0" err="1">
                <a:solidFill>
                  <a:srgbClr val="365B6D"/>
                </a:solidFill>
              </a:rPr>
              <a:t>Drasch</a:t>
            </a:r>
            <a:r>
              <a:rPr lang="fr-FR" sz="1250" dirty="0">
                <a:solidFill>
                  <a:srgbClr val="365B6D"/>
                </a:solidFill>
              </a:rPr>
              <a:t>, Johannes Huber, Sven </a:t>
            </a:r>
            <a:r>
              <a:rPr lang="fr-FR" sz="1250" dirty="0" err="1">
                <a:solidFill>
                  <a:srgbClr val="365B6D"/>
                </a:solidFill>
              </a:rPr>
              <a:t>Panz</a:t>
            </a:r>
            <a:r>
              <a:rPr lang="fr-FR" sz="1250" dirty="0">
                <a:solidFill>
                  <a:srgbClr val="365B6D"/>
                </a:solidFill>
              </a:rPr>
              <a:t>, Florian Probst (2015).</a:t>
            </a:r>
            <a:r>
              <a:rPr lang="fr-FR" sz="1250" dirty="0" err="1">
                <a:solidFill>
                  <a:srgbClr val="365B6D"/>
                </a:solidFill>
              </a:rPr>
              <a:t>Detecting</a:t>
            </a:r>
            <a:r>
              <a:rPr lang="fr-FR" sz="1250" dirty="0">
                <a:solidFill>
                  <a:srgbClr val="365B6D"/>
                </a:solidFill>
              </a:rPr>
              <a:t> Online Firestorms in Social </a:t>
            </a:r>
            <a:r>
              <a:rPr lang="fr-FR" sz="1250" dirty="0" err="1">
                <a:solidFill>
                  <a:srgbClr val="365B6D"/>
                </a:solidFill>
              </a:rPr>
              <a:t>Media.Thirty</a:t>
            </a:r>
            <a:r>
              <a:rPr lang="fr-FR" sz="1250" dirty="0">
                <a:solidFill>
                  <a:srgbClr val="365B6D"/>
                </a:solidFill>
              </a:rPr>
              <a:t> </a:t>
            </a:r>
            <a:r>
              <a:rPr lang="fr-FR" sz="1250" dirty="0" err="1">
                <a:solidFill>
                  <a:srgbClr val="365B6D"/>
                </a:solidFill>
              </a:rPr>
              <a:t>Sixth</a:t>
            </a:r>
            <a:r>
              <a:rPr lang="fr-FR" sz="1250" dirty="0">
                <a:solidFill>
                  <a:srgbClr val="365B6D"/>
                </a:solidFill>
              </a:rPr>
              <a:t> International </a:t>
            </a:r>
            <a:r>
              <a:rPr lang="fr-FR" sz="1250" dirty="0" err="1">
                <a:solidFill>
                  <a:srgbClr val="365B6D"/>
                </a:solidFill>
              </a:rPr>
              <a:t>Conference</a:t>
            </a:r>
            <a:r>
              <a:rPr lang="fr-FR" sz="1250" dirty="0">
                <a:solidFill>
                  <a:srgbClr val="365B6D"/>
                </a:solidFill>
              </a:rPr>
              <a:t> on Information </a:t>
            </a:r>
            <a:r>
              <a:rPr lang="fr-FR" sz="1250" dirty="0" err="1">
                <a:solidFill>
                  <a:srgbClr val="365B6D"/>
                </a:solidFill>
              </a:rPr>
              <a:t>Systems</a:t>
            </a:r>
            <a:r>
              <a:rPr lang="fr-FR" sz="1250" dirty="0">
                <a:solidFill>
                  <a:srgbClr val="365B6D"/>
                </a:solidFill>
              </a:rPr>
              <a:t>, Fort Worth</a:t>
            </a:r>
          </a:p>
          <a:p>
            <a:r>
              <a:rPr lang="fr-FR" sz="1250" dirty="0">
                <a:solidFill>
                  <a:srgbClr val="365B6D"/>
                </a:solidFill>
              </a:rPr>
              <a:t>[4] Jenny W. Rudolph, Nelson P. </a:t>
            </a:r>
            <a:r>
              <a:rPr lang="fr-FR" sz="1250" dirty="0" err="1">
                <a:solidFill>
                  <a:srgbClr val="365B6D"/>
                </a:solidFill>
              </a:rPr>
              <a:t>Repenning</a:t>
            </a:r>
            <a:r>
              <a:rPr lang="fr-FR" sz="1250" dirty="0">
                <a:solidFill>
                  <a:srgbClr val="365B6D"/>
                </a:solidFill>
              </a:rPr>
              <a:t> (2002). </a:t>
            </a:r>
            <a:r>
              <a:rPr lang="en-US" sz="1250" dirty="0">
                <a:solidFill>
                  <a:srgbClr val="365B6D"/>
                </a:solidFill>
              </a:rPr>
              <a:t>Disaster Dynamics: Understanding the Role of Quantity in Organizational Collapse</a:t>
            </a:r>
          </a:p>
          <a:p>
            <a:r>
              <a:rPr lang="fr-FR" sz="1250" dirty="0">
                <a:solidFill>
                  <a:srgbClr val="365B6D"/>
                </a:solidFill>
              </a:rPr>
              <a:t>Cornell University</a:t>
            </a:r>
          </a:p>
          <a:p>
            <a:r>
              <a:rPr lang="fr-FR" sz="1250" dirty="0">
                <a:solidFill>
                  <a:srgbClr val="365B6D"/>
                </a:solidFill>
              </a:rPr>
              <a:t>[5] Stephan Ludwig, Ko de Ruyter, </a:t>
            </a:r>
            <a:r>
              <a:rPr lang="fr-FR" sz="1250" dirty="0" err="1">
                <a:solidFill>
                  <a:srgbClr val="365B6D"/>
                </a:solidFill>
              </a:rPr>
              <a:t>Dominik</a:t>
            </a:r>
            <a:r>
              <a:rPr lang="fr-FR" sz="1250" dirty="0">
                <a:solidFill>
                  <a:srgbClr val="365B6D"/>
                </a:solidFill>
              </a:rPr>
              <a:t> </a:t>
            </a:r>
            <a:r>
              <a:rPr lang="fr-FR" sz="1250" dirty="0" err="1">
                <a:solidFill>
                  <a:srgbClr val="365B6D"/>
                </a:solidFill>
              </a:rPr>
              <a:t>Mahr</a:t>
            </a:r>
            <a:r>
              <a:rPr lang="fr-FR" sz="1250" dirty="0">
                <a:solidFill>
                  <a:srgbClr val="365B6D"/>
                </a:solidFill>
              </a:rPr>
              <a:t>, Martin </a:t>
            </a:r>
            <a:r>
              <a:rPr lang="fr-FR" sz="1250" dirty="0" err="1">
                <a:solidFill>
                  <a:srgbClr val="365B6D"/>
                </a:solidFill>
              </a:rPr>
              <a:t>Wetzels</a:t>
            </a:r>
            <a:r>
              <a:rPr lang="fr-FR" sz="1250" dirty="0">
                <a:solidFill>
                  <a:srgbClr val="365B6D"/>
                </a:solidFill>
              </a:rPr>
              <a:t>, and Elisabeth </a:t>
            </a:r>
            <a:r>
              <a:rPr lang="fr-FR" sz="1250" dirty="0" err="1">
                <a:solidFill>
                  <a:srgbClr val="365B6D"/>
                </a:solidFill>
              </a:rPr>
              <a:t>Brüggen</a:t>
            </a:r>
            <a:r>
              <a:rPr lang="fr-FR" sz="1250" dirty="0">
                <a:solidFill>
                  <a:srgbClr val="365B6D"/>
                </a:solidFill>
              </a:rPr>
              <a:t>, Tom de </a:t>
            </a:r>
            <a:r>
              <a:rPr lang="fr-FR" sz="1250" dirty="0" err="1">
                <a:solidFill>
                  <a:srgbClr val="365B6D"/>
                </a:solidFill>
              </a:rPr>
              <a:t>Ruyck</a:t>
            </a:r>
            <a:r>
              <a:rPr lang="fr-FR" sz="1250" dirty="0">
                <a:solidFill>
                  <a:srgbClr val="365B6D"/>
                </a:solidFill>
              </a:rPr>
              <a:t>(2014). </a:t>
            </a:r>
            <a:r>
              <a:rPr lang="en-US" sz="1250" dirty="0">
                <a:solidFill>
                  <a:srgbClr val="365B6D"/>
                </a:solidFill>
              </a:rPr>
              <a:t>Take their word for it: The symbolic role of linguistic style matches in user communities</a:t>
            </a:r>
          </a:p>
          <a:p>
            <a:r>
              <a:rPr lang="fr-FR" sz="1250" dirty="0">
                <a:solidFill>
                  <a:srgbClr val="365B6D"/>
                </a:solidFill>
              </a:rPr>
              <a:t>[6] </a:t>
            </a:r>
            <a:r>
              <a:rPr lang="fr-FR" sz="1250" dirty="0" err="1">
                <a:solidFill>
                  <a:srgbClr val="365B6D"/>
                </a:solidFill>
              </a:rPr>
              <a:t>Unsupervised</a:t>
            </a:r>
            <a:r>
              <a:rPr lang="fr-FR" sz="1250" dirty="0">
                <a:solidFill>
                  <a:srgbClr val="365B6D"/>
                </a:solidFill>
              </a:rPr>
              <a:t> </a:t>
            </a:r>
            <a:r>
              <a:rPr lang="fr-FR" sz="1250" dirty="0" err="1">
                <a:solidFill>
                  <a:srgbClr val="365B6D"/>
                </a:solidFill>
              </a:rPr>
              <a:t>Detection</a:t>
            </a:r>
            <a:r>
              <a:rPr lang="fr-FR" sz="1250" dirty="0">
                <a:solidFill>
                  <a:srgbClr val="365B6D"/>
                </a:solidFill>
              </a:rPr>
              <a:t> of </a:t>
            </a:r>
            <a:r>
              <a:rPr lang="fr-FR" sz="1250" dirty="0" err="1">
                <a:solidFill>
                  <a:srgbClr val="365B6D"/>
                </a:solidFill>
              </a:rPr>
              <a:t>Sub-events</a:t>
            </a:r>
            <a:r>
              <a:rPr lang="fr-FR" sz="1250" dirty="0">
                <a:solidFill>
                  <a:srgbClr val="365B6D"/>
                </a:solidFill>
              </a:rPr>
              <a:t> in Large </a:t>
            </a:r>
            <a:r>
              <a:rPr lang="fr-FR" sz="1250" dirty="0" err="1">
                <a:solidFill>
                  <a:srgbClr val="365B6D"/>
                </a:solidFill>
              </a:rPr>
              <a:t>Scale</a:t>
            </a:r>
            <a:r>
              <a:rPr lang="fr-FR" sz="1250" dirty="0">
                <a:solidFill>
                  <a:srgbClr val="365B6D"/>
                </a:solidFill>
              </a:rPr>
              <a:t> </a:t>
            </a:r>
            <a:r>
              <a:rPr lang="fr-FR" sz="1250" dirty="0" err="1">
                <a:solidFill>
                  <a:srgbClr val="365B6D"/>
                </a:solidFill>
              </a:rPr>
              <a:t>Disasters</a:t>
            </a:r>
            <a:r>
              <a:rPr lang="fr-FR" sz="1250" dirty="0">
                <a:solidFill>
                  <a:srgbClr val="365B6D"/>
                </a:solidFill>
              </a:rPr>
              <a:t>. </a:t>
            </a:r>
            <a:r>
              <a:rPr lang="fr-FR" sz="1250" dirty="0" err="1">
                <a:solidFill>
                  <a:srgbClr val="365B6D"/>
                </a:solidFill>
              </a:rPr>
              <a:t>Chidubem</a:t>
            </a:r>
            <a:r>
              <a:rPr lang="fr-FR" sz="1250" dirty="0">
                <a:solidFill>
                  <a:srgbClr val="365B6D"/>
                </a:solidFill>
              </a:rPr>
              <a:t> </a:t>
            </a:r>
            <a:r>
              <a:rPr lang="fr-FR" sz="1250" dirty="0" err="1">
                <a:solidFill>
                  <a:srgbClr val="365B6D"/>
                </a:solidFill>
              </a:rPr>
              <a:t>Arachie</a:t>
            </a:r>
            <a:r>
              <a:rPr lang="fr-FR" sz="1250" dirty="0">
                <a:solidFill>
                  <a:srgbClr val="365B6D"/>
                </a:solidFill>
              </a:rPr>
              <a:t>, Manas Gaur, Sam </a:t>
            </a:r>
            <a:r>
              <a:rPr lang="fr-FR" sz="1250" dirty="0" err="1">
                <a:solidFill>
                  <a:srgbClr val="365B6D"/>
                </a:solidFill>
              </a:rPr>
              <a:t>Anzaroot</a:t>
            </a:r>
            <a:r>
              <a:rPr lang="fr-FR" sz="1250" dirty="0">
                <a:solidFill>
                  <a:srgbClr val="365B6D"/>
                </a:solidFill>
              </a:rPr>
              <a:t>, William Groves, </a:t>
            </a:r>
            <a:r>
              <a:rPr lang="fr-FR" sz="1250" dirty="0" err="1">
                <a:solidFill>
                  <a:srgbClr val="365B6D"/>
                </a:solidFill>
              </a:rPr>
              <a:t>Ke</a:t>
            </a:r>
            <a:r>
              <a:rPr lang="fr-FR" sz="1250" dirty="0">
                <a:solidFill>
                  <a:srgbClr val="365B6D"/>
                </a:solidFill>
              </a:rPr>
              <a:t> Zhang, Alejandro </a:t>
            </a:r>
            <a:r>
              <a:rPr lang="fr-FR" sz="1250" dirty="0" err="1">
                <a:solidFill>
                  <a:srgbClr val="365B6D"/>
                </a:solidFill>
              </a:rPr>
              <a:t>Jaimes</a:t>
            </a:r>
            <a:r>
              <a:rPr lang="fr-FR" sz="1250" dirty="0">
                <a:solidFill>
                  <a:srgbClr val="365B6D"/>
                </a:solidFill>
              </a:rPr>
              <a:t> (2019).</a:t>
            </a:r>
          </a:p>
          <a:p>
            <a:r>
              <a:rPr lang="fr-FR" sz="1250" dirty="0">
                <a:solidFill>
                  <a:srgbClr val="365B6D"/>
                </a:solidFill>
              </a:rPr>
              <a:t>[7] Complaint </a:t>
            </a:r>
            <a:r>
              <a:rPr lang="fr-FR" sz="1250" dirty="0" err="1">
                <a:solidFill>
                  <a:srgbClr val="365B6D"/>
                </a:solidFill>
              </a:rPr>
              <a:t>Deescalation</a:t>
            </a:r>
            <a:r>
              <a:rPr lang="fr-FR" sz="1250" dirty="0">
                <a:solidFill>
                  <a:srgbClr val="365B6D"/>
                </a:solidFill>
              </a:rPr>
              <a:t> </a:t>
            </a:r>
            <a:r>
              <a:rPr lang="fr-FR" sz="1250" dirty="0" err="1">
                <a:solidFill>
                  <a:srgbClr val="365B6D"/>
                </a:solidFill>
              </a:rPr>
              <a:t>Strategies</a:t>
            </a:r>
            <a:r>
              <a:rPr lang="fr-FR" sz="1250" dirty="0">
                <a:solidFill>
                  <a:srgbClr val="365B6D"/>
                </a:solidFill>
              </a:rPr>
              <a:t> on Social Media. Dennis </a:t>
            </a:r>
            <a:r>
              <a:rPr lang="fr-FR" sz="1250" dirty="0" err="1">
                <a:solidFill>
                  <a:srgbClr val="365B6D"/>
                </a:solidFill>
              </a:rPr>
              <a:t>Herhausen</a:t>
            </a:r>
            <a:r>
              <a:rPr lang="fr-FR" sz="1250" dirty="0">
                <a:solidFill>
                  <a:srgbClr val="365B6D"/>
                </a:solidFill>
              </a:rPr>
              <a:t>, Lauren </a:t>
            </a:r>
            <a:r>
              <a:rPr lang="fr-FR" sz="1250" dirty="0" err="1">
                <a:solidFill>
                  <a:srgbClr val="365B6D"/>
                </a:solidFill>
              </a:rPr>
              <a:t>Grewal</a:t>
            </a:r>
            <a:r>
              <a:rPr lang="fr-FR" sz="1250" dirty="0">
                <a:solidFill>
                  <a:srgbClr val="365B6D"/>
                </a:solidFill>
              </a:rPr>
              <a:t>, Krista Hill Cummings, Anne L. </a:t>
            </a:r>
            <a:r>
              <a:rPr lang="fr-FR" sz="1250" dirty="0" err="1">
                <a:solidFill>
                  <a:srgbClr val="365B6D"/>
                </a:solidFill>
              </a:rPr>
              <a:t>Roggeveen</a:t>
            </a:r>
            <a:r>
              <a:rPr lang="fr-FR" sz="1250" dirty="0">
                <a:solidFill>
                  <a:srgbClr val="365B6D"/>
                </a:solidFill>
              </a:rPr>
              <a:t>, Francisco </a:t>
            </a:r>
            <a:r>
              <a:rPr lang="fr-FR" sz="1250" dirty="0" err="1">
                <a:solidFill>
                  <a:srgbClr val="365B6D"/>
                </a:solidFill>
              </a:rPr>
              <a:t>Villarroel</a:t>
            </a:r>
            <a:r>
              <a:rPr lang="fr-FR" sz="1250" dirty="0">
                <a:solidFill>
                  <a:srgbClr val="365B6D"/>
                </a:solidFill>
              </a:rPr>
              <a:t> </a:t>
            </a:r>
            <a:r>
              <a:rPr lang="fr-FR" sz="1250" dirty="0" err="1">
                <a:solidFill>
                  <a:srgbClr val="365B6D"/>
                </a:solidFill>
              </a:rPr>
              <a:t>Ordenes</a:t>
            </a:r>
            <a:r>
              <a:rPr lang="fr-FR" sz="1250" dirty="0">
                <a:solidFill>
                  <a:srgbClr val="365B6D"/>
                </a:solidFill>
              </a:rPr>
              <a:t>, </a:t>
            </a:r>
            <a:r>
              <a:rPr lang="fr-FR" sz="1250" dirty="0" err="1">
                <a:solidFill>
                  <a:srgbClr val="365B6D"/>
                </a:solidFill>
              </a:rPr>
              <a:t>Dhruv</a:t>
            </a:r>
            <a:r>
              <a:rPr lang="fr-FR" sz="1250" dirty="0">
                <a:solidFill>
                  <a:srgbClr val="365B6D"/>
                </a:solidFill>
              </a:rPr>
              <a:t> </a:t>
            </a:r>
            <a:r>
              <a:rPr lang="fr-FR" sz="1250" dirty="0" err="1">
                <a:solidFill>
                  <a:srgbClr val="365B6D"/>
                </a:solidFill>
              </a:rPr>
              <a:t>Grewal</a:t>
            </a:r>
            <a:r>
              <a:rPr lang="fr-FR" sz="1250" dirty="0">
                <a:solidFill>
                  <a:srgbClr val="365B6D"/>
                </a:solidFill>
              </a:rPr>
              <a:t> (2022).</a:t>
            </a:r>
          </a:p>
          <a:p>
            <a:r>
              <a:rPr lang="fr-FR" sz="1250" dirty="0">
                <a:solidFill>
                  <a:srgbClr val="365B6D"/>
                </a:solidFill>
              </a:rPr>
              <a:t>[8] Brand Buzz in the </a:t>
            </a:r>
            <a:r>
              <a:rPr lang="fr-FR" sz="1250" dirty="0" err="1">
                <a:solidFill>
                  <a:srgbClr val="365B6D"/>
                </a:solidFill>
              </a:rPr>
              <a:t>Echoverse</a:t>
            </a:r>
            <a:r>
              <a:rPr lang="fr-FR" sz="1250" dirty="0">
                <a:solidFill>
                  <a:srgbClr val="365B6D"/>
                </a:solidFill>
              </a:rPr>
              <a:t>. Kelly </a:t>
            </a:r>
            <a:r>
              <a:rPr lang="fr-FR" sz="1250" dirty="0" err="1">
                <a:solidFill>
                  <a:srgbClr val="365B6D"/>
                </a:solidFill>
              </a:rPr>
              <a:t>Hewett</a:t>
            </a:r>
            <a:r>
              <a:rPr lang="fr-FR" sz="1250" dirty="0">
                <a:solidFill>
                  <a:srgbClr val="365B6D"/>
                </a:solidFill>
              </a:rPr>
              <a:t>, William Rand, Roland T. Rust, Harald J. van </a:t>
            </a:r>
            <a:r>
              <a:rPr lang="fr-FR" sz="1250" dirty="0" err="1">
                <a:solidFill>
                  <a:srgbClr val="365B6D"/>
                </a:solidFill>
              </a:rPr>
              <a:t>Heerde</a:t>
            </a:r>
            <a:r>
              <a:rPr lang="fr-FR" sz="1250" dirty="0">
                <a:solidFill>
                  <a:srgbClr val="365B6D"/>
                </a:solidFill>
              </a:rPr>
              <a:t> (2016).</a:t>
            </a:r>
          </a:p>
          <a:p>
            <a:r>
              <a:rPr lang="fr-FR" sz="1250" dirty="0">
                <a:solidFill>
                  <a:srgbClr val="365B6D"/>
                </a:solidFill>
              </a:rPr>
              <a:t>[9] Financial </a:t>
            </a:r>
            <a:r>
              <a:rPr lang="fr-FR" sz="1250" dirty="0" err="1">
                <a:solidFill>
                  <a:srgbClr val="365B6D"/>
                </a:solidFill>
              </a:rPr>
              <a:t>development</a:t>
            </a:r>
            <a:r>
              <a:rPr lang="fr-FR" sz="1250" dirty="0">
                <a:solidFill>
                  <a:srgbClr val="365B6D"/>
                </a:solidFill>
              </a:rPr>
              <a:t> and </a:t>
            </a:r>
            <a:r>
              <a:rPr lang="fr-FR" sz="1250" dirty="0" err="1">
                <a:solidFill>
                  <a:srgbClr val="365B6D"/>
                </a:solidFill>
              </a:rPr>
              <a:t>dynamic</a:t>
            </a:r>
            <a:r>
              <a:rPr lang="fr-FR" sz="1250" dirty="0">
                <a:solidFill>
                  <a:srgbClr val="365B6D"/>
                </a:solidFill>
              </a:rPr>
              <a:t> </a:t>
            </a:r>
            <a:r>
              <a:rPr lang="fr-FR" sz="1250" dirty="0" err="1">
                <a:solidFill>
                  <a:srgbClr val="365B6D"/>
                </a:solidFill>
              </a:rPr>
              <a:t>investment</a:t>
            </a:r>
            <a:r>
              <a:rPr lang="fr-FR" sz="1250" dirty="0">
                <a:solidFill>
                  <a:srgbClr val="365B6D"/>
                </a:solidFill>
              </a:rPr>
              <a:t> </a:t>
            </a:r>
            <a:r>
              <a:rPr lang="fr-FR" sz="1250" dirty="0" err="1">
                <a:solidFill>
                  <a:srgbClr val="365B6D"/>
                </a:solidFill>
              </a:rPr>
              <a:t>behavior</a:t>
            </a:r>
            <a:r>
              <a:rPr lang="fr-FR" sz="1250" dirty="0">
                <a:solidFill>
                  <a:srgbClr val="365B6D"/>
                </a:solidFill>
              </a:rPr>
              <a:t>: Evidence </a:t>
            </a:r>
            <a:r>
              <a:rPr lang="fr-FR" sz="1250" dirty="0" err="1">
                <a:solidFill>
                  <a:srgbClr val="365B6D"/>
                </a:solidFill>
              </a:rPr>
              <a:t>from</a:t>
            </a:r>
            <a:r>
              <a:rPr lang="fr-FR" sz="1250" dirty="0">
                <a:solidFill>
                  <a:srgbClr val="365B6D"/>
                </a:solidFill>
              </a:rPr>
              <a:t> panel VAR. </a:t>
            </a:r>
            <a:r>
              <a:rPr lang="fr-FR" sz="1250" dirty="0" err="1">
                <a:solidFill>
                  <a:srgbClr val="365B6D"/>
                </a:solidFill>
              </a:rPr>
              <a:t>Inessa</a:t>
            </a:r>
            <a:r>
              <a:rPr lang="fr-FR" sz="1250" dirty="0">
                <a:solidFill>
                  <a:srgbClr val="365B6D"/>
                </a:solidFill>
              </a:rPr>
              <a:t> Love, </a:t>
            </a:r>
            <a:r>
              <a:rPr lang="fr-FR" sz="1250" dirty="0" err="1">
                <a:solidFill>
                  <a:srgbClr val="365B6D"/>
                </a:solidFill>
              </a:rPr>
              <a:t>Lea</a:t>
            </a:r>
            <a:r>
              <a:rPr lang="fr-FR" sz="1250" dirty="0">
                <a:solidFill>
                  <a:srgbClr val="365B6D"/>
                </a:solidFill>
              </a:rPr>
              <a:t> </a:t>
            </a:r>
            <a:r>
              <a:rPr lang="fr-FR" sz="1250" dirty="0" err="1">
                <a:solidFill>
                  <a:srgbClr val="365B6D"/>
                </a:solidFill>
              </a:rPr>
              <a:t>Zicchino</a:t>
            </a:r>
            <a:r>
              <a:rPr lang="fr-FR" sz="1250" dirty="0">
                <a:solidFill>
                  <a:srgbClr val="365B6D"/>
                </a:solidFill>
              </a:rPr>
              <a:t> (2006). </a:t>
            </a:r>
            <a:r>
              <a:rPr lang="fr-FR" sz="1250" dirty="0" err="1">
                <a:solidFill>
                  <a:srgbClr val="365B6D"/>
                </a:solidFill>
              </a:rPr>
              <a:t>Board</a:t>
            </a:r>
            <a:r>
              <a:rPr lang="fr-FR" sz="1250" dirty="0">
                <a:solidFill>
                  <a:srgbClr val="365B6D"/>
                </a:solidFill>
              </a:rPr>
              <a:t> of Trustees of the University of Illinois.</a:t>
            </a:r>
          </a:p>
          <a:p>
            <a:r>
              <a:rPr lang="fr-FR" sz="1250" dirty="0">
                <a:solidFill>
                  <a:srgbClr val="365B6D"/>
                </a:solidFill>
              </a:rPr>
              <a:t>[10] More </a:t>
            </a:r>
            <a:r>
              <a:rPr lang="fr-FR" sz="1250" dirty="0" err="1">
                <a:solidFill>
                  <a:srgbClr val="365B6D"/>
                </a:solidFill>
              </a:rPr>
              <a:t>Than</a:t>
            </a:r>
            <a:r>
              <a:rPr lang="fr-FR" sz="1250" dirty="0">
                <a:solidFill>
                  <a:srgbClr val="365B6D"/>
                </a:solidFill>
              </a:rPr>
              <a:t> </a:t>
            </a:r>
            <a:r>
              <a:rPr lang="fr-FR" sz="1250" dirty="0" err="1">
                <a:solidFill>
                  <a:srgbClr val="365B6D"/>
                </a:solidFill>
              </a:rPr>
              <a:t>Words</a:t>
            </a:r>
            <a:r>
              <a:rPr lang="fr-FR" sz="1250" dirty="0">
                <a:solidFill>
                  <a:srgbClr val="365B6D"/>
                </a:solidFill>
              </a:rPr>
              <a:t>: The Influence of Affective Content and </a:t>
            </a:r>
            <a:r>
              <a:rPr lang="fr-FR" sz="1250" dirty="0" err="1">
                <a:solidFill>
                  <a:srgbClr val="365B6D"/>
                </a:solidFill>
              </a:rPr>
              <a:t>Linguistic</a:t>
            </a:r>
            <a:r>
              <a:rPr lang="fr-FR" sz="1250" dirty="0">
                <a:solidFill>
                  <a:srgbClr val="365B6D"/>
                </a:solidFill>
              </a:rPr>
              <a:t> Style Matches in Online </a:t>
            </a:r>
            <a:r>
              <a:rPr lang="fr-FR" sz="1250" dirty="0" err="1">
                <a:solidFill>
                  <a:srgbClr val="365B6D"/>
                </a:solidFill>
              </a:rPr>
              <a:t>Reviews</a:t>
            </a:r>
            <a:r>
              <a:rPr lang="fr-FR" sz="1250" dirty="0">
                <a:solidFill>
                  <a:srgbClr val="365B6D"/>
                </a:solidFill>
              </a:rPr>
              <a:t> on Conversion Rates. Stephan Ludwig, Ko de Ruyter, Mike Friedman, Elisabeth C. </a:t>
            </a:r>
            <a:r>
              <a:rPr lang="fr-FR" sz="1250" dirty="0" err="1">
                <a:solidFill>
                  <a:srgbClr val="365B6D"/>
                </a:solidFill>
              </a:rPr>
              <a:t>Bruggen</a:t>
            </a:r>
            <a:r>
              <a:rPr lang="fr-FR" sz="1250" dirty="0">
                <a:solidFill>
                  <a:srgbClr val="365B6D"/>
                </a:solidFill>
              </a:rPr>
              <a:t>, Martin </a:t>
            </a:r>
            <a:r>
              <a:rPr lang="fr-FR" sz="1250" dirty="0" err="1">
                <a:solidFill>
                  <a:srgbClr val="365B6D"/>
                </a:solidFill>
              </a:rPr>
              <a:t>Wetzels</a:t>
            </a:r>
            <a:r>
              <a:rPr lang="fr-FR" sz="1250" dirty="0">
                <a:solidFill>
                  <a:srgbClr val="365B6D"/>
                </a:solidFill>
              </a:rPr>
              <a:t>, Gerard </a:t>
            </a:r>
            <a:r>
              <a:rPr lang="fr-FR" sz="1250" dirty="0" err="1">
                <a:solidFill>
                  <a:srgbClr val="365B6D"/>
                </a:solidFill>
              </a:rPr>
              <a:t>Pfann</a:t>
            </a:r>
            <a:r>
              <a:rPr lang="fr-FR" sz="1250" dirty="0">
                <a:solidFill>
                  <a:srgbClr val="365B6D"/>
                </a:solidFill>
              </a:rPr>
              <a:t> (2013). City, University of London.</a:t>
            </a:r>
          </a:p>
          <a:p>
            <a:r>
              <a:rPr lang="fr-FR" sz="1250" dirty="0">
                <a:solidFill>
                  <a:srgbClr val="365B6D"/>
                </a:solidFill>
              </a:rPr>
              <a:t>[11] Against the </a:t>
            </a:r>
            <a:r>
              <a:rPr lang="fr-FR" sz="1250" dirty="0" err="1">
                <a:solidFill>
                  <a:srgbClr val="365B6D"/>
                </a:solidFill>
              </a:rPr>
              <a:t>Others</a:t>
            </a:r>
            <a:r>
              <a:rPr lang="fr-FR" sz="1250" dirty="0">
                <a:solidFill>
                  <a:srgbClr val="365B6D"/>
                </a:solidFill>
              </a:rPr>
              <a:t>! </a:t>
            </a:r>
            <a:r>
              <a:rPr lang="fr-FR" sz="1250" dirty="0" err="1">
                <a:solidFill>
                  <a:srgbClr val="365B6D"/>
                </a:solidFill>
              </a:rPr>
              <a:t>Detecting</a:t>
            </a:r>
            <a:r>
              <a:rPr lang="fr-FR" sz="1250" dirty="0">
                <a:solidFill>
                  <a:srgbClr val="365B6D"/>
                </a:solidFill>
              </a:rPr>
              <a:t> Moral Outrage in Social Media Networks. </a:t>
            </a:r>
            <a:r>
              <a:rPr lang="fr-FR" sz="1250" dirty="0" err="1">
                <a:solidFill>
                  <a:srgbClr val="365B6D"/>
                </a:solidFill>
              </a:rPr>
              <a:t>Wienke</a:t>
            </a:r>
            <a:r>
              <a:rPr lang="fr-FR" sz="1250" dirty="0">
                <a:solidFill>
                  <a:srgbClr val="365B6D"/>
                </a:solidFill>
              </a:rPr>
              <a:t> </a:t>
            </a:r>
            <a:r>
              <a:rPr lang="fr-FR" sz="1250" dirty="0" err="1">
                <a:solidFill>
                  <a:srgbClr val="365B6D"/>
                </a:solidFill>
              </a:rPr>
              <a:t>Strathern</a:t>
            </a:r>
            <a:r>
              <a:rPr lang="fr-FR" sz="1250" dirty="0">
                <a:solidFill>
                  <a:srgbClr val="365B6D"/>
                </a:solidFill>
              </a:rPr>
              <a:t>, </a:t>
            </a:r>
            <a:r>
              <a:rPr lang="fr-FR" sz="1250" dirty="0" err="1">
                <a:solidFill>
                  <a:srgbClr val="365B6D"/>
                </a:solidFill>
              </a:rPr>
              <a:t>Mirco</a:t>
            </a:r>
            <a:r>
              <a:rPr lang="fr-FR" sz="1250" dirty="0">
                <a:solidFill>
                  <a:srgbClr val="365B6D"/>
                </a:solidFill>
              </a:rPr>
              <a:t> </a:t>
            </a:r>
            <a:r>
              <a:rPr lang="fr-FR" sz="1250" dirty="0" err="1">
                <a:solidFill>
                  <a:srgbClr val="365B6D"/>
                </a:solidFill>
              </a:rPr>
              <a:t>Schoenfeld</a:t>
            </a:r>
            <a:r>
              <a:rPr lang="fr-FR" sz="1250" dirty="0">
                <a:solidFill>
                  <a:srgbClr val="365B6D"/>
                </a:solidFill>
              </a:rPr>
              <a:t>, </a:t>
            </a:r>
            <a:r>
              <a:rPr lang="fr-FR" sz="1250" dirty="0" err="1">
                <a:solidFill>
                  <a:srgbClr val="365B6D"/>
                </a:solidFill>
              </a:rPr>
              <a:t>Raji</a:t>
            </a:r>
            <a:r>
              <a:rPr lang="fr-FR" sz="1250" dirty="0">
                <a:solidFill>
                  <a:srgbClr val="365B6D"/>
                </a:solidFill>
              </a:rPr>
              <a:t> </a:t>
            </a:r>
            <a:r>
              <a:rPr lang="fr-FR" sz="1250" dirty="0" err="1">
                <a:solidFill>
                  <a:srgbClr val="365B6D"/>
                </a:solidFill>
              </a:rPr>
              <a:t>Ghawi</a:t>
            </a:r>
            <a:r>
              <a:rPr lang="fr-FR" sz="1250" dirty="0">
                <a:solidFill>
                  <a:srgbClr val="365B6D"/>
                </a:solidFill>
              </a:rPr>
              <a:t>, Juergen Pfeffer (2020).</a:t>
            </a:r>
          </a:p>
          <a:p>
            <a:endParaRPr lang="fr-FR" sz="1250" dirty="0">
              <a:solidFill>
                <a:srgbClr val="365B6D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0C5F806-89AB-5E93-D41F-801F2848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459A-E948-4D97-B531-B972DA20742D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89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01AFBC-2CD8-FC39-D0EF-DEDDBEA13DC2}"/>
              </a:ext>
            </a:extLst>
          </p:cNvPr>
          <p:cNvSpPr/>
          <p:nvPr/>
        </p:nvSpPr>
        <p:spPr>
          <a:xfrm>
            <a:off x="0" y="-1"/>
            <a:ext cx="12192001" cy="6858000"/>
          </a:xfrm>
          <a:prstGeom prst="rect">
            <a:avLst/>
          </a:prstGeom>
          <a:solidFill>
            <a:srgbClr val="F2F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3A208-9D9C-EFF0-7707-E3BF3916BCDC}"/>
              </a:ext>
            </a:extLst>
          </p:cNvPr>
          <p:cNvSpPr/>
          <p:nvPr/>
        </p:nvSpPr>
        <p:spPr>
          <a:xfrm>
            <a:off x="0" y="0"/>
            <a:ext cx="12192000" cy="285136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C77D805-CB90-D733-AB8F-5F9D6C4DACBD}"/>
              </a:ext>
            </a:extLst>
          </p:cNvPr>
          <p:cNvSpPr txBox="1"/>
          <p:nvPr/>
        </p:nvSpPr>
        <p:spPr>
          <a:xfrm>
            <a:off x="206477" y="883779"/>
            <a:ext cx="2320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>
                <a:solidFill>
                  <a:srgbClr val="365B6D"/>
                </a:solidFill>
                <a:latin typeface="Bahnschrift SemiBold Condensed" panose="020B0502040204020203" pitchFamily="34" charset="0"/>
              </a:rPr>
              <a:t>Overview</a:t>
            </a:r>
            <a:endParaRPr lang="fr-FR" sz="2800" b="1" dirty="0">
              <a:solidFill>
                <a:srgbClr val="365B6D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C54D4D-6385-6E1A-B888-C7E537CCD882}"/>
              </a:ext>
            </a:extLst>
          </p:cNvPr>
          <p:cNvSpPr/>
          <p:nvPr/>
        </p:nvSpPr>
        <p:spPr>
          <a:xfrm>
            <a:off x="0" y="326077"/>
            <a:ext cx="12192000" cy="106542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F15135-4BE9-6610-0DB3-D0DADE3844D7}"/>
              </a:ext>
            </a:extLst>
          </p:cNvPr>
          <p:cNvSpPr/>
          <p:nvPr/>
        </p:nvSpPr>
        <p:spPr>
          <a:xfrm>
            <a:off x="0" y="472677"/>
            <a:ext cx="12192000" cy="45719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FAD7D7-4AB1-D22C-1C67-D87AE3FB73F8}"/>
              </a:ext>
            </a:extLst>
          </p:cNvPr>
          <p:cNvSpPr/>
          <p:nvPr/>
        </p:nvSpPr>
        <p:spPr>
          <a:xfrm>
            <a:off x="0" y="554266"/>
            <a:ext cx="12192000" cy="45719"/>
          </a:xfrm>
          <a:prstGeom prst="rect">
            <a:avLst/>
          </a:prstGeom>
          <a:solidFill>
            <a:srgbClr val="91DB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FD54BA6-73A0-0EA3-881A-52B155B4D0F1}"/>
              </a:ext>
            </a:extLst>
          </p:cNvPr>
          <p:cNvSpPr txBox="1"/>
          <p:nvPr/>
        </p:nvSpPr>
        <p:spPr>
          <a:xfrm>
            <a:off x="7514036" y="1342459"/>
            <a:ext cx="3363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365B6D"/>
                </a:solidFill>
                <a:latin typeface="Bahnschrift SemiBold Condensed" panose="020B0502040204020203" pitchFamily="34" charset="0"/>
              </a:rPr>
              <a:t>Problématique scientifique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D9E455-E364-9225-90B3-8B3BBF519F10}"/>
              </a:ext>
            </a:extLst>
          </p:cNvPr>
          <p:cNvSpPr/>
          <p:nvPr/>
        </p:nvSpPr>
        <p:spPr>
          <a:xfrm>
            <a:off x="0" y="3455139"/>
            <a:ext cx="12192000" cy="285136"/>
          </a:xfrm>
          <a:prstGeom prst="rect">
            <a:avLst/>
          </a:prstGeom>
          <a:solidFill>
            <a:srgbClr val="91DB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64E102-E5CF-2438-CE1D-9FE6EF42E084}"/>
              </a:ext>
            </a:extLst>
          </p:cNvPr>
          <p:cNvSpPr/>
          <p:nvPr/>
        </p:nvSpPr>
        <p:spPr>
          <a:xfrm>
            <a:off x="0" y="3801650"/>
            <a:ext cx="12192000" cy="45719"/>
          </a:xfrm>
          <a:prstGeom prst="rect">
            <a:avLst/>
          </a:prstGeom>
          <a:solidFill>
            <a:srgbClr val="91DB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33F3D75-1F07-A9DB-4112-BFE41B2BF60B}"/>
              </a:ext>
            </a:extLst>
          </p:cNvPr>
          <p:cNvSpPr txBox="1"/>
          <p:nvPr/>
        </p:nvSpPr>
        <p:spPr>
          <a:xfrm>
            <a:off x="6096000" y="1999677"/>
            <a:ext cx="5992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365B6D"/>
                </a:solidFill>
              </a:rPr>
              <a:t>‘ Dans quelle mesure est-il possible de quantifier la viralité ainsi que de détecter l’existence de cas potentiellement viraux ? ’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99A8FC1-F0D1-6B93-77AC-1735C74874F8}"/>
              </a:ext>
            </a:extLst>
          </p:cNvPr>
          <p:cNvSpPr txBox="1"/>
          <p:nvPr/>
        </p:nvSpPr>
        <p:spPr>
          <a:xfrm>
            <a:off x="6365309" y="4829248"/>
            <a:ext cx="5826691" cy="1787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500" b="1" dirty="0">
                <a:solidFill>
                  <a:srgbClr val="365B6D"/>
                </a:solidFill>
              </a:rPr>
              <a:t>Récupération des données Twitter</a:t>
            </a:r>
            <a:r>
              <a:rPr lang="fr-FR" sz="1500" dirty="0">
                <a:solidFill>
                  <a:srgbClr val="365B6D"/>
                </a:solidFill>
              </a:rPr>
              <a:t> nécessaires à l’étude.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500" dirty="0">
                <a:solidFill>
                  <a:srgbClr val="365B6D"/>
                </a:solidFill>
              </a:rPr>
              <a:t>Adapter les différents modèles existants à notre usage </a:t>
            </a:r>
            <a:br>
              <a:rPr lang="fr-FR" sz="1500" dirty="0">
                <a:solidFill>
                  <a:srgbClr val="365B6D"/>
                </a:solidFill>
              </a:rPr>
            </a:br>
            <a:r>
              <a:rPr lang="fr-FR" sz="1500" dirty="0">
                <a:solidFill>
                  <a:srgbClr val="365B6D"/>
                </a:solidFill>
              </a:rPr>
              <a:t>(</a:t>
            </a:r>
            <a:r>
              <a:rPr lang="fr-FR" sz="1500" b="1" dirty="0" err="1">
                <a:solidFill>
                  <a:srgbClr val="365B6D"/>
                </a:solidFill>
              </a:rPr>
              <a:t>eWOM</a:t>
            </a:r>
            <a:r>
              <a:rPr lang="fr-FR" sz="1500" dirty="0">
                <a:solidFill>
                  <a:srgbClr val="365B6D"/>
                </a:solidFill>
              </a:rPr>
              <a:t> vs </a:t>
            </a:r>
            <a:r>
              <a:rPr lang="fr-FR" sz="1500" b="1" dirty="0">
                <a:solidFill>
                  <a:srgbClr val="365B6D"/>
                </a:solidFill>
              </a:rPr>
              <a:t>viralité</a:t>
            </a:r>
            <a:r>
              <a:rPr lang="fr-FR" sz="1500" dirty="0">
                <a:solidFill>
                  <a:srgbClr val="365B6D"/>
                </a:solidFill>
              </a:rPr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500" b="1" dirty="0">
                <a:solidFill>
                  <a:srgbClr val="365B6D"/>
                </a:solidFill>
              </a:rPr>
              <a:t>Prédire</a:t>
            </a:r>
            <a:r>
              <a:rPr lang="fr-FR" sz="1500" dirty="0">
                <a:solidFill>
                  <a:srgbClr val="365B6D"/>
                </a:solidFill>
              </a:rPr>
              <a:t> la viralité, </a:t>
            </a:r>
            <a:r>
              <a:rPr lang="fr-FR" sz="1500" b="1" dirty="0">
                <a:solidFill>
                  <a:srgbClr val="365B6D"/>
                </a:solidFill>
              </a:rPr>
              <a:t>mesurer</a:t>
            </a:r>
            <a:r>
              <a:rPr lang="fr-FR" sz="1500" dirty="0">
                <a:solidFill>
                  <a:srgbClr val="365B6D"/>
                </a:solidFill>
              </a:rPr>
              <a:t> et </a:t>
            </a:r>
            <a:r>
              <a:rPr lang="fr-FR" sz="1500" b="1" dirty="0">
                <a:solidFill>
                  <a:srgbClr val="365B6D"/>
                </a:solidFill>
              </a:rPr>
              <a:t>contrôler</a:t>
            </a:r>
            <a:r>
              <a:rPr lang="fr-FR" sz="1500" dirty="0">
                <a:solidFill>
                  <a:srgbClr val="365B6D"/>
                </a:solidFill>
              </a:rPr>
              <a:t> son impact.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500" dirty="0">
                <a:solidFill>
                  <a:srgbClr val="365B6D"/>
                </a:solidFill>
              </a:rPr>
              <a:t>Estimation de </a:t>
            </a:r>
            <a:r>
              <a:rPr lang="fr-FR" sz="1500" b="1" dirty="0">
                <a:solidFill>
                  <a:srgbClr val="365B6D"/>
                </a:solidFill>
              </a:rPr>
              <a:t>l’impact</a:t>
            </a:r>
            <a:r>
              <a:rPr lang="fr-FR" sz="1500" dirty="0">
                <a:solidFill>
                  <a:srgbClr val="365B6D"/>
                </a:solidFill>
              </a:rPr>
              <a:t> macroéconomique.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DB7D8A5-1751-2378-3760-BB84FAC4BAE3}"/>
              </a:ext>
            </a:extLst>
          </p:cNvPr>
          <p:cNvSpPr txBox="1"/>
          <p:nvPr/>
        </p:nvSpPr>
        <p:spPr>
          <a:xfrm>
            <a:off x="6365309" y="4213342"/>
            <a:ext cx="3363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365B6D"/>
                </a:solidFill>
                <a:latin typeface="Bahnschrift SemiBold Condensed" panose="020B0502040204020203" pitchFamily="34" charset="0"/>
              </a:rPr>
              <a:t>Solution scientifique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68B396A-698C-23D6-D5A2-7BEBC1786880}"/>
              </a:ext>
            </a:extLst>
          </p:cNvPr>
          <p:cNvSpPr txBox="1"/>
          <p:nvPr/>
        </p:nvSpPr>
        <p:spPr>
          <a:xfrm>
            <a:off x="269309" y="1572132"/>
            <a:ext cx="58266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365B6D"/>
                </a:solidFill>
              </a:rPr>
              <a:t>« </a:t>
            </a:r>
            <a:r>
              <a:rPr lang="fr-FR" sz="1400" b="1" dirty="0">
                <a:solidFill>
                  <a:srgbClr val="365B6D"/>
                </a:solidFill>
              </a:rPr>
              <a:t>Online-</a:t>
            </a:r>
            <a:r>
              <a:rPr lang="fr-FR" sz="1400" b="1" dirty="0" err="1">
                <a:solidFill>
                  <a:srgbClr val="365B6D"/>
                </a:solidFill>
              </a:rPr>
              <a:t>firestorms</a:t>
            </a:r>
            <a:r>
              <a:rPr lang="fr-FR" sz="1400" b="1" dirty="0">
                <a:solidFill>
                  <a:srgbClr val="365B6D"/>
                </a:solidFill>
              </a:rPr>
              <a:t> </a:t>
            </a:r>
            <a:r>
              <a:rPr lang="fr-FR" sz="1400" dirty="0">
                <a:solidFill>
                  <a:srgbClr val="365B6D"/>
                </a:solidFill>
              </a:rPr>
              <a:t>» : déversement soudain de grandes quantités de messages contenant des </a:t>
            </a:r>
            <a:r>
              <a:rPr lang="fr-FR" sz="1400" b="1" dirty="0">
                <a:solidFill>
                  <a:srgbClr val="365B6D"/>
                </a:solidFill>
              </a:rPr>
              <a:t>avis négatifs </a:t>
            </a:r>
            <a:r>
              <a:rPr lang="fr-FR" sz="1400" dirty="0">
                <a:solidFill>
                  <a:srgbClr val="365B6D"/>
                </a:solidFill>
              </a:rPr>
              <a:t>et des comportements de </a:t>
            </a:r>
            <a:r>
              <a:rPr lang="fr-FR" sz="1400" b="1" dirty="0">
                <a:solidFill>
                  <a:srgbClr val="365B6D"/>
                </a:solidFill>
              </a:rPr>
              <a:t>plainte</a:t>
            </a:r>
            <a:r>
              <a:rPr lang="fr-FR" sz="1400" dirty="0">
                <a:solidFill>
                  <a:srgbClr val="365B6D"/>
                </a:solidFill>
              </a:rPr>
              <a:t> contre une </a:t>
            </a:r>
            <a:r>
              <a:rPr lang="fr-FR" sz="1400" b="1" dirty="0">
                <a:solidFill>
                  <a:srgbClr val="365B6D"/>
                </a:solidFill>
              </a:rPr>
              <a:t>personne</a:t>
            </a:r>
            <a:r>
              <a:rPr lang="fr-FR" sz="1400" dirty="0">
                <a:solidFill>
                  <a:srgbClr val="365B6D"/>
                </a:solidFill>
              </a:rPr>
              <a:t>, une </a:t>
            </a:r>
            <a:r>
              <a:rPr lang="fr-FR" sz="1400" b="1" dirty="0">
                <a:solidFill>
                  <a:srgbClr val="365B6D"/>
                </a:solidFill>
              </a:rPr>
              <a:t>entreprise.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err="1">
                <a:solidFill>
                  <a:srgbClr val="365B6D"/>
                </a:solidFill>
              </a:rPr>
              <a:t>eWOM</a:t>
            </a:r>
            <a:r>
              <a:rPr lang="fr-FR" sz="1400" dirty="0">
                <a:solidFill>
                  <a:srgbClr val="365B6D"/>
                </a:solidFill>
              </a:rPr>
              <a:t>: </a:t>
            </a:r>
            <a:r>
              <a:rPr lang="fr-FR" sz="1400" dirty="0" err="1">
                <a:solidFill>
                  <a:srgbClr val="365B6D"/>
                </a:solidFill>
              </a:rPr>
              <a:t>Electronic</a:t>
            </a:r>
            <a:r>
              <a:rPr lang="fr-FR" sz="1400" dirty="0">
                <a:solidFill>
                  <a:srgbClr val="365B6D"/>
                </a:solidFill>
              </a:rPr>
              <a:t> World Of </a:t>
            </a:r>
            <a:r>
              <a:rPr lang="fr-FR" sz="1400" dirty="0" err="1">
                <a:solidFill>
                  <a:srgbClr val="365B6D"/>
                </a:solidFill>
              </a:rPr>
              <a:t>Mouth</a:t>
            </a:r>
            <a:r>
              <a:rPr lang="fr-FR" sz="1400" dirty="0">
                <a:solidFill>
                  <a:srgbClr val="365B6D"/>
                </a:solidFill>
              </a:rPr>
              <a:t> (</a:t>
            </a:r>
            <a:r>
              <a:rPr lang="fr-FR" sz="1400" b="1" dirty="0">
                <a:solidFill>
                  <a:srgbClr val="365B6D"/>
                </a:solidFill>
              </a:rPr>
              <a:t>bouche à oreille </a:t>
            </a:r>
            <a:r>
              <a:rPr lang="fr-FR" sz="1400" dirty="0">
                <a:solidFill>
                  <a:srgbClr val="365B6D"/>
                </a:solidFill>
              </a:rPr>
              <a:t>sur les </a:t>
            </a:r>
            <a:r>
              <a:rPr lang="fr-FR" sz="1400" b="1" dirty="0">
                <a:solidFill>
                  <a:srgbClr val="365B6D"/>
                </a:solidFill>
              </a:rPr>
              <a:t>médias sociaux</a:t>
            </a:r>
            <a:r>
              <a:rPr lang="fr-FR" sz="1400" dirty="0">
                <a:solidFill>
                  <a:srgbClr val="365B6D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365B6D"/>
                </a:solidFill>
              </a:rPr>
              <a:t>Mauvaise gestion ⇒ effets néfastes pour les </a:t>
            </a:r>
            <a:r>
              <a:rPr lang="fr-FR" sz="1400" b="1" dirty="0">
                <a:solidFill>
                  <a:srgbClr val="365B6D"/>
                </a:solidFill>
              </a:rPr>
              <a:t>entreprises</a:t>
            </a:r>
            <a:r>
              <a:rPr lang="fr-FR" sz="1400" dirty="0">
                <a:solidFill>
                  <a:srgbClr val="365B6D"/>
                </a:solidFill>
              </a:rPr>
              <a:t> touchées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FCD8336-7FDF-9D84-C250-7A8CA2ECB1D1}"/>
              </a:ext>
            </a:extLst>
          </p:cNvPr>
          <p:cNvSpPr txBox="1"/>
          <p:nvPr/>
        </p:nvSpPr>
        <p:spPr>
          <a:xfrm>
            <a:off x="206478" y="4218179"/>
            <a:ext cx="2320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365B6D"/>
                </a:solidFill>
                <a:latin typeface="Bahnschrift SemiBold Condensed" panose="020B0502040204020203" pitchFamily="34" charset="0"/>
              </a:rPr>
              <a:t>Etat de l’art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2FEFE72-E245-B632-FADD-5A3F46EB7A16}"/>
              </a:ext>
            </a:extLst>
          </p:cNvPr>
          <p:cNvSpPr txBox="1"/>
          <p:nvPr/>
        </p:nvSpPr>
        <p:spPr>
          <a:xfrm>
            <a:off x="206477" y="4889462"/>
            <a:ext cx="58266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rgbClr val="365B6D"/>
                </a:solidFill>
              </a:rPr>
              <a:t>Détection et </a:t>
            </a:r>
            <a:r>
              <a:rPr lang="fr-FR" sz="1400" b="1" dirty="0">
                <a:solidFill>
                  <a:srgbClr val="365B6D"/>
                </a:solidFill>
              </a:rPr>
              <a:t>réduction</a:t>
            </a:r>
            <a:r>
              <a:rPr lang="fr-FR" sz="1400" dirty="0">
                <a:solidFill>
                  <a:srgbClr val="365B6D"/>
                </a:solidFill>
              </a:rPr>
              <a:t> de la viralité des online </a:t>
            </a:r>
            <a:r>
              <a:rPr lang="fr-FR" sz="1400" dirty="0" err="1">
                <a:solidFill>
                  <a:srgbClr val="365B6D"/>
                </a:solidFill>
              </a:rPr>
              <a:t>firestorms</a:t>
            </a:r>
            <a:r>
              <a:rPr lang="fr-FR" sz="1400" dirty="0">
                <a:solidFill>
                  <a:srgbClr val="365B6D"/>
                </a:solidFill>
              </a:rPr>
              <a:t> en intégrant les facteurs de </a:t>
            </a:r>
            <a:r>
              <a:rPr lang="fr-FR" sz="1400" b="1" dirty="0">
                <a:solidFill>
                  <a:srgbClr val="365B6D"/>
                </a:solidFill>
              </a:rPr>
              <a:t>l'</a:t>
            </a:r>
            <a:r>
              <a:rPr lang="fr-FR" sz="1400" b="1" dirty="0" err="1">
                <a:solidFill>
                  <a:srgbClr val="365B6D"/>
                </a:solidFill>
              </a:rPr>
              <a:t>eWOM</a:t>
            </a:r>
            <a:r>
              <a:rPr lang="fr-FR" sz="1400" b="1" dirty="0">
                <a:solidFill>
                  <a:srgbClr val="365B6D"/>
                </a:solidFill>
              </a:rPr>
              <a:t> négatif </a:t>
            </a:r>
            <a:r>
              <a:rPr lang="fr-FR" sz="1400" dirty="0">
                <a:solidFill>
                  <a:srgbClr val="365B6D"/>
                </a:solidFill>
              </a:rPr>
              <a:t>et les approches de </a:t>
            </a:r>
            <a:r>
              <a:rPr lang="fr-FR" sz="1400" b="1" dirty="0">
                <a:solidFill>
                  <a:srgbClr val="365B6D"/>
                </a:solidFill>
              </a:rPr>
              <a:t>réponse</a:t>
            </a:r>
            <a:r>
              <a:rPr lang="fr-FR" sz="1400" dirty="0">
                <a:solidFill>
                  <a:srgbClr val="365B6D"/>
                </a:solidFill>
              </a:rPr>
              <a:t> pour l'engagement des entreprises avec les </a:t>
            </a:r>
            <a:r>
              <a:rPr lang="fr-FR" sz="1400" b="1" dirty="0">
                <a:solidFill>
                  <a:srgbClr val="365B6D"/>
                </a:solidFill>
              </a:rPr>
              <a:t>clients</a:t>
            </a:r>
            <a:r>
              <a:rPr lang="fr-FR" sz="1400" dirty="0">
                <a:solidFill>
                  <a:srgbClr val="365B6D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rgbClr val="365B6D"/>
                </a:solidFill>
              </a:rPr>
              <a:t>Existence de différents modèles de </a:t>
            </a:r>
            <a:r>
              <a:rPr lang="fr-FR" sz="1400" b="1" dirty="0">
                <a:solidFill>
                  <a:srgbClr val="365B6D"/>
                </a:solidFill>
              </a:rPr>
              <a:t>viralité</a:t>
            </a:r>
            <a:r>
              <a:rPr lang="fr-FR" sz="1400" dirty="0">
                <a:solidFill>
                  <a:srgbClr val="365B6D"/>
                </a:solidFill>
              </a:rPr>
              <a:t>  qui capture les paramètres viraux (messages, utilisateurs).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rgbClr val="365B6D"/>
                </a:solidFill>
              </a:rPr>
              <a:t>Existence de différents méthodes pour </a:t>
            </a:r>
            <a:r>
              <a:rPr lang="fr-FR" sz="1400" b="1" dirty="0">
                <a:solidFill>
                  <a:srgbClr val="365B6D"/>
                </a:solidFill>
              </a:rPr>
              <a:t>détecter</a:t>
            </a:r>
            <a:r>
              <a:rPr lang="fr-FR" sz="1400" dirty="0">
                <a:solidFill>
                  <a:srgbClr val="365B6D"/>
                </a:solidFill>
              </a:rPr>
              <a:t> les online </a:t>
            </a:r>
            <a:r>
              <a:rPr lang="fr-FR" sz="1400" dirty="0" err="1">
                <a:solidFill>
                  <a:srgbClr val="365B6D"/>
                </a:solidFill>
              </a:rPr>
              <a:t>firestorms</a:t>
            </a:r>
            <a:r>
              <a:rPr lang="fr-FR" sz="1400" dirty="0">
                <a:solidFill>
                  <a:srgbClr val="365B6D"/>
                </a:solidFill>
              </a:rPr>
              <a:t> sur Facebook en utilisant des techniques de </a:t>
            </a:r>
            <a:r>
              <a:rPr lang="fr-FR" sz="1400" b="1" dirty="0">
                <a:solidFill>
                  <a:srgbClr val="365B6D"/>
                </a:solidFill>
              </a:rPr>
              <a:t>traitement de données </a:t>
            </a:r>
            <a:r>
              <a:rPr lang="fr-FR" sz="1400" dirty="0">
                <a:solidFill>
                  <a:srgbClr val="365B6D"/>
                </a:solidFill>
              </a:rPr>
              <a:t>pour identifier les patterns de </a:t>
            </a:r>
            <a:r>
              <a:rPr lang="fr-FR" sz="1400" b="1" dirty="0">
                <a:solidFill>
                  <a:srgbClr val="365B6D"/>
                </a:solidFill>
              </a:rPr>
              <a:t>diffusion virale</a:t>
            </a:r>
            <a:r>
              <a:rPr lang="fr-FR" sz="1400" dirty="0">
                <a:solidFill>
                  <a:srgbClr val="365B6D"/>
                </a:solidFill>
              </a:rPr>
              <a:t>.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5E31E4C-AE18-1897-3ECC-81F65C6E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459A-E948-4D97-B531-B972DA20742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484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01AFBC-2CD8-FC39-D0EF-DEDDBEA13DC2}"/>
              </a:ext>
            </a:extLst>
          </p:cNvPr>
          <p:cNvSpPr/>
          <p:nvPr/>
        </p:nvSpPr>
        <p:spPr>
          <a:xfrm>
            <a:off x="0" y="-1"/>
            <a:ext cx="12192001" cy="6858000"/>
          </a:xfrm>
          <a:prstGeom prst="rect">
            <a:avLst/>
          </a:prstGeom>
          <a:solidFill>
            <a:srgbClr val="F2F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3A208-9D9C-EFF0-7707-E3BF3916BCDC}"/>
              </a:ext>
            </a:extLst>
          </p:cNvPr>
          <p:cNvSpPr/>
          <p:nvPr/>
        </p:nvSpPr>
        <p:spPr>
          <a:xfrm>
            <a:off x="0" y="0"/>
            <a:ext cx="12192000" cy="285136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C54D4D-6385-6E1A-B888-C7E537CCD882}"/>
              </a:ext>
            </a:extLst>
          </p:cNvPr>
          <p:cNvSpPr/>
          <p:nvPr/>
        </p:nvSpPr>
        <p:spPr>
          <a:xfrm>
            <a:off x="0" y="326077"/>
            <a:ext cx="12192000" cy="106542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F15135-4BE9-6610-0DB3-D0DADE3844D7}"/>
              </a:ext>
            </a:extLst>
          </p:cNvPr>
          <p:cNvSpPr/>
          <p:nvPr/>
        </p:nvSpPr>
        <p:spPr>
          <a:xfrm>
            <a:off x="0" y="472677"/>
            <a:ext cx="12192000" cy="45719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FAD7D7-4AB1-D22C-1C67-D87AE3FB73F8}"/>
              </a:ext>
            </a:extLst>
          </p:cNvPr>
          <p:cNvSpPr/>
          <p:nvPr/>
        </p:nvSpPr>
        <p:spPr>
          <a:xfrm>
            <a:off x="0" y="554266"/>
            <a:ext cx="12192000" cy="45719"/>
          </a:xfrm>
          <a:prstGeom prst="rect">
            <a:avLst/>
          </a:prstGeom>
          <a:solidFill>
            <a:srgbClr val="91DB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9493FB9-0E11-A041-F190-F858C9CDC51F}"/>
              </a:ext>
            </a:extLst>
          </p:cNvPr>
          <p:cNvSpPr txBox="1"/>
          <p:nvPr/>
        </p:nvSpPr>
        <p:spPr>
          <a:xfrm>
            <a:off x="4573097" y="895124"/>
            <a:ext cx="3042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65B6D"/>
                </a:solidFill>
                <a:latin typeface="Bahnschrift SemiBold Condensed" panose="020B0502040204020203" pitchFamily="34" charset="0"/>
              </a:rPr>
              <a:t>Matériel et </a:t>
            </a:r>
            <a:r>
              <a:rPr lang="en-US" sz="3200" b="1" dirty="0" err="1">
                <a:solidFill>
                  <a:srgbClr val="365B6D"/>
                </a:solidFill>
                <a:latin typeface="Bahnschrift SemiBold Condensed" panose="020B0502040204020203" pitchFamily="34" charset="0"/>
              </a:rPr>
              <a:t>méthode</a:t>
            </a:r>
            <a:endParaRPr lang="fr-FR" sz="3200" b="1" dirty="0">
              <a:solidFill>
                <a:srgbClr val="365B6D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3079" name="Picture 7">
            <a:extLst>
              <a:ext uri="{FF2B5EF4-FFF2-40B4-BE49-F238E27FC236}">
                <a16:creationId xmlns:a16="http://schemas.microsoft.com/office/drawing/2014/main" id="{56670A6E-C5C8-F451-63F3-D33FAA538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186" y="2164529"/>
            <a:ext cx="1189704" cy="118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>
            <a:extLst>
              <a:ext uri="{FF2B5EF4-FFF2-40B4-BE49-F238E27FC236}">
                <a16:creationId xmlns:a16="http://schemas.microsoft.com/office/drawing/2014/main" id="{E5530EEF-AA12-4B1E-A387-32027C853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330" y="2164529"/>
            <a:ext cx="1189704" cy="118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>
            <a:extLst>
              <a:ext uri="{FF2B5EF4-FFF2-40B4-BE49-F238E27FC236}">
                <a16:creationId xmlns:a16="http://schemas.microsoft.com/office/drawing/2014/main" id="{E5FCFA4A-517B-F43B-0B34-F625066BA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276" y="3589037"/>
            <a:ext cx="1317523" cy="131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>
            <a:extLst>
              <a:ext uri="{FF2B5EF4-FFF2-40B4-BE49-F238E27FC236}">
                <a16:creationId xmlns:a16="http://schemas.microsoft.com/office/drawing/2014/main" id="{B54C4EC2-E890-7304-7ED7-EB4BFA675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251" y="3652949"/>
            <a:ext cx="1189705" cy="118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566AFBA-FE60-059F-6291-6EB61F628A91}"/>
              </a:ext>
            </a:extLst>
          </p:cNvPr>
          <p:cNvSpPr txBox="1"/>
          <p:nvPr/>
        </p:nvSpPr>
        <p:spPr>
          <a:xfrm>
            <a:off x="3766529" y="2440795"/>
            <a:ext cx="2418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365B6D"/>
                </a:solidFill>
              </a:rPr>
              <a:t>Texte, contexte et métriques.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DE1E566-ACE0-535E-9822-C63948664A02}"/>
              </a:ext>
            </a:extLst>
          </p:cNvPr>
          <p:cNvSpPr txBox="1"/>
          <p:nvPr/>
        </p:nvSpPr>
        <p:spPr>
          <a:xfrm>
            <a:off x="3829624" y="3966008"/>
            <a:ext cx="2208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365B6D"/>
                </a:solidFill>
              </a:rPr>
              <a:t>Utilisation de l’API Twitter.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69FF536-549B-FEF5-FA28-C6C6EBB6948A}"/>
              </a:ext>
            </a:extLst>
          </p:cNvPr>
          <p:cNvSpPr txBox="1"/>
          <p:nvPr/>
        </p:nvSpPr>
        <p:spPr>
          <a:xfrm>
            <a:off x="8623266" y="2562230"/>
            <a:ext cx="2418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365B6D"/>
                </a:solidFill>
              </a:rPr>
              <a:t>Période de 1 an.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65AA4B2-DA2B-B29C-F9ED-2D3C38A5A575}"/>
              </a:ext>
            </a:extLst>
          </p:cNvPr>
          <p:cNvSpPr txBox="1"/>
          <p:nvPr/>
        </p:nvSpPr>
        <p:spPr>
          <a:xfrm>
            <a:off x="8623266" y="3955410"/>
            <a:ext cx="2418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365B6D"/>
                </a:solidFill>
              </a:rPr>
              <a:t>Tri de la pertinence des données.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88A9F50C-C6C4-02B1-0F8E-24102D60E5C2}"/>
              </a:ext>
            </a:extLst>
          </p:cNvPr>
          <p:cNvSpPr/>
          <p:nvPr/>
        </p:nvSpPr>
        <p:spPr>
          <a:xfrm>
            <a:off x="464602" y="5415098"/>
            <a:ext cx="11154863" cy="114668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91DB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39">
            <a:extLst>
              <a:ext uri="{FF2B5EF4-FFF2-40B4-BE49-F238E27FC236}">
                <a16:creationId xmlns:a16="http://schemas.microsoft.com/office/drawing/2014/main" id="{05F43660-EB25-C9B3-B1FA-FABF8EC1D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66" y="5528635"/>
            <a:ext cx="936905" cy="93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1">
            <a:extLst>
              <a:ext uri="{FF2B5EF4-FFF2-40B4-BE49-F238E27FC236}">
                <a16:creationId xmlns:a16="http://schemas.microsoft.com/office/drawing/2014/main" id="{2BBBB819-75F5-DA1A-D8E8-A05E59BFC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788" y="5497975"/>
            <a:ext cx="936905" cy="93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3">
            <a:extLst>
              <a:ext uri="{FF2B5EF4-FFF2-40B4-BE49-F238E27FC236}">
                <a16:creationId xmlns:a16="http://schemas.microsoft.com/office/drawing/2014/main" id="{25F09C6E-3960-B7CB-E13F-8E6F1051B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817" y="5539079"/>
            <a:ext cx="970955" cy="93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9">
            <a:extLst>
              <a:ext uri="{FF2B5EF4-FFF2-40B4-BE49-F238E27FC236}">
                <a16:creationId xmlns:a16="http://schemas.microsoft.com/office/drawing/2014/main" id="{D86AF21E-86AF-AF97-16BE-D4B416BE0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854" y="5542373"/>
            <a:ext cx="970955" cy="93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1">
            <a:extLst>
              <a:ext uri="{FF2B5EF4-FFF2-40B4-BE49-F238E27FC236}">
                <a16:creationId xmlns:a16="http://schemas.microsoft.com/office/drawing/2014/main" id="{DD0CA4FB-A885-75A9-72B2-981E1C77D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958" y="5544867"/>
            <a:ext cx="968361" cy="93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3">
            <a:extLst>
              <a:ext uri="{FF2B5EF4-FFF2-40B4-BE49-F238E27FC236}">
                <a16:creationId xmlns:a16="http://schemas.microsoft.com/office/drawing/2014/main" id="{E4C96A0C-51DB-B420-DFDE-FD0A2878C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567" y="5743761"/>
            <a:ext cx="1427195" cy="5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5">
            <a:extLst>
              <a:ext uri="{FF2B5EF4-FFF2-40B4-BE49-F238E27FC236}">
                <a16:creationId xmlns:a16="http://schemas.microsoft.com/office/drawing/2014/main" id="{FD97A23C-5520-BE17-22E4-05C34DDF7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182" y="5543624"/>
            <a:ext cx="1413844" cy="92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7">
            <a:extLst>
              <a:ext uri="{FF2B5EF4-FFF2-40B4-BE49-F238E27FC236}">
                <a16:creationId xmlns:a16="http://schemas.microsoft.com/office/drawing/2014/main" id="{42D0F376-E3AF-6430-9141-9824ED930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274" y="5609239"/>
            <a:ext cx="862064" cy="77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9">
            <a:extLst>
              <a:ext uri="{FF2B5EF4-FFF2-40B4-BE49-F238E27FC236}">
                <a16:creationId xmlns:a16="http://schemas.microsoft.com/office/drawing/2014/main" id="{1378E8C2-9E44-2F04-C5A3-7207B306D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842" y="5609239"/>
            <a:ext cx="1333015" cy="74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Espace réservé du numéro de diapositive 24">
            <a:extLst>
              <a:ext uri="{FF2B5EF4-FFF2-40B4-BE49-F238E27FC236}">
                <a16:creationId xmlns:a16="http://schemas.microsoft.com/office/drawing/2014/main" id="{CEC05BA0-A175-18AF-3CA6-7BE79432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459A-E948-4D97-B531-B972DA20742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13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01AFBC-2CD8-FC39-D0EF-DEDDBEA13DC2}"/>
              </a:ext>
            </a:extLst>
          </p:cNvPr>
          <p:cNvSpPr/>
          <p:nvPr/>
        </p:nvSpPr>
        <p:spPr>
          <a:xfrm>
            <a:off x="0" y="-1"/>
            <a:ext cx="12192001" cy="6858000"/>
          </a:xfrm>
          <a:prstGeom prst="rect">
            <a:avLst/>
          </a:prstGeom>
          <a:solidFill>
            <a:srgbClr val="F2F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3A208-9D9C-EFF0-7707-E3BF3916BCDC}"/>
              </a:ext>
            </a:extLst>
          </p:cNvPr>
          <p:cNvSpPr/>
          <p:nvPr/>
        </p:nvSpPr>
        <p:spPr>
          <a:xfrm>
            <a:off x="0" y="0"/>
            <a:ext cx="12192000" cy="285136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C54D4D-6385-6E1A-B888-C7E537CCD882}"/>
              </a:ext>
            </a:extLst>
          </p:cNvPr>
          <p:cNvSpPr/>
          <p:nvPr/>
        </p:nvSpPr>
        <p:spPr>
          <a:xfrm>
            <a:off x="0" y="326077"/>
            <a:ext cx="12192000" cy="106542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F15135-4BE9-6610-0DB3-D0DADE3844D7}"/>
              </a:ext>
            </a:extLst>
          </p:cNvPr>
          <p:cNvSpPr/>
          <p:nvPr/>
        </p:nvSpPr>
        <p:spPr>
          <a:xfrm>
            <a:off x="0" y="472677"/>
            <a:ext cx="12192000" cy="45719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FAD7D7-4AB1-D22C-1C67-D87AE3FB73F8}"/>
              </a:ext>
            </a:extLst>
          </p:cNvPr>
          <p:cNvSpPr/>
          <p:nvPr/>
        </p:nvSpPr>
        <p:spPr>
          <a:xfrm>
            <a:off x="0" y="554266"/>
            <a:ext cx="12192000" cy="45719"/>
          </a:xfrm>
          <a:prstGeom prst="rect">
            <a:avLst/>
          </a:prstGeom>
          <a:solidFill>
            <a:srgbClr val="91DB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9493FB9-0E11-A041-F190-F858C9CDC51F}"/>
              </a:ext>
            </a:extLst>
          </p:cNvPr>
          <p:cNvSpPr txBox="1"/>
          <p:nvPr/>
        </p:nvSpPr>
        <p:spPr>
          <a:xfrm>
            <a:off x="2600907" y="806116"/>
            <a:ext cx="6990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365B6D"/>
                </a:solidFill>
                <a:latin typeface="Bahnschrift SemiBold Condensed" panose="020B0502040204020203" pitchFamily="34" charset="0"/>
              </a:rPr>
              <a:t>Quelques</a:t>
            </a:r>
            <a:r>
              <a:rPr lang="en-US" sz="3200" b="1" dirty="0">
                <a:solidFill>
                  <a:srgbClr val="365B6D"/>
                </a:solidFill>
                <a:latin typeface="Bahnschrift SemiBold Condensed" panose="020B0502040204020203" pitchFamily="34" charset="0"/>
              </a:rPr>
              <a:t> </a:t>
            </a:r>
            <a:r>
              <a:rPr lang="en-US" sz="3200" b="1" dirty="0" err="1">
                <a:solidFill>
                  <a:srgbClr val="365B6D"/>
                </a:solidFill>
                <a:latin typeface="Bahnschrift SemiBold Condensed" panose="020B0502040204020203" pitchFamily="34" charset="0"/>
              </a:rPr>
              <a:t>exemples</a:t>
            </a:r>
            <a:r>
              <a:rPr lang="en-US" sz="3200" b="1" dirty="0">
                <a:solidFill>
                  <a:srgbClr val="365B6D"/>
                </a:solidFill>
                <a:latin typeface="Bahnschrift SemiBold Condensed" panose="020B0502040204020203" pitchFamily="34" charset="0"/>
              </a:rPr>
              <a:t> </a:t>
            </a:r>
            <a:r>
              <a:rPr lang="en-US" sz="3200" b="1" dirty="0" err="1">
                <a:solidFill>
                  <a:srgbClr val="365B6D"/>
                </a:solidFill>
                <a:latin typeface="Bahnschrift SemiBold Condensed" panose="020B0502040204020203" pitchFamily="34" charset="0"/>
              </a:rPr>
              <a:t>d’online</a:t>
            </a:r>
            <a:r>
              <a:rPr lang="en-US" sz="3200" b="1" dirty="0">
                <a:solidFill>
                  <a:srgbClr val="365B6D"/>
                </a:solidFill>
                <a:latin typeface="Bahnschrift SemiBold Condensed" panose="020B0502040204020203" pitchFamily="34" charset="0"/>
              </a:rPr>
              <a:t> firestorms sur Twitter</a:t>
            </a:r>
            <a:endParaRPr lang="fr-FR" sz="3200" b="1" dirty="0">
              <a:solidFill>
                <a:srgbClr val="365B6D"/>
              </a:solidFill>
              <a:latin typeface="Bahnschrift SemiBold Condensed" panose="020B0502040204020203" pitchFamily="34" charset="0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08F634CB-0D4C-6DB7-F8E0-4C0405051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522483"/>
              </p:ext>
            </p:extLst>
          </p:nvPr>
        </p:nvGraphicFramePr>
        <p:xfrm>
          <a:off x="1113039" y="1597022"/>
          <a:ext cx="9911380" cy="4351344"/>
        </p:xfrm>
        <a:graphic>
          <a:graphicData uri="http://schemas.openxmlformats.org/drawingml/2006/table">
            <a:tbl>
              <a:tblPr/>
              <a:tblGrid>
                <a:gridCol w="592265">
                  <a:extLst>
                    <a:ext uri="{9D8B030D-6E8A-4147-A177-3AD203B41FA5}">
                      <a16:colId xmlns:a16="http://schemas.microsoft.com/office/drawing/2014/main" val="1485188664"/>
                    </a:ext>
                  </a:extLst>
                </a:gridCol>
                <a:gridCol w="2441584">
                  <a:extLst>
                    <a:ext uri="{9D8B030D-6E8A-4147-A177-3AD203B41FA5}">
                      <a16:colId xmlns:a16="http://schemas.microsoft.com/office/drawing/2014/main" val="2550171577"/>
                    </a:ext>
                  </a:extLst>
                </a:gridCol>
                <a:gridCol w="2731673">
                  <a:extLst>
                    <a:ext uri="{9D8B030D-6E8A-4147-A177-3AD203B41FA5}">
                      <a16:colId xmlns:a16="http://schemas.microsoft.com/office/drawing/2014/main" val="1336878771"/>
                    </a:ext>
                  </a:extLst>
                </a:gridCol>
                <a:gridCol w="1970189">
                  <a:extLst>
                    <a:ext uri="{9D8B030D-6E8A-4147-A177-3AD203B41FA5}">
                      <a16:colId xmlns:a16="http://schemas.microsoft.com/office/drawing/2014/main" val="1891402602"/>
                    </a:ext>
                  </a:extLst>
                </a:gridCol>
                <a:gridCol w="725223">
                  <a:extLst>
                    <a:ext uri="{9D8B030D-6E8A-4147-A177-3AD203B41FA5}">
                      <a16:colId xmlns:a16="http://schemas.microsoft.com/office/drawing/2014/main" val="1392010550"/>
                    </a:ext>
                  </a:extLst>
                </a:gridCol>
                <a:gridCol w="725223">
                  <a:extLst>
                    <a:ext uri="{9D8B030D-6E8A-4147-A177-3AD203B41FA5}">
                      <a16:colId xmlns:a16="http://schemas.microsoft.com/office/drawing/2014/main" val="735595000"/>
                    </a:ext>
                  </a:extLst>
                </a:gridCol>
                <a:gridCol w="725223">
                  <a:extLst>
                    <a:ext uri="{9D8B030D-6E8A-4147-A177-3AD203B41FA5}">
                      <a16:colId xmlns:a16="http://schemas.microsoft.com/office/drawing/2014/main" val="1486213664"/>
                    </a:ext>
                  </a:extLst>
                </a:gridCol>
              </a:tblGrid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(/hashtag)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start date &amp; time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Tweets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Users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Tweets/user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90218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McDonalds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McDStories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#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MeetTheFarmers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 18, 2012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&gt;100 000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30547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Qantas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QantasLuxury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 22, 2011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78273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 Post 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†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A.M. on Thursday, Jan. 12, 2017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24 728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65752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Innocence of Muslims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#muslimrage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 17, 2012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15 721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11 952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1,32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35637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Colbert Report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#CancelColbert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 28, 2014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13,277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10,353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1,28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5580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 Police Department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#myNYPD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 23, 2014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12,762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10,362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1,23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67229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Singer Robin Thicke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#AskThicke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 01, 2014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11,763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9,699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1,21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22302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Onion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@TheOnion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 25, 2013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9,959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8,803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1,13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63114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Mexico's Devastating World Cup Loss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@KLM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 29, 2014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8,716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8,050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1,08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80197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Qantas Luxury Hashtag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#qantas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 29, 2011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8,649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5,405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1,60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4517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Brexit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@David Cameron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 06, 2014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7,096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6,447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1,10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69410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Suey Park, the activist behind the hashtag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#CancelColbert (suey park)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 28, 2014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6,919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3,854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1,80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19110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CelebBoutique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@celebboutique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 20, 2012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6,679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6,189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1,08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98095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Gael Garcia Bernal 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@GaelGarciaB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 29, 2014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6 646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6 234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1,07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03514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Kyl, a U.S. senator (abortion)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#NotIntendedToBeAFactualStatement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 13, 2011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6,261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4,389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1,43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43284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JP Morgan PR Stunt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#AskJPM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 14, 2013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4,321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3,418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1,26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4365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Pearl Harbor Tweet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@SpaghettiOs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 07, 2013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2,890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2,704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1,07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61829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When A Hashtag Becomes A Bashtag 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#McDStories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 24, 2012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2,374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1,993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1,19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78933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British Gas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#AskBG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Ocotber 17, 2013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2 221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1 933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1,15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00023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Dream luxury inflight experience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#QantasLuxury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 22, 2011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2 098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1 658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1,27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28409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Vogue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#VogueArticles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 14, 2014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1 894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1 819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1,04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80627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Federal Student Aid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@fafsa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 25, 2014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1 828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1 693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1,08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83354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British Embassy Washington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@UKinUSA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 27, 2014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1,01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958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13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01AFBC-2CD8-FC39-D0EF-DEDDBEA13DC2}"/>
              </a:ext>
            </a:extLst>
          </p:cNvPr>
          <p:cNvSpPr/>
          <p:nvPr/>
        </p:nvSpPr>
        <p:spPr>
          <a:xfrm>
            <a:off x="0" y="-1"/>
            <a:ext cx="12192001" cy="6858000"/>
          </a:xfrm>
          <a:prstGeom prst="rect">
            <a:avLst/>
          </a:prstGeom>
          <a:solidFill>
            <a:srgbClr val="F2F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3A208-9D9C-EFF0-7707-E3BF3916BCDC}"/>
              </a:ext>
            </a:extLst>
          </p:cNvPr>
          <p:cNvSpPr/>
          <p:nvPr/>
        </p:nvSpPr>
        <p:spPr>
          <a:xfrm>
            <a:off x="0" y="0"/>
            <a:ext cx="12192000" cy="285136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C54D4D-6385-6E1A-B888-C7E537CCD882}"/>
              </a:ext>
            </a:extLst>
          </p:cNvPr>
          <p:cNvSpPr/>
          <p:nvPr/>
        </p:nvSpPr>
        <p:spPr>
          <a:xfrm>
            <a:off x="0" y="326077"/>
            <a:ext cx="12192000" cy="106542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F15135-4BE9-6610-0DB3-D0DADE3844D7}"/>
              </a:ext>
            </a:extLst>
          </p:cNvPr>
          <p:cNvSpPr/>
          <p:nvPr/>
        </p:nvSpPr>
        <p:spPr>
          <a:xfrm>
            <a:off x="0" y="472677"/>
            <a:ext cx="12192000" cy="45719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FAD7D7-4AB1-D22C-1C67-D87AE3FB73F8}"/>
              </a:ext>
            </a:extLst>
          </p:cNvPr>
          <p:cNvSpPr/>
          <p:nvPr/>
        </p:nvSpPr>
        <p:spPr>
          <a:xfrm>
            <a:off x="0" y="554266"/>
            <a:ext cx="12192000" cy="45719"/>
          </a:xfrm>
          <a:prstGeom prst="rect">
            <a:avLst/>
          </a:prstGeom>
          <a:solidFill>
            <a:srgbClr val="91DB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9493FB9-0E11-A041-F190-F858C9CDC51F}"/>
              </a:ext>
            </a:extLst>
          </p:cNvPr>
          <p:cNvSpPr txBox="1"/>
          <p:nvPr/>
        </p:nvSpPr>
        <p:spPr>
          <a:xfrm>
            <a:off x="5313413" y="1122119"/>
            <a:ext cx="1565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65B6D"/>
                </a:solidFill>
                <a:latin typeface="Bahnschrift SemiBold Condensed" panose="020B0502040204020203" pitchFamily="34" charset="0"/>
              </a:rPr>
              <a:t>The data (1)</a:t>
            </a:r>
            <a:endParaRPr lang="fr-FR" sz="2800" b="1" dirty="0">
              <a:solidFill>
                <a:srgbClr val="365B6D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8EE67AA-B973-5990-18C6-850B4ACA2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802" y="1320864"/>
            <a:ext cx="2431025" cy="121551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09F2617B-E755-28BD-2753-C87EC30837E3}"/>
              </a:ext>
            </a:extLst>
          </p:cNvPr>
          <p:cNvSpPr/>
          <p:nvPr/>
        </p:nvSpPr>
        <p:spPr>
          <a:xfrm>
            <a:off x="339482" y="2977465"/>
            <a:ext cx="11415250" cy="3690539"/>
          </a:xfrm>
          <a:prstGeom prst="roundRect">
            <a:avLst/>
          </a:prstGeom>
          <a:solidFill>
            <a:srgbClr val="FFFFFF"/>
          </a:solidFill>
          <a:ln w="28575">
            <a:solidFill>
              <a:srgbClr val="91DB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1F82FE0-0F36-D626-6F1E-C3EE86A7F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59" y="3340388"/>
            <a:ext cx="11100082" cy="294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3AD925D-2D9B-FE80-8769-4C2CEEE06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78" b="19859"/>
          <a:stretch/>
        </p:blipFill>
        <p:spPr bwMode="auto">
          <a:xfrm>
            <a:off x="8250184" y="1483643"/>
            <a:ext cx="2452231" cy="89693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7324586-F93A-8F3B-5845-69836168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459A-E948-4D97-B531-B972DA20742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94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01AFBC-2CD8-FC39-D0EF-DEDDBEA13DC2}"/>
              </a:ext>
            </a:extLst>
          </p:cNvPr>
          <p:cNvSpPr/>
          <p:nvPr/>
        </p:nvSpPr>
        <p:spPr>
          <a:xfrm>
            <a:off x="0" y="-1"/>
            <a:ext cx="12192001" cy="6858000"/>
          </a:xfrm>
          <a:prstGeom prst="rect">
            <a:avLst/>
          </a:prstGeom>
          <a:solidFill>
            <a:srgbClr val="F2F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3A208-9D9C-EFF0-7707-E3BF3916BCDC}"/>
              </a:ext>
            </a:extLst>
          </p:cNvPr>
          <p:cNvSpPr/>
          <p:nvPr/>
        </p:nvSpPr>
        <p:spPr>
          <a:xfrm>
            <a:off x="0" y="0"/>
            <a:ext cx="12192000" cy="285136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C54D4D-6385-6E1A-B888-C7E537CCD882}"/>
              </a:ext>
            </a:extLst>
          </p:cNvPr>
          <p:cNvSpPr/>
          <p:nvPr/>
        </p:nvSpPr>
        <p:spPr>
          <a:xfrm>
            <a:off x="0" y="326077"/>
            <a:ext cx="12192000" cy="106542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F15135-4BE9-6610-0DB3-D0DADE3844D7}"/>
              </a:ext>
            </a:extLst>
          </p:cNvPr>
          <p:cNvSpPr/>
          <p:nvPr/>
        </p:nvSpPr>
        <p:spPr>
          <a:xfrm>
            <a:off x="0" y="472677"/>
            <a:ext cx="12192000" cy="45719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FAD7D7-4AB1-D22C-1C67-D87AE3FB73F8}"/>
              </a:ext>
            </a:extLst>
          </p:cNvPr>
          <p:cNvSpPr/>
          <p:nvPr/>
        </p:nvSpPr>
        <p:spPr>
          <a:xfrm>
            <a:off x="0" y="554266"/>
            <a:ext cx="12192000" cy="45719"/>
          </a:xfrm>
          <a:prstGeom prst="rect">
            <a:avLst/>
          </a:prstGeom>
          <a:solidFill>
            <a:srgbClr val="91DB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9493FB9-0E11-A041-F190-F858C9CDC51F}"/>
              </a:ext>
            </a:extLst>
          </p:cNvPr>
          <p:cNvSpPr txBox="1"/>
          <p:nvPr/>
        </p:nvSpPr>
        <p:spPr>
          <a:xfrm>
            <a:off x="5308651" y="1122119"/>
            <a:ext cx="1574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65B6D"/>
                </a:solidFill>
                <a:latin typeface="Bahnschrift SemiBold Condensed" panose="020B0502040204020203" pitchFamily="34" charset="0"/>
              </a:rPr>
              <a:t>The data (2)</a:t>
            </a:r>
            <a:endParaRPr lang="fr-FR" sz="2800" b="1" dirty="0">
              <a:solidFill>
                <a:srgbClr val="365B6D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C8A10DB-B51C-11A0-59AE-7C4136B8D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994030"/>
            <a:ext cx="7303394" cy="299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8AC6270-B0F2-F0FE-086B-CE0E04162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91" y="4279363"/>
            <a:ext cx="4431409" cy="173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EF4F54F-4FAE-2D97-4D29-7FC25888772F}"/>
              </a:ext>
            </a:extLst>
          </p:cNvPr>
          <p:cNvSpPr txBox="1"/>
          <p:nvPr/>
        </p:nvSpPr>
        <p:spPr>
          <a:xfrm>
            <a:off x="152399" y="4991464"/>
            <a:ext cx="5826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>
                <a:solidFill>
                  <a:srgbClr val="365B6D"/>
                </a:solidFill>
              </a:rPr>
              <a:t>Figure 1:</a:t>
            </a:r>
            <a:r>
              <a:rPr lang="fr-FR" sz="1400" dirty="0">
                <a:solidFill>
                  <a:srgbClr val="365B6D"/>
                </a:solidFill>
              </a:rPr>
              <a:t> Explication de l’extraction de la data et du process utilisé</a:t>
            </a:r>
          </a:p>
          <a:p>
            <a:endParaRPr lang="fr-FR" sz="1400" dirty="0">
              <a:solidFill>
                <a:srgbClr val="365B6D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58C7FAB-4454-AC81-76EA-623E6CECA01C}"/>
              </a:ext>
            </a:extLst>
          </p:cNvPr>
          <p:cNvSpPr txBox="1"/>
          <p:nvPr/>
        </p:nvSpPr>
        <p:spPr>
          <a:xfrm>
            <a:off x="7608191" y="5979438"/>
            <a:ext cx="44314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>
                <a:solidFill>
                  <a:srgbClr val="365B6D"/>
                </a:solidFill>
              </a:rPr>
              <a:t>Figure 2:</a:t>
            </a:r>
            <a:r>
              <a:rPr lang="fr-FR" sz="1400" dirty="0">
                <a:solidFill>
                  <a:srgbClr val="365B6D"/>
                </a:solidFill>
              </a:rPr>
              <a:t> Répartition du sentiment renvoyé par les tweets extraits </a:t>
            </a:r>
          </a:p>
          <a:p>
            <a:endParaRPr lang="fr-FR" sz="1400" dirty="0">
              <a:solidFill>
                <a:srgbClr val="365B6D"/>
              </a:solidFill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EB73685-5ED9-38A7-A755-6BD463DD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459A-E948-4D97-B531-B972DA20742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526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01AFBC-2CD8-FC39-D0EF-DEDDBEA13DC2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F2F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3A208-9D9C-EFF0-7707-E3BF3916BCDC}"/>
              </a:ext>
            </a:extLst>
          </p:cNvPr>
          <p:cNvSpPr/>
          <p:nvPr/>
        </p:nvSpPr>
        <p:spPr>
          <a:xfrm>
            <a:off x="0" y="0"/>
            <a:ext cx="12192000" cy="285136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C54D4D-6385-6E1A-B888-C7E537CCD882}"/>
              </a:ext>
            </a:extLst>
          </p:cNvPr>
          <p:cNvSpPr/>
          <p:nvPr/>
        </p:nvSpPr>
        <p:spPr>
          <a:xfrm>
            <a:off x="0" y="326077"/>
            <a:ext cx="12192000" cy="106542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F15135-4BE9-6610-0DB3-D0DADE3844D7}"/>
              </a:ext>
            </a:extLst>
          </p:cNvPr>
          <p:cNvSpPr/>
          <p:nvPr/>
        </p:nvSpPr>
        <p:spPr>
          <a:xfrm>
            <a:off x="0" y="472677"/>
            <a:ext cx="12192000" cy="45719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FAD7D7-4AB1-D22C-1C67-D87AE3FB73F8}"/>
              </a:ext>
            </a:extLst>
          </p:cNvPr>
          <p:cNvSpPr/>
          <p:nvPr/>
        </p:nvSpPr>
        <p:spPr>
          <a:xfrm>
            <a:off x="0" y="554266"/>
            <a:ext cx="12192000" cy="45719"/>
          </a:xfrm>
          <a:prstGeom prst="rect">
            <a:avLst/>
          </a:prstGeom>
          <a:solidFill>
            <a:srgbClr val="91DB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9493FB9-0E11-A041-F190-F858C9CDC51F}"/>
              </a:ext>
            </a:extLst>
          </p:cNvPr>
          <p:cNvSpPr txBox="1"/>
          <p:nvPr/>
        </p:nvSpPr>
        <p:spPr>
          <a:xfrm>
            <a:off x="4018743" y="843877"/>
            <a:ext cx="415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365B6D"/>
                </a:solidFill>
                <a:latin typeface="Bahnschrift SemiBold Condensed" panose="020B0502040204020203" pitchFamily="34" charset="0"/>
              </a:rPr>
              <a:t>V</a:t>
            </a:r>
            <a:r>
              <a:rPr lang="en-US" sz="2800" dirty="0">
                <a:solidFill>
                  <a:srgbClr val="365B6D"/>
                </a:solidFill>
                <a:latin typeface="Bahnschrift SemiBold Condensed" panose="020B0502040204020203" pitchFamily="34" charset="0"/>
              </a:rPr>
              <a:t>ariable </a:t>
            </a:r>
            <a:r>
              <a:rPr lang="en-US" sz="2800" dirty="0" err="1">
                <a:solidFill>
                  <a:srgbClr val="365B6D"/>
                </a:solidFill>
                <a:latin typeface="Bahnschrift SemiBold Condensed" panose="020B0502040204020203" pitchFamily="34" charset="0"/>
              </a:rPr>
              <a:t>dépendante</a:t>
            </a:r>
            <a:endParaRPr lang="fr-FR" sz="2800" dirty="0">
              <a:solidFill>
                <a:srgbClr val="365B6D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3704A444-867F-17F5-5931-A8513A5FD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466" y="1255675"/>
            <a:ext cx="4065791" cy="119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C878F78-7359-55B3-2EDF-D9E186D249A4}"/>
              </a:ext>
            </a:extLst>
          </p:cNvPr>
          <p:cNvSpPr txBox="1"/>
          <p:nvPr/>
        </p:nvSpPr>
        <p:spPr>
          <a:xfrm>
            <a:off x="4100992" y="2339471"/>
            <a:ext cx="3990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365B6D"/>
                </a:solidFill>
                <a:latin typeface="Bahnschrift SemiBold Condensed" panose="020B0502040204020203" pitchFamily="34" charset="0"/>
              </a:rPr>
              <a:t>V</a:t>
            </a:r>
            <a:r>
              <a:rPr lang="en-US" sz="2800" dirty="0">
                <a:solidFill>
                  <a:srgbClr val="365B6D"/>
                </a:solidFill>
                <a:latin typeface="Bahnschrift SemiBold Condensed" panose="020B0502040204020203" pitchFamily="34" charset="0"/>
              </a:rPr>
              <a:t>ariables </a:t>
            </a:r>
            <a:r>
              <a:rPr lang="en-US" sz="2800" dirty="0" err="1">
                <a:solidFill>
                  <a:srgbClr val="365B6D"/>
                </a:solidFill>
                <a:latin typeface="Bahnschrift SemiBold Condensed" panose="020B0502040204020203" pitchFamily="34" charset="0"/>
              </a:rPr>
              <a:t>indépendantes</a:t>
            </a:r>
            <a:endParaRPr lang="fr-FR" sz="2800" dirty="0">
              <a:solidFill>
                <a:srgbClr val="365B6D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6154" name="Picture 10">
            <a:extLst>
              <a:ext uri="{FF2B5EF4-FFF2-40B4-BE49-F238E27FC236}">
                <a16:creationId xmlns:a16="http://schemas.microsoft.com/office/drawing/2014/main" id="{73936515-2B95-7533-A410-B78A736E3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069" y="2685253"/>
            <a:ext cx="5240132" cy="121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67CEA978-EAB0-2BE2-4657-AE26568B3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069" y="3106700"/>
            <a:ext cx="5240132" cy="89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>
            <a:extLst>
              <a:ext uri="{FF2B5EF4-FFF2-40B4-BE49-F238E27FC236}">
                <a16:creationId xmlns:a16="http://schemas.microsoft.com/office/drawing/2014/main" id="{1AC8B7F1-16AA-DA6A-4A64-CCABCD9BA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75" y="4283081"/>
            <a:ext cx="3924892" cy="79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>
            <a:extLst>
              <a:ext uri="{FF2B5EF4-FFF2-40B4-BE49-F238E27FC236}">
                <a16:creationId xmlns:a16="http://schemas.microsoft.com/office/drawing/2014/main" id="{EE93439B-1D22-3619-D413-1234002A2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92" y="5077343"/>
            <a:ext cx="3566037" cy="122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F724D056-0299-EF4C-781F-D1C6099057D8}"/>
              </a:ext>
            </a:extLst>
          </p:cNvPr>
          <p:cNvSpPr txBox="1"/>
          <p:nvPr/>
        </p:nvSpPr>
        <p:spPr>
          <a:xfrm>
            <a:off x="6485366" y="4043407"/>
            <a:ext cx="356603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Auxiliary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verbs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(e.g., </a:t>
            </a:r>
            <a:r>
              <a:rPr lang="fr-FR" sz="12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</a:t>
            </a:r>
            <a:r>
              <a:rPr lang="fr-FR" sz="12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r-FR" sz="12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have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etc.)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Articles (e.g., </a:t>
            </a:r>
            <a:r>
              <a:rPr lang="fr-FR" sz="12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r-FR" sz="12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r-FR" sz="12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Personal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pronouns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(e.g., </a:t>
            </a:r>
            <a:r>
              <a:rPr lang="fr-FR" sz="12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r-FR" sz="12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they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r-FR" sz="12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etc.)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Common </a:t>
            </a:r>
            <a:r>
              <a:rPr lang="fr-F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adverbs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(e.g., </a:t>
            </a:r>
            <a:r>
              <a:rPr lang="fr-FR" sz="12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hardly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r-FR" sz="12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often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etc.)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Impersonal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pronouns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(e.g., </a:t>
            </a:r>
            <a:r>
              <a:rPr lang="fr-FR" sz="12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r-FR" sz="12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those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etc.)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Prepositions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(e.g., </a:t>
            </a:r>
            <a:r>
              <a:rPr lang="fr-FR" sz="12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r-FR" sz="12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after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r-FR" sz="12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etc.)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Négations (e.g., </a:t>
            </a:r>
            <a:r>
              <a:rPr lang="fr-FR" sz="12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r-FR" sz="12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never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etc.)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Conjunctions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(e.g., </a:t>
            </a:r>
            <a:r>
              <a:rPr lang="fr-FR" sz="12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r-FR" sz="12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but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etc.)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Quantifiers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(e.g., </a:t>
            </a:r>
            <a:r>
              <a:rPr lang="fr-F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many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few, etc.)</a:t>
            </a:r>
          </a:p>
          <a:p>
            <a:br>
              <a:rPr lang="fr-FR" sz="1200" b="0" dirty="0">
                <a:effectLst/>
              </a:rPr>
            </a:br>
            <a:endParaRPr lang="fr-FR" sz="1200" dirty="0"/>
          </a:p>
        </p:txBody>
      </p:sp>
      <p:pic>
        <p:nvPicPr>
          <p:cNvPr id="6164" name="Picture 20">
            <a:extLst>
              <a:ext uri="{FF2B5EF4-FFF2-40B4-BE49-F238E27FC236}">
                <a16:creationId xmlns:a16="http://schemas.microsoft.com/office/drawing/2014/main" id="{6D52C369-A319-774D-4DEB-D68D12E6B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467" y="3916466"/>
            <a:ext cx="2576476" cy="193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6" name="Picture 22">
            <a:extLst>
              <a:ext uri="{FF2B5EF4-FFF2-40B4-BE49-F238E27FC236}">
                <a16:creationId xmlns:a16="http://schemas.microsoft.com/office/drawing/2014/main" id="{F0A2E0BF-8539-CEF4-1A4F-D7602468A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021" y="5979523"/>
            <a:ext cx="2906624" cy="74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1FBD6B21-9AA9-C7D8-E9DC-9DFCB3A9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459A-E948-4D97-B531-B972DA20742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109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01AFBC-2CD8-FC39-D0EF-DEDDBEA13DC2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F2F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3A208-9D9C-EFF0-7707-E3BF3916BCDC}"/>
              </a:ext>
            </a:extLst>
          </p:cNvPr>
          <p:cNvSpPr/>
          <p:nvPr/>
        </p:nvSpPr>
        <p:spPr>
          <a:xfrm>
            <a:off x="0" y="0"/>
            <a:ext cx="12192000" cy="285136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C54D4D-6385-6E1A-B888-C7E537CCD882}"/>
              </a:ext>
            </a:extLst>
          </p:cNvPr>
          <p:cNvSpPr/>
          <p:nvPr/>
        </p:nvSpPr>
        <p:spPr>
          <a:xfrm>
            <a:off x="0" y="326077"/>
            <a:ext cx="12192000" cy="106542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F15135-4BE9-6610-0DB3-D0DADE3844D7}"/>
              </a:ext>
            </a:extLst>
          </p:cNvPr>
          <p:cNvSpPr/>
          <p:nvPr/>
        </p:nvSpPr>
        <p:spPr>
          <a:xfrm>
            <a:off x="0" y="472677"/>
            <a:ext cx="12192000" cy="45719"/>
          </a:xfrm>
          <a:prstGeom prst="rect">
            <a:avLst/>
          </a:prstGeom>
          <a:solidFill>
            <a:srgbClr val="91D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FAD7D7-4AB1-D22C-1C67-D87AE3FB73F8}"/>
              </a:ext>
            </a:extLst>
          </p:cNvPr>
          <p:cNvSpPr/>
          <p:nvPr/>
        </p:nvSpPr>
        <p:spPr>
          <a:xfrm>
            <a:off x="0" y="554266"/>
            <a:ext cx="12192000" cy="45719"/>
          </a:xfrm>
          <a:prstGeom prst="rect">
            <a:avLst/>
          </a:prstGeom>
          <a:solidFill>
            <a:srgbClr val="91DB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179"/>
              </a:solidFill>
            </a:endParaRPr>
          </a:p>
        </p:txBody>
      </p:sp>
      <p:pic>
        <p:nvPicPr>
          <p:cNvPr id="6168" name="Picture 24">
            <a:extLst>
              <a:ext uri="{FF2B5EF4-FFF2-40B4-BE49-F238E27FC236}">
                <a16:creationId xmlns:a16="http://schemas.microsoft.com/office/drawing/2014/main" id="{3F2EBCAA-676E-EB0A-661C-0D28658C9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731" y="4396204"/>
            <a:ext cx="8312302" cy="231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756B45C7-A249-8465-ED5F-0C8FB4A56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23" y="2318464"/>
            <a:ext cx="5338916" cy="211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6D5FB093-E7F3-A716-F038-CCA7ABED9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993" y="2166932"/>
            <a:ext cx="4162884" cy="207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2E56213-040A-3D79-B3AC-B0ABC1C163D4}"/>
              </a:ext>
            </a:extLst>
          </p:cNvPr>
          <p:cNvSpPr txBox="1"/>
          <p:nvPr/>
        </p:nvSpPr>
        <p:spPr>
          <a:xfrm>
            <a:off x="4018743" y="854415"/>
            <a:ext cx="415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365B6D"/>
                </a:solidFill>
                <a:latin typeface="Bahnschrift SemiBold Condensed" panose="020B0502040204020203" pitchFamily="34" charset="0"/>
              </a:rPr>
              <a:t>Méthodologie</a:t>
            </a:r>
            <a:r>
              <a:rPr lang="en-US" sz="2800" b="1" dirty="0">
                <a:solidFill>
                  <a:srgbClr val="365B6D"/>
                </a:solidFill>
                <a:latin typeface="Bahnschrift SemiBold Condensed" panose="020B0502040204020203" pitchFamily="34" charset="0"/>
              </a:rPr>
              <a:t> LSM</a:t>
            </a:r>
            <a:endParaRPr lang="fr-FR" sz="2800" dirty="0">
              <a:solidFill>
                <a:srgbClr val="365B6D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9DD006-0EDE-D639-E7CE-9B752BF8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459A-E948-4D97-B531-B972DA20742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0836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1756</Words>
  <Application>Microsoft Office PowerPoint</Application>
  <PresentationFormat>Grand écran</PresentationFormat>
  <Paragraphs>321</Paragraphs>
  <Slides>20</Slides>
  <Notes>18</Notes>
  <HiddenSlides>1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Arial</vt:lpstr>
      <vt:lpstr>Bahnschrift SemiBold Condensed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Loisel</dc:creator>
  <cp:lastModifiedBy>Matthias Nguend Njiki</cp:lastModifiedBy>
  <cp:revision>60</cp:revision>
  <dcterms:created xsi:type="dcterms:W3CDTF">2023-01-06T16:09:36Z</dcterms:created>
  <dcterms:modified xsi:type="dcterms:W3CDTF">2023-02-01T08:38:09Z</dcterms:modified>
</cp:coreProperties>
</file>