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21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8575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2750" y="134937"/>
            <a:ext cx="8731250" cy="27463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09575" y="0"/>
            <a:ext cx="278130" cy="271780"/>
          </a:xfrm>
          <a:custGeom>
            <a:avLst/>
            <a:gdLst/>
            <a:ahLst/>
            <a:cxnLst/>
            <a:rect l="l" t="t" r="r" b="b"/>
            <a:pathLst>
              <a:path w="278130" h="271780">
                <a:moveTo>
                  <a:pt x="138112" y="134937"/>
                </a:moveTo>
                <a:lnTo>
                  <a:pt x="0" y="134937"/>
                </a:lnTo>
                <a:lnTo>
                  <a:pt x="0" y="271462"/>
                </a:lnTo>
                <a:lnTo>
                  <a:pt x="138112" y="271462"/>
                </a:lnTo>
                <a:lnTo>
                  <a:pt x="138112" y="134937"/>
                </a:lnTo>
                <a:close/>
              </a:path>
              <a:path w="278130" h="271780">
                <a:moveTo>
                  <a:pt x="277812" y="0"/>
                </a:moveTo>
                <a:lnTo>
                  <a:pt x="138112" y="0"/>
                </a:lnTo>
                <a:lnTo>
                  <a:pt x="138112" y="134937"/>
                </a:lnTo>
                <a:lnTo>
                  <a:pt x="277812" y="134937"/>
                </a:lnTo>
                <a:lnTo>
                  <a:pt x="277812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7687" y="134937"/>
            <a:ext cx="139700" cy="141605"/>
          </a:xfrm>
          <a:custGeom>
            <a:avLst/>
            <a:gdLst/>
            <a:ahLst/>
            <a:cxnLst/>
            <a:rect l="l" t="t" r="r" b="b"/>
            <a:pathLst>
              <a:path w="139700" h="141604">
                <a:moveTo>
                  <a:pt x="139700" y="0"/>
                </a:moveTo>
                <a:lnTo>
                  <a:pt x="0" y="0"/>
                </a:lnTo>
                <a:lnTo>
                  <a:pt x="0" y="141287"/>
                </a:lnTo>
                <a:lnTo>
                  <a:pt x="139700" y="141287"/>
                </a:lnTo>
                <a:lnTo>
                  <a:pt x="13970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4637" y="274637"/>
            <a:ext cx="136525" cy="135255"/>
          </a:xfrm>
          <a:custGeom>
            <a:avLst/>
            <a:gdLst/>
            <a:ahLst/>
            <a:cxnLst/>
            <a:rect l="l" t="t" r="r" b="b"/>
            <a:pathLst>
              <a:path w="136525" h="135254">
                <a:moveTo>
                  <a:pt x="0" y="134937"/>
                </a:moveTo>
                <a:lnTo>
                  <a:pt x="136525" y="134937"/>
                </a:lnTo>
                <a:lnTo>
                  <a:pt x="136525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31762" y="136525"/>
            <a:ext cx="141605" cy="138430"/>
          </a:xfrm>
          <a:custGeom>
            <a:avLst/>
            <a:gdLst/>
            <a:ahLst/>
            <a:cxnLst/>
            <a:rect l="l" t="t" r="r" b="b"/>
            <a:pathLst>
              <a:path w="141604" h="138429">
                <a:moveTo>
                  <a:pt x="141287" y="0"/>
                </a:moveTo>
                <a:lnTo>
                  <a:pt x="0" y="0"/>
                </a:lnTo>
                <a:lnTo>
                  <a:pt x="0" y="138112"/>
                </a:lnTo>
                <a:lnTo>
                  <a:pt x="141287" y="138112"/>
                </a:lnTo>
                <a:lnTo>
                  <a:pt x="141287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74637" y="271462"/>
            <a:ext cx="273050" cy="274955"/>
          </a:xfrm>
          <a:custGeom>
            <a:avLst/>
            <a:gdLst/>
            <a:ahLst/>
            <a:cxnLst/>
            <a:rect l="l" t="t" r="r" b="b"/>
            <a:pathLst>
              <a:path w="273050" h="274955">
                <a:moveTo>
                  <a:pt x="273050" y="0"/>
                </a:moveTo>
                <a:lnTo>
                  <a:pt x="134937" y="0"/>
                </a:lnTo>
                <a:lnTo>
                  <a:pt x="134937" y="138112"/>
                </a:lnTo>
                <a:lnTo>
                  <a:pt x="0" y="138112"/>
                </a:lnTo>
                <a:lnTo>
                  <a:pt x="0" y="274637"/>
                </a:lnTo>
                <a:lnTo>
                  <a:pt x="136525" y="274637"/>
                </a:lnTo>
                <a:lnTo>
                  <a:pt x="136525" y="138112"/>
                </a:lnTo>
                <a:lnTo>
                  <a:pt x="273050" y="138112"/>
                </a:lnTo>
                <a:lnTo>
                  <a:pt x="27305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0546" y="659384"/>
            <a:ext cx="750290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4812" y="2271712"/>
            <a:ext cx="8334375" cy="175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0246" y="2684780"/>
            <a:ext cx="3162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Lecture</a:t>
            </a:r>
            <a:r>
              <a:rPr sz="4400" spc="-30" dirty="0"/>
              <a:t> </a:t>
            </a:r>
            <a:r>
              <a:rPr sz="4400" dirty="0"/>
              <a:t>-</a:t>
            </a:r>
            <a:r>
              <a:rPr sz="4400" spc="-25" dirty="0"/>
              <a:t> 04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7545">
              <a:lnSpc>
                <a:spcPct val="100000"/>
              </a:lnSpc>
              <a:spcBef>
                <a:spcPts val="95"/>
              </a:spcBef>
            </a:pPr>
            <a:r>
              <a:rPr dirty="0"/>
              <a:t>CPU</a:t>
            </a:r>
            <a:r>
              <a:rPr spc="-40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701800"/>
            <a:ext cx="8219440" cy="360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754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sequence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operations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performed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CPU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in </a:t>
            </a:r>
            <a:r>
              <a:rPr sz="2400" dirty="0">
                <a:latin typeface="Arial MT"/>
                <a:cs typeface="Arial MT"/>
              </a:rPr>
              <a:t>processing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constitutes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b="1" spc="-10" dirty="0">
                <a:solidFill>
                  <a:srgbClr val="990000"/>
                </a:solidFill>
                <a:latin typeface="Arial"/>
                <a:cs typeface="Arial"/>
              </a:rPr>
              <a:t>instruction cycle</a:t>
            </a:r>
            <a:r>
              <a:rPr sz="2400" spc="-10" dirty="0">
                <a:solidFill>
                  <a:srgbClr val="990000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Processing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all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generally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requires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two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steps:</a:t>
            </a:r>
            <a:endParaRPr sz="2400">
              <a:latin typeface="Arial MT"/>
              <a:cs typeface="Arial MT"/>
            </a:endParaRPr>
          </a:p>
          <a:p>
            <a:pPr marL="347980" marR="410209" indent="-335280">
              <a:lnSpc>
                <a:spcPct val="100000"/>
              </a:lnSpc>
              <a:spcBef>
                <a:spcPts val="575"/>
              </a:spcBef>
              <a:buClr>
                <a:srgbClr val="00007D"/>
              </a:buClr>
              <a:buFont typeface="Arial MT"/>
              <a:buAutoNum type="arabicPeriod"/>
              <a:tabLst>
                <a:tab pos="355600" algn="l"/>
              </a:tabLst>
            </a:pP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Fetch</a:t>
            </a:r>
            <a:r>
              <a:rPr sz="2400" b="1" spc="-4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step</a:t>
            </a:r>
            <a:r>
              <a:rPr sz="2400" b="1" spc="-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-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new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read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external 	memory.</a:t>
            </a:r>
            <a:endParaRPr sz="2400">
              <a:latin typeface="Arial MT"/>
              <a:cs typeface="Arial MT"/>
            </a:endParaRPr>
          </a:p>
          <a:p>
            <a:pPr marL="347980" marR="5080" indent="-335280">
              <a:lnSpc>
                <a:spcPct val="100000"/>
              </a:lnSpc>
              <a:spcBef>
                <a:spcPts val="580"/>
              </a:spcBef>
              <a:buClr>
                <a:srgbClr val="00007D"/>
              </a:buClr>
              <a:buFont typeface="Arial MT"/>
              <a:buAutoNum type="arabicPeriod"/>
              <a:tabLst>
                <a:tab pos="355600" algn="l"/>
              </a:tabLst>
            </a:pP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Execute</a:t>
            </a:r>
            <a:r>
              <a:rPr sz="2400" b="1" spc="-5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step</a:t>
            </a:r>
            <a:r>
              <a:rPr sz="2400" b="1" spc="-8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-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operations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specified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instruction 	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executed.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7545">
              <a:lnSpc>
                <a:spcPct val="100000"/>
              </a:lnSpc>
              <a:spcBef>
                <a:spcPts val="95"/>
              </a:spcBef>
            </a:pPr>
            <a:r>
              <a:rPr dirty="0"/>
              <a:t>CPU</a:t>
            </a:r>
            <a:r>
              <a:rPr spc="-40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940" y="1701800"/>
            <a:ext cx="8249284" cy="360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5715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4064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actions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CPU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during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cycle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are </a:t>
            </a:r>
            <a:r>
              <a:rPr sz="2400" dirty="0">
                <a:latin typeface="Arial MT"/>
                <a:cs typeface="Arial MT"/>
              </a:rPr>
              <a:t>defined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sequence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micro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operations,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which </a:t>
            </a:r>
            <a:r>
              <a:rPr sz="2400" dirty="0">
                <a:latin typeface="Arial MT"/>
                <a:cs typeface="Arial MT"/>
              </a:rPr>
              <a:t>involves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register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transfer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operation.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7D"/>
              </a:buClr>
              <a:buFont typeface="Wingdings"/>
              <a:buChar char=""/>
            </a:pPr>
            <a:endParaRPr sz="2400" dirty="0">
              <a:latin typeface="Arial MT"/>
              <a:cs typeface="Arial MT"/>
            </a:endParaRPr>
          </a:p>
          <a:p>
            <a:pPr marL="405765" marR="55880" indent="-342900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40576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required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shortest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well-</a:t>
            </a:r>
            <a:r>
              <a:rPr sz="2400" dirty="0">
                <a:latin typeface="Arial MT"/>
                <a:cs typeface="Arial MT"/>
              </a:rPr>
              <a:t>defined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CPU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micro </a:t>
            </a:r>
            <a:r>
              <a:rPr sz="2400" dirty="0">
                <a:latin typeface="Arial MT"/>
                <a:cs typeface="Arial MT"/>
              </a:rPr>
              <a:t>operation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CPU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cycle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clock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period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</a:t>
            </a:r>
            <a:r>
              <a:rPr sz="2400" spc="-15" baseline="-20833" dirty="0">
                <a:latin typeface="Arial MT"/>
                <a:cs typeface="Arial MT"/>
              </a:rPr>
              <a:t>clock</a:t>
            </a:r>
            <a:r>
              <a:rPr sz="2400" spc="-10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7D"/>
              </a:buClr>
              <a:buFont typeface="Wingdings"/>
              <a:buChar char=""/>
            </a:pPr>
            <a:endParaRPr sz="2400" dirty="0">
              <a:latin typeface="Arial MT"/>
              <a:cs typeface="Arial MT"/>
            </a:endParaRPr>
          </a:p>
          <a:p>
            <a:pPr marL="406400" marR="1073785" indent="-342900">
              <a:lnSpc>
                <a:spcPct val="100000"/>
              </a:lnSpc>
              <a:spcBef>
                <a:spcPts val="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4064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number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CPU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cycles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required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process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an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varies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type.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5335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Accumulator-</a:t>
            </a:r>
            <a:r>
              <a:rPr dirty="0"/>
              <a:t>based</a:t>
            </a:r>
            <a:r>
              <a:rPr spc="50" dirty="0"/>
              <a:t> </a:t>
            </a:r>
            <a:r>
              <a:rPr spc="-25" dirty="0"/>
              <a:t>CPU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1752600"/>
            <a:ext cx="3352800" cy="2590800"/>
          </a:xfrm>
          <a:custGeom>
            <a:avLst/>
            <a:gdLst/>
            <a:ahLst/>
            <a:cxnLst/>
            <a:rect l="l" t="t" r="r" b="b"/>
            <a:pathLst>
              <a:path w="3352800" h="2590800">
                <a:moveTo>
                  <a:pt x="0" y="0"/>
                </a:moveTo>
                <a:lnTo>
                  <a:pt x="3352800" y="0"/>
                </a:lnTo>
                <a:lnTo>
                  <a:pt x="3352800" y="1981200"/>
                </a:lnTo>
                <a:lnTo>
                  <a:pt x="0" y="1981200"/>
                </a:lnTo>
                <a:lnTo>
                  <a:pt x="0" y="0"/>
                </a:lnTo>
                <a:close/>
              </a:path>
              <a:path w="3352800" h="2590800">
                <a:moveTo>
                  <a:pt x="0" y="2209800"/>
                </a:moveTo>
                <a:lnTo>
                  <a:pt x="3352800" y="2209800"/>
                </a:lnTo>
                <a:lnTo>
                  <a:pt x="3352800" y="2590800"/>
                </a:lnTo>
                <a:lnTo>
                  <a:pt x="0" y="2590800"/>
                </a:lnTo>
                <a:lnTo>
                  <a:pt x="0" y="2209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8197" y="3962400"/>
            <a:ext cx="2667000" cy="381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387350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Bus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4495800"/>
            <a:ext cx="3352800" cy="2133600"/>
          </a:xfrm>
          <a:custGeom>
            <a:avLst/>
            <a:gdLst/>
            <a:ahLst/>
            <a:cxnLst/>
            <a:rect l="l" t="t" r="r" b="b"/>
            <a:pathLst>
              <a:path w="3352800" h="2133600">
                <a:moveTo>
                  <a:pt x="0" y="0"/>
                </a:moveTo>
                <a:lnTo>
                  <a:pt x="3352800" y="0"/>
                </a:lnTo>
                <a:lnTo>
                  <a:pt x="3352800" y="2133600"/>
                </a:lnTo>
                <a:lnTo>
                  <a:pt x="0" y="2133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200" y="1828800"/>
            <a:ext cx="1600200" cy="533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51435" algn="ctr">
              <a:lnSpc>
                <a:spcPts val="2030"/>
              </a:lnSpc>
            </a:pPr>
            <a:r>
              <a:rPr sz="2000" spc="-10" dirty="0">
                <a:latin typeface="Times New Roman"/>
                <a:cs typeface="Times New Roman"/>
              </a:rPr>
              <a:t>Instruction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ts val="2165"/>
              </a:lnSpc>
            </a:pPr>
            <a:r>
              <a:rPr sz="2000" spc="-10" dirty="0">
                <a:latin typeface="Times New Roman"/>
                <a:cs typeface="Times New Roman"/>
              </a:rPr>
              <a:t>Decoder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400" y="2590800"/>
            <a:ext cx="609600" cy="304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7165">
              <a:lnSpc>
                <a:spcPts val="2330"/>
              </a:lnSpc>
            </a:pPr>
            <a:r>
              <a:rPr sz="2000" spc="-25" dirty="0">
                <a:latin typeface="Times New Roman"/>
                <a:cs typeface="Times New Roman"/>
              </a:rPr>
              <a:t>IR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5400" y="2590800"/>
            <a:ext cx="609600" cy="304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ts val="2330"/>
              </a:lnSpc>
            </a:pPr>
            <a:r>
              <a:rPr sz="2000" spc="-25" dirty="0">
                <a:latin typeface="Times New Roman"/>
                <a:cs typeface="Times New Roman"/>
              </a:rPr>
              <a:t>AR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3600" y="2590800"/>
            <a:ext cx="609600" cy="304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7955">
              <a:lnSpc>
                <a:spcPts val="2330"/>
              </a:lnSpc>
            </a:pPr>
            <a:r>
              <a:rPr sz="2000" spc="-25" dirty="0">
                <a:latin typeface="Times New Roman"/>
                <a:cs typeface="Times New Roman"/>
              </a:rPr>
              <a:t>PC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0" y="4724400"/>
            <a:ext cx="838200" cy="381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229"/>
              </a:spcBef>
            </a:pPr>
            <a:r>
              <a:rPr sz="2000" spc="-25" dirty="0">
                <a:latin typeface="Times New Roman"/>
                <a:cs typeface="Times New Roman"/>
              </a:rPr>
              <a:t>DR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0200" y="4724400"/>
            <a:ext cx="1066800" cy="381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2000" spc="-25" dirty="0">
                <a:latin typeface="Times New Roman"/>
                <a:cs typeface="Times New Roman"/>
              </a:rPr>
              <a:t>AC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00" y="5410200"/>
            <a:ext cx="2209800" cy="685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78205" marR="236854" indent="-692150">
              <a:lnSpc>
                <a:spcPct val="100000"/>
              </a:lnSpc>
              <a:spcBef>
                <a:spcPts val="229"/>
              </a:spcBef>
            </a:pPr>
            <a:r>
              <a:rPr sz="2000" spc="-10" dirty="0">
                <a:latin typeface="Times New Roman"/>
                <a:cs typeface="Times New Roman"/>
              </a:rPr>
              <a:t>Arithmetic-Logic </a:t>
            </a:r>
            <a:r>
              <a:rPr sz="2000" spc="-20" dirty="0">
                <a:latin typeface="Times New Roman"/>
                <a:cs typeface="Times New Roman"/>
              </a:rPr>
              <a:t>Unit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71506" y="1866896"/>
            <a:ext cx="1981200" cy="3543300"/>
            <a:chOff x="1181106" y="1866896"/>
            <a:chExt cx="1981200" cy="3543300"/>
          </a:xfrm>
        </p:grpSpPr>
        <p:sp>
          <p:nvSpPr>
            <p:cNvPr id="14" name="object 14"/>
            <p:cNvSpPr/>
            <p:nvPr/>
          </p:nvSpPr>
          <p:spPr>
            <a:xfrm>
              <a:off x="1447800" y="242569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1651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09706" y="236220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47797" y="2959099"/>
              <a:ext cx="0" cy="1765300"/>
            </a:xfrm>
            <a:custGeom>
              <a:avLst/>
              <a:gdLst/>
              <a:ahLst/>
              <a:cxnLst/>
              <a:rect l="l" t="t" r="r" b="b"/>
              <a:pathLst>
                <a:path h="1765300">
                  <a:moveTo>
                    <a:pt x="0" y="0"/>
                  </a:moveTo>
                  <a:lnTo>
                    <a:pt x="0" y="17653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09693" y="2895596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38112" y="0"/>
                  </a:moveTo>
                  <a:lnTo>
                    <a:pt x="0" y="76200"/>
                  </a:lnTo>
                  <a:lnTo>
                    <a:pt x="76200" y="76212"/>
                  </a:lnTo>
                  <a:lnTo>
                    <a:pt x="38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47800" y="3428999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24200" y="2959099"/>
              <a:ext cx="0" cy="469900"/>
            </a:xfrm>
            <a:custGeom>
              <a:avLst/>
              <a:gdLst/>
              <a:ahLst/>
              <a:cxnLst/>
              <a:rect l="l" t="t" r="r" b="b"/>
              <a:pathLst>
                <a:path h="469900">
                  <a:moveTo>
                    <a:pt x="0" y="4699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86106" y="289560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81200" y="2959099"/>
              <a:ext cx="0" cy="469900"/>
            </a:xfrm>
            <a:custGeom>
              <a:avLst/>
              <a:gdLst/>
              <a:ahLst/>
              <a:cxnLst/>
              <a:rect l="l" t="t" r="r" b="b"/>
              <a:pathLst>
                <a:path h="469900">
                  <a:moveTo>
                    <a:pt x="0" y="4699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43106" y="289560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95600" y="2895599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62200" y="3124199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5334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62200" y="295909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1651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24106" y="289560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09800" y="2895599"/>
              <a:ext cx="0" cy="1003300"/>
            </a:xfrm>
            <a:custGeom>
              <a:avLst/>
              <a:gdLst/>
              <a:ahLst/>
              <a:cxnLst/>
              <a:rect l="l" t="t" r="r" b="b"/>
              <a:pathLst>
                <a:path h="1003300">
                  <a:moveTo>
                    <a:pt x="0" y="0"/>
                  </a:moveTo>
                  <a:lnTo>
                    <a:pt x="0" y="10033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71700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76400" y="4343400"/>
              <a:ext cx="0" cy="317500"/>
            </a:xfrm>
            <a:custGeom>
              <a:avLst/>
              <a:gdLst/>
              <a:ahLst/>
              <a:cxnLst/>
              <a:rect l="l" t="t" r="r" b="b"/>
              <a:pathLst>
                <a:path h="317500">
                  <a:moveTo>
                    <a:pt x="0" y="0"/>
                  </a:moveTo>
                  <a:lnTo>
                    <a:pt x="0" y="3175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38300" y="4648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19200" y="4406900"/>
              <a:ext cx="0" cy="317500"/>
            </a:xfrm>
            <a:custGeom>
              <a:avLst/>
              <a:gdLst/>
              <a:ahLst/>
              <a:cxnLst/>
              <a:rect l="l" t="t" r="r" b="b"/>
              <a:pathLst>
                <a:path h="317500">
                  <a:moveTo>
                    <a:pt x="0" y="3175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81106" y="434340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199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19200" y="5092700"/>
              <a:ext cx="0" cy="317500"/>
            </a:xfrm>
            <a:custGeom>
              <a:avLst/>
              <a:gdLst/>
              <a:ahLst/>
              <a:cxnLst/>
              <a:rect l="l" t="t" r="r" b="b"/>
              <a:pathLst>
                <a:path h="317500">
                  <a:moveTo>
                    <a:pt x="0" y="3175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81106" y="502920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199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76400" y="5105400"/>
              <a:ext cx="0" cy="241300"/>
            </a:xfrm>
            <a:custGeom>
              <a:avLst/>
              <a:gdLst/>
              <a:ahLst/>
              <a:cxnLst/>
              <a:rect l="l" t="t" r="r" b="b"/>
              <a:pathLst>
                <a:path h="241300">
                  <a:moveTo>
                    <a:pt x="0" y="0"/>
                  </a:moveTo>
                  <a:lnTo>
                    <a:pt x="0" y="2413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38300" y="533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62200" y="5168900"/>
              <a:ext cx="0" cy="241300"/>
            </a:xfrm>
            <a:custGeom>
              <a:avLst/>
              <a:gdLst/>
              <a:ahLst/>
              <a:cxnLst/>
              <a:rect l="l" t="t" r="r" b="b"/>
              <a:pathLst>
                <a:path h="241300">
                  <a:moveTo>
                    <a:pt x="0" y="2413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24106" y="510540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199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95600" y="5105400"/>
              <a:ext cx="0" cy="241300"/>
            </a:xfrm>
            <a:custGeom>
              <a:avLst/>
              <a:gdLst/>
              <a:ahLst/>
              <a:cxnLst/>
              <a:rect l="l" t="t" r="r" b="b"/>
              <a:pathLst>
                <a:path h="241300">
                  <a:moveTo>
                    <a:pt x="0" y="0"/>
                  </a:moveTo>
                  <a:lnTo>
                    <a:pt x="0" y="2413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57500" y="533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67000" y="1904999"/>
              <a:ext cx="165100" cy="0"/>
            </a:xfrm>
            <a:custGeom>
              <a:avLst/>
              <a:gdLst/>
              <a:ahLst/>
              <a:cxnLst/>
              <a:rect l="l" t="t" r="r" b="b"/>
              <a:pathLst>
                <a:path w="165100">
                  <a:moveTo>
                    <a:pt x="0" y="0"/>
                  </a:moveTo>
                  <a:lnTo>
                    <a:pt x="165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19401" y="18668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67000" y="2057399"/>
              <a:ext cx="165100" cy="0"/>
            </a:xfrm>
            <a:custGeom>
              <a:avLst/>
              <a:gdLst/>
              <a:ahLst/>
              <a:cxnLst/>
              <a:rect l="l" t="t" r="r" b="b"/>
              <a:pathLst>
                <a:path w="165100">
                  <a:moveTo>
                    <a:pt x="0" y="0"/>
                  </a:moveTo>
                  <a:lnTo>
                    <a:pt x="165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19401" y="20192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67000" y="2209799"/>
              <a:ext cx="165100" cy="0"/>
            </a:xfrm>
            <a:custGeom>
              <a:avLst/>
              <a:gdLst/>
              <a:ahLst/>
              <a:cxnLst/>
              <a:rect l="l" t="t" r="r" b="b"/>
              <a:pathLst>
                <a:path w="165100">
                  <a:moveTo>
                    <a:pt x="0" y="0"/>
                  </a:moveTo>
                  <a:lnTo>
                    <a:pt x="165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19401" y="21716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3657600" y="4000496"/>
            <a:ext cx="381000" cy="76200"/>
            <a:chOff x="4267200" y="4000496"/>
            <a:chExt cx="381000" cy="76200"/>
          </a:xfrm>
        </p:grpSpPr>
        <p:sp>
          <p:nvSpPr>
            <p:cNvPr id="48" name="object 48"/>
            <p:cNvSpPr/>
            <p:nvPr/>
          </p:nvSpPr>
          <p:spPr>
            <a:xfrm>
              <a:off x="4267200" y="4038599"/>
              <a:ext cx="317500" cy="0"/>
            </a:xfrm>
            <a:custGeom>
              <a:avLst/>
              <a:gdLst/>
              <a:ahLst/>
              <a:cxnLst/>
              <a:rect l="l" t="t" r="r" b="b"/>
              <a:pathLst>
                <a:path w="317500">
                  <a:moveTo>
                    <a:pt x="0" y="0"/>
                  </a:moveTo>
                  <a:lnTo>
                    <a:pt x="3175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72002" y="40004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3581402" y="4305296"/>
            <a:ext cx="381000" cy="76200"/>
            <a:chOff x="4191002" y="4305296"/>
            <a:chExt cx="381000" cy="76200"/>
          </a:xfrm>
        </p:grpSpPr>
        <p:sp>
          <p:nvSpPr>
            <p:cNvPr id="51" name="object 51"/>
            <p:cNvSpPr/>
            <p:nvPr/>
          </p:nvSpPr>
          <p:spPr>
            <a:xfrm>
              <a:off x="4254500" y="4343399"/>
              <a:ext cx="317500" cy="0"/>
            </a:xfrm>
            <a:custGeom>
              <a:avLst/>
              <a:gdLst/>
              <a:ahLst/>
              <a:cxnLst/>
              <a:rect l="l" t="t" r="r" b="b"/>
              <a:pathLst>
                <a:path w="317500">
                  <a:moveTo>
                    <a:pt x="3175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191002" y="43052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581400" y="4419600"/>
            <a:ext cx="78867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latin typeface="Times New Roman"/>
                <a:cs typeface="Times New Roman"/>
              </a:rPr>
              <a:t>To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M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IO </a:t>
            </a:r>
            <a:r>
              <a:rPr sz="2000" spc="-10" dirty="0">
                <a:latin typeface="Times New Roman"/>
                <a:cs typeface="Times New Roman"/>
              </a:rPr>
              <a:t>devices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669442" y="2995988"/>
            <a:ext cx="5492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Times New Roman"/>
                <a:cs typeface="Times New Roman"/>
              </a:rPr>
              <a:t>PCU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669442" y="5739075"/>
            <a:ext cx="5492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Times New Roman"/>
                <a:cs typeface="Times New Roman"/>
              </a:rPr>
              <a:t>DPU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370071" y="1295400"/>
            <a:ext cx="4448676" cy="30243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PCU</a:t>
            </a:r>
            <a:r>
              <a:rPr lang="en-US" sz="200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=</a:t>
            </a:r>
            <a:r>
              <a:rPr lang="en-US" sz="200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Program</a:t>
            </a:r>
            <a:r>
              <a:rPr sz="2000" spc="-114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Control</a:t>
            </a:r>
            <a:r>
              <a:rPr sz="2000" spc="-7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990000"/>
                </a:solidFill>
                <a:latin typeface="Arial MT"/>
                <a:cs typeface="Arial MT"/>
              </a:rPr>
              <a:t>Unit</a:t>
            </a:r>
            <a:endParaRPr lang="en-US" sz="2000" spc="-20" dirty="0">
              <a:solidFill>
                <a:srgbClr val="990000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000" spc="-20" dirty="0">
                <a:solidFill>
                  <a:srgbClr val="990000"/>
                </a:solidFill>
                <a:latin typeface="Arial MT"/>
                <a:cs typeface="Arial MT"/>
              </a:rPr>
              <a:t>AR</a:t>
            </a:r>
            <a:r>
              <a:rPr lang="en-US" sz="2000" spc="-2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990000"/>
                </a:solidFill>
                <a:latin typeface="Arial MT"/>
                <a:cs typeface="Arial MT"/>
              </a:rPr>
              <a:t>=</a:t>
            </a:r>
            <a:r>
              <a:rPr sz="2000" spc="-12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Address</a:t>
            </a:r>
            <a:r>
              <a:rPr sz="2000" spc="-3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Arial MT"/>
                <a:cs typeface="Arial MT"/>
              </a:rPr>
              <a:t>Registe</a:t>
            </a:r>
            <a:r>
              <a:rPr lang="en-US" sz="2000" spc="-10" dirty="0">
                <a:solidFill>
                  <a:srgbClr val="990000"/>
                </a:solidFill>
                <a:latin typeface="Arial MT"/>
                <a:cs typeface="Arial MT"/>
              </a:rPr>
              <a:t>r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1200" spc="-10" dirty="0">
                <a:solidFill>
                  <a:schemeClr val="tx1"/>
                </a:solidFill>
                <a:latin typeface="Arial MT"/>
                <a:cs typeface="Arial MT"/>
              </a:rPr>
              <a:t>(</a:t>
            </a:r>
            <a:r>
              <a:rPr lang="en-US" sz="1200" dirty="0">
                <a:solidFill>
                  <a:schemeClr val="tx1"/>
                </a:solidFill>
              </a:rPr>
              <a:t>Stores the address in memory where the CPU wants to </a:t>
            </a:r>
            <a:r>
              <a:rPr lang="en-US" sz="1200" b="1" dirty="0">
                <a:solidFill>
                  <a:schemeClr val="tx1"/>
                </a:solidFill>
              </a:rPr>
              <a:t>re</a:t>
            </a:r>
            <a:r>
              <a:rPr lang="en-US" sz="1200" b="1" dirty="0"/>
              <a:t>ad/write</a:t>
            </a:r>
            <a:r>
              <a:rPr lang="en-US" sz="1200" dirty="0"/>
              <a:t> data)</a:t>
            </a:r>
            <a:endParaRPr lang="en-US" sz="1200" spc="-10" dirty="0">
              <a:solidFill>
                <a:srgbClr val="990000"/>
              </a:solidFill>
              <a:latin typeface="Arial MT"/>
            </a:endParaRP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IR</a:t>
            </a:r>
            <a:r>
              <a:rPr lang="en-US" sz="200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=</a:t>
            </a:r>
            <a:r>
              <a:rPr lang="en-US" sz="200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Instruction</a:t>
            </a:r>
            <a:r>
              <a:rPr sz="2000" spc="-11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Arial MT"/>
                <a:cs typeface="Arial MT"/>
              </a:rPr>
              <a:t>Registe</a:t>
            </a:r>
            <a:r>
              <a:rPr lang="en-US" sz="2000" spc="-10" dirty="0">
                <a:solidFill>
                  <a:srgbClr val="990000"/>
                </a:solidFill>
                <a:latin typeface="Arial MT"/>
                <a:cs typeface="Arial MT"/>
              </a:rPr>
              <a:t>r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1200" spc="-10" dirty="0">
                <a:solidFill>
                  <a:schemeClr val="tx1"/>
                </a:solidFill>
                <a:latin typeface="Arial MT"/>
                <a:cs typeface="Arial MT"/>
              </a:rPr>
              <a:t>(</a:t>
            </a:r>
            <a:r>
              <a:rPr lang="en-US" sz="1200" dirty="0">
                <a:solidFill>
                  <a:schemeClr val="tx1"/>
                </a:solidFill>
              </a:rPr>
              <a:t>Holds the </a:t>
            </a:r>
            <a:r>
              <a:rPr lang="en-US" sz="1200" b="1" dirty="0">
                <a:solidFill>
                  <a:schemeClr val="tx1"/>
                </a:solidFill>
              </a:rPr>
              <a:t>current instruction</a:t>
            </a:r>
            <a:r>
              <a:rPr lang="en-US" sz="1200" dirty="0">
                <a:solidFill>
                  <a:schemeClr val="tx1"/>
                </a:solidFill>
              </a:rPr>
              <a:t> being decoded/executed)</a:t>
            </a:r>
            <a:endParaRPr lang="en-US" sz="1200" spc="-1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000" spc="-1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PC</a:t>
            </a:r>
            <a:r>
              <a:rPr lang="en-US" sz="200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=</a:t>
            </a:r>
            <a:r>
              <a:rPr lang="en-US" sz="200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Program</a:t>
            </a:r>
            <a:r>
              <a:rPr sz="2000" spc="-10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Arial MT"/>
                <a:cs typeface="Arial MT"/>
              </a:rPr>
              <a:t>Counter</a:t>
            </a:r>
            <a:endParaRPr lang="en-US" sz="2000" spc="-10" dirty="0">
              <a:solidFill>
                <a:srgbClr val="990000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1200" spc="-10" dirty="0">
                <a:solidFill>
                  <a:schemeClr val="tx1"/>
                </a:solidFill>
                <a:latin typeface="Arial MT"/>
                <a:cs typeface="Arial MT"/>
              </a:rPr>
              <a:t>(</a:t>
            </a:r>
            <a:r>
              <a:rPr lang="en-US" sz="1200" dirty="0">
                <a:solidFill>
                  <a:schemeClr val="tx1"/>
                </a:solidFill>
              </a:rPr>
              <a:t>Stores the address of the </a:t>
            </a:r>
            <a:r>
              <a:rPr lang="en-US" sz="1200" b="1" dirty="0">
                <a:solidFill>
                  <a:schemeClr val="tx1"/>
                </a:solidFill>
              </a:rPr>
              <a:t>next instruction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400" dirty="0"/>
              <a:t>to be executed)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95800" y="4686752"/>
            <a:ext cx="4495793" cy="19554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DPU</a:t>
            </a:r>
            <a:r>
              <a:rPr lang="en-US" sz="200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=</a:t>
            </a:r>
            <a:r>
              <a:rPr sz="2000" spc="-5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Data</a:t>
            </a:r>
            <a:r>
              <a:rPr sz="2000" spc="-4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Processing</a:t>
            </a:r>
            <a:r>
              <a:rPr sz="2000" spc="-6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990000"/>
                </a:solidFill>
                <a:latin typeface="Arial MT"/>
                <a:cs typeface="Arial MT"/>
              </a:rPr>
              <a:t>Unit</a:t>
            </a:r>
            <a:endParaRPr lang="en-US" sz="2000" spc="-20" dirty="0">
              <a:solidFill>
                <a:srgbClr val="990000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AC</a:t>
            </a:r>
            <a:r>
              <a:rPr lang="en-US" sz="200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=</a:t>
            </a:r>
            <a:r>
              <a:rPr lang="en-US" sz="200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Accumulator</a:t>
            </a:r>
            <a:r>
              <a:rPr sz="2000" spc="-14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Arial MT"/>
                <a:cs typeface="Arial MT"/>
              </a:rPr>
              <a:t>Register</a:t>
            </a:r>
            <a:endParaRPr lang="en-US" sz="2000" spc="-10" dirty="0">
              <a:solidFill>
                <a:srgbClr val="990000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1200" dirty="0"/>
              <a:t>(Holds intermediate arithmetic and logic results)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1200" spc="-1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DR</a:t>
            </a:r>
            <a:r>
              <a:rPr lang="en-US" sz="200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=</a:t>
            </a:r>
            <a:r>
              <a:rPr lang="en-US" sz="200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Data</a:t>
            </a:r>
            <a:r>
              <a:rPr sz="2000" spc="-10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Arial MT"/>
                <a:cs typeface="Arial MT"/>
              </a:rPr>
              <a:t>Register</a:t>
            </a:r>
            <a:endParaRPr lang="en-US" sz="2000" spc="-10" dirty="0">
              <a:solidFill>
                <a:srgbClr val="990000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1200" spc="-10" dirty="0">
                <a:solidFill>
                  <a:schemeClr val="tx1"/>
                </a:solidFill>
                <a:latin typeface="Arial MT"/>
                <a:cs typeface="Arial MT"/>
              </a:rPr>
              <a:t>(</a:t>
            </a:r>
            <a:r>
              <a:rPr lang="en-US" sz="1200" dirty="0">
                <a:solidFill>
                  <a:schemeClr val="tx1"/>
                </a:solidFill>
              </a:rPr>
              <a:t>Temporarily holds the </a:t>
            </a:r>
            <a:r>
              <a:rPr lang="en-US" sz="1200" b="1" dirty="0">
                <a:solidFill>
                  <a:schemeClr val="tx1"/>
                </a:solidFill>
              </a:rPr>
              <a:t>data</a:t>
            </a:r>
            <a:r>
              <a:rPr lang="en-US" sz="1200" dirty="0">
                <a:solidFill>
                  <a:schemeClr val="tx1"/>
                </a:solidFill>
              </a:rPr>
              <a:t> read from or written to memory)</a:t>
            </a:r>
            <a:endParaRPr sz="12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64739" y="1852676"/>
            <a:ext cx="8051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Control Signal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5335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Accumulator-</a:t>
            </a:r>
            <a:r>
              <a:rPr dirty="0"/>
              <a:t>based</a:t>
            </a:r>
            <a:r>
              <a:rPr spc="50" dirty="0"/>
              <a:t> </a:t>
            </a:r>
            <a:r>
              <a:rPr spc="-25" dirty="0"/>
              <a:t>CPU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600200"/>
            <a:ext cx="8127365" cy="50064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lang="en-US" sz="2400" dirty="0">
                <a:latin typeface="Arial MT"/>
                <a:cs typeface="Arial MT"/>
              </a:rPr>
              <a:t>Accumulator-based architecture always stores the intermediate results of calculations in a special register, which is the accumulator. An accumulator machine is known as a 1-operand machine.</a:t>
            </a:r>
          </a:p>
          <a:p>
            <a:pPr marL="12065" marR="508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tabLst>
                <a:tab pos="354965" algn="l"/>
              </a:tabLst>
            </a:pPr>
            <a:endParaRPr lang="en-US" sz="2400" dirty="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An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refers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word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contains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two </a:t>
            </a:r>
            <a:r>
              <a:rPr sz="2400" dirty="0">
                <a:latin typeface="Arial MT"/>
                <a:cs typeface="Arial MT"/>
              </a:rPr>
              <a:t>parts,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opcode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b="1" i="1" dirty="0">
                <a:latin typeface="Arial"/>
                <a:cs typeface="Arial"/>
              </a:rPr>
              <a:t>op</a:t>
            </a:r>
            <a:r>
              <a:rPr sz="2400" b="1" i="1" spc="-6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memory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b="1" i="1" dirty="0">
                <a:latin typeface="Arial"/>
                <a:cs typeface="Arial"/>
              </a:rPr>
              <a:t>adr</a:t>
            </a:r>
            <a:r>
              <a:rPr sz="2400" b="1" i="1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 MT"/>
                <a:cs typeface="Arial MT"/>
              </a:rPr>
              <a:t>and </a:t>
            </a:r>
            <a:r>
              <a:rPr lang="en-US" sz="2400" spc="-25" dirty="0">
                <a:latin typeface="Arial MT"/>
                <a:cs typeface="Arial MT"/>
              </a:rPr>
              <a:t>        </a:t>
            </a:r>
            <a:r>
              <a:rPr sz="2400" b="1" i="1" spc="-10" dirty="0">
                <a:latin typeface="Arial"/>
                <a:cs typeface="Arial"/>
              </a:rPr>
              <a:t>I</a:t>
            </a:r>
            <a:r>
              <a:rPr lang="en-US" sz="2400" b="1" i="1" spc="-10" dirty="0">
                <a:latin typeface="Arial"/>
                <a:cs typeface="Arial"/>
              </a:rPr>
              <a:t> </a:t>
            </a:r>
            <a:r>
              <a:rPr sz="2400" b="1" i="1" spc="-10" dirty="0">
                <a:latin typeface="Arial"/>
                <a:cs typeface="Arial"/>
              </a:rPr>
              <a:t>=</a:t>
            </a:r>
            <a:r>
              <a:rPr lang="en-US" sz="2400" b="1" i="1" spc="-10" dirty="0">
                <a:latin typeface="Arial"/>
                <a:cs typeface="Arial"/>
              </a:rPr>
              <a:t> </a:t>
            </a:r>
            <a:r>
              <a:rPr sz="2400" b="1" i="1" spc="-10" dirty="0" err="1">
                <a:latin typeface="Arial"/>
                <a:cs typeface="Arial"/>
              </a:rPr>
              <a:t>op.adr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7D"/>
              </a:buClr>
            </a:pPr>
            <a:endParaRPr sz="2400" dirty="0">
              <a:latin typeface="Arial"/>
              <a:cs typeface="Arial"/>
            </a:endParaRPr>
          </a:p>
          <a:p>
            <a:pPr marL="355600" marR="20320" indent="-342900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cycle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begins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fetch </a:t>
            </a:r>
            <a:r>
              <a:rPr sz="2400" dirty="0">
                <a:latin typeface="Arial MT"/>
                <a:cs typeface="Arial MT"/>
              </a:rPr>
              <a:t>operation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IR.AR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(PC),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where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IR=</a:t>
            </a:r>
            <a:r>
              <a:rPr sz="2400" b="1" i="1" dirty="0">
                <a:latin typeface="Arial"/>
                <a:cs typeface="Arial"/>
              </a:rPr>
              <a:t>op</a:t>
            </a:r>
            <a:r>
              <a:rPr sz="2400" b="1" i="1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 MT"/>
                <a:cs typeface="Arial MT"/>
              </a:rPr>
              <a:t>and</a:t>
            </a:r>
            <a:r>
              <a:rPr sz="2400" spc="-1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AR=</a:t>
            </a:r>
            <a:r>
              <a:rPr sz="2400" b="1" i="1" spc="-10" dirty="0">
                <a:latin typeface="Arial"/>
                <a:cs typeface="Arial"/>
              </a:rPr>
              <a:t>adr</a:t>
            </a:r>
            <a:r>
              <a:rPr sz="2400" spc="-10" dirty="0">
                <a:latin typeface="Arial MT"/>
                <a:cs typeface="Arial MT"/>
              </a:rPr>
              <a:t>. </a:t>
            </a:r>
            <a:r>
              <a:rPr sz="2400" dirty="0">
                <a:latin typeface="Arial MT"/>
                <a:cs typeface="Arial MT"/>
              </a:rPr>
              <a:t>Here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PC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contains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current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in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memory.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12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Accumulator-</a:t>
            </a:r>
            <a:r>
              <a:rPr dirty="0"/>
              <a:t>based</a:t>
            </a:r>
            <a:r>
              <a:rPr spc="175" dirty="0"/>
              <a:t> </a:t>
            </a:r>
            <a:r>
              <a:rPr sz="4400" spc="-25" dirty="0"/>
              <a:t>CPU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9740" y="1854200"/>
            <a:ext cx="8162290" cy="309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reference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use</a:t>
            </a:r>
            <a:r>
              <a:rPr sz="2400" spc="-1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AR.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Their </a:t>
            </a:r>
            <a:r>
              <a:rPr sz="2400" dirty="0">
                <a:latin typeface="Arial MT"/>
                <a:cs typeface="Arial MT"/>
              </a:rPr>
              <a:t>opcode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specifies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CPU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registers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use,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well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as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operation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carried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out.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7D"/>
              </a:buClr>
              <a:buFont typeface="Wingdings"/>
              <a:buChar char=""/>
            </a:pPr>
            <a:endParaRPr sz="2400" dirty="0">
              <a:latin typeface="Arial MT"/>
              <a:cs typeface="Arial MT"/>
            </a:endParaRPr>
          </a:p>
          <a:p>
            <a:pPr marL="355600" marR="75565" indent="-342900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Once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placed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opcode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IR,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CPU </a:t>
            </a:r>
            <a:r>
              <a:rPr sz="2400" dirty="0">
                <a:latin typeface="Arial MT"/>
                <a:cs typeface="Arial MT"/>
              </a:rPr>
              <a:t>proceeds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decode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execute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it.</a:t>
            </a:r>
            <a:r>
              <a:rPr sz="2400" spc="-1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point,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CPU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increment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PC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order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obtain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next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instruction.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0">
              <a:lnSpc>
                <a:spcPct val="100000"/>
              </a:lnSpc>
              <a:spcBef>
                <a:spcPts val="95"/>
              </a:spcBef>
            </a:pPr>
            <a:r>
              <a:rPr dirty="0"/>
              <a:t>Load</a:t>
            </a:r>
            <a:r>
              <a:rPr spc="-6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Store</a:t>
            </a:r>
            <a:r>
              <a:rPr spc="-35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854200"/>
            <a:ext cx="7687309" cy="2512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load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transfers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word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memory </a:t>
            </a:r>
            <a:r>
              <a:rPr sz="2400" dirty="0">
                <a:latin typeface="Arial MT"/>
                <a:cs typeface="Arial MT"/>
              </a:rPr>
              <a:t>location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b="1" i="1" dirty="0">
                <a:latin typeface="Arial"/>
                <a:cs typeface="Arial"/>
              </a:rPr>
              <a:t>adr</a:t>
            </a:r>
            <a:r>
              <a:rPr sz="2400" b="1" i="1" spc="-5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accumulator.</a:t>
            </a:r>
            <a:endParaRPr sz="24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 MT"/>
                <a:cs typeface="Arial MT"/>
              </a:rPr>
              <a:t>AC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</a:t>
            </a:r>
            <a:r>
              <a:rPr sz="2400" spc="-20" dirty="0">
                <a:latin typeface="Arial MT"/>
                <a:cs typeface="Arial MT"/>
              </a:rPr>
              <a:t> (adr)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2400">
              <a:latin typeface="Arial MT"/>
              <a:cs typeface="Arial MT"/>
            </a:endParaRPr>
          </a:p>
          <a:p>
            <a:pPr marL="354965" marR="345440" indent="-342900">
              <a:lnSpc>
                <a:spcPct val="12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100901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store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transfers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word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from</a:t>
            </a:r>
            <a:r>
              <a:rPr sz="2400" spc="-1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M. 	</a:t>
            </a:r>
            <a:r>
              <a:rPr sz="2400" dirty="0">
                <a:latin typeface="Arial MT"/>
                <a:cs typeface="Arial MT"/>
              </a:rPr>
              <a:t>M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(adr)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6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AC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5755">
              <a:lnSpc>
                <a:spcPct val="100000"/>
              </a:lnSpc>
              <a:spcBef>
                <a:spcPts val="95"/>
              </a:spcBef>
            </a:pPr>
            <a:r>
              <a:rPr dirty="0"/>
              <a:t>Programming</a:t>
            </a:r>
            <a:r>
              <a:rPr spc="-204" dirty="0"/>
              <a:t> </a:t>
            </a:r>
            <a:r>
              <a:rPr spc="-10" dirty="0"/>
              <a:t>Consideration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855723"/>
            <a:ext cx="8194675" cy="27315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operations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normally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requires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up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3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operands.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example, </a:t>
            </a:r>
            <a:r>
              <a:rPr sz="2000" dirty="0">
                <a:latin typeface="Arial MT"/>
                <a:cs typeface="Arial MT"/>
              </a:rPr>
              <a:t>Z:=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+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Y.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0"/>
              </a:spcBef>
              <a:buClr>
                <a:srgbClr val="00007D"/>
              </a:buClr>
              <a:buFont typeface="Wingdings"/>
              <a:buChar char=""/>
            </a:pPr>
            <a:endParaRPr sz="2000" dirty="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accumulator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based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CPU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supports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only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single-</a:t>
            </a:r>
            <a:r>
              <a:rPr sz="2000" dirty="0">
                <a:latin typeface="Arial MT"/>
                <a:cs typeface="Arial MT"/>
              </a:rPr>
              <a:t>address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instructions.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0"/>
              </a:spcBef>
              <a:buClr>
                <a:srgbClr val="00007D"/>
              </a:buClr>
              <a:buFont typeface="Wingdings"/>
              <a:buChar char=""/>
            </a:pPr>
            <a:endParaRPr sz="2000" dirty="0">
              <a:latin typeface="Arial MT"/>
              <a:cs typeface="Arial MT"/>
            </a:endParaRPr>
          </a:p>
          <a:p>
            <a:pPr marL="355600" marR="22860" indent="-342900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program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implement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Z:=X+Y,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where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Z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refer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words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in </a:t>
            </a:r>
            <a:r>
              <a:rPr sz="2000" dirty="0">
                <a:latin typeface="Arial MT"/>
                <a:cs typeface="Arial MT"/>
              </a:rPr>
              <a:t>M,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take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following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form: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5755">
              <a:lnSpc>
                <a:spcPct val="100000"/>
              </a:lnSpc>
              <a:spcBef>
                <a:spcPts val="95"/>
              </a:spcBef>
            </a:pPr>
            <a:r>
              <a:rPr dirty="0"/>
              <a:t>Programming</a:t>
            </a:r>
            <a:r>
              <a:rPr spc="-204" dirty="0"/>
              <a:t> </a:t>
            </a:r>
            <a:r>
              <a:rPr spc="-10" dirty="0"/>
              <a:t>Consideration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7712" y="1890712"/>
          <a:ext cx="7848600" cy="2143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1871345" algn="l"/>
                          <a:tab pos="4980940" algn="l"/>
                        </a:tabLst>
                      </a:pPr>
                      <a:r>
                        <a:rPr sz="1600" b="1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HDL</a:t>
                      </a:r>
                      <a:r>
                        <a:rPr sz="1600" b="1" spc="-4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format</a:t>
                      </a:r>
                      <a:r>
                        <a:rPr sz="1600" b="1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	Assembly</a:t>
                      </a:r>
                      <a:r>
                        <a:rPr sz="1600" b="1" spc="-6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language</a:t>
                      </a:r>
                      <a:r>
                        <a:rPr sz="1600" b="1" spc="-75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format</a:t>
                      </a:r>
                      <a:r>
                        <a:rPr sz="1600" b="1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600" b="1" spc="-1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Comment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5925">
                <a:tc>
                  <a:txBody>
                    <a:bodyPr/>
                    <a:lstStyle/>
                    <a:p>
                      <a:pPr marL="91440" marR="551815">
                        <a:lnSpc>
                          <a:spcPts val="2300"/>
                        </a:lnSpc>
                        <a:spcBef>
                          <a:spcPts val="80"/>
                        </a:spcBef>
                        <a:tabLst>
                          <a:tab pos="2188210" algn="l"/>
                          <a:tab pos="2211070" algn="l"/>
                          <a:tab pos="4836795" algn="l"/>
                          <a:tab pos="4861560" algn="l"/>
                        </a:tabLst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AC:=M(X)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	LD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		</a:t>
                      </a:r>
                      <a:r>
                        <a:rPr sz="1600" spc="-4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Load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into</a:t>
                      </a:r>
                      <a:r>
                        <a:rPr sz="16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AC DR:=AC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		MOV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DR,</a:t>
                      </a:r>
                      <a:r>
                        <a:rPr sz="16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AC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	Move</a:t>
                      </a:r>
                      <a:r>
                        <a:rPr sz="1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contents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600" spc="-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AC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DR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AC:=M(Y)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	LD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		Load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into</a:t>
                      </a:r>
                      <a:r>
                        <a:rPr sz="16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AC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2142490" algn="l"/>
                          <a:tab pos="4845050" algn="l"/>
                        </a:tabLst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AC:=AC+DR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ADD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	Add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DR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6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AC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4"/>
                        </a:spcBef>
                        <a:tabLst>
                          <a:tab pos="2177415" algn="l"/>
                          <a:tab pos="4841875" algn="l"/>
                        </a:tabLst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M(Z):=AC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	ST</a:t>
                      </a:r>
                      <a:r>
                        <a:rPr sz="1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0" dirty="0">
                          <a:latin typeface="Arial MT"/>
                          <a:cs typeface="Arial MT"/>
                        </a:rPr>
                        <a:t>Z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	Store contents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6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AC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0" dirty="0">
                          <a:latin typeface="Arial MT"/>
                          <a:cs typeface="Arial MT"/>
                        </a:rPr>
                        <a:t>M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48665" y="4303712"/>
            <a:ext cx="768604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6600"/>
                </a:solidFill>
                <a:latin typeface="Arial MT"/>
                <a:cs typeface="Arial MT"/>
              </a:rPr>
              <a:t>HDL</a:t>
            </a:r>
            <a:r>
              <a:rPr sz="2000" spc="-125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600"/>
                </a:solidFill>
                <a:latin typeface="Arial MT"/>
                <a:cs typeface="Arial MT"/>
              </a:rPr>
              <a:t>=</a:t>
            </a:r>
            <a:r>
              <a:rPr sz="2000" spc="-45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600"/>
                </a:solidFill>
                <a:latin typeface="Arial MT"/>
                <a:cs typeface="Arial MT"/>
              </a:rPr>
              <a:t>Hardware</a:t>
            </a:r>
            <a:r>
              <a:rPr sz="2000" spc="-65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600"/>
                </a:solidFill>
                <a:latin typeface="Arial MT"/>
                <a:cs typeface="Arial MT"/>
              </a:rPr>
              <a:t>Description</a:t>
            </a:r>
            <a:r>
              <a:rPr sz="2000" spc="-70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6600"/>
                </a:solidFill>
                <a:latin typeface="Arial MT"/>
                <a:cs typeface="Arial MT"/>
              </a:rPr>
              <a:t>Language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006600"/>
                </a:solidFill>
                <a:latin typeface="Arial MT"/>
                <a:cs typeface="Arial MT"/>
              </a:rPr>
              <a:t>VHDL</a:t>
            </a:r>
            <a:r>
              <a:rPr sz="2000" spc="-130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600"/>
                </a:solidFill>
                <a:latin typeface="Arial MT"/>
                <a:cs typeface="Arial MT"/>
              </a:rPr>
              <a:t>=</a:t>
            </a:r>
            <a:r>
              <a:rPr sz="2000" spc="-45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600"/>
                </a:solidFill>
                <a:latin typeface="Arial MT"/>
                <a:cs typeface="Arial MT"/>
              </a:rPr>
              <a:t>VHSIC</a:t>
            </a:r>
            <a:r>
              <a:rPr sz="2000" spc="-30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600"/>
                </a:solidFill>
                <a:latin typeface="Arial MT"/>
                <a:cs typeface="Arial MT"/>
              </a:rPr>
              <a:t>HDL</a:t>
            </a:r>
            <a:r>
              <a:rPr sz="2000" spc="-100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600"/>
                </a:solidFill>
                <a:latin typeface="Arial MT"/>
                <a:cs typeface="Arial MT"/>
              </a:rPr>
              <a:t>(VHSIC</a:t>
            </a:r>
            <a:r>
              <a:rPr sz="2000" spc="-45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600"/>
                </a:solidFill>
                <a:latin typeface="Arial MT"/>
                <a:cs typeface="Arial MT"/>
              </a:rPr>
              <a:t>=</a:t>
            </a:r>
            <a:r>
              <a:rPr sz="2000" spc="-45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6600"/>
                </a:solidFill>
                <a:latin typeface="Arial MT"/>
                <a:cs typeface="Arial MT"/>
              </a:rPr>
              <a:t>Very</a:t>
            </a:r>
            <a:r>
              <a:rPr sz="2000" spc="-55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6600"/>
                </a:solidFill>
                <a:latin typeface="Arial MT"/>
                <a:cs typeface="Arial MT"/>
              </a:rPr>
              <a:t>High-</a:t>
            </a:r>
            <a:r>
              <a:rPr sz="2000" dirty="0">
                <a:solidFill>
                  <a:srgbClr val="006600"/>
                </a:solidFill>
                <a:latin typeface="Arial MT"/>
                <a:cs typeface="Arial MT"/>
              </a:rPr>
              <a:t>Speed</a:t>
            </a:r>
            <a:r>
              <a:rPr sz="2000" spc="-60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600"/>
                </a:solidFill>
                <a:latin typeface="Arial MT"/>
                <a:cs typeface="Arial MT"/>
              </a:rPr>
              <a:t>Integrated</a:t>
            </a:r>
            <a:r>
              <a:rPr sz="2000" spc="-65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6600"/>
                </a:solidFill>
                <a:latin typeface="Arial MT"/>
                <a:cs typeface="Arial MT"/>
              </a:rPr>
              <a:t>Circuits)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5755">
              <a:lnSpc>
                <a:spcPct val="100000"/>
              </a:lnSpc>
              <a:spcBef>
                <a:spcPts val="95"/>
              </a:spcBef>
            </a:pPr>
            <a:r>
              <a:rPr dirty="0"/>
              <a:t>Programming</a:t>
            </a:r>
            <a:r>
              <a:rPr spc="-204" dirty="0"/>
              <a:t> </a:t>
            </a:r>
            <a:r>
              <a:rPr spc="-10" dirty="0"/>
              <a:t>Consideration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940" y="1855723"/>
            <a:ext cx="8124825" cy="1891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55880" indent="-343535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406400" algn="l"/>
              </a:tabLst>
            </a:pPr>
            <a:r>
              <a:rPr sz="1800" dirty="0">
                <a:latin typeface="Arial MT"/>
                <a:cs typeface="Arial MT"/>
              </a:rPr>
              <a:t>Consider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instruction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form: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AC:=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</a:t>
            </a:r>
            <a:r>
              <a:rPr sz="1800" baseline="-20833" dirty="0">
                <a:latin typeface="Arial MT"/>
                <a:cs typeface="Arial MT"/>
              </a:rPr>
              <a:t>i</a:t>
            </a:r>
            <a:r>
              <a:rPr sz="1800" spc="195" baseline="-20833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(AC,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adr))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 to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move </a:t>
            </a:r>
            <a:r>
              <a:rPr sz="1800" dirty="0">
                <a:latin typeface="Arial MT"/>
                <a:cs typeface="Arial MT"/>
              </a:rPr>
              <a:t>M(adr)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perform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operation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f</a:t>
            </a:r>
            <a:r>
              <a:rPr sz="1800" spc="-37" baseline="-20833" dirty="0">
                <a:latin typeface="Arial MT"/>
                <a:cs typeface="Arial MT"/>
              </a:rPr>
              <a:t>i</a:t>
            </a:r>
            <a:r>
              <a:rPr sz="1800" spc="-25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0"/>
              </a:spcBef>
              <a:buClr>
                <a:srgbClr val="00007D"/>
              </a:buClr>
              <a:buFont typeface="Wingdings"/>
              <a:buChar char=""/>
            </a:pPr>
            <a:endParaRPr sz="1800">
              <a:latin typeface="Arial MT"/>
              <a:cs typeface="Arial MT"/>
            </a:endParaRPr>
          </a:p>
          <a:p>
            <a:pPr marL="405765" indent="-342265">
              <a:lnSpc>
                <a:spcPct val="100000"/>
              </a:lnSpc>
              <a:spcBef>
                <a:spcPts val="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405765" algn="l"/>
              </a:tabLst>
            </a:pPr>
            <a:r>
              <a:rPr sz="1800" dirty="0">
                <a:latin typeface="Arial MT"/>
                <a:cs typeface="Arial MT"/>
              </a:rPr>
              <a:t>Memory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reference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complicates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instruction-</a:t>
            </a:r>
            <a:r>
              <a:rPr sz="1800" dirty="0">
                <a:latin typeface="Arial MT"/>
                <a:cs typeface="Arial MT"/>
              </a:rPr>
              <a:t>decoding</a:t>
            </a:r>
            <a:r>
              <a:rPr sz="1800" spc="-10" dirty="0">
                <a:latin typeface="Arial MT"/>
                <a:cs typeface="Arial MT"/>
              </a:rPr>
              <a:t> logic.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0"/>
              </a:spcBef>
              <a:buClr>
                <a:srgbClr val="00007D"/>
              </a:buClr>
              <a:buFont typeface="Wingdings"/>
              <a:buChar char=""/>
            </a:pPr>
            <a:endParaRPr sz="1800">
              <a:latin typeface="Arial MT"/>
              <a:cs typeface="Arial MT"/>
            </a:endParaRPr>
          </a:p>
          <a:p>
            <a:pPr marL="405765" indent="-342265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405765" algn="l"/>
              </a:tabLst>
            </a:pPr>
            <a:r>
              <a:rPr sz="1800" dirty="0">
                <a:latin typeface="Arial MT"/>
                <a:cs typeface="Arial MT"/>
              </a:rPr>
              <a:t>Overall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execution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time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reduced.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5755">
              <a:lnSpc>
                <a:spcPct val="100000"/>
              </a:lnSpc>
              <a:spcBef>
                <a:spcPts val="95"/>
              </a:spcBef>
            </a:pPr>
            <a:r>
              <a:rPr dirty="0"/>
              <a:t>Programming</a:t>
            </a:r>
            <a:r>
              <a:rPr spc="-204" dirty="0"/>
              <a:t> </a:t>
            </a:r>
            <a:r>
              <a:rPr spc="-10" dirty="0"/>
              <a:t>Consideration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2912" y="1890712"/>
          <a:ext cx="8229600" cy="1677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1955800" algn="l"/>
                          <a:tab pos="5765165" algn="l"/>
                        </a:tabLst>
                      </a:pPr>
                      <a:r>
                        <a:rPr sz="1800" b="1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HDL</a:t>
                      </a:r>
                      <a:r>
                        <a:rPr sz="1800" b="1" spc="-95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format</a:t>
                      </a:r>
                      <a:r>
                        <a:rPr sz="1800" b="1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	Assembly</a:t>
                      </a:r>
                      <a:r>
                        <a:rPr sz="1800" b="1" spc="-4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language</a:t>
                      </a:r>
                      <a:r>
                        <a:rPr sz="1800" b="1" spc="-8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format</a:t>
                      </a:r>
                      <a:r>
                        <a:rPr sz="1800" b="1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800" b="1" spc="-1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Comment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12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2432685" algn="l"/>
                          <a:tab pos="2851785" algn="l"/>
                          <a:tab pos="4844415" algn="l"/>
                        </a:tabLst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AC:=M(X)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LD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Load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1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AC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430"/>
                        </a:spcBef>
                        <a:tabLst>
                          <a:tab pos="2363470" algn="l"/>
                          <a:tab pos="4830445" algn="l"/>
                        </a:tabLst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AC:=AC+M(Y)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ADD</a:t>
                      </a:r>
                      <a:r>
                        <a:rPr sz="18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Load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into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DR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add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1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AC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434"/>
                        </a:spcBef>
                        <a:tabLst>
                          <a:tab pos="2356485" algn="l"/>
                          <a:tab pos="4813935" algn="l"/>
                        </a:tabLst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M(Z):=AC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ST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 Z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Store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contents of</a:t>
                      </a:r>
                      <a:r>
                        <a:rPr sz="1800" spc="-1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AC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M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93850">
              <a:lnSpc>
                <a:spcPct val="100000"/>
              </a:lnSpc>
              <a:spcBef>
                <a:spcPts val="95"/>
              </a:spcBef>
            </a:pPr>
            <a:r>
              <a:rPr dirty="0"/>
              <a:t>CPU</a:t>
            </a:r>
            <a:r>
              <a:rPr spc="-40" dirty="0"/>
              <a:t> </a:t>
            </a:r>
            <a:r>
              <a:rPr spc="-10" dirty="0"/>
              <a:t>Organization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97000"/>
            <a:ext cx="7793355" cy="4781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33425" indent="-342900">
              <a:lnSpc>
                <a:spcPct val="100000"/>
              </a:lnSpc>
              <a:spcBef>
                <a:spcPts val="10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primary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function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CPU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execute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sequences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of </a:t>
            </a:r>
            <a:r>
              <a:rPr sz="2000" dirty="0">
                <a:latin typeface="Arial MT"/>
                <a:cs typeface="Arial MT"/>
              </a:rPr>
              <a:t>instructions,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which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stored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memory.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5"/>
              </a:spcBef>
              <a:buClr>
                <a:srgbClr val="00007D"/>
              </a:buClr>
              <a:buFont typeface="Wingdings"/>
              <a:buChar char=""/>
            </a:pP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execution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carried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three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steps: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200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61315" algn="l"/>
              </a:tabLst>
            </a:pPr>
            <a:r>
              <a:rPr sz="2000" dirty="0">
                <a:solidFill>
                  <a:srgbClr val="00007D"/>
                </a:solidFill>
                <a:latin typeface="Arial MT"/>
                <a:cs typeface="Arial MT"/>
              </a:rPr>
              <a:t>	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CPU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transfer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instruction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necessary,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their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input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data </a:t>
            </a:r>
            <a:r>
              <a:rPr sz="2000" dirty="0">
                <a:latin typeface="Arial MT"/>
                <a:cs typeface="Arial MT"/>
              </a:rPr>
              <a:t>(operand)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main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memory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registers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CPU.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5"/>
              </a:spcBef>
              <a:buClr>
                <a:srgbClr val="00007D"/>
              </a:buClr>
              <a:buFont typeface="Arial MT"/>
              <a:buAutoNum type="arabicPeriod"/>
            </a:pPr>
            <a:endParaRPr sz="2000">
              <a:latin typeface="Arial MT"/>
              <a:cs typeface="Arial MT"/>
            </a:endParaRPr>
          </a:p>
          <a:p>
            <a:pPr marL="354965" marR="4445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61315" algn="l"/>
              </a:tabLst>
            </a:pPr>
            <a:r>
              <a:rPr sz="2000" dirty="0">
                <a:solidFill>
                  <a:srgbClr val="00007D"/>
                </a:solidFill>
                <a:latin typeface="Arial MT"/>
                <a:cs typeface="Arial MT"/>
              </a:rPr>
              <a:t>	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CPU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executes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instruction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their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stored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sequence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except </a:t>
            </a: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execution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sequence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explicitly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altered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branch instruction.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5"/>
              </a:spcBef>
              <a:buClr>
                <a:srgbClr val="00007D"/>
              </a:buClr>
              <a:buFont typeface="Arial MT"/>
              <a:buAutoNum type="arabicPeriod"/>
            </a:pPr>
            <a:endParaRPr sz="2000">
              <a:latin typeface="Arial MT"/>
              <a:cs typeface="Arial MT"/>
            </a:endParaRPr>
          </a:p>
          <a:p>
            <a:pPr marL="354965" marR="222885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61315" algn="l"/>
              </a:tabLst>
            </a:pPr>
            <a:r>
              <a:rPr sz="2000" dirty="0">
                <a:solidFill>
                  <a:srgbClr val="00007D"/>
                </a:solidFill>
                <a:latin typeface="Arial MT"/>
                <a:cs typeface="Arial MT"/>
              </a:rPr>
              <a:t>	</a:t>
            </a: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necessary,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CPU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transfers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(results)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CPU </a:t>
            </a:r>
            <a:r>
              <a:rPr sz="2000" dirty="0">
                <a:latin typeface="Arial MT"/>
                <a:cs typeface="Arial MT"/>
              </a:rPr>
              <a:t>registers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main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memory.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2945">
              <a:lnSpc>
                <a:spcPct val="100000"/>
              </a:lnSpc>
              <a:spcBef>
                <a:spcPts val="95"/>
              </a:spcBef>
            </a:pPr>
            <a:r>
              <a:rPr dirty="0"/>
              <a:t>Instruction</a:t>
            </a:r>
            <a:r>
              <a:rPr spc="-80" dirty="0"/>
              <a:t> </a:t>
            </a:r>
            <a:r>
              <a:rPr spc="-25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627123"/>
            <a:ext cx="5127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instruction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accumulator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based</a:t>
            </a:r>
            <a:r>
              <a:rPr sz="1800" spc="-20" dirty="0">
                <a:latin typeface="Arial MT"/>
                <a:cs typeface="Arial MT"/>
              </a:rPr>
              <a:t> CPU: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6712" y="2436812"/>
          <a:ext cx="8458200" cy="4095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46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1432560" algn="l"/>
                          <a:tab pos="3247390" algn="l"/>
                          <a:tab pos="5687060" algn="l"/>
                        </a:tabLst>
                      </a:pPr>
                      <a:r>
                        <a:rPr sz="1800" b="1" spc="-2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Type</a:t>
                      </a:r>
                      <a:r>
                        <a:rPr sz="1800" b="1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800" b="1" spc="-1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Instruction</a:t>
                      </a:r>
                      <a:r>
                        <a:rPr sz="1800" b="1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	HDL</a:t>
                      </a:r>
                      <a:r>
                        <a:rPr sz="1800" b="1" spc="-7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format</a:t>
                      </a:r>
                      <a:r>
                        <a:rPr sz="1800" b="1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	Assembly</a:t>
                      </a:r>
                      <a:r>
                        <a:rPr sz="1800" b="1" spc="-65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format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619">
                <a:tc>
                  <a:txBody>
                    <a:bodyPr/>
                    <a:lstStyle/>
                    <a:p>
                      <a:pPr marR="2153285" algn="ctr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1369695" algn="l"/>
                          <a:tab pos="3134360" algn="l"/>
                          <a:tab pos="5605145" algn="l"/>
                        </a:tabLst>
                      </a:pPr>
                      <a:r>
                        <a:rPr sz="1800" spc="-20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Load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AC:=M(X)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LD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X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R="2204720" algn="ctr">
                        <a:lnSpc>
                          <a:spcPct val="100000"/>
                        </a:lnSpc>
                        <a:spcBef>
                          <a:spcPts val="430"/>
                        </a:spcBef>
                        <a:tabLst>
                          <a:tab pos="1348105" algn="l"/>
                          <a:tab pos="3164840" algn="l"/>
                          <a:tab pos="5559425" algn="l"/>
                        </a:tabLst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Transfer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Store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M(X):=</a:t>
                      </a:r>
                      <a:r>
                        <a:rPr sz="18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AC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ST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X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21590" algn="ctr">
                        <a:lnSpc>
                          <a:spcPct val="100000"/>
                        </a:lnSpc>
                        <a:spcBef>
                          <a:spcPts val="434"/>
                        </a:spcBef>
                        <a:tabLst>
                          <a:tab pos="1812289" algn="l"/>
                          <a:tab pos="4180204" algn="l"/>
                        </a:tabLst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Move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Register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DR:=AC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MOV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DR,</a:t>
                      </a:r>
                      <a:r>
                        <a:rPr sz="18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AC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3185">
                <a:tc>
                  <a:txBody>
                    <a:bodyPr/>
                    <a:lstStyle/>
                    <a:p>
                      <a:pPr marR="2366010" algn="r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1419860" algn="l"/>
                          <a:tab pos="3148330" algn="l"/>
                          <a:tab pos="5510530" algn="l"/>
                        </a:tabLst>
                      </a:pPr>
                      <a:r>
                        <a:rPr sz="1800" spc="-20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Add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AC:=AC+DR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ADD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1473200" marR="2399030" indent="-1382395" algn="r">
                        <a:lnSpc>
                          <a:spcPct val="120000"/>
                        </a:lnSpc>
                        <a:tabLst>
                          <a:tab pos="1473200" algn="l"/>
                          <a:tab pos="3263900" algn="l"/>
                          <a:tab pos="5557520" algn="l"/>
                          <a:tab pos="5582285" algn="l"/>
                        </a:tabLst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Processing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Subtract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AC:=AC-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DR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	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SUB And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AC:=AC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DR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AND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R="2397125" algn="r">
                        <a:lnSpc>
                          <a:spcPct val="100000"/>
                        </a:lnSpc>
                        <a:spcBef>
                          <a:spcPts val="430"/>
                        </a:spcBef>
                        <a:tabLst>
                          <a:tab pos="1738630" algn="l"/>
                          <a:tab pos="4082415" algn="l"/>
                        </a:tabLst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AC:=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800" spc="-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AC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NOT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619">
                <a:tc>
                  <a:txBody>
                    <a:bodyPr/>
                    <a:lstStyle/>
                    <a:p>
                      <a:pPr marL="91440" marR="2056130">
                        <a:lnSpc>
                          <a:spcPts val="2590"/>
                        </a:lnSpc>
                        <a:spcBef>
                          <a:spcPts val="40"/>
                        </a:spcBef>
                        <a:tabLst>
                          <a:tab pos="1461135" algn="l"/>
                          <a:tab pos="3264535" algn="l"/>
                          <a:tab pos="5532120" algn="l"/>
                        </a:tabLst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Program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800" spc="-4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Branch	</a:t>
                      </a:r>
                      <a:r>
                        <a:rPr sz="1800" spc="-409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PC:=M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(adr)	</a:t>
                      </a:r>
                      <a:r>
                        <a:rPr sz="1800" spc="-4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BRA</a:t>
                      </a:r>
                      <a:r>
                        <a:rPr sz="18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adr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Control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Branch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zero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if</a:t>
                      </a:r>
                      <a:r>
                        <a:rPr sz="18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AC =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then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BZ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adr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  <a:p>
                      <a:pPr marL="32645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PC:=M 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(adr)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2945">
              <a:lnSpc>
                <a:spcPct val="100000"/>
              </a:lnSpc>
              <a:spcBef>
                <a:spcPts val="95"/>
              </a:spcBef>
            </a:pPr>
            <a:r>
              <a:rPr dirty="0"/>
              <a:t>Instruction</a:t>
            </a:r>
            <a:r>
              <a:rPr spc="-80" dirty="0"/>
              <a:t> </a:t>
            </a:r>
            <a:r>
              <a:rPr spc="-25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627123"/>
            <a:ext cx="3486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arithmetic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operation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negation: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2912" y="2271712"/>
          <a:ext cx="8229600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1955800" algn="l"/>
                          <a:tab pos="5765165" algn="l"/>
                        </a:tabLst>
                      </a:pPr>
                      <a:r>
                        <a:rPr sz="1800" b="1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HDL</a:t>
                      </a:r>
                      <a:r>
                        <a:rPr sz="1800" b="1" spc="-95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format</a:t>
                      </a:r>
                      <a:r>
                        <a:rPr sz="1800" b="1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	Assembly</a:t>
                      </a:r>
                      <a:r>
                        <a:rPr sz="1800" b="1" spc="-4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language</a:t>
                      </a:r>
                      <a:r>
                        <a:rPr sz="1800" b="1" spc="-8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format</a:t>
                      </a:r>
                      <a:r>
                        <a:rPr sz="1800" b="1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800" b="1" spc="-1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Comment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91440" marR="330200">
                        <a:lnSpc>
                          <a:spcPts val="2590"/>
                        </a:lnSpc>
                        <a:spcBef>
                          <a:spcPts val="40"/>
                        </a:spcBef>
                        <a:tabLst>
                          <a:tab pos="2331085" algn="l"/>
                          <a:tab pos="4947285" algn="l"/>
                          <a:tab pos="4971415" algn="l"/>
                        </a:tabLst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DR:=AC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MOV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DR,</a:t>
                      </a:r>
                      <a:r>
                        <a:rPr sz="18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AC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Copy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contents X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AC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DR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AC:=AC-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DR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800" spc="-409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SUB		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Compute</a:t>
                      </a:r>
                      <a:r>
                        <a:rPr sz="18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AC =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– X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0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2343150" algn="l"/>
                          <a:tab pos="4971415" algn="l"/>
                        </a:tabLst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AC:=AC-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DR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SUB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Compute</a:t>
                      </a:r>
                      <a:r>
                        <a:rPr sz="18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AC = 0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X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4638" y="583184"/>
            <a:ext cx="6031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</a:t>
            </a:r>
            <a:r>
              <a:rPr spc="-130" dirty="0"/>
              <a:t> </a:t>
            </a:r>
            <a:r>
              <a:rPr dirty="0"/>
              <a:t>Multiplication</a:t>
            </a:r>
            <a:r>
              <a:rPr spc="-100" dirty="0"/>
              <a:t> </a:t>
            </a:r>
            <a:r>
              <a:rPr spc="-10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71675"/>
            <a:ext cx="8356600" cy="4921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104775" indent="-342900">
              <a:lnSpc>
                <a:spcPct val="100200"/>
              </a:lnSpc>
              <a:spcBef>
                <a:spcPts val="9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Consider</a:t>
            </a:r>
            <a:r>
              <a:rPr sz="2200" spc="-114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program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implement</a:t>
            </a:r>
            <a:r>
              <a:rPr sz="2200" spc="-1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AC:=AC</a:t>
            </a:r>
            <a:r>
              <a:rPr sz="2200" dirty="0">
                <a:latin typeface="Times New Roman"/>
                <a:cs typeface="Times New Roman"/>
              </a:rPr>
              <a:t>×</a:t>
            </a:r>
            <a:r>
              <a:rPr sz="2200" dirty="0">
                <a:latin typeface="Arial MT"/>
                <a:cs typeface="Arial MT"/>
              </a:rPr>
              <a:t>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where,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the </a:t>
            </a:r>
            <a:r>
              <a:rPr sz="2200" dirty="0">
                <a:latin typeface="Arial MT"/>
                <a:cs typeface="Arial MT"/>
              </a:rPr>
              <a:t>multiplicand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initial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content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multiplier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0" dirty="0">
                <a:latin typeface="Arial MT"/>
                <a:cs typeface="Arial MT"/>
              </a:rPr>
              <a:t> a </a:t>
            </a:r>
            <a:r>
              <a:rPr sz="2200" dirty="0">
                <a:latin typeface="Arial MT"/>
                <a:cs typeface="Arial MT"/>
              </a:rPr>
              <a:t>variable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stored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memory.</a:t>
            </a:r>
            <a:endParaRPr sz="2200">
              <a:latin typeface="Arial MT"/>
              <a:cs typeface="Arial MT"/>
            </a:endParaRPr>
          </a:p>
          <a:p>
            <a:pPr marL="354965" marR="5080" indent="-342900">
              <a:lnSpc>
                <a:spcPct val="100499"/>
              </a:lnSpc>
              <a:spcBef>
                <a:spcPts val="5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AC</a:t>
            </a:r>
            <a:r>
              <a:rPr sz="2200" dirty="0">
                <a:latin typeface="Times New Roman"/>
                <a:cs typeface="Times New Roman"/>
              </a:rPr>
              <a:t>×</a:t>
            </a:r>
            <a:r>
              <a:rPr sz="2200" dirty="0">
                <a:latin typeface="Arial MT"/>
                <a:cs typeface="Arial MT"/>
              </a:rPr>
              <a:t>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implemented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executing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ADD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instructions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times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form</a:t>
            </a:r>
            <a:r>
              <a:rPr sz="2200" spc="-1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AC+AC+………..+AC</a:t>
            </a:r>
            <a:endParaRPr sz="2200">
              <a:latin typeface="Arial MT"/>
              <a:cs typeface="Arial MT"/>
            </a:endParaRPr>
          </a:p>
          <a:p>
            <a:pPr marL="355600" marR="33655" indent="-342900">
              <a:lnSpc>
                <a:spcPct val="100000"/>
              </a:lnSpc>
              <a:spcBef>
                <a:spcPts val="53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memory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location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storing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acts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count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register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after </a:t>
            </a:r>
            <a:r>
              <a:rPr sz="2200" dirty="0">
                <a:latin typeface="Arial MT"/>
                <a:cs typeface="Arial MT"/>
              </a:rPr>
              <a:t>each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add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operation,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decremented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1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until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reaches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0.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2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N=0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performed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means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BZ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instruction.</a:t>
            </a:r>
            <a:endParaRPr sz="2200">
              <a:latin typeface="Arial MT"/>
              <a:cs typeface="Arial MT"/>
            </a:endParaRPr>
          </a:p>
          <a:p>
            <a:pPr marL="354965" marR="5040630" indent="-342900">
              <a:lnSpc>
                <a:spcPct val="12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99415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memory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locations: 	</a:t>
            </a:r>
            <a:r>
              <a:rPr sz="2200" dirty="0">
                <a:latin typeface="Arial MT"/>
                <a:cs typeface="Arial MT"/>
              </a:rPr>
              <a:t>one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–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stores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constant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50" dirty="0">
                <a:latin typeface="Arial MT"/>
                <a:cs typeface="Arial MT"/>
              </a:rPr>
              <a:t>1 	</a:t>
            </a:r>
            <a:r>
              <a:rPr sz="2200" dirty="0">
                <a:latin typeface="Arial MT"/>
                <a:cs typeface="Arial MT"/>
              </a:rPr>
              <a:t>mult–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store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0" dirty="0">
                <a:latin typeface="Arial MT"/>
                <a:cs typeface="Arial MT"/>
              </a:rPr>
              <a:t>N</a:t>
            </a:r>
            <a:endParaRPr sz="2200">
              <a:latin typeface="Arial MT"/>
              <a:cs typeface="Arial MT"/>
            </a:endParaRPr>
          </a:p>
          <a:p>
            <a:pPr marL="40005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Arial MT"/>
                <a:cs typeface="Arial MT"/>
              </a:rPr>
              <a:t>ac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–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store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50" dirty="0">
                <a:latin typeface="Arial MT"/>
                <a:cs typeface="Arial MT"/>
              </a:rPr>
              <a:t>Y</a:t>
            </a:r>
            <a:endParaRPr sz="2200">
              <a:latin typeface="Arial MT"/>
              <a:cs typeface="Arial MT"/>
            </a:endParaRPr>
          </a:p>
          <a:p>
            <a:pPr marL="40005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Arial MT"/>
                <a:cs typeface="Arial MT"/>
              </a:rPr>
              <a:t>prod–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partial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product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4638" y="506984"/>
            <a:ext cx="6031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</a:t>
            </a:r>
            <a:r>
              <a:rPr spc="-130" dirty="0"/>
              <a:t> </a:t>
            </a:r>
            <a:r>
              <a:rPr dirty="0"/>
              <a:t>Multiplication</a:t>
            </a:r>
            <a:r>
              <a:rPr spc="-100" dirty="0"/>
              <a:t> </a:t>
            </a:r>
            <a:r>
              <a:rPr spc="-10" dirty="0"/>
              <a:t>Program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2912" y="1420812"/>
          <a:ext cx="8228965" cy="5367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1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 gridSpan="4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1130300" algn="l"/>
                          <a:tab pos="2781300" algn="l"/>
                          <a:tab pos="5781040" algn="l"/>
                        </a:tabLst>
                      </a:pPr>
                      <a:r>
                        <a:rPr sz="1800" b="1" spc="-2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Line</a:t>
                      </a:r>
                      <a:r>
                        <a:rPr sz="1800" b="1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800" b="1" spc="-1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Location</a:t>
                      </a:r>
                      <a:r>
                        <a:rPr sz="1800" b="1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	Instruction/</a:t>
                      </a:r>
                      <a:r>
                        <a:rPr sz="1800" b="1" spc="-105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800" b="1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	Assembly</a:t>
                      </a:r>
                      <a:r>
                        <a:rPr sz="1800" b="1" spc="-5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format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one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457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00…………..01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50" spc="-50" dirty="0">
                          <a:solidFill>
                            <a:srgbClr val="00007D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mult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6280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50" spc="-50" dirty="0">
                          <a:solidFill>
                            <a:srgbClr val="00007D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044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ac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6292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00………….00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50" spc="-50" dirty="0">
                          <a:solidFill>
                            <a:srgbClr val="00007D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prod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5988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00………….00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50" spc="-50" dirty="0">
                          <a:solidFill>
                            <a:srgbClr val="00007D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99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ac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50" spc="-50" dirty="0">
                          <a:solidFill>
                            <a:srgbClr val="00007D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Loop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58801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LD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mult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1671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AC:=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(mult)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50" spc="-50" dirty="0">
                          <a:solidFill>
                            <a:srgbClr val="00007D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99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BZ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exit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1677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If</a:t>
                      </a:r>
                      <a:r>
                        <a:rPr sz="14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AC=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then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exit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50" spc="-50" dirty="0">
                          <a:solidFill>
                            <a:srgbClr val="00007D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99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LD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one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1804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AC:=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one)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50" spc="-50" dirty="0">
                          <a:solidFill>
                            <a:srgbClr val="00007D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99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MOV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DR,</a:t>
                      </a:r>
                      <a:r>
                        <a:rPr sz="14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AC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1728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DR:=AC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50" spc="-50" dirty="0">
                          <a:solidFill>
                            <a:srgbClr val="00007D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99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LD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mult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1677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AC:=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(mult)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50" spc="-25" dirty="0">
                          <a:solidFill>
                            <a:srgbClr val="00007D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SUB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1690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AC:=AC-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DR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50" spc="-25" dirty="0">
                          <a:solidFill>
                            <a:srgbClr val="00007D"/>
                          </a:solidFill>
                          <a:latin typeface="Arial MT"/>
                          <a:cs typeface="Arial MT"/>
                        </a:rPr>
                        <a:t>11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mult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1753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(mult):=</a:t>
                      </a:r>
                      <a:r>
                        <a:rPr sz="14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AC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50" spc="-25" dirty="0">
                          <a:solidFill>
                            <a:srgbClr val="00007D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99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LD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ac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1690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AC:=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(ac)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50" spc="-25" dirty="0">
                          <a:solidFill>
                            <a:srgbClr val="00007D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99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MOV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DR,</a:t>
                      </a:r>
                      <a:r>
                        <a:rPr sz="14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AC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1728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DR:=AC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50" spc="-25" dirty="0">
                          <a:solidFill>
                            <a:srgbClr val="00007D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99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LD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prod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1880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AC:=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prod)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50" spc="-25" dirty="0">
                          <a:solidFill>
                            <a:srgbClr val="00007D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10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ADD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1709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AC:=AC+DR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50" spc="-25" dirty="0">
                          <a:solidFill>
                            <a:srgbClr val="00007D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prod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1950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prod):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=AC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50" spc="-25" dirty="0">
                          <a:solidFill>
                            <a:srgbClr val="00007D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BRA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Loop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50" spc="-25" dirty="0">
                          <a:solidFill>
                            <a:srgbClr val="00007D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exit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3424" y="583184"/>
            <a:ext cx="5977890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36550">
              <a:lnSpc>
                <a:spcPct val="100000"/>
              </a:lnSpc>
              <a:spcBef>
                <a:spcPts val="95"/>
              </a:spcBef>
            </a:pPr>
            <a:r>
              <a:rPr dirty="0"/>
              <a:t>Several</a:t>
            </a:r>
            <a:r>
              <a:rPr spc="-130" dirty="0"/>
              <a:t> </a:t>
            </a:r>
            <a:r>
              <a:rPr dirty="0"/>
              <a:t>Limitations</a:t>
            </a:r>
            <a:r>
              <a:rPr spc="-110" dirty="0"/>
              <a:t> </a:t>
            </a:r>
            <a:r>
              <a:rPr spc="-25" dirty="0"/>
              <a:t>of </a:t>
            </a:r>
            <a:r>
              <a:rPr spc="-30" dirty="0"/>
              <a:t>Accumulator-</a:t>
            </a:r>
            <a:r>
              <a:rPr dirty="0"/>
              <a:t>based</a:t>
            </a:r>
            <a:r>
              <a:rPr spc="50" dirty="0"/>
              <a:t> </a:t>
            </a:r>
            <a:r>
              <a:rPr spc="-25" dirty="0"/>
              <a:t>CPU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2312923"/>
            <a:ext cx="8199120" cy="178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1800" dirty="0">
                <a:latin typeface="Arial MT"/>
                <a:cs typeface="Arial MT"/>
              </a:rPr>
              <a:t>Because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registers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CPU,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considerable amount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time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spent </a:t>
            </a:r>
            <a:r>
              <a:rPr sz="1800" dirty="0">
                <a:latin typeface="Arial MT"/>
                <a:cs typeface="Arial MT"/>
              </a:rPr>
              <a:t>shuttling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same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information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back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forth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between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CPU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memory.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0"/>
              </a:spcBef>
              <a:buClr>
                <a:srgbClr val="00007D"/>
              </a:buClr>
              <a:buFont typeface="Wingdings"/>
              <a:buChar char=""/>
            </a:pPr>
            <a:endParaRPr sz="1800">
              <a:latin typeface="Arial MT"/>
              <a:cs typeface="Arial MT"/>
            </a:endParaRPr>
          </a:p>
          <a:p>
            <a:pPr marL="355600" marR="157480" indent="-342900">
              <a:lnSpc>
                <a:spcPct val="100000"/>
              </a:lnSpc>
              <a:spcBef>
                <a:spcPts val="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1800" dirty="0">
                <a:latin typeface="Arial MT"/>
                <a:cs typeface="Arial MT"/>
              </a:rPr>
              <a:t>It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would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both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shorten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program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speed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up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execution if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possible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store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quantities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N,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their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own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CPU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registers,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are </a:t>
            </a:r>
            <a:r>
              <a:rPr sz="1800" dirty="0">
                <a:latin typeface="Arial MT"/>
                <a:cs typeface="Arial MT"/>
              </a:rPr>
              <a:t>repeatedly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CPU.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3270">
              <a:lnSpc>
                <a:spcPct val="100000"/>
              </a:lnSpc>
              <a:spcBef>
                <a:spcPts val="95"/>
              </a:spcBef>
            </a:pPr>
            <a:r>
              <a:rPr dirty="0"/>
              <a:t>External</a:t>
            </a:r>
            <a:r>
              <a:rPr spc="-100" dirty="0"/>
              <a:t> </a:t>
            </a:r>
            <a:r>
              <a:rPr spc="-10"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9800" y="1905000"/>
            <a:ext cx="1066800" cy="1066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30"/>
              </a:spcBef>
            </a:pPr>
            <a:endParaRPr sz="20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</a:pPr>
            <a:r>
              <a:rPr sz="2000" spc="-25" dirty="0">
                <a:latin typeface="Times New Roman"/>
                <a:cs typeface="Times New Roman"/>
              </a:rPr>
              <a:t>CPU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600" y="1905000"/>
            <a:ext cx="1295400" cy="1066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210820" marR="202565" indent="-64769" algn="ctr">
              <a:lnSpc>
                <a:spcPct val="100000"/>
              </a:lnSpc>
              <a:spcBef>
                <a:spcPts val="530"/>
              </a:spcBef>
            </a:pPr>
            <a:r>
              <a:rPr sz="2000" spc="-20" dirty="0">
                <a:latin typeface="Times New Roman"/>
                <a:cs typeface="Times New Roman"/>
              </a:rPr>
              <a:t>Main </a:t>
            </a:r>
            <a:r>
              <a:rPr sz="2000" spc="-10" dirty="0">
                <a:latin typeface="Times New Roman"/>
                <a:cs typeface="Times New Roman"/>
              </a:rPr>
              <a:t>Memory </a:t>
            </a:r>
            <a:r>
              <a:rPr sz="2000" spc="-25" dirty="0">
                <a:latin typeface="Times New Roman"/>
                <a:cs typeface="Times New Roman"/>
              </a:rPr>
              <a:t>MM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76602" y="2019296"/>
            <a:ext cx="1524000" cy="76200"/>
            <a:chOff x="3276602" y="2019296"/>
            <a:chExt cx="1524000" cy="76200"/>
          </a:xfrm>
        </p:grpSpPr>
        <p:sp>
          <p:nvSpPr>
            <p:cNvPr id="6" name="object 6"/>
            <p:cNvSpPr/>
            <p:nvPr/>
          </p:nvSpPr>
          <p:spPr>
            <a:xfrm>
              <a:off x="3340100" y="2057399"/>
              <a:ext cx="1460500" cy="0"/>
            </a:xfrm>
            <a:custGeom>
              <a:avLst/>
              <a:gdLst/>
              <a:ahLst/>
              <a:cxnLst/>
              <a:rect l="l" t="t" r="r" b="b"/>
              <a:pathLst>
                <a:path w="1460500">
                  <a:moveTo>
                    <a:pt x="14605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6602" y="20192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276602" y="2705096"/>
            <a:ext cx="1524000" cy="76200"/>
            <a:chOff x="3276602" y="2705096"/>
            <a:chExt cx="1524000" cy="76200"/>
          </a:xfrm>
        </p:grpSpPr>
        <p:sp>
          <p:nvSpPr>
            <p:cNvPr id="9" name="object 9"/>
            <p:cNvSpPr/>
            <p:nvPr/>
          </p:nvSpPr>
          <p:spPr>
            <a:xfrm>
              <a:off x="3340100" y="2743199"/>
              <a:ext cx="1397000" cy="0"/>
            </a:xfrm>
            <a:custGeom>
              <a:avLst/>
              <a:gdLst/>
              <a:ahLst/>
              <a:cxnLst/>
              <a:rect l="l" t="t" r="r" b="b"/>
              <a:pathLst>
                <a:path w="1397000">
                  <a:moveTo>
                    <a:pt x="0" y="0"/>
                  </a:moveTo>
                  <a:lnTo>
                    <a:pt x="13970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6600" y="2705099"/>
              <a:ext cx="1524000" cy="76200"/>
            </a:xfrm>
            <a:custGeom>
              <a:avLst/>
              <a:gdLst/>
              <a:ahLst/>
              <a:cxnLst/>
              <a:rect l="l" t="t" r="r" b="b"/>
              <a:pathLst>
                <a:path w="15240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1524000" h="76200">
                  <a:moveTo>
                    <a:pt x="1524000" y="38100"/>
                  </a:moveTo>
                  <a:lnTo>
                    <a:pt x="1447800" y="0"/>
                  </a:lnTo>
                  <a:lnTo>
                    <a:pt x="1447800" y="76200"/>
                  </a:lnTo>
                  <a:lnTo>
                    <a:pt x="15240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507740" y="1760601"/>
            <a:ext cx="11258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Instruction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36288" y="2446500"/>
            <a:ext cx="506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7847" y="3428646"/>
            <a:ext cx="6287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006600"/>
                </a:solidFill>
                <a:latin typeface="Arial"/>
                <a:cs typeface="Arial"/>
              </a:rPr>
              <a:t>Processor-</a:t>
            </a:r>
            <a:r>
              <a:rPr sz="2000" b="1" dirty="0">
                <a:solidFill>
                  <a:srgbClr val="006600"/>
                </a:solidFill>
                <a:latin typeface="Arial"/>
                <a:cs typeface="Arial"/>
              </a:rPr>
              <a:t>memory</a:t>
            </a:r>
            <a:r>
              <a:rPr sz="2000" b="1" spc="-6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600"/>
                </a:solidFill>
                <a:latin typeface="Arial"/>
                <a:cs typeface="Arial"/>
              </a:rPr>
              <a:t>communication</a:t>
            </a:r>
            <a:r>
              <a:rPr sz="2000" b="1" spc="-3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600"/>
                </a:solidFill>
                <a:latin typeface="Arial"/>
                <a:cs typeface="Arial"/>
              </a:rPr>
              <a:t>without</a:t>
            </a:r>
            <a:r>
              <a:rPr sz="2000" b="1" spc="6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600"/>
                </a:solidFill>
                <a:latin typeface="Arial"/>
                <a:cs typeface="Arial"/>
              </a:rPr>
              <a:t>a</a:t>
            </a:r>
            <a:r>
              <a:rPr sz="2000" b="1" spc="9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6600"/>
                </a:solidFill>
                <a:latin typeface="Arial"/>
                <a:cs typeface="Arial"/>
              </a:rPr>
              <a:t>cache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57600" y="4267200"/>
            <a:ext cx="4648200" cy="1752600"/>
          </a:xfrm>
          <a:custGeom>
            <a:avLst/>
            <a:gdLst/>
            <a:ahLst/>
            <a:cxnLst/>
            <a:rect l="l" t="t" r="r" b="b"/>
            <a:pathLst>
              <a:path w="4648200" h="1752600">
                <a:moveTo>
                  <a:pt x="0" y="0"/>
                </a:moveTo>
                <a:lnTo>
                  <a:pt x="4648200" y="0"/>
                </a:lnTo>
                <a:lnTo>
                  <a:pt x="4648200" y="1752600"/>
                </a:lnTo>
                <a:lnTo>
                  <a:pt x="0" y="1752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0600" y="4495800"/>
            <a:ext cx="1219200" cy="1219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30"/>
              </a:spcBef>
            </a:pPr>
            <a:endParaRPr sz="2000">
              <a:latin typeface="Times New Roman"/>
              <a:cs typeface="Times New Roman"/>
            </a:endParaRPr>
          </a:p>
          <a:p>
            <a:pPr marL="361315">
              <a:lnSpc>
                <a:spcPct val="100000"/>
              </a:lnSpc>
            </a:pPr>
            <a:r>
              <a:rPr sz="2000" spc="-25" dirty="0">
                <a:latin typeface="Times New Roman"/>
                <a:cs typeface="Times New Roman"/>
              </a:rPr>
              <a:t>CPU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6200" y="4495800"/>
            <a:ext cx="1371600" cy="1219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248920" marR="240665" indent="-61594" algn="ctr">
              <a:lnSpc>
                <a:spcPct val="100000"/>
              </a:lnSpc>
              <a:spcBef>
                <a:spcPts val="1130"/>
              </a:spcBef>
            </a:pPr>
            <a:r>
              <a:rPr sz="2000" spc="-10" dirty="0">
                <a:latin typeface="Times New Roman"/>
                <a:cs typeface="Times New Roman"/>
              </a:rPr>
              <a:t>Cache Memory </a:t>
            </a:r>
            <a:r>
              <a:rPr sz="2000" spc="-25" dirty="0">
                <a:latin typeface="Times New Roman"/>
                <a:cs typeface="Times New Roman"/>
              </a:rPr>
              <a:t>CM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53200" y="4419600"/>
            <a:ext cx="1447800" cy="1371600"/>
          </a:xfrm>
          <a:custGeom>
            <a:avLst/>
            <a:gdLst/>
            <a:ahLst/>
            <a:cxnLst/>
            <a:rect l="l" t="t" r="r" b="b"/>
            <a:pathLst>
              <a:path w="1447800" h="1371600">
                <a:moveTo>
                  <a:pt x="0" y="0"/>
                </a:moveTo>
                <a:lnTo>
                  <a:pt x="1447800" y="0"/>
                </a:lnTo>
                <a:lnTo>
                  <a:pt x="14478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27625" y="4626355"/>
            <a:ext cx="89916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4769" algn="ctr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Times New Roman"/>
                <a:cs typeface="Times New Roman"/>
              </a:rPr>
              <a:t>Main </a:t>
            </a:r>
            <a:r>
              <a:rPr sz="2000" spc="-10" dirty="0">
                <a:latin typeface="Times New Roman"/>
                <a:cs typeface="Times New Roman"/>
              </a:rPr>
              <a:t>Memory </a:t>
            </a:r>
            <a:r>
              <a:rPr sz="2000" spc="-25" dirty="0">
                <a:latin typeface="Times New Roman"/>
                <a:cs typeface="Times New Roman"/>
              </a:rPr>
              <a:t>MM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209801" y="4686296"/>
            <a:ext cx="1682750" cy="990600"/>
            <a:chOff x="2209801" y="4686296"/>
            <a:chExt cx="1682750" cy="990600"/>
          </a:xfrm>
        </p:grpSpPr>
        <p:sp>
          <p:nvSpPr>
            <p:cNvPr id="20" name="object 20"/>
            <p:cNvSpPr/>
            <p:nvPr/>
          </p:nvSpPr>
          <p:spPr>
            <a:xfrm>
              <a:off x="2273300" y="5638799"/>
              <a:ext cx="1549400" cy="0"/>
            </a:xfrm>
            <a:custGeom>
              <a:avLst/>
              <a:gdLst/>
              <a:ahLst/>
              <a:cxnLst/>
              <a:rect l="l" t="t" r="r" b="b"/>
              <a:pathLst>
                <a:path w="1549400">
                  <a:moveTo>
                    <a:pt x="0" y="0"/>
                  </a:moveTo>
                  <a:lnTo>
                    <a:pt x="15494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09800" y="5600699"/>
              <a:ext cx="1676400" cy="76200"/>
            </a:xfrm>
            <a:custGeom>
              <a:avLst/>
              <a:gdLst/>
              <a:ahLst/>
              <a:cxnLst/>
              <a:rect l="l" t="t" r="r" b="b"/>
              <a:pathLst>
                <a:path w="16764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1676400" h="76200">
                  <a:moveTo>
                    <a:pt x="1676400" y="38100"/>
                  </a:moveTo>
                  <a:lnTo>
                    <a:pt x="1600200" y="0"/>
                  </a:lnTo>
                  <a:lnTo>
                    <a:pt x="1600200" y="76200"/>
                  </a:lnTo>
                  <a:lnTo>
                    <a:pt x="16764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73300" y="4724399"/>
              <a:ext cx="1612900" cy="0"/>
            </a:xfrm>
            <a:custGeom>
              <a:avLst/>
              <a:gdLst/>
              <a:ahLst/>
              <a:cxnLst/>
              <a:rect l="l" t="t" r="r" b="b"/>
              <a:pathLst>
                <a:path w="1612900">
                  <a:moveTo>
                    <a:pt x="16129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09801" y="46862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440939" y="4459287"/>
            <a:ext cx="1017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Instruction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45663" y="5373687"/>
            <a:ext cx="4578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257802" y="4686296"/>
            <a:ext cx="1295400" cy="990600"/>
            <a:chOff x="5257802" y="4686296"/>
            <a:chExt cx="1295400" cy="990600"/>
          </a:xfrm>
        </p:grpSpPr>
        <p:sp>
          <p:nvSpPr>
            <p:cNvPr id="27" name="object 27"/>
            <p:cNvSpPr/>
            <p:nvPr/>
          </p:nvSpPr>
          <p:spPr>
            <a:xfrm>
              <a:off x="5321300" y="5638799"/>
              <a:ext cx="1168400" cy="0"/>
            </a:xfrm>
            <a:custGeom>
              <a:avLst/>
              <a:gdLst/>
              <a:ahLst/>
              <a:cxnLst/>
              <a:rect l="l" t="t" r="r" b="b"/>
              <a:pathLst>
                <a:path w="1168400">
                  <a:moveTo>
                    <a:pt x="0" y="0"/>
                  </a:moveTo>
                  <a:lnTo>
                    <a:pt x="11684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57800" y="5600699"/>
              <a:ext cx="1295400" cy="76200"/>
            </a:xfrm>
            <a:custGeom>
              <a:avLst/>
              <a:gdLst/>
              <a:ahLst/>
              <a:cxnLst/>
              <a:rect l="l" t="t" r="r" b="b"/>
              <a:pathLst>
                <a:path w="12954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1295400" h="76200">
                  <a:moveTo>
                    <a:pt x="1295400" y="38100"/>
                  </a:moveTo>
                  <a:lnTo>
                    <a:pt x="1219200" y="0"/>
                  </a:lnTo>
                  <a:lnTo>
                    <a:pt x="1219200" y="76200"/>
                  </a:lnTo>
                  <a:lnTo>
                    <a:pt x="12954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21300" y="4724399"/>
              <a:ext cx="1231900" cy="0"/>
            </a:xfrm>
            <a:custGeom>
              <a:avLst/>
              <a:gdLst/>
              <a:ahLst/>
              <a:cxnLst/>
              <a:rect l="l" t="t" r="r" b="b"/>
              <a:pathLst>
                <a:path w="1231900">
                  <a:moveTo>
                    <a:pt x="12319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57802" y="46862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641340" y="5342001"/>
            <a:ext cx="506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12740" y="4445000"/>
            <a:ext cx="1017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Instruction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26539" y="6197600"/>
            <a:ext cx="58629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006600"/>
                </a:solidFill>
                <a:latin typeface="Arial"/>
                <a:cs typeface="Arial"/>
              </a:rPr>
              <a:t>Processor-</a:t>
            </a:r>
            <a:r>
              <a:rPr sz="2000" b="1" dirty="0">
                <a:solidFill>
                  <a:srgbClr val="006600"/>
                </a:solidFill>
                <a:latin typeface="Arial"/>
                <a:cs typeface="Arial"/>
              </a:rPr>
              <a:t>memory</a:t>
            </a:r>
            <a:r>
              <a:rPr sz="2000" b="1" spc="-6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600"/>
                </a:solidFill>
                <a:latin typeface="Arial"/>
                <a:cs typeface="Arial"/>
              </a:rPr>
              <a:t>communication</a:t>
            </a:r>
            <a:r>
              <a:rPr sz="2000" b="1" spc="-3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600"/>
                </a:solidFill>
                <a:latin typeface="Arial"/>
                <a:cs typeface="Arial"/>
              </a:rPr>
              <a:t>with</a:t>
            </a:r>
            <a:r>
              <a:rPr sz="2000" b="1" spc="-6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600"/>
                </a:solidFill>
                <a:latin typeface="Arial"/>
                <a:cs typeface="Arial"/>
              </a:rPr>
              <a:t>a</a:t>
            </a:r>
            <a:r>
              <a:rPr sz="2000" b="1" spc="-2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6600"/>
                </a:solidFill>
                <a:latin typeface="Arial"/>
                <a:cs typeface="Arial"/>
              </a:rPr>
              <a:t>cache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3270">
              <a:lnSpc>
                <a:spcPct val="100000"/>
              </a:lnSpc>
              <a:spcBef>
                <a:spcPts val="95"/>
              </a:spcBef>
            </a:pPr>
            <a:r>
              <a:rPr dirty="0"/>
              <a:t>External</a:t>
            </a:r>
            <a:r>
              <a:rPr spc="-100" dirty="0"/>
              <a:t> </a:t>
            </a:r>
            <a:r>
              <a:rPr spc="-10"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040" y="2006600"/>
            <a:ext cx="7805420" cy="309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1778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93700" algn="l"/>
              </a:tabLst>
            </a:pPr>
            <a:r>
              <a:rPr sz="2400" dirty="0">
                <a:latin typeface="Arial MT"/>
                <a:cs typeface="Arial MT"/>
              </a:rPr>
              <a:t>CPU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perform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memory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load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store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operation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cache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single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clock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cycle.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other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hand,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same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operations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take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clock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cycles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they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are </a:t>
            </a:r>
            <a:r>
              <a:rPr sz="2400" dirty="0">
                <a:latin typeface="Arial MT"/>
                <a:cs typeface="Arial MT"/>
              </a:rPr>
              <a:t>performed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main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memory.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93700" marR="48895" indent="-342900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93700" algn="l"/>
              </a:tabLst>
            </a:pPr>
            <a:r>
              <a:rPr sz="2400" dirty="0">
                <a:latin typeface="Arial MT"/>
                <a:cs typeface="Arial MT"/>
              </a:rPr>
              <a:t>CPU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considers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cache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main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memory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single,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seamless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memory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space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consisting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2</a:t>
            </a:r>
            <a:r>
              <a:rPr sz="2400" spc="-52" baseline="24305" dirty="0">
                <a:latin typeface="Arial MT"/>
                <a:cs typeface="Arial MT"/>
              </a:rPr>
              <a:t>m </a:t>
            </a:r>
            <a:r>
              <a:rPr sz="2400" dirty="0">
                <a:latin typeface="Arial MT"/>
                <a:cs typeface="Arial MT"/>
              </a:rPr>
              <a:t>addressable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storage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locations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M(0),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M(1),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….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M(2</a:t>
            </a:r>
            <a:r>
              <a:rPr sz="2400" spc="-30" baseline="24305" dirty="0">
                <a:latin typeface="Arial MT"/>
                <a:cs typeface="Arial MT"/>
              </a:rPr>
              <a:t>m</a:t>
            </a:r>
            <a:r>
              <a:rPr sz="2400" spc="-20" dirty="0">
                <a:latin typeface="Arial MT"/>
                <a:cs typeface="Arial MT"/>
              </a:rPr>
              <a:t>-</a:t>
            </a:r>
            <a:r>
              <a:rPr sz="2400" spc="-25" dirty="0">
                <a:latin typeface="Arial MT"/>
                <a:cs typeface="Arial MT"/>
              </a:rPr>
              <a:t>1).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547" y="811784"/>
            <a:ext cx="7756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Communication</a:t>
            </a:r>
            <a:r>
              <a:rPr spc="-95" dirty="0"/>
              <a:t> </a:t>
            </a:r>
            <a:r>
              <a:rPr dirty="0"/>
              <a:t>with</a:t>
            </a:r>
            <a:r>
              <a:rPr spc="-105" dirty="0"/>
              <a:t> </a:t>
            </a:r>
            <a:r>
              <a:rPr dirty="0"/>
              <a:t>IO</a:t>
            </a:r>
            <a:r>
              <a:rPr spc="-110" dirty="0"/>
              <a:t> </a:t>
            </a:r>
            <a:r>
              <a:rPr spc="-10" dirty="0"/>
              <a:t>Devices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2006600"/>
            <a:ext cx="770382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CPU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communicates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devices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much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same </a:t>
            </a:r>
            <a:r>
              <a:rPr sz="2400" dirty="0">
                <a:latin typeface="Arial MT"/>
                <a:cs typeface="Arial MT"/>
              </a:rPr>
              <a:t>way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communicates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external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memory.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55600" marR="6350" indent="-342900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IO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devices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associated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addressable </a:t>
            </a:r>
            <a:r>
              <a:rPr sz="2400" dirty="0">
                <a:latin typeface="Arial MT"/>
                <a:cs typeface="Arial MT"/>
              </a:rPr>
              <a:t>registers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called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b="1" i="1" dirty="0">
                <a:solidFill>
                  <a:srgbClr val="990000"/>
                </a:solidFill>
                <a:latin typeface="Arial"/>
                <a:cs typeface="Arial"/>
              </a:rPr>
              <a:t>IO</a:t>
            </a:r>
            <a:r>
              <a:rPr sz="2400" b="1" i="1" spc="-6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990000"/>
                </a:solidFill>
                <a:latin typeface="Arial"/>
                <a:cs typeface="Arial"/>
              </a:rPr>
              <a:t>ports</a:t>
            </a:r>
            <a:r>
              <a:rPr sz="2400" b="1" i="1" spc="-5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which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CPU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store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word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which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load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word.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547" y="811784"/>
            <a:ext cx="7756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Communication</a:t>
            </a:r>
            <a:r>
              <a:rPr spc="-95" dirty="0"/>
              <a:t> </a:t>
            </a:r>
            <a:r>
              <a:rPr dirty="0"/>
              <a:t>with</a:t>
            </a:r>
            <a:r>
              <a:rPr spc="-105" dirty="0"/>
              <a:t> </a:t>
            </a:r>
            <a:r>
              <a:rPr dirty="0"/>
              <a:t>IO</a:t>
            </a:r>
            <a:r>
              <a:rPr spc="-110" dirty="0"/>
              <a:t> </a:t>
            </a:r>
            <a:r>
              <a:rPr spc="-10" dirty="0"/>
              <a:t>Devices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2006600"/>
            <a:ext cx="7593330" cy="419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computers,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memory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locations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IO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ports </a:t>
            </a:r>
            <a:r>
              <a:rPr sz="2400" dirty="0">
                <a:latin typeface="Arial MT"/>
                <a:cs typeface="Arial MT"/>
              </a:rPr>
              <a:t>share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same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addresses,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bit </a:t>
            </a:r>
            <a:r>
              <a:rPr sz="2400" dirty="0">
                <a:latin typeface="Arial MT"/>
                <a:cs typeface="Arial MT"/>
              </a:rPr>
              <a:t>pattern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assigned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memory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cannot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also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be </a:t>
            </a:r>
            <a:r>
              <a:rPr sz="2400" dirty="0">
                <a:latin typeface="Arial MT"/>
                <a:cs typeface="Arial MT"/>
              </a:rPr>
              <a:t>assigned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port,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vice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versa.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approach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called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memory–mapped</a:t>
            </a:r>
            <a:r>
              <a:rPr sz="2400" b="1" spc="-5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990000"/>
                </a:solidFill>
                <a:latin typeface="Arial"/>
                <a:cs typeface="Arial"/>
              </a:rPr>
              <a:t>IO.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7D"/>
              </a:buClr>
              <a:buFont typeface="Wingdings"/>
              <a:buChar char=""/>
            </a:pPr>
            <a:endParaRPr sz="2400" dirty="0">
              <a:latin typeface="Arial"/>
              <a:cs typeface="Arial"/>
            </a:endParaRPr>
          </a:p>
          <a:p>
            <a:pPr marL="355600" marR="9525" indent="-342900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Some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computers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employ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IO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instructions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are </a:t>
            </a:r>
            <a:r>
              <a:rPr sz="2400" dirty="0">
                <a:latin typeface="Arial MT"/>
                <a:cs typeface="Arial MT"/>
              </a:rPr>
              <a:t>distinct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memory-</a:t>
            </a:r>
            <a:r>
              <a:rPr sz="2400" dirty="0">
                <a:latin typeface="Arial MT"/>
                <a:cs typeface="Arial MT"/>
              </a:rPr>
              <a:t>referencing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instructions.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These </a:t>
            </a:r>
            <a:r>
              <a:rPr sz="2400" dirty="0">
                <a:latin typeface="Arial MT"/>
                <a:cs typeface="Arial MT"/>
              </a:rPr>
              <a:t>instructions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produce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control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signals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which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IO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ports, </a:t>
            </a:r>
            <a:r>
              <a:rPr sz="2400" dirty="0">
                <a:latin typeface="Arial MT"/>
                <a:cs typeface="Arial MT"/>
              </a:rPr>
              <a:t>but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memory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locations,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respond.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approach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is </a:t>
            </a:r>
            <a:r>
              <a:rPr sz="2400" dirty="0">
                <a:latin typeface="Arial MT"/>
                <a:cs typeface="Arial MT"/>
              </a:rPr>
              <a:t>called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b="1" spc="-10" dirty="0">
                <a:solidFill>
                  <a:srgbClr val="990000"/>
                </a:solidFill>
                <a:latin typeface="Arial"/>
                <a:cs typeface="Arial"/>
              </a:rPr>
              <a:t>IO-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mapped</a:t>
            </a:r>
            <a:r>
              <a:rPr sz="2400" b="1" spc="-8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990000"/>
                </a:solidFill>
                <a:latin typeface="Arial"/>
                <a:cs typeface="Arial"/>
              </a:rPr>
              <a:t>IO.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1563" y="811784"/>
            <a:ext cx="7501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User</a:t>
            </a:r>
            <a:r>
              <a:rPr spc="-90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dirty="0"/>
              <a:t>Supervisor</a:t>
            </a:r>
            <a:r>
              <a:rPr spc="-80" dirty="0"/>
              <a:t> </a:t>
            </a:r>
            <a:r>
              <a:rPr spc="-10" dirty="0"/>
              <a:t>Programs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2082800"/>
            <a:ext cx="8030845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75385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1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user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application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program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handles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specific applications.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1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Supervisor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programs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manages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various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routine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aspects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computer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system.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typically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computer’s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operating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system.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/>
              <a:t>User</a:t>
            </a:r>
            <a:r>
              <a:rPr spc="-90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dirty="0"/>
              <a:t>Supervisor</a:t>
            </a:r>
            <a:r>
              <a:rPr spc="-80" dirty="0"/>
              <a:t> </a:t>
            </a:r>
            <a:r>
              <a:rPr spc="-10" dirty="0"/>
              <a:t>Programs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701800"/>
            <a:ext cx="7973695" cy="485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0320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normal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operation,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CPU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continuously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switches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back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forth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between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supervisor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programs.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requests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supervisor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services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secondary </a:t>
            </a:r>
            <a:r>
              <a:rPr sz="2400" dirty="0">
                <a:latin typeface="Arial MT"/>
                <a:cs typeface="Arial MT"/>
              </a:rPr>
              <a:t>memory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IO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devices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known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interrupt.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55600" marR="37465" indent="-342900">
              <a:lnSpc>
                <a:spcPct val="100000"/>
              </a:lnSpc>
              <a:spcBef>
                <a:spcPts val="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event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interrupt,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CPU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suspends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execution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current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program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transfer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appropriate </a:t>
            </a:r>
            <a:r>
              <a:rPr sz="2400" dirty="0">
                <a:latin typeface="Arial MT"/>
                <a:cs typeface="Arial MT"/>
              </a:rPr>
              <a:t>interrupt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handling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program.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55600" marR="832485" indent="-342900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CPU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frequently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check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presence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interrupt request.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550" y="430784"/>
            <a:ext cx="3633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CPU</a:t>
            </a:r>
            <a:r>
              <a:rPr spc="-40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429000" y="13716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143000" y="0"/>
                </a:lnTo>
                <a:lnTo>
                  <a:pt x="1172662" y="5987"/>
                </a:lnTo>
                <a:lnTo>
                  <a:pt x="1196882" y="22317"/>
                </a:lnTo>
                <a:lnTo>
                  <a:pt x="1213212" y="46537"/>
                </a:lnTo>
                <a:lnTo>
                  <a:pt x="1219200" y="76200"/>
                </a:lnTo>
                <a:lnTo>
                  <a:pt x="1219200" y="381000"/>
                </a:lnTo>
                <a:lnTo>
                  <a:pt x="1213212" y="410662"/>
                </a:lnTo>
                <a:lnTo>
                  <a:pt x="1196882" y="434882"/>
                </a:lnTo>
                <a:lnTo>
                  <a:pt x="1172662" y="451212"/>
                </a:lnTo>
                <a:lnTo>
                  <a:pt x="1143000" y="457200"/>
                </a:lnTo>
                <a:lnTo>
                  <a:pt x="76200" y="457200"/>
                </a:lnTo>
                <a:lnTo>
                  <a:pt x="46537" y="451212"/>
                </a:lnTo>
                <a:lnTo>
                  <a:pt x="22317" y="434882"/>
                </a:lnTo>
                <a:lnTo>
                  <a:pt x="5987" y="410662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21100" y="1425956"/>
            <a:ext cx="633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Begin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43200" y="2362200"/>
            <a:ext cx="2438400" cy="1219200"/>
          </a:xfrm>
          <a:custGeom>
            <a:avLst/>
            <a:gdLst/>
            <a:ahLst/>
            <a:cxnLst/>
            <a:rect l="l" t="t" r="r" b="b"/>
            <a:pathLst>
              <a:path w="2438400" h="1219200">
                <a:moveTo>
                  <a:pt x="0" y="609600"/>
                </a:moveTo>
                <a:lnTo>
                  <a:pt x="1219200" y="0"/>
                </a:lnTo>
                <a:lnTo>
                  <a:pt x="2438400" y="609600"/>
                </a:lnTo>
                <a:lnTo>
                  <a:pt x="1219200" y="1219200"/>
                </a:lnTo>
                <a:lnTo>
                  <a:pt x="0" y="609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48000" y="3886200"/>
            <a:ext cx="1981200" cy="685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447040" marR="294640" indent="-205740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Times New Roman"/>
                <a:cs typeface="Times New Roman"/>
              </a:rPr>
              <a:t>Fetch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next </a:t>
            </a:r>
            <a:r>
              <a:rPr sz="2000" spc="-10" dirty="0">
                <a:latin typeface="Times New Roman"/>
                <a:cs typeface="Times New Roman"/>
              </a:rPr>
              <a:t>instruction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8000" y="4876800"/>
            <a:ext cx="1981200" cy="609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7040" marR="419734" indent="-83820">
              <a:lnSpc>
                <a:spcPts val="2400"/>
              </a:lnSpc>
            </a:pPr>
            <a:r>
              <a:rPr sz="2000" dirty="0">
                <a:latin typeface="Times New Roman"/>
                <a:cs typeface="Times New Roman"/>
              </a:rPr>
              <a:t>Execute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instruction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90800" y="5715000"/>
            <a:ext cx="2743200" cy="990600"/>
          </a:xfrm>
          <a:custGeom>
            <a:avLst/>
            <a:gdLst/>
            <a:ahLst/>
            <a:cxnLst/>
            <a:rect l="l" t="t" r="r" b="b"/>
            <a:pathLst>
              <a:path w="2743200" h="990600">
                <a:moveTo>
                  <a:pt x="0" y="495300"/>
                </a:moveTo>
                <a:lnTo>
                  <a:pt x="1371600" y="0"/>
                </a:lnTo>
                <a:lnTo>
                  <a:pt x="2743200" y="495300"/>
                </a:lnTo>
                <a:lnTo>
                  <a:pt x="1371600" y="990600"/>
                </a:lnTo>
                <a:lnTo>
                  <a:pt x="0" y="4953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3712" y="5731255"/>
            <a:ext cx="100012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there interrupts waiting?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924300" y="4572000"/>
            <a:ext cx="76200" cy="304800"/>
            <a:chOff x="3924300" y="4572000"/>
            <a:chExt cx="76200" cy="304800"/>
          </a:xfrm>
        </p:grpSpPr>
        <p:sp>
          <p:nvSpPr>
            <p:cNvPr id="11" name="object 11"/>
            <p:cNvSpPr/>
            <p:nvPr/>
          </p:nvSpPr>
          <p:spPr>
            <a:xfrm>
              <a:off x="3962400" y="4572000"/>
              <a:ext cx="0" cy="241300"/>
            </a:xfrm>
            <a:custGeom>
              <a:avLst/>
              <a:gdLst/>
              <a:ahLst/>
              <a:cxnLst/>
              <a:rect l="l" t="t" r="r" b="b"/>
              <a:pathLst>
                <a:path h="241300">
                  <a:moveTo>
                    <a:pt x="0" y="0"/>
                  </a:moveTo>
                  <a:lnTo>
                    <a:pt x="0" y="2413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24300" y="4800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355850" y="1822450"/>
            <a:ext cx="3359150" cy="4432300"/>
            <a:chOff x="2355850" y="1822450"/>
            <a:chExt cx="3359150" cy="4432300"/>
          </a:xfrm>
        </p:grpSpPr>
        <p:sp>
          <p:nvSpPr>
            <p:cNvPr id="14" name="object 14"/>
            <p:cNvSpPr/>
            <p:nvPr/>
          </p:nvSpPr>
          <p:spPr>
            <a:xfrm>
              <a:off x="3962400" y="1828800"/>
              <a:ext cx="0" cy="469900"/>
            </a:xfrm>
            <a:custGeom>
              <a:avLst/>
              <a:gdLst/>
              <a:ahLst/>
              <a:cxnLst/>
              <a:rect l="l" t="t" r="r" b="b"/>
              <a:pathLst>
                <a:path h="469900">
                  <a:moveTo>
                    <a:pt x="0" y="0"/>
                  </a:moveTo>
                  <a:lnTo>
                    <a:pt x="0" y="4699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24300" y="2286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2400" y="3581400"/>
              <a:ext cx="0" cy="241300"/>
            </a:xfrm>
            <a:custGeom>
              <a:avLst/>
              <a:gdLst/>
              <a:ahLst/>
              <a:cxnLst/>
              <a:rect l="l" t="t" r="r" b="b"/>
              <a:pathLst>
                <a:path h="241300">
                  <a:moveTo>
                    <a:pt x="0" y="0"/>
                  </a:moveTo>
                  <a:lnTo>
                    <a:pt x="0" y="2413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24300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62400" y="5486400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51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24300" y="563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62200" y="6210300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2286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62200" y="2133600"/>
              <a:ext cx="0" cy="4114800"/>
            </a:xfrm>
            <a:custGeom>
              <a:avLst/>
              <a:gdLst/>
              <a:ahLst/>
              <a:cxnLst/>
              <a:rect l="l" t="t" r="r" b="b"/>
              <a:pathLst>
                <a:path h="4114800">
                  <a:moveTo>
                    <a:pt x="0" y="41148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62200" y="2133600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>
                  <a:moveTo>
                    <a:pt x="0" y="0"/>
                  </a:moveTo>
                  <a:lnTo>
                    <a:pt x="1536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86202" y="20954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34000" y="6210300"/>
              <a:ext cx="317500" cy="0"/>
            </a:xfrm>
            <a:custGeom>
              <a:avLst/>
              <a:gdLst/>
              <a:ahLst/>
              <a:cxnLst/>
              <a:rect l="l" t="t" r="r" b="b"/>
              <a:pathLst>
                <a:path w="317500">
                  <a:moveTo>
                    <a:pt x="0" y="0"/>
                  </a:moveTo>
                  <a:lnTo>
                    <a:pt x="3175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38802" y="61721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715000" y="5486400"/>
            <a:ext cx="2133600" cy="914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825" marR="175260" indent="-5080" algn="ctr">
              <a:lnSpc>
                <a:spcPts val="2400"/>
              </a:lnSpc>
            </a:pPr>
            <a:r>
              <a:rPr sz="2000" spc="-10" dirty="0">
                <a:latin typeface="Times New Roman"/>
                <a:cs typeface="Times New Roman"/>
              </a:rPr>
              <a:t>Transfer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interrupt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handling program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962402" y="2095496"/>
            <a:ext cx="3314700" cy="3390900"/>
            <a:chOff x="3962402" y="2095496"/>
            <a:chExt cx="3314700" cy="3390900"/>
          </a:xfrm>
        </p:grpSpPr>
        <p:sp>
          <p:nvSpPr>
            <p:cNvPr id="28" name="object 28"/>
            <p:cNvSpPr/>
            <p:nvPr/>
          </p:nvSpPr>
          <p:spPr>
            <a:xfrm>
              <a:off x="7239000" y="3035299"/>
              <a:ext cx="0" cy="2451100"/>
            </a:xfrm>
            <a:custGeom>
              <a:avLst/>
              <a:gdLst/>
              <a:ahLst/>
              <a:cxnLst/>
              <a:rect l="l" t="t" r="r" b="b"/>
              <a:pathLst>
                <a:path h="2451100">
                  <a:moveTo>
                    <a:pt x="0" y="24511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00906" y="297180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05400" y="2971799"/>
              <a:ext cx="2070100" cy="0"/>
            </a:xfrm>
            <a:custGeom>
              <a:avLst/>
              <a:gdLst/>
              <a:ahLst/>
              <a:cxnLst/>
              <a:rect l="l" t="t" r="r" b="b"/>
              <a:pathLst>
                <a:path w="2070100">
                  <a:moveTo>
                    <a:pt x="0" y="0"/>
                  </a:moveTo>
                  <a:lnTo>
                    <a:pt x="2070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62802" y="29336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39000" y="2133599"/>
              <a:ext cx="0" cy="838200"/>
            </a:xfrm>
            <a:custGeom>
              <a:avLst/>
              <a:gdLst/>
              <a:ahLst/>
              <a:cxnLst/>
              <a:rect l="l" t="t" r="r" b="b"/>
              <a:pathLst>
                <a:path h="838200">
                  <a:moveTo>
                    <a:pt x="0" y="8382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25900" y="2133599"/>
              <a:ext cx="3213100" cy="0"/>
            </a:xfrm>
            <a:custGeom>
              <a:avLst/>
              <a:gdLst/>
              <a:ahLst/>
              <a:cxnLst/>
              <a:rect l="l" t="t" r="r" b="b"/>
              <a:pathLst>
                <a:path w="3213100">
                  <a:moveTo>
                    <a:pt x="0" y="0"/>
                  </a:moveTo>
                  <a:lnTo>
                    <a:pt x="3213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62402" y="20954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488940" y="2538476"/>
            <a:ext cx="337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Times New Roman"/>
                <a:cs typeface="Times New Roman"/>
              </a:rPr>
              <a:t>No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77434" y="2492756"/>
            <a:ext cx="1364615" cy="1291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57175" indent="65405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there instruction waiting?</a:t>
            </a:r>
            <a:endParaRPr sz="2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359"/>
              </a:spcBef>
            </a:pPr>
            <a:r>
              <a:rPr sz="2000" spc="-25" dirty="0">
                <a:latin typeface="Times New Roman"/>
                <a:cs typeface="Times New Roman"/>
              </a:rPr>
              <a:t>Yes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31843" y="5723134"/>
            <a:ext cx="396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Times New Roman"/>
                <a:cs typeface="Times New Roman"/>
              </a:rPr>
              <a:t>Yes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17304" y="5723134"/>
            <a:ext cx="337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Times New Roman"/>
                <a:cs typeface="Times New Roman"/>
              </a:rPr>
              <a:t>No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1722</Words>
  <Application>Microsoft Office PowerPoint</Application>
  <PresentationFormat>On-screen Show (4:3)</PresentationFormat>
  <Paragraphs>224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MT</vt:lpstr>
      <vt:lpstr>Calibri</vt:lpstr>
      <vt:lpstr>Times New Roman</vt:lpstr>
      <vt:lpstr>Wingdings</vt:lpstr>
      <vt:lpstr>Office Theme</vt:lpstr>
      <vt:lpstr>Lecture - 04</vt:lpstr>
      <vt:lpstr>CPU Organization</vt:lpstr>
      <vt:lpstr>External Communication</vt:lpstr>
      <vt:lpstr>External Communication</vt:lpstr>
      <vt:lpstr>Communication with IO Devices</vt:lpstr>
      <vt:lpstr>Communication with IO Devices</vt:lpstr>
      <vt:lpstr>User and Supervisor Programs</vt:lpstr>
      <vt:lpstr>User and Supervisor Programs</vt:lpstr>
      <vt:lpstr>CPU Operation</vt:lpstr>
      <vt:lpstr>CPU Operation</vt:lpstr>
      <vt:lpstr>CPU Operation</vt:lpstr>
      <vt:lpstr>Accumulator-based CPU</vt:lpstr>
      <vt:lpstr>Accumulator-based CPU</vt:lpstr>
      <vt:lpstr>Accumulator-based CPU</vt:lpstr>
      <vt:lpstr>Load and Store Operation</vt:lpstr>
      <vt:lpstr>Programming Consideration</vt:lpstr>
      <vt:lpstr>Programming Consideration</vt:lpstr>
      <vt:lpstr>Programming Consideration</vt:lpstr>
      <vt:lpstr>Programming Consideration</vt:lpstr>
      <vt:lpstr>Instruction Set</vt:lpstr>
      <vt:lpstr>Instruction Set</vt:lpstr>
      <vt:lpstr>A Multiplication Program</vt:lpstr>
      <vt:lpstr>A Multiplication Program</vt:lpstr>
      <vt:lpstr>Several Limitations of Accumulator-based CPU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fsfsdfdsf</dc:title>
  <dc:creator>Eva</dc:creator>
  <cp:lastModifiedBy>Jargis Ahmed</cp:lastModifiedBy>
  <cp:revision>5</cp:revision>
  <dcterms:created xsi:type="dcterms:W3CDTF">2025-04-08T16:35:20Z</dcterms:created>
  <dcterms:modified xsi:type="dcterms:W3CDTF">2025-04-09T13:57:27Z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2014-04-07T00:00:00Z</vt:filetime>
  </property>
  <property fmtid="{D5CDD505-2E9C-101B-9397-08002B2CF9AE}" pid="3" name="Creator">
    <vt:lpwstr>Acrobat PDFMaker 9.0 for PowerPoint</vt:lpwstr>
  </property>
  <property fmtid="{D5CDD505-2E9C-101B-9397-08002B2CF9AE}" pid="4" name="LastSaved">
    <vt:filetime>2025-04-08T00:00:00Z</vt:filetime>
  </property>
  <property fmtid="{D5CDD505-2E9C-101B-9397-08002B2CF9AE}" pid="5" name="Producer">
    <vt:lpwstr>Adobe PDF Library 9.0</vt:lpwstr>
  </property>
</Properties>
</file>