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75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750" y="134937"/>
            <a:ext cx="8731250" cy="2746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575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937"/>
                </a:moveTo>
                <a:lnTo>
                  <a:pt x="0" y="134937"/>
                </a:lnTo>
                <a:lnTo>
                  <a:pt x="0" y="271462"/>
                </a:lnTo>
                <a:lnTo>
                  <a:pt x="138112" y="271462"/>
                </a:lnTo>
                <a:lnTo>
                  <a:pt x="138112" y="134937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937"/>
                </a:lnTo>
                <a:lnTo>
                  <a:pt x="277812" y="134937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6760" y="417067"/>
            <a:ext cx="765047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7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812" y="1966912"/>
            <a:ext cx="8334375" cy="3884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246" y="2684780"/>
            <a:ext cx="316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99"/>
                </a:solidFill>
              </a:rPr>
              <a:t>Lecture</a:t>
            </a:r>
            <a:r>
              <a:rPr sz="4400" spc="-30" dirty="0">
                <a:solidFill>
                  <a:srgbClr val="000099"/>
                </a:solidFill>
              </a:rPr>
              <a:t> </a:t>
            </a:r>
            <a:r>
              <a:rPr sz="4400" dirty="0">
                <a:solidFill>
                  <a:srgbClr val="000099"/>
                </a:solidFill>
              </a:rPr>
              <a:t>-</a:t>
            </a:r>
            <a:r>
              <a:rPr sz="4400" spc="-25" dirty="0">
                <a:solidFill>
                  <a:srgbClr val="000099"/>
                </a:solidFill>
              </a:rPr>
              <a:t> 05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0578" y="583184"/>
            <a:ext cx="2422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99"/>
                </a:solidFill>
              </a:rPr>
              <a:t>CPU</a:t>
            </a:r>
            <a:r>
              <a:rPr spc="-40" dirty="0">
                <a:solidFill>
                  <a:srgbClr val="000099"/>
                </a:solidFill>
              </a:rPr>
              <a:t> </a:t>
            </a:r>
            <a:r>
              <a:rPr spc="-20" dirty="0">
                <a:solidFill>
                  <a:srgbClr val="000099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473200"/>
            <a:ext cx="8246745" cy="5460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380365" indent="-342900">
              <a:lnSpc>
                <a:spcPct val="100000"/>
              </a:lnSpc>
              <a:spcBef>
                <a:spcPts val="10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93700" algn="l"/>
              </a:tabLst>
            </a:pP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CPU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time</a:t>
            </a:r>
            <a:r>
              <a:rPr sz="2000" b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=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Instruction</a:t>
            </a:r>
            <a:r>
              <a:rPr sz="2000" b="1" spc="-6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count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lang="en-US" sz="2000" b="1" spc="-40" dirty="0">
                <a:solidFill>
                  <a:srgbClr val="990000"/>
                </a:solidFill>
                <a:latin typeface="Arial"/>
                <a:cs typeface="Arial"/>
              </a:rPr>
              <a:t>*</a:t>
            </a:r>
            <a:r>
              <a:rPr sz="20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Cycles</a:t>
            </a:r>
            <a:r>
              <a:rPr sz="2000" b="1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per</a:t>
            </a:r>
            <a:r>
              <a:rPr sz="20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instruction</a:t>
            </a:r>
            <a:r>
              <a:rPr sz="2000" b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lang="en-US" sz="2000" b="1" spc="-55" dirty="0">
                <a:solidFill>
                  <a:srgbClr val="990000"/>
                </a:solidFill>
                <a:latin typeface="Arial"/>
                <a:cs typeface="Arial"/>
              </a:rPr>
              <a:t>*</a:t>
            </a:r>
            <a:r>
              <a:rPr sz="20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Clock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cycle</a:t>
            </a:r>
            <a:r>
              <a:rPr sz="2000" b="1" spc="-6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00"/>
                </a:solidFill>
                <a:latin typeface="Arial"/>
                <a:cs typeface="Arial"/>
              </a:rPr>
              <a:t>time</a:t>
            </a:r>
            <a:endParaRPr sz="2000" dirty="0">
              <a:latin typeface="Arial"/>
              <a:cs typeface="Arial"/>
            </a:endParaRPr>
          </a:p>
          <a:p>
            <a:pPr marL="217804">
              <a:lnSpc>
                <a:spcPct val="100000"/>
              </a:lnSpc>
              <a:spcBef>
                <a:spcPts val="570"/>
              </a:spcBef>
            </a:pPr>
            <a:r>
              <a:rPr sz="2400" spc="-25" dirty="0">
                <a:latin typeface="Arial MT"/>
                <a:cs typeface="Arial MT"/>
              </a:rPr>
              <a:t>or</a:t>
            </a:r>
            <a:endParaRPr sz="2400" dirty="0">
              <a:latin typeface="Arial MT"/>
              <a:cs typeface="Arial MT"/>
            </a:endParaRPr>
          </a:p>
          <a:p>
            <a:pPr marL="327660" marR="34925" indent="-26034">
              <a:lnSpc>
                <a:spcPct val="123500"/>
              </a:lnSpc>
              <a:spcBef>
                <a:spcPts val="409"/>
              </a:spcBef>
            </a:pP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CPU</a:t>
            </a:r>
            <a:r>
              <a:rPr sz="20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time</a:t>
            </a:r>
            <a:r>
              <a:rPr sz="2000" b="1" spc="-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=</a:t>
            </a:r>
            <a:r>
              <a:rPr sz="20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Instruction</a:t>
            </a:r>
            <a:r>
              <a:rPr sz="2000" b="1" spc="-6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count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lang="en-US" sz="2000" b="1" spc="-40" dirty="0">
                <a:solidFill>
                  <a:srgbClr val="990000"/>
                </a:solidFill>
                <a:latin typeface="Arial"/>
                <a:cs typeface="Arial"/>
              </a:rPr>
              <a:t>*</a:t>
            </a:r>
            <a:r>
              <a:rPr sz="20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Cycles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per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instruction</a:t>
            </a:r>
            <a:r>
              <a:rPr sz="2000" b="1" spc="-6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/</a:t>
            </a:r>
            <a:r>
              <a:rPr sz="20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Clock</a:t>
            </a:r>
            <a:r>
              <a:rPr sz="20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00"/>
                </a:solidFill>
                <a:latin typeface="Arial"/>
                <a:cs typeface="Arial"/>
              </a:rPr>
              <a:t>rate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T</a:t>
            </a:r>
            <a:r>
              <a:rPr sz="2000" b="1" spc="-1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=</a:t>
            </a:r>
            <a:r>
              <a:rPr sz="20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lang="en-US" sz="2000" b="1" spc="-5" dirty="0">
                <a:solidFill>
                  <a:srgbClr val="990000"/>
                </a:solidFill>
                <a:latin typeface="Arial"/>
                <a:cs typeface="Arial"/>
              </a:rPr>
              <a:t>*</a:t>
            </a:r>
            <a:r>
              <a:rPr sz="2000" b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CPI</a:t>
            </a:r>
            <a:r>
              <a:rPr sz="20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/</a:t>
            </a:r>
            <a:r>
              <a:rPr sz="2000" b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990000"/>
                </a:solidFill>
                <a:latin typeface="Arial"/>
                <a:cs typeface="Arial"/>
              </a:rPr>
              <a:t>f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2000" dirty="0">
              <a:latin typeface="Arial"/>
              <a:cs typeface="Arial"/>
            </a:endParaRPr>
          </a:p>
          <a:p>
            <a:pPr marL="393700" marR="174625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93700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possible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looking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different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their </a:t>
            </a:r>
            <a:r>
              <a:rPr sz="2400" dirty="0">
                <a:latin typeface="Arial MT"/>
                <a:cs typeface="Arial MT"/>
              </a:rPr>
              <a:t>individual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counts.</a:t>
            </a:r>
            <a:endParaRPr sz="2400" dirty="0">
              <a:latin typeface="Arial MT"/>
              <a:cs typeface="Arial MT"/>
            </a:endParaRPr>
          </a:p>
          <a:p>
            <a:pPr marL="22860" algn="ctr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CPU</a:t>
            </a:r>
            <a:r>
              <a:rPr sz="24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clock</a:t>
            </a:r>
            <a:r>
              <a:rPr sz="24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cycles</a:t>
            </a:r>
            <a:r>
              <a:rPr sz="2400" b="1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=</a:t>
            </a:r>
            <a:r>
              <a:rPr sz="2400" b="1" spc="-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990000"/>
                </a:solidFill>
                <a:latin typeface="Symbol"/>
                <a:cs typeface="Symbol"/>
              </a:rPr>
              <a:t>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(CPI</a:t>
            </a:r>
            <a:r>
              <a:rPr sz="2400" b="1" baseline="-20833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2400" b="1" spc="270" baseline="-20833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X</a:t>
            </a:r>
            <a:r>
              <a:rPr sz="24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990000"/>
                </a:solidFill>
                <a:latin typeface="Arial"/>
                <a:cs typeface="Arial"/>
              </a:rPr>
              <a:t>C</a:t>
            </a:r>
            <a:r>
              <a:rPr sz="2400" b="1" spc="-37" baseline="-20833" dirty="0">
                <a:solidFill>
                  <a:srgbClr val="990000"/>
                </a:solidFill>
                <a:latin typeface="Arial"/>
                <a:cs typeface="Arial"/>
              </a:rPr>
              <a:t>i</a:t>
            </a:r>
            <a:r>
              <a:rPr sz="2400" b="1" spc="-25" dirty="0">
                <a:solidFill>
                  <a:srgbClr val="990000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393065" marR="43180" indent="-635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baseline="-20833" dirty="0">
                <a:latin typeface="Arial MT"/>
                <a:cs typeface="Arial MT"/>
              </a:rPr>
              <a:t>i</a:t>
            </a:r>
            <a:r>
              <a:rPr sz="2400" spc="262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count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</a:t>
            </a:r>
            <a:r>
              <a:rPr sz="2400" spc="6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executed,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CPI</a:t>
            </a:r>
            <a:r>
              <a:rPr sz="2400" baseline="-20833" dirty="0">
                <a:latin typeface="Arial MT"/>
                <a:cs typeface="Arial MT"/>
              </a:rPr>
              <a:t>i</a:t>
            </a:r>
            <a:r>
              <a:rPr sz="2400" spc="240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average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per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number</a:t>
            </a:r>
            <a:r>
              <a:rPr sz="2400" spc="6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classes.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042" y="430784"/>
            <a:ext cx="6678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Comparing</a:t>
            </a:r>
            <a:r>
              <a:rPr spc="-95" dirty="0"/>
              <a:t> </a:t>
            </a:r>
            <a:r>
              <a:rPr dirty="0"/>
              <a:t>Code</a:t>
            </a:r>
            <a:r>
              <a:rPr spc="-95" dirty="0"/>
              <a:t> </a:t>
            </a:r>
            <a:r>
              <a:rPr spc="-10" dirty="0"/>
              <a:t>Segments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2708249"/>
            <a:ext cx="7879080" cy="40614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08965" indent="-532765">
              <a:lnSpc>
                <a:spcPct val="100000"/>
              </a:lnSpc>
              <a:spcBef>
                <a:spcPts val="340"/>
              </a:spcBef>
              <a:buSzPct val="75000"/>
              <a:buAutoNum type="alphaLcParenR"/>
              <a:tabLst>
                <a:tab pos="608965" algn="l"/>
              </a:tabLst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Which</a:t>
            </a:r>
            <a:r>
              <a:rPr sz="2000" spc="-4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code</a:t>
            </a:r>
            <a:r>
              <a:rPr sz="2000" spc="-1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sequence</a:t>
            </a:r>
            <a:r>
              <a:rPr sz="2000" spc="-6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executes</a:t>
            </a:r>
            <a:r>
              <a:rPr sz="20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most</a:t>
            </a:r>
            <a:r>
              <a:rPr sz="2000" spc="-3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Arial MT"/>
                <a:cs typeface="Arial MT"/>
              </a:rPr>
              <a:t>instructions?</a:t>
            </a:r>
            <a:endParaRPr sz="2000" dirty="0">
              <a:latin typeface="Arial MT"/>
              <a:cs typeface="Arial MT"/>
            </a:endParaRPr>
          </a:p>
          <a:p>
            <a:pPr marL="608965" indent="-532765">
              <a:lnSpc>
                <a:spcPct val="100000"/>
              </a:lnSpc>
              <a:spcBef>
                <a:spcPts val="240"/>
              </a:spcBef>
              <a:buSzPct val="75000"/>
              <a:buAutoNum type="alphaLcParenR"/>
              <a:tabLst>
                <a:tab pos="608965" algn="l"/>
              </a:tabLst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Which</a:t>
            </a:r>
            <a:r>
              <a:rPr sz="2000" spc="-6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will</a:t>
            </a:r>
            <a:r>
              <a:rPr sz="2000" spc="-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be</a:t>
            </a:r>
            <a:r>
              <a:rPr sz="2000" spc="-4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Arial MT"/>
                <a:cs typeface="Arial MT"/>
              </a:rPr>
              <a:t>faster?</a:t>
            </a:r>
            <a:endParaRPr sz="2000" dirty="0">
              <a:latin typeface="Arial MT"/>
              <a:cs typeface="Arial MT"/>
            </a:endParaRPr>
          </a:p>
          <a:p>
            <a:pPr marL="608965" indent="-532765">
              <a:lnSpc>
                <a:spcPct val="100000"/>
              </a:lnSpc>
              <a:spcBef>
                <a:spcPts val="240"/>
              </a:spcBef>
              <a:buSzPct val="75000"/>
              <a:buAutoNum type="alphaLcParenR"/>
              <a:tabLst>
                <a:tab pos="608965" algn="l"/>
              </a:tabLst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What</a:t>
            </a:r>
            <a:r>
              <a:rPr sz="2000" spc="-6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CPI</a:t>
            </a:r>
            <a:r>
              <a:rPr sz="20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for</a:t>
            </a:r>
            <a:r>
              <a:rPr sz="2000" spc="-2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each</a:t>
            </a:r>
            <a:r>
              <a:rPr sz="2000" spc="-4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Arial MT"/>
                <a:cs typeface="Arial MT"/>
              </a:rPr>
              <a:t>sequence?</a:t>
            </a:r>
            <a:endParaRPr sz="2000" dirty="0">
              <a:latin typeface="Arial MT"/>
              <a:cs typeface="Arial MT"/>
            </a:endParaRPr>
          </a:p>
          <a:p>
            <a:pPr marL="609600" marR="81915" indent="-533400">
              <a:lnSpc>
                <a:spcPts val="2160"/>
              </a:lnSpc>
              <a:spcBef>
                <a:spcPts val="1565"/>
              </a:spcBef>
              <a:buSzPct val="75000"/>
              <a:buFont typeface="Wingdings" panose="05000000000000000000" pitchFamily="2" charset="2"/>
              <a:buChar char="Ø"/>
              <a:tabLst>
                <a:tab pos="609600" algn="l"/>
              </a:tabLst>
            </a:pPr>
            <a:r>
              <a:rPr sz="2000" dirty="0">
                <a:latin typeface="Arial MT"/>
                <a:cs typeface="Arial MT"/>
              </a:rPr>
              <a:t>Sequence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instructions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6 </a:t>
            </a:r>
            <a:r>
              <a:rPr sz="2000" spc="-10" dirty="0">
                <a:latin typeface="Arial MT"/>
                <a:cs typeface="Arial MT"/>
              </a:rPr>
              <a:t>instructions.</a:t>
            </a:r>
            <a:endParaRPr sz="2000" dirty="0">
              <a:latin typeface="Arial MT"/>
              <a:cs typeface="Arial MT"/>
            </a:endParaRPr>
          </a:p>
          <a:p>
            <a:pPr marL="563245" marR="1412875" indent="-487680">
              <a:lnSpc>
                <a:spcPts val="264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563245" algn="l"/>
                <a:tab pos="608965" algn="l"/>
              </a:tabLst>
            </a:pPr>
            <a:r>
              <a:rPr sz="1500" dirty="0"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cycles</a:t>
            </a:r>
            <a:r>
              <a:rPr sz="1950" baseline="-21367" dirty="0">
                <a:latin typeface="Arial MT"/>
                <a:cs typeface="Arial MT"/>
              </a:rPr>
              <a:t>1</a:t>
            </a:r>
            <a:r>
              <a:rPr sz="1950" spc="232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(2X1)+(1X2)+(2X3)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cycles </a:t>
            </a:r>
            <a:r>
              <a:rPr sz="2000" dirty="0">
                <a:latin typeface="Arial MT"/>
                <a:cs typeface="Arial MT"/>
              </a:rPr>
              <a:t>CPU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cycles</a:t>
            </a:r>
            <a:r>
              <a:rPr sz="1950" baseline="-21367" dirty="0">
                <a:latin typeface="Arial MT"/>
                <a:cs typeface="Arial MT"/>
              </a:rPr>
              <a:t>2</a:t>
            </a:r>
            <a:r>
              <a:rPr sz="1950" spc="240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(4X1)+(1X2)+(1X3)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9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cycles </a:t>
            </a:r>
            <a:r>
              <a:rPr sz="2000" dirty="0">
                <a:latin typeface="Arial MT"/>
                <a:cs typeface="Arial MT"/>
              </a:rPr>
              <a:t>So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faster.</a:t>
            </a:r>
            <a:endParaRPr sz="2000" dirty="0">
              <a:latin typeface="Arial MT"/>
              <a:cs typeface="Arial MT"/>
            </a:endParaRPr>
          </a:p>
          <a:p>
            <a:pPr marL="609600" marR="81280" indent="-533400">
              <a:lnSpc>
                <a:spcPts val="2160"/>
              </a:lnSpc>
              <a:spcBef>
                <a:spcPts val="385"/>
              </a:spcBef>
              <a:buSzPct val="75000"/>
              <a:buFont typeface="Wingdings" panose="05000000000000000000" pitchFamily="2" charset="2"/>
              <a:buChar char="Ø"/>
              <a:tabLst>
                <a:tab pos="609600" algn="l"/>
              </a:tabLst>
            </a:pPr>
            <a:r>
              <a:rPr sz="2000" dirty="0">
                <a:latin typeface="Arial MT"/>
                <a:cs typeface="Arial MT"/>
              </a:rPr>
              <a:t>Since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takes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fewer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overall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cycles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more </a:t>
            </a:r>
            <a:r>
              <a:rPr sz="2000" dirty="0">
                <a:latin typeface="Arial MT"/>
                <a:cs typeface="Arial MT"/>
              </a:rPr>
              <a:t>instruction,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must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lower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CPI.</a:t>
            </a:r>
            <a:endParaRPr sz="2000" dirty="0">
              <a:latin typeface="Arial MT"/>
              <a:cs typeface="Arial MT"/>
            </a:endParaRPr>
          </a:p>
          <a:p>
            <a:pPr marL="563880" marR="5509260" indent="-635">
              <a:lnSpc>
                <a:spcPts val="2640"/>
              </a:lnSpc>
              <a:spcBef>
                <a:spcPts val="70"/>
              </a:spcBef>
            </a:pPr>
            <a:r>
              <a:rPr sz="2000" dirty="0">
                <a:latin typeface="Arial MT"/>
                <a:cs typeface="Arial MT"/>
              </a:rPr>
              <a:t>CPI</a:t>
            </a:r>
            <a:r>
              <a:rPr sz="1950" baseline="-21367" dirty="0">
                <a:latin typeface="Arial MT"/>
                <a:cs typeface="Arial MT"/>
              </a:rPr>
              <a:t>1</a:t>
            </a:r>
            <a:r>
              <a:rPr sz="1950" spc="254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10/5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2 </a:t>
            </a:r>
            <a:r>
              <a:rPr sz="2000" dirty="0">
                <a:latin typeface="Arial MT"/>
                <a:cs typeface="Arial MT"/>
              </a:rPr>
              <a:t>CPI</a:t>
            </a:r>
            <a:r>
              <a:rPr sz="1950" baseline="-21367" dirty="0">
                <a:latin typeface="Arial MT"/>
                <a:cs typeface="Arial MT"/>
              </a:rPr>
              <a:t>2</a:t>
            </a:r>
            <a:r>
              <a:rPr sz="1950" spc="240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9/6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1.5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02224"/>
              </p:ext>
            </p:extLst>
          </p:nvPr>
        </p:nvGraphicFramePr>
        <p:xfrm>
          <a:off x="214312" y="1281112"/>
          <a:ext cx="35052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CPI</a:t>
                      </a:r>
                      <a:r>
                        <a:rPr sz="1400" b="1" spc="-2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400" b="1" spc="-1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400" b="1" spc="-4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instruction</a:t>
                      </a:r>
                      <a:r>
                        <a:rPr sz="1400" b="1" spc="-7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2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CPI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3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24312" y="1268412"/>
          <a:ext cx="4724400" cy="1271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rowSpan="2">
                  <a:txBody>
                    <a:bodyPr/>
                    <a:lstStyle/>
                    <a:p>
                      <a:pPr marL="90805" marR="203835">
                        <a:lnSpc>
                          <a:spcPts val="2020"/>
                        </a:lnSpc>
                        <a:spcBef>
                          <a:spcPts val="100"/>
                        </a:spcBef>
                      </a:pPr>
                      <a:r>
                        <a:rPr sz="1400" b="1" spc="-2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Code </a:t>
                      </a:r>
                      <a:r>
                        <a:rPr sz="14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Sequence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Instruction</a:t>
                      </a:r>
                      <a:r>
                        <a:rPr sz="1400" b="1" spc="-8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count</a:t>
                      </a:r>
                      <a:r>
                        <a:rPr sz="1400" b="1" spc="-4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400" b="1" spc="-3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instruction</a:t>
                      </a:r>
                      <a:r>
                        <a:rPr sz="1400" b="1" spc="-8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F898-BCB4-4B1E-6DAD-F3D5E99D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417067"/>
            <a:ext cx="7650479" cy="615553"/>
          </a:xfrm>
        </p:spPr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54D1A-BD09-60EB-19FE-42A069DF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812" y="1966912"/>
            <a:ext cx="8334375" cy="2154436"/>
          </a:xfrm>
        </p:spPr>
        <p:txBody>
          <a:bodyPr/>
          <a:lstStyle/>
          <a:p>
            <a:pPr algn="just"/>
            <a:r>
              <a:rPr lang="en-US" sz="2000" dirty="0"/>
              <a:t>Our favorite program runs in 10 seconds on computer A, which has a 2 GHz clock. We are trying to help a computer designer build a computer, B, which will run this program in 6 seconds. The designer has determined that a substantial increase in the clock rate is possible, but this increase will affect the rest of the CPU design, causing computer B to require 1.2 times as many clock cycles as computer A for this program. What clock rate should we tell the designer to target?</a:t>
            </a:r>
          </a:p>
        </p:txBody>
      </p:sp>
    </p:spTree>
    <p:extLst>
      <p:ext uri="{BB962C8B-B14F-4D97-AF65-F5344CB8AC3E}">
        <p14:creationId xmlns:p14="http://schemas.microsoft.com/office/powerpoint/2010/main" val="59777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81" rIns="0" bIns="0" rtlCol="0">
            <a:spAutoFit/>
          </a:bodyPr>
          <a:lstStyle/>
          <a:p>
            <a:pPr marL="262636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99"/>
                </a:solidFill>
              </a:rPr>
              <a:t>CPU</a:t>
            </a:r>
            <a:r>
              <a:rPr spc="-40" dirty="0">
                <a:solidFill>
                  <a:srgbClr val="000099"/>
                </a:solidFill>
              </a:rPr>
              <a:t> </a:t>
            </a:r>
            <a:r>
              <a:rPr spc="-20" dirty="0">
                <a:solidFill>
                  <a:srgbClr val="000099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52448"/>
            <a:ext cx="7847965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performance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depends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characteristics:</a:t>
            </a:r>
            <a:endParaRPr sz="2400">
              <a:latin typeface="Arial MT"/>
              <a:cs typeface="Arial MT"/>
            </a:endParaRPr>
          </a:p>
          <a:p>
            <a:pPr marL="532765" lvl="1" indent="-18351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-"/>
              <a:tabLst>
                <a:tab pos="532765" algn="l"/>
              </a:tabLst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Clock</a:t>
            </a:r>
            <a:r>
              <a:rPr sz="2400" b="1" spc="-7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cycle</a:t>
            </a:r>
            <a:r>
              <a:rPr sz="24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time</a:t>
            </a:r>
            <a:r>
              <a:rPr sz="2400" b="1" spc="-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(Clock</a:t>
            </a:r>
            <a:r>
              <a:rPr sz="2400" b="1" spc="-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rate)</a:t>
            </a:r>
            <a:r>
              <a:rPr sz="2400" b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:</a:t>
            </a:r>
            <a:r>
              <a:rPr sz="2400" b="1" spc="-7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Hardware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technology</a:t>
            </a:r>
            <a:endParaRPr sz="2400">
              <a:latin typeface="Arial MT"/>
              <a:cs typeface="Arial MT"/>
            </a:endParaRPr>
          </a:p>
          <a:p>
            <a:pPr marL="532765" lvl="1" indent="-18351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-"/>
              <a:tabLst>
                <a:tab pos="532765" algn="l"/>
              </a:tabLst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Clock</a:t>
            </a:r>
            <a:r>
              <a:rPr sz="2400" b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cycles</a:t>
            </a: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per</a:t>
            </a:r>
            <a:r>
              <a:rPr sz="24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instruction:</a:t>
            </a:r>
            <a:r>
              <a:rPr sz="2400" b="1" spc="-16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Architecture</a:t>
            </a:r>
            <a:endParaRPr sz="2400">
              <a:latin typeface="Arial MT"/>
              <a:cs typeface="Arial MT"/>
            </a:endParaRPr>
          </a:p>
          <a:p>
            <a:pPr marL="532765" lvl="1" indent="-18351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-"/>
              <a:tabLst>
                <a:tab pos="532765" algn="l"/>
              </a:tabLst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Instruction</a:t>
            </a:r>
            <a:r>
              <a:rPr sz="2400" b="1" spc="-7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count</a:t>
            </a:r>
            <a:r>
              <a:rPr sz="24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(N)</a:t>
            </a:r>
            <a:r>
              <a:rPr sz="24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:</a:t>
            </a:r>
            <a:r>
              <a:rPr sz="2400" b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software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technology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594" y="506984"/>
            <a:ext cx="673925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8639" marR="5080" indent="-1806575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spc="-90" dirty="0"/>
              <a:t> </a:t>
            </a:r>
            <a:r>
              <a:rPr dirty="0"/>
              <a:t>affect</a:t>
            </a:r>
            <a:r>
              <a:rPr spc="-85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25" dirty="0"/>
              <a:t>CPU </a:t>
            </a:r>
            <a:r>
              <a:rPr spc="-10" dirty="0"/>
              <a:t>Performance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2271712"/>
          <a:ext cx="8229600" cy="388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170">
                <a:tc>
                  <a:txBody>
                    <a:bodyPr/>
                    <a:lstStyle/>
                    <a:p>
                      <a:pPr marL="91440" marR="7639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Hardware</a:t>
                      </a:r>
                      <a:r>
                        <a:rPr sz="2000" b="1" spc="-7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software component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Affects</a:t>
                      </a:r>
                      <a:r>
                        <a:rPr sz="2000" b="1" spc="-75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what?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Algorithm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Instruction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count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Programming</a:t>
                      </a:r>
                      <a:r>
                        <a:rPr sz="20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language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806065">
                        <a:lnSpc>
                          <a:spcPts val="288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Instruction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count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CPI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Compiler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806065">
                        <a:lnSpc>
                          <a:spcPts val="288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Instruction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count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CPI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64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Instruction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set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architecture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806065">
                        <a:lnSpc>
                          <a:spcPts val="288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Instruction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count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Clock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rate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25" dirty="0">
                          <a:latin typeface="Arial MT"/>
                          <a:cs typeface="Arial MT"/>
                        </a:rPr>
                        <a:t>CPI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781" rIns="0" bIns="0" rtlCol="0">
            <a:spAutoFit/>
          </a:bodyPr>
          <a:lstStyle/>
          <a:p>
            <a:pPr marL="1275715">
              <a:lnSpc>
                <a:spcPct val="100000"/>
              </a:lnSpc>
              <a:spcBef>
                <a:spcPts val="95"/>
              </a:spcBef>
            </a:pPr>
            <a:r>
              <a:rPr dirty="0"/>
              <a:t>Speedup</a:t>
            </a:r>
            <a:r>
              <a:rPr spc="-35" dirty="0"/>
              <a:t> </a:t>
            </a:r>
            <a:r>
              <a:rPr spc="-10" dirty="0"/>
              <a:t>Techniques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1966912"/>
          <a:ext cx="8230235" cy="3884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644">
                <a:tc>
                  <a:txBody>
                    <a:bodyPr/>
                    <a:lstStyle/>
                    <a:p>
                      <a:pPr marL="90805" marR="7226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Cache Memory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9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2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CPU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faster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instruction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data.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644">
                <a:tc>
                  <a:txBody>
                    <a:bodyPr/>
                    <a:lstStyle/>
                    <a:p>
                      <a:pPr marL="90805" marR="3797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Pipelined Processing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660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2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increase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allowing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processing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several</a:t>
                      </a:r>
                      <a:r>
                        <a:rPr sz="20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instructions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partially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overlapped.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1920">
                <a:tc>
                  <a:txBody>
                    <a:bodyPr/>
                    <a:lstStyle/>
                    <a:p>
                      <a:pPr marL="90805" marR="281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Superscalar Processing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3779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12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increase</a:t>
                      </a:r>
                      <a:r>
                        <a:rPr sz="20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allowing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several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instructions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processed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parallel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(full overlapping).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434" y="538988"/>
            <a:ext cx="802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Sequential</a:t>
            </a:r>
            <a:r>
              <a:rPr sz="3600" spc="-60" dirty="0"/>
              <a:t> </a:t>
            </a:r>
            <a:r>
              <a:rPr sz="3600" dirty="0"/>
              <a:t>and</a:t>
            </a:r>
            <a:r>
              <a:rPr sz="3600" spc="-50" dirty="0"/>
              <a:t> </a:t>
            </a:r>
            <a:r>
              <a:rPr sz="3600" dirty="0"/>
              <a:t>Pipelined</a:t>
            </a:r>
            <a:r>
              <a:rPr sz="3600" spc="-50" dirty="0"/>
              <a:t> </a:t>
            </a:r>
            <a:r>
              <a:rPr sz="3600" spc="-10" dirty="0"/>
              <a:t>Processing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300187"/>
            <a:ext cx="7315187" cy="5024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81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99"/>
                </a:solidFill>
              </a:rPr>
              <a:t>Performance</a:t>
            </a:r>
            <a:r>
              <a:rPr spc="-85" dirty="0">
                <a:solidFill>
                  <a:srgbClr val="000099"/>
                </a:solidFill>
              </a:rPr>
              <a:t> </a:t>
            </a:r>
            <a:r>
              <a:rPr dirty="0">
                <a:solidFill>
                  <a:srgbClr val="000099"/>
                </a:solidFill>
              </a:rPr>
              <a:t>of</a:t>
            </a:r>
            <a:r>
              <a:rPr spc="-85" dirty="0">
                <a:solidFill>
                  <a:srgbClr val="000099"/>
                </a:solidFill>
              </a:rPr>
              <a:t> </a:t>
            </a:r>
            <a:r>
              <a:rPr dirty="0">
                <a:solidFill>
                  <a:srgbClr val="000099"/>
                </a:solidFill>
              </a:rPr>
              <a:t>a</a:t>
            </a:r>
            <a:r>
              <a:rPr spc="-105" dirty="0">
                <a:solidFill>
                  <a:srgbClr val="000099"/>
                </a:solidFill>
              </a:rPr>
              <a:t> </a:t>
            </a:r>
            <a:r>
              <a:rPr spc="-10" dirty="0">
                <a:solidFill>
                  <a:srgbClr val="000099"/>
                </a:solidFill>
              </a:rPr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8648"/>
            <a:ext cx="7912734" cy="48539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Response</a:t>
            </a:r>
            <a:r>
              <a:rPr sz="2400" b="1" spc="-16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990000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526415" lvl="1" indent="-177165">
              <a:lnSpc>
                <a:spcPct val="100000"/>
              </a:lnSpc>
              <a:spcBef>
                <a:spcPts val="575"/>
              </a:spcBef>
              <a:buChar char="-"/>
              <a:tabLst>
                <a:tab pos="5264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task.</a:t>
            </a:r>
            <a:endParaRPr sz="2400">
              <a:latin typeface="Arial MT"/>
              <a:cs typeface="Arial MT"/>
            </a:endParaRPr>
          </a:p>
          <a:p>
            <a:pPr marL="59944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execution</a:t>
            </a:r>
            <a:r>
              <a:rPr sz="2400" b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time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525780" marR="86360" lvl="1" indent="-177165">
              <a:lnSpc>
                <a:spcPct val="120000"/>
              </a:lnSpc>
              <a:buChar char="-"/>
              <a:tabLst>
                <a:tab pos="598805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includes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disk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accesses,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accesses,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I/O 	</a:t>
            </a:r>
            <a:r>
              <a:rPr sz="2400" dirty="0">
                <a:latin typeface="Arial MT"/>
                <a:cs typeface="Arial MT"/>
              </a:rPr>
              <a:t>activities,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operating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overhead,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execution 	</a:t>
            </a:r>
            <a:r>
              <a:rPr sz="2400" dirty="0">
                <a:latin typeface="Arial MT"/>
                <a:cs typeface="Arial MT"/>
              </a:rPr>
              <a:t>time,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275"/>
              </a:spcBef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Throughput</a:t>
            </a:r>
            <a:endParaRPr sz="2400">
              <a:latin typeface="Arial"/>
              <a:cs typeface="Arial"/>
            </a:endParaRPr>
          </a:p>
          <a:p>
            <a:pPr marL="526415" lvl="1" indent="-177165">
              <a:lnSpc>
                <a:spcPct val="100000"/>
              </a:lnSpc>
              <a:spcBef>
                <a:spcPts val="575"/>
              </a:spcBef>
              <a:buChar char="-"/>
              <a:tabLst>
                <a:tab pos="5264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total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amount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job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done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fixed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amount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  <a:p>
            <a:pPr marL="516890" marR="506095" lvl="1" indent="-167640">
              <a:lnSpc>
                <a:spcPct val="120000"/>
              </a:lnSpc>
              <a:buChar char="-"/>
              <a:tabLst>
                <a:tab pos="516890" algn="l"/>
                <a:tab pos="532765" algn="l"/>
              </a:tabLst>
            </a:pPr>
            <a:r>
              <a:rPr sz="2400" dirty="0">
                <a:latin typeface="Arial MT"/>
                <a:cs typeface="Arial MT"/>
              </a:rPr>
              <a:t>	Decreasing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response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almost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always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improves throughput.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4870" marR="5080" indent="-21202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Relation</a:t>
            </a:r>
            <a:r>
              <a:rPr sz="3600" spc="-55" dirty="0"/>
              <a:t> </a:t>
            </a:r>
            <a:r>
              <a:rPr sz="3600" dirty="0"/>
              <a:t>between</a:t>
            </a:r>
            <a:r>
              <a:rPr sz="3600" spc="-50" dirty="0"/>
              <a:t> </a:t>
            </a:r>
            <a:r>
              <a:rPr sz="3600" dirty="0"/>
              <a:t>Performance</a:t>
            </a:r>
            <a:r>
              <a:rPr sz="3600" spc="-55" dirty="0"/>
              <a:t> </a:t>
            </a:r>
            <a:r>
              <a:rPr sz="3600" spc="-25" dirty="0"/>
              <a:t>and </a:t>
            </a:r>
            <a:r>
              <a:rPr sz="3600" dirty="0"/>
              <a:t>Execution</a:t>
            </a:r>
            <a:r>
              <a:rPr sz="3600" spc="-114" dirty="0"/>
              <a:t> </a:t>
            </a:r>
            <a:r>
              <a:rPr sz="3600" spc="-20" dirty="0"/>
              <a:t>Time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08940" y="1854200"/>
            <a:ext cx="7671434" cy="470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sz="2400" dirty="0">
                <a:latin typeface="Arial MT"/>
                <a:cs typeface="Arial MT"/>
              </a:rPr>
              <a:t>Performance</a:t>
            </a:r>
            <a:r>
              <a:rPr sz="2400" baseline="-20833" dirty="0">
                <a:latin typeface="Arial MT"/>
                <a:cs typeface="Arial MT"/>
              </a:rPr>
              <a:t>X</a:t>
            </a:r>
            <a:r>
              <a:rPr sz="2400" spc="187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=1/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time</a:t>
            </a:r>
            <a:r>
              <a:rPr sz="2400" spc="-15" baseline="-20833" dirty="0">
                <a:latin typeface="Arial MT"/>
                <a:cs typeface="Arial MT"/>
              </a:rPr>
              <a:t>X</a:t>
            </a:r>
            <a:endParaRPr sz="2400" baseline="-208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06400" marR="55880" indent="-342900">
              <a:lnSpc>
                <a:spcPct val="11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6400" algn="l"/>
              </a:tabLst>
            </a:pP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65" dirty="0">
                <a:latin typeface="Arial MT"/>
                <a:cs typeface="Arial MT"/>
              </a:rPr>
              <a:t>Y,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performance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greater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performance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65" dirty="0">
                <a:latin typeface="Arial MT"/>
                <a:cs typeface="Arial MT"/>
              </a:rPr>
              <a:t>Y,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then</a:t>
            </a:r>
            <a:r>
              <a:rPr sz="2400" spc="6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Performance</a:t>
            </a:r>
            <a:r>
              <a:rPr sz="2400" baseline="-20833" dirty="0">
                <a:latin typeface="Arial MT"/>
                <a:cs typeface="Arial MT"/>
              </a:rPr>
              <a:t>X</a:t>
            </a:r>
            <a:r>
              <a:rPr sz="2400" spc="209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Performance</a:t>
            </a:r>
            <a:r>
              <a:rPr sz="2400" spc="-15" baseline="-20833" dirty="0">
                <a:latin typeface="Arial MT"/>
                <a:cs typeface="Arial MT"/>
              </a:rPr>
              <a:t>Y</a:t>
            </a:r>
            <a:endParaRPr sz="2400" baseline="-20833">
              <a:latin typeface="Arial MT"/>
              <a:cs typeface="Arial MT"/>
            </a:endParaRPr>
          </a:p>
          <a:p>
            <a:pPr marL="31432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=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1/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baseline="-20833" dirty="0">
                <a:latin typeface="Arial MT"/>
                <a:cs typeface="Arial MT"/>
              </a:rPr>
              <a:t>X</a:t>
            </a:r>
            <a:r>
              <a:rPr sz="2400" spc="254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1/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</a:t>
            </a:r>
            <a:r>
              <a:rPr sz="2400" spc="-10" dirty="0">
                <a:latin typeface="Arial MT"/>
                <a:cs typeface="Arial MT"/>
              </a:rPr>
              <a:t> time</a:t>
            </a:r>
            <a:r>
              <a:rPr sz="2400" spc="-15" baseline="-20833" dirty="0">
                <a:latin typeface="Arial MT"/>
                <a:cs typeface="Arial MT"/>
              </a:rPr>
              <a:t>Y</a:t>
            </a:r>
            <a:endParaRPr sz="2400" baseline="-20833">
              <a:latin typeface="Arial MT"/>
              <a:cs typeface="Arial MT"/>
            </a:endParaRPr>
          </a:p>
          <a:p>
            <a:pPr marL="29019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=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baseline="-20833" dirty="0">
                <a:latin typeface="Arial MT"/>
                <a:cs typeface="Arial MT"/>
              </a:rPr>
              <a:t>Y</a:t>
            </a:r>
            <a:r>
              <a:rPr sz="2400" spc="202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time</a:t>
            </a:r>
            <a:r>
              <a:rPr sz="2400" spc="-15" baseline="-20833" dirty="0">
                <a:latin typeface="Arial MT"/>
                <a:cs typeface="Arial MT"/>
              </a:rPr>
              <a:t>X</a:t>
            </a:r>
            <a:endParaRPr sz="2400" baseline="-208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400">
              <a:latin typeface="Arial MT"/>
              <a:cs typeface="Arial MT"/>
            </a:endParaRPr>
          </a:p>
          <a:p>
            <a:pPr marL="405765" marR="2681605" indent="-342265">
              <a:lnSpc>
                <a:spcPct val="12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8260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faster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65" dirty="0">
                <a:latin typeface="Arial MT"/>
                <a:cs typeface="Arial MT"/>
              </a:rPr>
              <a:t>Y,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then 	</a:t>
            </a:r>
            <a:r>
              <a:rPr sz="2400" spc="-10" dirty="0">
                <a:latin typeface="Arial MT"/>
                <a:cs typeface="Arial MT"/>
              </a:rPr>
              <a:t>Performance</a:t>
            </a:r>
            <a:r>
              <a:rPr sz="2400" spc="-15" baseline="-20833" dirty="0">
                <a:latin typeface="Arial MT"/>
                <a:cs typeface="Arial MT"/>
              </a:rPr>
              <a:t>X</a:t>
            </a:r>
            <a:r>
              <a:rPr sz="2400" spc="-30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Performance</a:t>
            </a:r>
            <a:r>
              <a:rPr sz="2400" baseline="-20833" dirty="0">
                <a:latin typeface="Arial MT"/>
                <a:cs typeface="Arial MT"/>
              </a:rPr>
              <a:t>Y</a:t>
            </a:r>
            <a:r>
              <a:rPr sz="2400" spc="247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  <a:p>
            <a:pPr marL="230504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or,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baseline="-20833" dirty="0">
                <a:latin typeface="Arial MT"/>
                <a:cs typeface="Arial MT"/>
              </a:rPr>
              <a:t>Y</a:t>
            </a:r>
            <a:r>
              <a:rPr sz="2400" spc="179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baseline="-20833" dirty="0">
                <a:latin typeface="Arial MT"/>
                <a:cs typeface="Arial MT"/>
              </a:rPr>
              <a:t>X</a:t>
            </a:r>
            <a:r>
              <a:rPr sz="2400" spc="-75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81" rIns="0" bIns="0" rtlCol="0">
            <a:spAutoFit/>
          </a:bodyPr>
          <a:lstStyle/>
          <a:p>
            <a:pPr marL="1228725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99"/>
                </a:solidFill>
              </a:rPr>
              <a:t>Relative</a:t>
            </a:r>
            <a:r>
              <a:rPr spc="-165" dirty="0">
                <a:solidFill>
                  <a:srgbClr val="000099"/>
                </a:solidFill>
              </a:rPr>
              <a:t> </a:t>
            </a:r>
            <a:r>
              <a:rPr spc="-10" dirty="0">
                <a:solidFill>
                  <a:srgbClr val="000099"/>
                </a:solidFill>
              </a:rPr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701800"/>
            <a:ext cx="8263255" cy="375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7780" indent="-342900" algn="just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9370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computer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runs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seconds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computer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runs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15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seconds,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much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faster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25" dirty="0">
                <a:latin typeface="Arial MT"/>
                <a:cs typeface="Arial MT"/>
              </a:rPr>
              <a:t> B?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Arial MT"/>
              <a:cs typeface="Arial MT"/>
            </a:endParaRPr>
          </a:p>
          <a:p>
            <a:pPr marL="387350">
              <a:lnSpc>
                <a:spcPct val="100000"/>
              </a:lnSpc>
            </a:pPr>
            <a:r>
              <a:rPr sz="2400" spc="-20" dirty="0">
                <a:latin typeface="Arial MT"/>
                <a:cs typeface="Arial MT"/>
              </a:rPr>
              <a:t>Performance</a:t>
            </a:r>
            <a:r>
              <a:rPr sz="2400" spc="-30" baseline="-20833" dirty="0">
                <a:latin typeface="Arial MT"/>
                <a:cs typeface="Arial MT"/>
              </a:rPr>
              <a:t>A</a:t>
            </a:r>
            <a:r>
              <a:rPr sz="2400" spc="-97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Performance</a:t>
            </a:r>
            <a:r>
              <a:rPr sz="2400" spc="-15" baseline="-20833" dirty="0">
                <a:latin typeface="Arial MT"/>
                <a:cs typeface="Arial MT"/>
              </a:rPr>
              <a:t>B</a:t>
            </a:r>
            <a:endParaRPr sz="2400" baseline="-20833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  <a:tabLst>
                <a:tab pos="396240" algn="l"/>
              </a:tabLst>
            </a:pPr>
            <a:r>
              <a:rPr sz="2400" spc="-50" dirty="0">
                <a:latin typeface="Arial MT"/>
                <a:cs typeface="Arial MT"/>
              </a:rPr>
              <a:t>=</a:t>
            </a:r>
            <a:r>
              <a:rPr sz="2400" dirty="0">
                <a:latin typeface="Arial MT"/>
                <a:cs typeface="Arial MT"/>
              </a:rPr>
              <a:t>	Execution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baseline="-20833" dirty="0">
                <a:latin typeface="Arial MT"/>
                <a:cs typeface="Arial MT"/>
              </a:rPr>
              <a:t>B</a:t>
            </a:r>
            <a:r>
              <a:rPr sz="2400" spc="225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time</a:t>
            </a:r>
            <a:r>
              <a:rPr sz="2400" spc="-15" baseline="-20833" dirty="0">
                <a:latin typeface="Arial MT"/>
                <a:cs typeface="Arial MT"/>
              </a:rPr>
              <a:t>A</a:t>
            </a:r>
            <a:endParaRPr sz="2400" baseline="-20833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80"/>
              </a:spcBef>
              <a:tabLst>
                <a:tab pos="396240" algn="l"/>
              </a:tabLst>
            </a:pPr>
            <a:r>
              <a:rPr sz="2400" spc="-50" dirty="0">
                <a:latin typeface="Arial MT"/>
                <a:cs typeface="Arial MT"/>
              </a:rPr>
              <a:t>=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15/10</a:t>
            </a:r>
            <a:endParaRPr sz="24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  <a:tabLst>
                <a:tab pos="396240" algn="l"/>
              </a:tabLst>
            </a:pPr>
            <a:r>
              <a:rPr sz="2400" spc="-50" dirty="0">
                <a:latin typeface="Arial MT"/>
                <a:cs typeface="Arial MT"/>
              </a:rPr>
              <a:t>=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1.5</a:t>
            </a:r>
            <a:endParaRPr sz="2400">
              <a:latin typeface="Arial MT"/>
              <a:cs typeface="Arial MT"/>
            </a:endParaRPr>
          </a:p>
          <a:p>
            <a:pPr marL="37084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1.5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faster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81" rIns="0" bIns="0" rtlCol="0">
            <a:spAutoFit/>
          </a:bodyPr>
          <a:lstStyle/>
          <a:p>
            <a:pPr marL="934719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99"/>
                </a:solidFill>
              </a:rPr>
              <a:t>Measuring</a:t>
            </a:r>
            <a:r>
              <a:rPr spc="-175" dirty="0">
                <a:solidFill>
                  <a:srgbClr val="000099"/>
                </a:solidFill>
              </a:rPr>
              <a:t> </a:t>
            </a:r>
            <a:r>
              <a:rPr spc="-10" dirty="0">
                <a:solidFill>
                  <a:srgbClr val="000099"/>
                </a:solidFill>
              </a:rPr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01800"/>
            <a:ext cx="8062595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measure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performance.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Computers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often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shared.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try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optimize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throughput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rather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minimizing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elapsed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4965" marR="336550" indent="-342900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CPU</a:t>
            </a:r>
            <a:r>
              <a:rPr sz="24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execution</a:t>
            </a:r>
            <a:r>
              <a:rPr sz="24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time</a:t>
            </a:r>
            <a:r>
              <a:rPr sz="2400" b="1" spc="-6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CPU</a:t>
            </a:r>
            <a:r>
              <a:rPr sz="24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time</a:t>
            </a:r>
            <a:r>
              <a:rPr sz="2400" b="1" spc="-6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CPU </a:t>
            </a:r>
            <a:r>
              <a:rPr sz="2400" dirty="0">
                <a:latin typeface="Arial MT"/>
                <a:cs typeface="Arial MT"/>
              </a:rPr>
              <a:t>spends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including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spent </a:t>
            </a:r>
            <a:r>
              <a:rPr sz="2400" dirty="0">
                <a:latin typeface="Arial MT"/>
                <a:cs typeface="Arial MT"/>
              </a:rPr>
              <a:t>waiting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I/O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running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programs.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81" rIns="0" bIns="0" rtlCol="0">
            <a:spAutoFit/>
          </a:bodyPr>
          <a:lstStyle/>
          <a:p>
            <a:pPr marL="934719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99"/>
                </a:solidFill>
              </a:rPr>
              <a:t>Measuring</a:t>
            </a:r>
            <a:r>
              <a:rPr spc="-175" dirty="0">
                <a:solidFill>
                  <a:srgbClr val="000099"/>
                </a:solidFill>
              </a:rPr>
              <a:t> </a:t>
            </a:r>
            <a:r>
              <a:rPr spc="-10" dirty="0">
                <a:solidFill>
                  <a:srgbClr val="000099"/>
                </a:solidFill>
              </a:rPr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8648"/>
            <a:ext cx="7859395" cy="328487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time-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1.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time</a:t>
            </a:r>
            <a:endParaRPr sz="2400" dirty="0">
              <a:latin typeface="Arial MT"/>
              <a:cs typeface="Arial MT"/>
            </a:endParaRPr>
          </a:p>
          <a:p>
            <a:pPr marL="1850389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2.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time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spent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time</a:t>
            </a:r>
            <a:r>
              <a:rPr lang="en-US" sz="2400" spc="-20" dirty="0">
                <a:latin typeface="Arial MT"/>
                <a:cs typeface="Arial MT"/>
              </a:rPr>
              <a:t>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endParaRPr lang="en-US" sz="2400" spc="-55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lang="en-US" sz="240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spent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 </a:t>
            </a:r>
            <a:r>
              <a:rPr sz="2400" dirty="0">
                <a:latin typeface="Arial MT"/>
                <a:cs typeface="Arial MT"/>
              </a:rPr>
              <a:t>performing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requested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called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time.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81" rIns="0" bIns="0" rtlCol="0">
            <a:spAutoFit/>
          </a:bodyPr>
          <a:lstStyle/>
          <a:p>
            <a:pPr marL="934719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99"/>
                </a:solidFill>
              </a:rPr>
              <a:t>Measuring</a:t>
            </a:r>
            <a:r>
              <a:rPr spc="-175" dirty="0">
                <a:solidFill>
                  <a:srgbClr val="000099"/>
                </a:solidFill>
              </a:rPr>
              <a:t> </a:t>
            </a:r>
            <a:r>
              <a:rPr spc="-10" dirty="0">
                <a:solidFill>
                  <a:srgbClr val="000099"/>
                </a:solidFill>
              </a:rPr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701800"/>
            <a:ext cx="8379460" cy="47279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Suppose,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after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following measurements:</a:t>
            </a:r>
            <a:endParaRPr sz="2400" dirty="0">
              <a:latin typeface="Arial MT"/>
              <a:cs typeface="Arial MT"/>
            </a:endParaRPr>
          </a:p>
          <a:p>
            <a:pPr marL="349250" marR="3062605">
              <a:lnSpc>
                <a:spcPct val="120000"/>
              </a:lnSpc>
            </a:pPr>
            <a:r>
              <a:rPr sz="2400" dirty="0">
                <a:latin typeface="Arial MT"/>
                <a:cs typeface="Arial MT"/>
              </a:rPr>
              <a:t>User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90.7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seconds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12.9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seconds </a:t>
            </a:r>
            <a:r>
              <a:rPr sz="2400" dirty="0">
                <a:latin typeface="Arial MT"/>
                <a:cs typeface="Arial MT"/>
              </a:rPr>
              <a:t>Elapsed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159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seconds</a:t>
            </a:r>
            <a:endParaRPr sz="2400" dirty="0">
              <a:latin typeface="Arial MT"/>
              <a:cs typeface="Arial MT"/>
            </a:endParaRPr>
          </a:p>
          <a:p>
            <a:pPr marL="349250">
              <a:lnSpc>
                <a:spcPct val="100000"/>
              </a:lnSpc>
              <a:spcBef>
                <a:spcPts val="575"/>
              </a:spcBef>
            </a:pPr>
            <a:r>
              <a:rPr lang="en-US" sz="2400" dirty="0">
                <a:latin typeface="Arial MT"/>
                <a:cs typeface="Arial MT"/>
              </a:rPr>
              <a:t>CPU Utilization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(90.7+12.9)/159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65%</a:t>
            </a:r>
            <a:endParaRPr lang="en-US" sz="2400" spc="-25" dirty="0">
              <a:latin typeface="Arial MT"/>
              <a:cs typeface="Arial MT"/>
            </a:endParaRPr>
          </a:p>
          <a:p>
            <a:pPr marL="806450" lvl="7" indent="-457200"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 MT"/>
                <a:cs typeface="Arial MT"/>
              </a:rPr>
              <a:t>about 65.2% of the elapsed time, the CPU was actively processing the program</a:t>
            </a:r>
            <a:endParaRPr sz="2400" dirty="0">
              <a:latin typeface="Arial MT"/>
              <a:cs typeface="Arial MT"/>
            </a:endParaRPr>
          </a:p>
          <a:p>
            <a:pPr marL="355600" marR="311150" indent="-342900" algn="just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system</a:t>
            </a:r>
            <a:r>
              <a:rPr sz="24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performance</a:t>
            </a:r>
            <a:r>
              <a:rPr sz="2400" b="1" spc="-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elapsed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unloaded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b="1" spc="-25" dirty="0">
                <a:solidFill>
                  <a:srgbClr val="990000"/>
                </a:solidFill>
                <a:latin typeface="Arial"/>
                <a:cs typeface="Arial"/>
              </a:rPr>
              <a:t>CPU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performance</a:t>
            </a:r>
            <a:r>
              <a:rPr sz="2400" b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refers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unloaded system.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81" rIns="0" bIns="0" rtlCol="0">
            <a:spAutoFit/>
          </a:bodyPr>
          <a:lstStyle/>
          <a:p>
            <a:pPr marL="224536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99"/>
                </a:solidFill>
              </a:rPr>
              <a:t>Clock</a:t>
            </a:r>
            <a:r>
              <a:rPr spc="-80" dirty="0">
                <a:solidFill>
                  <a:srgbClr val="000099"/>
                </a:solidFill>
              </a:rPr>
              <a:t> </a:t>
            </a:r>
            <a:r>
              <a:rPr spc="-10" dirty="0">
                <a:solidFill>
                  <a:srgbClr val="000099"/>
                </a:solidFill>
              </a:rPr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25600"/>
            <a:ext cx="8044180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Almost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constructed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that </a:t>
            </a:r>
            <a:r>
              <a:rPr sz="2400" dirty="0">
                <a:latin typeface="Arial MT"/>
                <a:cs typeface="Arial MT"/>
              </a:rPr>
              <a:t>runs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constant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rate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events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take </a:t>
            </a:r>
            <a:r>
              <a:rPr sz="2400" dirty="0">
                <a:latin typeface="Arial MT"/>
                <a:cs typeface="Arial MT"/>
              </a:rPr>
              <a:t>place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hardware.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period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complete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cycle.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rate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inverse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period.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0578" y="659384"/>
            <a:ext cx="2422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99"/>
                </a:solidFill>
              </a:rPr>
              <a:t>CPU</a:t>
            </a:r>
            <a:r>
              <a:rPr spc="-40" dirty="0">
                <a:solidFill>
                  <a:srgbClr val="000099"/>
                </a:solidFill>
              </a:rPr>
              <a:t> </a:t>
            </a:r>
            <a:r>
              <a:rPr spc="-20" dirty="0">
                <a:solidFill>
                  <a:srgbClr val="000099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77762"/>
            <a:ext cx="8042909" cy="513858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9250" marR="25400" indent="-337185">
              <a:lnSpc>
                <a:spcPct val="130600"/>
              </a:lnSpc>
              <a:spcBef>
                <a:spcPts val="380"/>
              </a:spcBef>
              <a:buFont typeface="Wingdings"/>
              <a:buChar char=""/>
              <a:tabLst>
                <a:tab pos="349250" algn="l"/>
                <a:tab pos="354965" algn="l"/>
              </a:tabLst>
            </a:pPr>
            <a:r>
              <a:rPr sz="1800" dirty="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expressed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ways: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CPU</a:t>
            </a:r>
            <a:r>
              <a:rPr sz="20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time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=</a:t>
            </a:r>
            <a:r>
              <a:rPr sz="2000" b="1" spc="-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CPU</a:t>
            </a:r>
            <a:r>
              <a:rPr sz="20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clock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cycles</a:t>
            </a:r>
            <a:r>
              <a:rPr sz="20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for</a:t>
            </a:r>
            <a:r>
              <a:rPr sz="20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20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program</a:t>
            </a:r>
            <a:r>
              <a:rPr sz="2000" b="1" spc="-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lang="en-US" sz="2000" b="1" spc="-50" dirty="0">
                <a:solidFill>
                  <a:srgbClr val="990000"/>
                </a:solidFill>
                <a:latin typeface="Arial"/>
                <a:cs typeface="Arial"/>
              </a:rPr>
              <a:t>*</a:t>
            </a:r>
            <a:r>
              <a:rPr sz="20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clock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cycle</a:t>
            </a:r>
            <a:r>
              <a:rPr sz="20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00"/>
                </a:solidFill>
                <a:latin typeface="Arial"/>
                <a:cs typeface="Arial"/>
              </a:rPr>
              <a:t>time </a:t>
            </a:r>
            <a:r>
              <a:rPr sz="2400" spc="-25" dirty="0">
                <a:latin typeface="Arial MT"/>
                <a:cs typeface="Arial MT"/>
              </a:rPr>
              <a:t>or</a:t>
            </a:r>
            <a:endParaRPr sz="2400" dirty="0">
              <a:latin typeface="Arial MT"/>
              <a:cs typeface="Arial MT"/>
            </a:endParaRPr>
          </a:p>
          <a:p>
            <a:pPr marL="599440">
              <a:lnSpc>
                <a:spcPct val="100000"/>
              </a:lnSpc>
              <a:spcBef>
                <a:spcPts val="975"/>
              </a:spcBef>
            </a:pP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CPU</a:t>
            </a:r>
            <a:r>
              <a:rPr sz="20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time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=</a:t>
            </a:r>
            <a:r>
              <a:rPr sz="20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CPU</a:t>
            </a:r>
            <a:r>
              <a:rPr sz="20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clock</a:t>
            </a:r>
            <a:r>
              <a:rPr sz="2000" b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cycle</a:t>
            </a:r>
            <a:r>
              <a:rPr lang="en-US" sz="2000" b="1" dirty="0">
                <a:solidFill>
                  <a:srgbClr val="990000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for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program</a:t>
            </a:r>
            <a:r>
              <a:rPr sz="20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/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Clock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990000"/>
                </a:solidFill>
                <a:latin typeface="Arial"/>
                <a:cs typeface="Arial"/>
              </a:rPr>
              <a:t>rate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instructions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(Instruction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count,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IC),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can </a:t>
            </a:r>
            <a:r>
              <a:rPr sz="2400" dirty="0">
                <a:latin typeface="Arial MT"/>
                <a:cs typeface="Arial MT"/>
              </a:rPr>
              <a:t>calculate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average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per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(CPI).</a:t>
            </a:r>
            <a:endParaRPr sz="2400" dirty="0">
              <a:latin typeface="Arial MT"/>
              <a:cs typeface="Arial MT"/>
            </a:endParaRPr>
          </a:p>
          <a:p>
            <a:pPr marL="516890">
              <a:lnSpc>
                <a:spcPct val="100000"/>
              </a:lnSpc>
              <a:spcBef>
                <a:spcPts val="975"/>
              </a:spcBef>
            </a:pP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CPI</a:t>
            </a:r>
            <a:r>
              <a:rPr sz="20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=</a:t>
            </a:r>
            <a:r>
              <a:rPr sz="20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CPU</a:t>
            </a:r>
            <a:r>
              <a:rPr sz="2000" b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clock</a:t>
            </a:r>
            <a:r>
              <a:rPr sz="20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cycles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for</a:t>
            </a:r>
            <a:r>
              <a:rPr sz="20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a</a:t>
            </a:r>
            <a:r>
              <a:rPr sz="2000" b="1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program</a:t>
            </a:r>
            <a:r>
              <a:rPr sz="20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/</a:t>
            </a:r>
            <a:r>
              <a:rPr sz="2000" b="1" spc="-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990000"/>
                </a:solidFill>
                <a:latin typeface="Arial"/>
                <a:cs typeface="Arial"/>
              </a:rPr>
              <a:t>Instruction</a:t>
            </a:r>
            <a:r>
              <a:rPr sz="2000" b="1" spc="-6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990000"/>
                </a:solidFill>
                <a:latin typeface="Arial"/>
                <a:cs typeface="Arial"/>
              </a:rPr>
              <a:t>count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Instructions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(IPC)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inverse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CPI.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1011</Words>
  <Application>Microsoft Office PowerPoint</Application>
  <PresentationFormat>On-screen Show 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Lecture - 05</vt:lpstr>
      <vt:lpstr>Performance of a Computer</vt:lpstr>
      <vt:lpstr>Relation between Performance and Execution Time</vt:lpstr>
      <vt:lpstr>Relative Performance</vt:lpstr>
      <vt:lpstr>Measuring Performance</vt:lpstr>
      <vt:lpstr>Measuring Performance</vt:lpstr>
      <vt:lpstr>Measuring Performance</vt:lpstr>
      <vt:lpstr>Clock Cycles</vt:lpstr>
      <vt:lpstr>CPU Time</vt:lpstr>
      <vt:lpstr>CPU Time</vt:lpstr>
      <vt:lpstr>Comparing Code Segments</vt:lpstr>
      <vt:lpstr>Practice Problem</vt:lpstr>
      <vt:lpstr>CPU Time</vt:lpstr>
      <vt:lpstr>Components affect the CPU Performance</vt:lpstr>
      <vt:lpstr>Speedup Techniques</vt:lpstr>
      <vt:lpstr>Sequential and Pipelined Processing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fsfsdfdsf</dc:title>
  <dc:creator>Eva</dc:creator>
  <cp:lastModifiedBy>Jargis Ahmed</cp:lastModifiedBy>
  <cp:revision>4</cp:revision>
  <dcterms:created xsi:type="dcterms:W3CDTF">2025-04-15T18:32:12Z</dcterms:created>
  <dcterms:modified xsi:type="dcterms:W3CDTF">2025-04-16T01:26:30Z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2014-04-07T00:00:00Z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2025-04-15T00:00:00Z</vt:filetime>
  </property>
  <property fmtid="{D5CDD505-2E9C-101B-9397-08002B2CF9AE}" pid="5" name="Producer">
    <vt:lpwstr>Adobe PDF Library 9.0</vt:lpwstr>
  </property>
</Properties>
</file>