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8575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2750" y="134937"/>
            <a:ext cx="8731250" cy="27463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09575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112" y="134937"/>
                </a:moveTo>
                <a:lnTo>
                  <a:pt x="0" y="134937"/>
                </a:lnTo>
                <a:lnTo>
                  <a:pt x="0" y="271462"/>
                </a:lnTo>
                <a:lnTo>
                  <a:pt x="138112" y="271462"/>
                </a:lnTo>
                <a:lnTo>
                  <a:pt x="138112" y="134937"/>
                </a:lnTo>
                <a:close/>
              </a:path>
              <a:path w="278130" h="271780">
                <a:moveTo>
                  <a:pt x="277812" y="0"/>
                </a:moveTo>
                <a:lnTo>
                  <a:pt x="138112" y="0"/>
                </a:lnTo>
                <a:lnTo>
                  <a:pt x="138112" y="134937"/>
                </a:lnTo>
                <a:lnTo>
                  <a:pt x="277812" y="134937"/>
                </a:lnTo>
                <a:lnTo>
                  <a:pt x="277812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7687" y="134937"/>
            <a:ext cx="139700" cy="141605"/>
          </a:xfrm>
          <a:custGeom>
            <a:avLst/>
            <a:gdLst/>
            <a:ahLst/>
            <a:cxnLst/>
            <a:rect l="l" t="t" r="r" b="b"/>
            <a:pathLst>
              <a:path w="139700" h="141604">
                <a:moveTo>
                  <a:pt x="139700" y="0"/>
                </a:moveTo>
                <a:lnTo>
                  <a:pt x="0" y="0"/>
                </a:lnTo>
                <a:lnTo>
                  <a:pt x="0" y="141287"/>
                </a:lnTo>
                <a:lnTo>
                  <a:pt x="139700" y="141287"/>
                </a:lnTo>
                <a:lnTo>
                  <a:pt x="13970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74637" y="274637"/>
            <a:ext cx="136525" cy="135255"/>
          </a:xfrm>
          <a:custGeom>
            <a:avLst/>
            <a:gdLst/>
            <a:ahLst/>
            <a:cxnLst/>
            <a:rect l="l" t="t" r="r" b="b"/>
            <a:pathLst>
              <a:path w="136525" h="135254">
                <a:moveTo>
                  <a:pt x="0" y="134937"/>
                </a:moveTo>
                <a:lnTo>
                  <a:pt x="136525" y="134937"/>
                </a:lnTo>
                <a:lnTo>
                  <a:pt x="136525" y="0"/>
                </a:lnTo>
                <a:lnTo>
                  <a:pt x="0" y="0"/>
                </a:lnTo>
                <a:lnTo>
                  <a:pt x="0" y="13493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31762" y="136525"/>
            <a:ext cx="141605" cy="138430"/>
          </a:xfrm>
          <a:custGeom>
            <a:avLst/>
            <a:gdLst/>
            <a:ahLst/>
            <a:cxnLst/>
            <a:rect l="l" t="t" r="r" b="b"/>
            <a:pathLst>
              <a:path w="141604" h="138429">
                <a:moveTo>
                  <a:pt x="141287" y="0"/>
                </a:moveTo>
                <a:lnTo>
                  <a:pt x="0" y="0"/>
                </a:lnTo>
                <a:lnTo>
                  <a:pt x="0" y="138112"/>
                </a:lnTo>
                <a:lnTo>
                  <a:pt x="141287" y="138112"/>
                </a:lnTo>
                <a:lnTo>
                  <a:pt x="141287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4637" y="271462"/>
            <a:ext cx="273050" cy="274955"/>
          </a:xfrm>
          <a:custGeom>
            <a:avLst/>
            <a:gdLst/>
            <a:ahLst/>
            <a:cxnLst/>
            <a:rect l="l" t="t" r="r" b="b"/>
            <a:pathLst>
              <a:path w="273050" h="274955">
                <a:moveTo>
                  <a:pt x="273050" y="0"/>
                </a:moveTo>
                <a:lnTo>
                  <a:pt x="134937" y="0"/>
                </a:lnTo>
                <a:lnTo>
                  <a:pt x="134937" y="138112"/>
                </a:lnTo>
                <a:lnTo>
                  <a:pt x="0" y="138112"/>
                </a:lnTo>
                <a:lnTo>
                  <a:pt x="0" y="274637"/>
                </a:lnTo>
                <a:lnTo>
                  <a:pt x="136525" y="274637"/>
                </a:lnTo>
                <a:lnTo>
                  <a:pt x="136525" y="138112"/>
                </a:lnTo>
                <a:lnTo>
                  <a:pt x="273050" y="138112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174" y="468884"/>
            <a:ext cx="8125650" cy="90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701800"/>
            <a:ext cx="8072120" cy="3829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246" y="2684780"/>
            <a:ext cx="31623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Lecture</a:t>
            </a:r>
            <a:r>
              <a:rPr sz="4400" spc="-30" dirty="0"/>
              <a:t> </a:t>
            </a:r>
            <a:r>
              <a:rPr sz="4400" dirty="0"/>
              <a:t>-</a:t>
            </a:r>
            <a:r>
              <a:rPr sz="4400" spc="-25" dirty="0"/>
              <a:t> 06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9485">
              <a:lnSpc>
                <a:spcPct val="100000"/>
              </a:lnSpc>
              <a:spcBef>
                <a:spcPts val="95"/>
              </a:spcBef>
            </a:pPr>
            <a:r>
              <a:rPr dirty="0"/>
              <a:t>Zero</a:t>
            </a:r>
            <a:r>
              <a:rPr spc="-30" dirty="0"/>
              <a:t> </a:t>
            </a:r>
            <a:r>
              <a:rPr spc="-10" dirty="0"/>
              <a:t>Extension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84250" y="4800600"/>
            <a:ext cx="3136900" cy="158750"/>
            <a:chOff x="984250" y="4800600"/>
            <a:chExt cx="3136900" cy="158750"/>
          </a:xfrm>
        </p:grpSpPr>
        <p:sp>
          <p:nvSpPr>
            <p:cNvPr id="4" name="object 4"/>
            <p:cNvSpPr/>
            <p:nvPr/>
          </p:nvSpPr>
          <p:spPr>
            <a:xfrm>
              <a:off x="990600" y="48006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4953000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48006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60850" y="4800600"/>
            <a:ext cx="2070100" cy="158750"/>
            <a:chOff x="4260850" y="4800600"/>
            <a:chExt cx="2070100" cy="158750"/>
          </a:xfrm>
        </p:grpSpPr>
        <p:sp>
          <p:nvSpPr>
            <p:cNvPr id="8" name="object 8"/>
            <p:cNvSpPr/>
            <p:nvPr/>
          </p:nvSpPr>
          <p:spPr>
            <a:xfrm>
              <a:off x="4267200" y="48006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4953000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4600" y="48006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13740" y="1473200"/>
            <a:ext cx="7417434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1778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0640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unsigned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always </a:t>
            </a:r>
            <a:r>
              <a:rPr sz="2400" dirty="0">
                <a:latin typeface="Arial MT"/>
                <a:cs typeface="Arial MT"/>
              </a:rPr>
              <a:t>extended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leading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0s,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independent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  <a:tab pos="1844675" algn="l"/>
              </a:tabLst>
            </a:pPr>
            <a:r>
              <a:rPr sz="2400" spc="-10" dirty="0">
                <a:latin typeface="Arial MT"/>
                <a:cs typeface="Arial MT"/>
              </a:rPr>
              <a:t>Example:</a:t>
            </a:r>
            <a:r>
              <a:rPr sz="2400" dirty="0">
                <a:latin typeface="Arial MT"/>
                <a:cs typeface="Arial MT"/>
              </a:rPr>
              <a:t>	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10101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01010101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64"/>
              </a:spcBef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231140" marR="1749425" indent="-167640">
              <a:lnSpc>
                <a:spcPts val="287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231140" algn="l"/>
                <a:tab pos="405765" algn="l"/>
              </a:tabLst>
            </a:pPr>
            <a:r>
              <a:rPr sz="3600" spc="-30" baseline="13888" dirty="0">
                <a:latin typeface="Arial MT"/>
                <a:cs typeface="Arial MT"/>
              </a:rPr>
              <a:t>N</a:t>
            </a:r>
            <a:r>
              <a:rPr sz="1600" spc="-20" dirty="0">
                <a:latin typeface="Arial MT"/>
                <a:cs typeface="Arial MT"/>
              </a:rPr>
              <a:t>zero-</a:t>
            </a:r>
            <a:r>
              <a:rPr sz="1600" dirty="0">
                <a:latin typeface="Arial MT"/>
                <a:cs typeface="Arial MT"/>
              </a:rPr>
              <a:t>extened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3600" spc="-75" baseline="13888" dirty="0">
                <a:latin typeface="Arial MT"/>
                <a:cs typeface="Arial MT"/>
              </a:rPr>
              <a:t>= </a:t>
            </a:r>
            <a:r>
              <a:rPr sz="2400" spc="-10" dirty="0">
                <a:latin typeface="Arial MT"/>
                <a:cs typeface="Arial MT"/>
              </a:rPr>
              <a:t>00000000000000000001010101010101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 MT"/>
              <a:cs typeface="Arial MT"/>
            </a:endParaRPr>
          </a:p>
          <a:p>
            <a:pPr marL="1205865">
              <a:lnSpc>
                <a:spcPct val="100000"/>
              </a:lnSpc>
              <a:tabLst>
                <a:tab pos="4559300" algn="l"/>
              </a:tabLst>
            </a:pPr>
            <a:r>
              <a:rPr sz="1800" spc="-10" dirty="0">
                <a:latin typeface="Times New Roman"/>
                <a:cs typeface="Times New Roman"/>
              </a:rPr>
              <a:t>n-</a:t>
            </a: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19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512823"/>
            <a:ext cx="8046084" cy="446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9100" marR="68580" indent="-342900" algn="just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Arial MT"/>
                <a:cs typeface="Arial MT"/>
              </a:rPr>
              <a:t>Suppose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n-</a:t>
            </a:r>
            <a:r>
              <a:rPr sz="2400" dirty="0">
                <a:latin typeface="Arial MT"/>
                <a:cs typeface="Arial MT"/>
              </a:rPr>
              <a:t>bit,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 have to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construct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9100" marR="68580" indent="-342900" algn="just">
              <a:lnSpc>
                <a:spcPts val="259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9100" algn="l"/>
              </a:tabLst>
            </a:pPr>
            <a:r>
              <a:rPr sz="2400" dirty="0">
                <a:latin typeface="Arial MT"/>
                <a:cs typeface="Arial MT"/>
              </a:rPr>
              <a:t>Zero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extension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allow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m-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refer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baseline="24305" dirty="0">
                <a:latin typeface="Arial MT"/>
                <a:cs typeface="Arial MT"/>
              </a:rPr>
              <a:t>n</a:t>
            </a:r>
            <a:r>
              <a:rPr sz="2400" spc="254" baseline="24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possible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8465" marR="67945" indent="-342900" algn="just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184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treat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modifier.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added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(in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zero-</a:t>
            </a:r>
            <a:r>
              <a:rPr sz="2400" dirty="0">
                <a:latin typeface="Arial MT"/>
                <a:cs typeface="Arial MT"/>
              </a:rPr>
              <a:t>extended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form)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full</a:t>
            </a:r>
            <a:r>
              <a:rPr sz="2400" spc="3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length</a:t>
            </a:r>
            <a:r>
              <a:rPr sz="2400" spc="3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4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4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stored</a:t>
            </a:r>
            <a:r>
              <a:rPr sz="2400" spc="3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4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3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register, </a:t>
            </a:r>
            <a:r>
              <a:rPr sz="2400" dirty="0">
                <a:latin typeface="Arial MT"/>
                <a:cs typeface="Arial MT"/>
              </a:rPr>
              <a:t>known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184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184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CISC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RISC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processor.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653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spc="-175" dirty="0"/>
              <a:t> </a:t>
            </a:r>
            <a:r>
              <a:rPr spc="-10" dirty="0"/>
              <a:t>Extension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781048"/>
            <a:ext cx="7933055" cy="1796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10080" indent="-342265">
              <a:lnSpc>
                <a:spcPct val="12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1178560" algn="l"/>
              </a:tabLst>
            </a:pPr>
            <a:r>
              <a:rPr sz="2400" dirty="0">
                <a:latin typeface="Arial MT"/>
                <a:cs typeface="Arial MT"/>
              </a:rPr>
              <a:t>Example: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STB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Rs,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Rd(S2)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equivalent</a:t>
            </a:r>
            <a:r>
              <a:rPr sz="2400" spc="-25" dirty="0">
                <a:latin typeface="Arial MT"/>
                <a:cs typeface="Arial MT"/>
              </a:rPr>
              <a:t> to 	</a:t>
            </a:r>
            <a:r>
              <a:rPr sz="2400" dirty="0">
                <a:latin typeface="Arial MT"/>
                <a:cs typeface="Arial MT"/>
              </a:rPr>
              <a:t>M(Rd+S2)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Rs[24:31]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Rd+S2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effective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765300">
              <a:lnSpc>
                <a:spcPct val="100000"/>
              </a:lnSpc>
              <a:spcBef>
                <a:spcPts val="95"/>
              </a:spcBef>
            </a:pPr>
            <a:r>
              <a:rPr dirty="0"/>
              <a:t>Address</a:t>
            </a:r>
            <a:r>
              <a:rPr spc="-175" dirty="0"/>
              <a:t> </a:t>
            </a:r>
            <a:r>
              <a:rPr spc="-10" dirty="0"/>
              <a:t>Extension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93875">
              <a:lnSpc>
                <a:spcPct val="100000"/>
              </a:lnSpc>
              <a:spcBef>
                <a:spcPts val="95"/>
              </a:spcBef>
            </a:pPr>
            <a:r>
              <a:rPr dirty="0"/>
              <a:t>Addressing</a:t>
            </a:r>
            <a:r>
              <a:rPr spc="-200" dirty="0"/>
              <a:t> </a:t>
            </a:r>
            <a:r>
              <a:rPr spc="-10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6247"/>
            <a:ext cx="8054975" cy="49269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165" indent="-342900">
              <a:lnSpc>
                <a:spcPct val="80000"/>
              </a:lnSpc>
              <a:spcBef>
                <a:spcPts val="67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purpose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point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current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V(X)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instruction.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specifying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addressing mode.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affects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following</a:t>
            </a:r>
            <a:r>
              <a:rPr sz="2400" spc="-10" dirty="0">
                <a:latin typeface="Arial MT"/>
                <a:cs typeface="Arial MT"/>
              </a:rPr>
              <a:t> issues:</a:t>
            </a:r>
            <a:endParaRPr sz="2400">
              <a:latin typeface="Arial MT"/>
              <a:cs typeface="Arial MT"/>
            </a:endParaRPr>
          </a:p>
          <a:p>
            <a:pPr marL="599440" marR="530225" lvl="1" indent="-335280">
              <a:lnSpc>
                <a:spcPct val="100000"/>
              </a:lnSpc>
              <a:buAutoNum type="arabicPeriod"/>
              <a:tabLst>
                <a:tab pos="59944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V(X)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20" dirty="0">
                <a:latin typeface="Arial MT"/>
                <a:cs typeface="Arial MT"/>
              </a:rPr>
              <a:t>CPU.</a:t>
            </a:r>
            <a:endParaRPr sz="2400">
              <a:latin typeface="Arial MT"/>
              <a:cs typeface="Arial MT"/>
            </a:endParaRPr>
          </a:p>
          <a:p>
            <a:pPr marL="598805" lvl="1" indent="-335280">
              <a:lnSpc>
                <a:spcPct val="100000"/>
              </a:lnSpc>
              <a:buAutoNum type="arabicPeriod"/>
              <a:tabLst>
                <a:tab pos="59880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V(X)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altered.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 MT"/>
              <a:buAutoNum type="arabicPeriod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mode:</a:t>
            </a:r>
            <a:endParaRPr sz="2400">
              <a:latin typeface="Arial MT"/>
              <a:cs typeface="Arial MT"/>
            </a:endParaRPr>
          </a:p>
          <a:p>
            <a:pPr marL="598805" lvl="1" indent="-335280">
              <a:lnSpc>
                <a:spcPct val="100000"/>
              </a:lnSpc>
              <a:buAutoNum type="arabicPeriod"/>
              <a:tabLst>
                <a:tab pos="598805" algn="l"/>
              </a:tabLst>
            </a:pPr>
            <a:r>
              <a:rPr sz="2400" dirty="0">
                <a:latin typeface="Arial MT"/>
                <a:cs typeface="Arial MT"/>
              </a:rPr>
              <a:t>Immediate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endParaRPr sz="2400">
              <a:latin typeface="Arial MT"/>
              <a:cs typeface="Arial MT"/>
            </a:endParaRPr>
          </a:p>
          <a:p>
            <a:pPr marL="598805" lvl="1" indent="-335280">
              <a:lnSpc>
                <a:spcPct val="100000"/>
              </a:lnSpc>
              <a:buAutoNum type="arabicPeriod"/>
              <a:tabLst>
                <a:tab pos="598805" algn="l"/>
              </a:tabLst>
            </a:pPr>
            <a:r>
              <a:rPr sz="2400" dirty="0">
                <a:latin typeface="Arial MT"/>
                <a:cs typeface="Arial MT"/>
              </a:rPr>
              <a:t>Direct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endParaRPr sz="2400">
              <a:latin typeface="Arial MT"/>
              <a:cs typeface="Arial MT"/>
            </a:endParaRPr>
          </a:p>
          <a:p>
            <a:pPr marL="598805" lvl="1" indent="-335280">
              <a:lnSpc>
                <a:spcPct val="100000"/>
              </a:lnSpc>
              <a:buAutoNum type="arabicPeriod"/>
              <a:tabLst>
                <a:tab pos="598805" algn="l"/>
              </a:tabLst>
            </a:pPr>
            <a:r>
              <a:rPr sz="2400" dirty="0">
                <a:latin typeface="Arial MT"/>
                <a:cs typeface="Arial MT"/>
              </a:rPr>
              <a:t>Indirect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8647"/>
            <a:ext cx="7994650" cy="42684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22300" marR="450850" indent="-609600">
              <a:lnSpc>
                <a:spcPts val="2300"/>
              </a:lnSpc>
              <a:spcBef>
                <a:spcPts val="66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6223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V(X)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contained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itself.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621665" indent="-6089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621665" algn="l"/>
              </a:tabLst>
            </a:pPr>
            <a:r>
              <a:rPr sz="2400" dirty="0">
                <a:latin typeface="Arial MT"/>
                <a:cs typeface="Arial MT"/>
              </a:rPr>
              <a:t>X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immediate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operand.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622300" marR="5080" indent="-609600">
              <a:lnSpc>
                <a:spcPts val="23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622300" algn="l"/>
                <a:tab pos="1016635" algn="l"/>
                <a:tab pos="1428115" algn="l"/>
                <a:tab pos="2770505" algn="l"/>
                <a:tab pos="4114800" algn="l"/>
                <a:tab pos="4457700" algn="l"/>
                <a:tab pos="4869180" algn="l"/>
                <a:tab pos="6638925" algn="l"/>
                <a:tab pos="7083425" algn="l"/>
              </a:tabLst>
            </a:pPr>
            <a:r>
              <a:rPr sz="2400" spc="-50" dirty="0">
                <a:latin typeface="Arial MT"/>
                <a:cs typeface="Arial MT"/>
              </a:rPr>
              <a:t>X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constant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because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undesirable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modify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during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598805" marR="6096635" indent="-586740">
              <a:lnSpc>
                <a:spcPct val="100000"/>
              </a:lnSpc>
              <a:buFont typeface="Wingdings"/>
              <a:buChar char=""/>
              <a:tabLst>
                <a:tab pos="598805" algn="l"/>
                <a:tab pos="621665" algn="l"/>
              </a:tabLst>
            </a:pPr>
            <a:r>
              <a:rPr sz="300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Arial MT"/>
                <a:cs typeface="Arial MT"/>
              </a:rPr>
              <a:t>Example: A:=99</a:t>
            </a:r>
            <a:endParaRPr sz="2400">
              <a:latin typeface="Arial MT"/>
              <a:cs typeface="Arial MT"/>
            </a:endParaRPr>
          </a:p>
          <a:p>
            <a:pPr marL="783590" lvl="1" indent="-184785">
              <a:lnSpc>
                <a:spcPct val="100000"/>
              </a:lnSpc>
              <a:buChar char="-"/>
              <a:tabLst>
                <a:tab pos="78359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8085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MVI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99</a:t>
            </a:r>
            <a:endParaRPr sz="2400">
              <a:latin typeface="Arial MT"/>
              <a:cs typeface="Arial MT"/>
            </a:endParaRPr>
          </a:p>
          <a:p>
            <a:pPr marL="783590" lvl="1" indent="-184785">
              <a:lnSpc>
                <a:spcPct val="100000"/>
              </a:lnSpc>
              <a:buChar char="-"/>
              <a:tabLst>
                <a:tab pos="78359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Motorola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690X0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#99,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(D1=A)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339850">
              <a:lnSpc>
                <a:spcPct val="100000"/>
              </a:lnSpc>
              <a:spcBef>
                <a:spcPts val="95"/>
              </a:spcBef>
            </a:pPr>
            <a:r>
              <a:rPr dirty="0"/>
              <a:t>Immediate</a:t>
            </a:r>
            <a:r>
              <a:rPr spc="-204" dirty="0"/>
              <a:t> </a:t>
            </a:r>
            <a:r>
              <a:rPr spc="-10" dirty="0"/>
              <a:t>Addressing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876425">
              <a:lnSpc>
                <a:spcPct val="100000"/>
              </a:lnSpc>
              <a:spcBef>
                <a:spcPts val="95"/>
              </a:spcBef>
            </a:pPr>
            <a:r>
              <a:rPr dirty="0"/>
              <a:t>Direct</a:t>
            </a:r>
            <a:r>
              <a:rPr spc="-114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023"/>
            <a:ext cx="8147684" cy="49999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6350" indent="-342900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storage </a:t>
            </a:r>
            <a:r>
              <a:rPr sz="2400" dirty="0">
                <a:latin typeface="Arial MT"/>
                <a:cs typeface="Arial MT"/>
              </a:rPr>
              <a:t>location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V(X).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storage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memory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25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59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  <a:tab pos="1169035" algn="l"/>
                <a:tab pos="1862455" algn="l"/>
                <a:tab pos="2404745" algn="l"/>
                <a:tab pos="3441065" algn="l"/>
                <a:tab pos="4608830" algn="l"/>
                <a:tab pos="6117590" algn="l"/>
                <a:tab pos="6745605" algn="l"/>
              </a:tabLst>
            </a:pPr>
            <a:r>
              <a:rPr sz="2400" spc="-20" dirty="0">
                <a:latin typeface="Arial MT"/>
                <a:cs typeface="Arial MT"/>
              </a:rPr>
              <a:t>V(X)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varied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without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modifying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instruction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field.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marL="598805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latin typeface="Arial MT"/>
                <a:cs typeface="Arial MT"/>
              </a:rPr>
              <a:t>A:=B</a:t>
            </a:r>
            <a:endParaRPr sz="2400">
              <a:latin typeface="Arial MT"/>
              <a:cs typeface="Arial MT"/>
            </a:endParaRPr>
          </a:p>
          <a:p>
            <a:pPr marL="783590" lvl="1" indent="-184785">
              <a:lnSpc>
                <a:spcPct val="100000"/>
              </a:lnSpc>
              <a:spcBef>
                <a:spcPts val="285"/>
              </a:spcBef>
              <a:buChar char="-"/>
              <a:tabLst>
                <a:tab pos="78359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8085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B</a:t>
            </a:r>
            <a:endParaRPr sz="2400">
              <a:latin typeface="Arial MT"/>
              <a:cs typeface="Arial MT"/>
            </a:endParaRPr>
          </a:p>
          <a:p>
            <a:pPr marL="355600" marR="7620" lvl="1" indent="466090">
              <a:lnSpc>
                <a:spcPts val="2590"/>
              </a:lnSpc>
              <a:spcBef>
                <a:spcPts val="620"/>
              </a:spcBef>
              <a:buChar char="-"/>
              <a:tabLst>
                <a:tab pos="82169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2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Motorola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690X0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series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D2,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D1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(D1=A, D2=B)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25600"/>
            <a:ext cx="773620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07034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storage </a:t>
            </a:r>
            <a:r>
              <a:rPr sz="2400" dirty="0">
                <a:latin typeface="Arial MT"/>
                <a:cs typeface="Arial MT"/>
              </a:rPr>
              <a:t>location,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turn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desired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V(X).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changing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changed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without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modifying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 field.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679575">
              <a:lnSpc>
                <a:spcPct val="100000"/>
              </a:lnSpc>
              <a:spcBef>
                <a:spcPts val="95"/>
              </a:spcBef>
            </a:pPr>
            <a:r>
              <a:rPr dirty="0"/>
              <a:t>Indirect</a:t>
            </a:r>
            <a:r>
              <a:rPr spc="-105" dirty="0"/>
              <a:t> </a:t>
            </a:r>
            <a:r>
              <a:rPr spc="-10" dirty="0"/>
              <a:t>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Three</a:t>
            </a:r>
            <a:r>
              <a:rPr spc="-80" dirty="0"/>
              <a:t> </a:t>
            </a:r>
            <a:r>
              <a:rPr dirty="0"/>
              <a:t>Addressing</a:t>
            </a:r>
            <a:r>
              <a:rPr spc="-75" dirty="0"/>
              <a:t> </a:t>
            </a:r>
            <a:r>
              <a:rPr spc="-20" dirty="0"/>
              <a:t>Modes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6650" y="2035175"/>
          <a:ext cx="1371600" cy="46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LOADI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1295">
                        <a:lnSpc>
                          <a:spcPts val="1700"/>
                        </a:lnSpc>
                      </a:pP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095506" y="2879725"/>
            <a:ext cx="76200" cy="76200"/>
            <a:chOff x="2095506" y="2879725"/>
            <a:chExt cx="76200" cy="76200"/>
          </a:xfrm>
        </p:grpSpPr>
        <p:sp>
          <p:nvSpPr>
            <p:cNvPr id="5" name="object 5"/>
            <p:cNvSpPr/>
            <p:nvPr/>
          </p:nvSpPr>
          <p:spPr>
            <a:xfrm>
              <a:off x="2133600" y="2879725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95506" y="287972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70050" y="2498725"/>
            <a:ext cx="850900" cy="311150"/>
            <a:chOff x="1670050" y="2498725"/>
            <a:chExt cx="850900" cy="311150"/>
          </a:xfrm>
        </p:grpSpPr>
        <p:sp>
          <p:nvSpPr>
            <p:cNvPr id="8" name="object 8"/>
            <p:cNvSpPr/>
            <p:nvPr/>
          </p:nvSpPr>
          <p:spPr>
            <a:xfrm>
              <a:off x="2095500" y="24987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2574925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0"/>
                  </a:moveTo>
                  <a:lnTo>
                    <a:pt x="838200" y="0"/>
                  </a:lnTo>
                  <a:lnTo>
                    <a:pt x="838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5539" y="2603372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40" y="3208401"/>
            <a:ext cx="2467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Immediate</a:t>
            </a:r>
            <a:r>
              <a:rPr sz="2000" b="1" spc="-9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1965325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11978" y="1954149"/>
            <a:ext cx="540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Times New Roman"/>
                <a:cs typeface="Times New Roman"/>
              </a:rPr>
              <a:t>LOAD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1965325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600" y="0"/>
                </a:lnTo>
                <a:lnTo>
                  <a:pt x="609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82183" y="1938908"/>
            <a:ext cx="17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1889125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0" y="0"/>
                </a:moveTo>
                <a:lnTo>
                  <a:pt x="914400" y="0"/>
                </a:lnTo>
                <a:lnTo>
                  <a:pt x="914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  <a:path w="914400" h="1371600">
                <a:moveTo>
                  <a:pt x="0" y="304800"/>
                </a:moveTo>
                <a:lnTo>
                  <a:pt x="914400" y="304800"/>
                </a:lnTo>
                <a:lnTo>
                  <a:pt x="914400" y="533400"/>
                </a:lnTo>
                <a:lnTo>
                  <a:pt x="0" y="533400"/>
                </a:lnTo>
                <a:lnTo>
                  <a:pt x="0" y="304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58000" y="2879725"/>
            <a:ext cx="91440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spc="-25" dirty="0">
                <a:latin typeface="Times New Roman"/>
                <a:cs typeface="Times New Roman"/>
              </a:rPr>
              <a:t>99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9740" y="222237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28565" y="2908212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4250" y="2720975"/>
            <a:ext cx="2063750" cy="317500"/>
            <a:chOff x="4794250" y="2720975"/>
            <a:chExt cx="2063750" cy="317500"/>
          </a:xfrm>
        </p:grpSpPr>
        <p:sp>
          <p:nvSpPr>
            <p:cNvPr id="21" name="object 21"/>
            <p:cNvSpPr/>
            <p:nvPr/>
          </p:nvSpPr>
          <p:spPr>
            <a:xfrm>
              <a:off x="4800600" y="2727325"/>
              <a:ext cx="1066800" cy="228600"/>
            </a:xfrm>
            <a:custGeom>
              <a:avLst/>
              <a:gdLst/>
              <a:ahLst/>
              <a:cxnLst/>
              <a:rect l="l" t="t" r="r" b="b"/>
              <a:pathLst>
                <a:path w="1066800" h="228600">
                  <a:moveTo>
                    <a:pt x="0" y="0"/>
                  </a:moveTo>
                  <a:lnTo>
                    <a:pt x="1066800" y="0"/>
                  </a:lnTo>
                  <a:lnTo>
                    <a:pt x="10668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2200" y="3032125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72200" y="2879725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0900" y="287972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2413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2" y="28416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69740" y="2755772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0340" y="3741801"/>
            <a:ext cx="19710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990000"/>
                </a:solidFill>
                <a:latin typeface="Times New Roman"/>
                <a:cs typeface="Times New Roman"/>
              </a:rPr>
              <a:t>Direct</a:t>
            </a:r>
            <a:r>
              <a:rPr sz="2000" b="1" spc="-8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8200" y="4556125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0"/>
                </a:lnTo>
                <a:lnTo>
                  <a:pt x="7620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5539" y="4544948"/>
            <a:ext cx="6673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LOADN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4556125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0"/>
                </a:moveTo>
                <a:lnTo>
                  <a:pt x="609600" y="0"/>
                </a:lnTo>
                <a:lnTo>
                  <a:pt x="6096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90826" y="4529709"/>
            <a:ext cx="228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latin typeface="Times New Roman"/>
                <a:cs typeface="Times New Roman"/>
              </a:rPr>
              <a:t>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9400" y="4327525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0" y="0"/>
                </a:moveTo>
                <a:lnTo>
                  <a:pt x="914400" y="0"/>
                </a:lnTo>
                <a:lnTo>
                  <a:pt x="914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19400" y="4632325"/>
            <a:ext cx="91440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spc="-5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19400" y="5318125"/>
            <a:ext cx="914400" cy="228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400" b="1" spc="-25" dirty="0">
                <a:latin typeface="Times New Roman"/>
                <a:cs typeface="Times New Roman"/>
              </a:rPr>
              <a:t>99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1140" y="466077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89965" y="5346612"/>
            <a:ext cx="1168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65250" y="5341937"/>
            <a:ext cx="1454150" cy="241300"/>
            <a:chOff x="1365250" y="5341937"/>
            <a:chExt cx="1454150" cy="241300"/>
          </a:xfrm>
        </p:grpSpPr>
        <p:sp>
          <p:nvSpPr>
            <p:cNvPr id="38" name="object 38"/>
            <p:cNvSpPr/>
            <p:nvPr/>
          </p:nvSpPr>
          <p:spPr>
            <a:xfrm>
              <a:off x="1371600" y="5348287"/>
              <a:ext cx="838200" cy="228600"/>
            </a:xfrm>
            <a:custGeom>
              <a:avLst/>
              <a:gdLst/>
              <a:ahLst/>
              <a:cxnLst/>
              <a:rect l="l" t="t" r="r" b="b"/>
              <a:pathLst>
                <a:path w="838200" h="228600">
                  <a:moveTo>
                    <a:pt x="0" y="0"/>
                  </a:moveTo>
                  <a:lnTo>
                    <a:pt x="838200" y="0"/>
                  </a:lnTo>
                  <a:lnTo>
                    <a:pt x="8382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3300" y="5470525"/>
              <a:ext cx="546100" cy="0"/>
            </a:xfrm>
            <a:custGeom>
              <a:avLst/>
              <a:gdLst/>
              <a:ahLst/>
              <a:cxnLst/>
              <a:rect l="l" t="t" r="r" b="b"/>
              <a:pathLst>
                <a:path w="546100">
                  <a:moveTo>
                    <a:pt x="54610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9801" y="54324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40739" y="5376735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97939" y="6180201"/>
            <a:ext cx="2167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Indirect</a:t>
            </a:r>
            <a:r>
              <a:rPr sz="2000" b="1" spc="-1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990000"/>
                </a:solidFill>
                <a:latin typeface="Times New Roman"/>
                <a:cs typeface="Times New Roman"/>
              </a:rPr>
              <a:t>Addressing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95"/>
              </a:spcBef>
            </a:pPr>
            <a:r>
              <a:rPr dirty="0"/>
              <a:t>Relative</a:t>
            </a:r>
            <a:r>
              <a:rPr spc="-16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9023"/>
            <a:ext cx="7996555" cy="31711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6985" indent="-342900" algn="just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Direct</a:t>
            </a:r>
            <a:r>
              <a:rPr sz="2400" b="1" i="1" spc="280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addressing</a:t>
            </a:r>
            <a:r>
              <a:rPr sz="2400" b="1" i="1" spc="275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Arial MT"/>
                <a:cs typeface="Arial MT"/>
              </a:rPr>
              <a:t>requires</a:t>
            </a:r>
            <a:r>
              <a:rPr sz="2400" spc="2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complete</a:t>
            </a:r>
            <a:r>
              <a:rPr sz="2400" spc="280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operand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appear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field.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5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without</a:t>
            </a:r>
            <a:r>
              <a:rPr sz="2400" spc="5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modification.</a:t>
            </a:r>
            <a:r>
              <a:rPr sz="2400" spc="-3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Generally,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only </a:t>
            </a:r>
            <a:r>
              <a:rPr sz="2400" dirty="0">
                <a:latin typeface="Arial MT"/>
                <a:cs typeface="Arial MT"/>
              </a:rPr>
              <a:t>partial</a:t>
            </a:r>
            <a:r>
              <a:rPr sz="2400" spc="45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459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4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4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included</a:t>
            </a:r>
            <a:r>
              <a:rPr sz="2400" spc="4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45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construct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1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complete </a:t>
            </a:r>
            <a:r>
              <a:rPr sz="2400" dirty="0">
                <a:latin typeface="Arial MT"/>
                <a:cs typeface="Arial MT"/>
              </a:rPr>
              <a:t>(absolute)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4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Relative</a:t>
            </a:r>
            <a:r>
              <a:rPr sz="2400" b="1" i="1" spc="509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addressing</a:t>
            </a:r>
            <a:r>
              <a:rPr sz="2400" b="1" i="1" spc="515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1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51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52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construction technique.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95"/>
              </a:spcBef>
            </a:pPr>
            <a:r>
              <a:rPr dirty="0"/>
              <a:t>Relative</a:t>
            </a:r>
            <a:r>
              <a:rPr spc="-165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625600"/>
            <a:ext cx="80721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55880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relative</a:t>
            </a:r>
            <a:r>
              <a:rPr sz="2400" b="1" i="1" spc="-30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addressing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5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3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field</a:t>
            </a:r>
            <a:r>
              <a:rPr sz="2400" spc="-2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59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relative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address,</a:t>
            </a:r>
            <a:r>
              <a:rPr sz="2400" spc="7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called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offset/displacement</a:t>
            </a:r>
            <a:r>
              <a:rPr sz="2400" b="1" i="1" spc="75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D</a:t>
            </a:r>
            <a:r>
              <a:rPr sz="2400" dirty="0">
                <a:latin typeface="Arial MT"/>
                <a:cs typeface="Arial MT"/>
              </a:rPr>
              <a:t>.</a:t>
            </a:r>
            <a:r>
              <a:rPr sz="2400" spc="5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implicitly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explicitly</a:t>
            </a:r>
            <a:r>
              <a:rPr sz="2400" spc="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identifies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other </a:t>
            </a:r>
            <a:r>
              <a:rPr sz="2400" dirty="0">
                <a:latin typeface="Arial MT"/>
                <a:cs typeface="Arial MT"/>
              </a:rPr>
              <a:t>storage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locations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,….,R</a:t>
            </a:r>
            <a:r>
              <a:rPr sz="2400" baseline="-20833" dirty="0">
                <a:latin typeface="Arial MT"/>
                <a:cs typeface="Arial MT"/>
              </a:rPr>
              <a:t>k</a:t>
            </a:r>
            <a:r>
              <a:rPr sz="2400" spc="82" baseline="-20833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(usually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registers)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57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additional</a:t>
            </a:r>
            <a:r>
              <a:rPr sz="2400" spc="56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57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information.</a:t>
            </a:r>
            <a:r>
              <a:rPr sz="2400" spc="56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effective</a:t>
            </a:r>
            <a:r>
              <a:rPr sz="2400" b="1" i="1" spc="13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990000"/>
                </a:solidFill>
                <a:latin typeface="Arial"/>
                <a:cs typeface="Arial"/>
              </a:rPr>
              <a:t>address</a:t>
            </a:r>
            <a:r>
              <a:rPr sz="2400" b="1" i="1" spc="1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A</a:t>
            </a:r>
            <a:r>
              <a:rPr sz="2400" b="1" i="1" spc="1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computed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f(D,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baseline="-20833" dirty="0">
                <a:latin typeface="Arial MT"/>
                <a:cs typeface="Arial MT"/>
              </a:rPr>
              <a:t>1</a:t>
            </a:r>
            <a:r>
              <a:rPr sz="2400" dirty="0">
                <a:latin typeface="Arial MT"/>
                <a:cs typeface="Arial MT"/>
              </a:rPr>
              <a:t>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baseline="-20833" dirty="0">
                <a:latin typeface="Arial MT"/>
                <a:cs typeface="Arial MT"/>
              </a:rPr>
              <a:t>2</a:t>
            </a:r>
            <a:r>
              <a:rPr sz="2400" dirty="0">
                <a:latin typeface="Arial MT"/>
                <a:cs typeface="Arial MT"/>
              </a:rPr>
              <a:t>,….,R</a:t>
            </a:r>
            <a:r>
              <a:rPr sz="2400" baseline="-20833" dirty="0">
                <a:latin typeface="Arial MT"/>
                <a:cs typeface="Arial MT"/>
              </a:rPr>
              <a:t>k</a:t>
            </a:r>
            <a:r>
              <a:rPr sz="2400" dirty="0">
                <a:latin typeface="Arial MT"/>
                <a:cs typeface="Arial MT"/>
              </a:rPr>
              <a:t>).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b="1" i="1" spc="-10" dirty="0">
                <a:solidFill>
                  <a:srgbClr val="990000"/>
                </a:solidFill>
                <a:latin typeface="Arial"/>
                <a:cs typeface="Arial"/>
              </a:rPr>
              <a:t>A:=R+D</a:t>
            </a:r>
            <a:r>
              <a:rPr sz="2400" b="1" i="1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859790">
              <a:lnSpc>
                <a:spcPct val="100000"/>
              </a:lnSpc>
              <a:spcBef>
                <a:spcPts val="95"/>
              </a:spcBef>
            </a:pPr>
            <a:r>
              <a:rPr dirty="0"/>
              <a:t>Classifying</a:t>
            </a:r>
            <a:r>
              <a:rPr spc="-135" dirty="0"/>
              <a:t> </a:t>
            </a:r>
            <a:r>
              <a:rPr dirty="0"/>
              <a:t>Instruction</a:t>
            </a:r>
            <a:r>
              <a:rPr spc="-130" dirty="0"/>
              <a:t> </a:t>
            </a:r>
            <a:r>
              <a:rPr spc="-2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52447"/>
            <a:ext cx="7766684" cy="506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CISC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Complex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Computer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75"/>
              </a:spcBef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 format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instruction </a:t>
            </a:r>
            <a:r>
              <a:rPr sz="2400" spc="-25" dirty="0">
                <a:latin typeface="Arial MT"/>
                <a:cs typeface="Arial MT"/>
              </a:rPr>
              <a:t>set </a:t>
            </a:r>
            <a:r>
              <a:rPr sz="2400" dirty="0">
                <a:latin typeface="Arial MT"/>
                <a:cs typeface="Arial MT"/>
              </a:rPr>
              <a:t>architecture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(ISA)</a:t>
            </a:r>
            <a:endParaRPr sz="2400">
              <a:latin typeface="Arial MT"/>
              <a:cs typeface="Arial MT"/>
            </a:endParaRPr>
          </a:p>
          <a:p>
            <a:pPr marL="756285" marR="6985" lvl="1" indent="-287020">
              <a:lnSpc>
                <a:spcPts val="2300"/>
              </a:lnSpc>
              <a:spcBef>
                <a:spcPts val="560"/>
              </a:spcBef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  <a:tab pos="1876425" algn="l"/>
                <a:tab pos="3253740" algn="l"/>
                <a:tab pos="3848100" algn="l"/>
                <a:tab pos="5681345" algn="l"/>
                <a:tab pos="7243445" algn="l"/>
              </a:tabLst>
            </a:pPr>
            <a:r>
              <a:rPr sz="2400" spc="-10" dirty="0">
                <a:latin typeface="Arial MT"/>
                <a:cs typeface="Arial MT"/>
              </a:rPr>
              <a:t>Large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number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schemes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types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5"/>
              </a:spcBef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Varying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instructions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execution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7D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RISC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Reduced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Instruction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Computer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Small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fast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format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Fixed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format,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fixed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length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Fast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execution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Large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purpose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registers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Clr>
                <a:srgbClr val="000099"/>
              </a:buClr>
              <a:buSzPct val="79166"/>
              <a:buFont typeface="Wingdings"/>
              <a:buChar char="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Typical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load/store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architectures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9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Advantages</a:t>
            </a:r>
            <a:r>
              <a:rPr sz="3800" spc="-90" dirty="0"/>
              <a:t> </a:t>
            </a:r>
            <a:r>
              <a:rPr sz="3800" dirty="0"/>
              <a:t>of</a:t>
            </a:r>
            <a:r>
              <a:rPr sz="3800" spc="-60" dirty="0"/>
              <a:t> </a:t>
            </a:r>
            <a:r>
              <a:rPr sz="3800" dirty="0"/>
              <a:t>Relative</a:t>
            </a:r>
            <a:r>
              <a:rPr sz="3800" spc="-75" dirty="0"/>
              <a:t> </a:t>
            </a:r>
            <a:r>
              <a:rPr sz="3800" spc="-10" dirty="0"/>
              <a:t>Addressing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985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/>
              <a:t>Since</a:t>
            </a:r>
            <a:r>
              <a:rPr spc="295" dirty="0"/>
              <a:t> </a:t>
            </a:r>
            <a:r>
              <a:rPr dirty="0"/>
              <a:t>all</a:t>
            </a:r>
            <a:r>
              <a:rPr spc="290" dirty="0"/>
              <a:t> </a:t>
            </a:r>
            <a:r>
              <a:rPr dirty="0"/>
              <a:t>the</a:t>
            </a:r>
            <a:r>
              <a:rPr spc="295" dirty="0"/>
              <a:t> </a:t>
            </a:r>
            <a:r>
              <a:rPr dirty="0"/>
              <a:t>address</a:t>
            </a:r>
            <a:r>
              <a:rPr spc="310" dirty="0"/>
              <a:t> </a:t>
            </a:r>
            <a:r>
              <a:rPr dirty="0"/>
              <a:t>information</a:t>
            </a:r>
            <a:r>
              <a:rPr spc="290" dirty="0"/>
              <a:t> </a:t>
            </a:r>
            <a:r>
              <a:rPr dirty="0"/>
              <a:t>is</a:t>
            </a:r>
            <a:r>
              <a:rPr spc="295" dirty="0"/>
              <a:t> </a:t>
            </a:r>
            <a:r>
              <a:rPr dirty="0"/>
              <a:t>not</a:t>
            </a:r>
            <a:r>
              <a:rPr spc="300" dirty="0"/>
              <a:t> </a:t>
            </a:r>
            <a:r>
              <a:rPr dirty="0"/>
              <a:t>included</a:t>
            </a:r>
            <a:r>
              <a:rPr spc="295" dirty="0"/>
              <a:t> </a:t>
            </a:r>
            <a:r>
              <a:rPr dirty="0"/>
              <a:t>in</a:t>
            </a:r>
            <a:r>
              <a:rPr spc="295" dirty="0"/>
              <a:t> </a:t>
            </a:r>
            <a:r>
              <a:rPr spc="-25" dirty="0"/>
              <a:t>the </a:t>
            </a:r>
            <a:r>
              <a:rPr dirty="0"/>
              <a:t>instructions,</a:t>
            </a:r>
            <a:r>
              <a:rPr spc="-80" dirty="0"/>
              <a:t> </a:t>
            </a:r>
            <a:r>
              <a:rPr dirty="0"/>
              <a:t>instruction</a:t>
            </a:r>
            <a:r>
              <a:rPr spc="-65" dirty="0"/>
              <a:t> </a:t>
            </a:r>
            <a:r>
              <a:rPr dirty="0"/>
              <a:t>length</a:t>
            </a:r>
            <a:r>
              <a:rPr spc="-65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spc="-10" dirty="0"/>
              <a:t>reduced.</a:t>
            </a: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pc="-10" dirty="0"/>
          </a:p>
          <a:p>
            <a:pPr marL="355600" marR="5080" indent="-342900" algn="just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dirty="0"/>
              <a:t>By</a:t>
            </a:r>
            <a:r>
              <a:rPr spc="150" dirty="0"/>
              <a:t>  </a:t>
            </a:r>
            <a:r>
              <a:rPr dirty="0"/>
              <a:t>changing</a:t>
            </a:r>
            <a:r>
              <a:rPr spc="155" dirty="0"/>
              <a:t>  </a:t>
            </a:r>
            <a:r>
              <a:rPr dirty="0"/>
              <a:t>the</a:t>
            </a:r>
            <a:r>
              <a:rPr spc="155" dirty="0"/>
              <a:t>  </a:t>
            </a:r>
            <a:r>
              <a:rPr dirty="0"/>
              <a:t>contents</a:t>
            </a:r>
            <a:r>
              <a:rPr spc="155" dirty="0"/>
              <a:t>  </a:t>
            </a:r>
            <a:r>
              <a:rPr dirty="0"/>
              <a:t>of</a:t>
            </a:r>
            <a:r>
              <a:rPr spc="150" dirty="0"/>
              <a:t>  </a:t>
            </a:r>
            <a:r>
              <a:rPr dirty="0"/>
              <a:t>R,</a:t>
            </a:r>
            <a:r>
              <a:rPr spc="150" dirty="0"/>
              <a:t>  </a:t>
            </a:r>
            <a:r>
              <a:rPr dirty="0"/>
              <a:t>the</a:t>
            </a:r>
            <a:r>
              <a:rPr spc="155" dirty="0"/>
              <a:t>  </a:t>
            </a:r>
            <a:r>
              <a:rPr dirty="0"/>
              <a:t>processor</a:t>
            </a:r>
            <a:r>
              <a:rPr spc="155" dirty="0"/>
              <a:t>  </a:t>
            </a:r>
            <a:r>
              <a:rPr spc="-25" dirty="0"/>
              <a:t>can </a:t>
            </a:r>
            <a:r>
              <a:rPr dirty="0"/>
              <a:t>change</a:t>
            </a:r>
            <a:r>
              <a:rPr spc="95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absolute</a:t>
            </a:r>
            <a:r>
              <a:rPr spc="95" dirty="0"/>
              <a:t> </a:t>
            </a:r>
            <a:r>
              <a:rPr dirty="0"/>
              <a:t>addresses</a:t>
            </a:r>
            <a:r>
              <a:rPr spc="95" dirty="0"/>
              <a:t> </a:t>
            </a:r>
            <a:r>
              <a:rPr dirty="0"/>
              <a:t>referred</a:t>
            </a:r>
            <a:r>
              <a:rPr spc="100" dirty="0"/>
              <a:t> </a:t>
            </a:r>
            <a:r>
              <a:rPr dirty="0"/>
              <a:t>to</a:t>
            </a:r>
            <a:r>
              <a:rPr spc="80" dirty="0"/>
              <a:t> </a:t>
            </a:r>
            <a:r>
              <a:rPr dirty="0"/>
              <a:t>by</a:t>
            </a:r>
            <a:r>
              <a:rPr spc="100" dirty="0"/>
              <a:t> </a:t>
            </a:r>
            <a:r>
              <a:rPr dirty="0"/>
              <a:t>a</a:t>
            </a:r>
            <a:r>
              <a:rPr spc="95" dirty="0"/>
              <a:t> </a:t>
            </a:r>
            <a:r>
              <a:rPr dirty="0"/>
              <a:t>block</a:t>
            </a:r>
            <a:r>
              <a:rPr spc="100" dirty="0"/>
              <a:t> </a:t>
            </a:r>
            <a:r>
              <a:rPr spc="-25" dirty="0"/>
              <a:t>of </a:t>
            </a:r>
            <a:r>
              <a:rPr dirty="0"/>
              <a:t>instructions</a:t>
            </a:r>
            <a:r>
              <a:rPr spc="95" dirty="0"/>
              <a:t> </a:t>
            </a:r>
            <a:r>
              <a:rPr dirty="0"/>
              <a:t>B.</a:t>
            </a:r>
            <a:r>
              <a:rPr spc="65" dirty="0"/>
              <a:t> </a:t>
            </a:r>
            <a:r>
              <a:rPr dirty="0"/>
              <a:t>It</a:t>
            </a:r>
            <a:r>
              <a:rPr spc="80" dirty="0"/>
              <a:t> </a:t>
            </a:r>
            <a:r>
              <a:rPr dirty="0"/>
              <a:t>allows</a:t>
            </a:r>
            <a:r>
              <a:rPr spc="75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processor</a:t>
            </a:r>
            <a:r>
              <a:rPr spc="80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dirty="0"/>
              <a:t>move</a:t>
            </a:r>
            <a:r>
              <a:rPr spc="8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entire </a:t>
            </a:r>
            <a:r>
              <a:rPr dirty="0"/>
              <a:t>block</a:t>
            </a:r>
            <a:r>
              <a:rPr spc="-25" dirty="0"/>
              <a:t>  </a:t>
            </a:r>
            <a:r>
              <a:rPr dirty="0"/>
              <a:t>B</a:t>
            </a:r>
            <a:r>
              <a:rPr spc="-30" dirty="0"/>
              <a:t>  </a:t>
            </a:r>
            <a:r>
              <a:rPr dirty="0"/>
              <a:t>from</a:t>
            </a:r>
            <a:r>
              <a:rPr spc="-20" dirty="0"/>
              <a:t>  </a:t>
            </a:r>
            <a:r>
              <a:rPr dirty="0"/>
              <a:t>one</a:t>
            </a:r>
            <a:r>
              <a:rPr spc="-25" dirty="0"/>
              <a:t>  </a:t>
            </a:r>
            <a:r>
              <a:rPr dirty="0"/>
              <a:t>region</a:t>
            </a:r>
            <a:r>
              <a:rPr spc="-30" dirty="0"/>
              <a:t>  </a:t>
            </a:r>
            <a:r>
              <a:rPr dirty="0"/>
              <a:t>of</a:t>
            </a:r>
            <a:r>
              <a:rPr spc="-20" dirty="0"/>
              <a:t>  </a:t>
            </a:r>
            <a:r>
              <a:rPr dirty="0"/>
              <a:t>main</a:t>
            </a:r>
            <a:r>
              <a:rPr spc="-25" dirty="0"/>
              <a:t>  </a:t>
            </a:r>
            <a:r>
              <a:rPr dirty="0"/>
              <a:t>memory</a:t>
            </a:r>
            <a:r>
              <a:rPr spc="-30" dirty="0"/>
              <a:t>  </a:t>
            </a:r>
            <a:r>
              <a:rPr dirty="0"/>
              <a:t>to</a:t>
            </a:r>
            <a:r>
              <a:rPr spc="-30" dirty="0"/>
              <a:t>  </a:t>
            </a:r>
            <a:r>
              <a:rPr spc="-10" dirty="0"/>
              <a:t>another </a:t>
            </a:r>
            <a:r>
              <a:rPr dirty="0"/>
              <a:t>without</a:t>
            </a:r>
            <a:r>
              <a:rPr spc="420" dirty="0"/>
              <a:t> </a:t>
            </a:r>
            <a:r>
              <a:rPr dirty="0"/>
              <a:t>changing</a:t>
            </a:r>
            <a:r>
              <a:rPr spc="420" dirty="0"/>
              <a:t> </a:t>
            </a:r>
            <a:r>
              <a:rPr dirty="0"/>
              <a:t>the</a:t>
            </a:r>
            <a:r>
              <a:rPr spc="420" dirty="0"/>
              <a:t> </a:t>
            </a:r>
            <a:r>
              <a:rPr dirty="0"/>
              <a:t>contents</a:t>
            </a:r>
            <a:r>
              <a:rPr spc="395" dirty="0"/>
              <a:t> </a:t>
            </a:r>
            <a:r>
              <a:rPr dirty="0"/>
              <a:t>of</a:t>
            </a:r>
            <a:r>
              <a:rPr spc="415" dirty="0"/>
              <a:t> </a:t>
            </a:r>
            <a:r>
              <a:rPr dirty="0"/>
              <a:t>the</a:t>
            </a:r>
            <a:r>
              <a:rPr spc="420" dirty="0"/>
              <a:t> </a:t>
            </a:r>
            <a:r>
              <a:rPr dirty="0"/>
              <a:t>instructions</a:t>
            </a:r>
            <a:r>
              <a:rPr spc="420" dirty="0"/>
              <a:t> </a:t>
            </a:r>
            <a:r>
              <a:rPr dirty="0"/>
              <a:t>of</a:t>
            </a:r>
            <a:r>
              <a:rPr spc="415" dirty="0"/>
              <a:t> </a:t>
            </a:r>
            <a:r>
              <a:rPr spc="-25" dirty="0"/>
              <a:t>B. </a:t>
            </a:r>
            <a:r>
              <a:rPr dirty="0"/>
              <a:t>Here,</a:t>
            </a:r>
            <a:r>
              <a:rPr spc="65" dirty="0"/>
              <a:t> </a:t>
            </a:r>
            <a:r>
              <a:rPr dirty="0"/>
              <a:t>R</a:t>
            </a:r>
            <a:r>
              <a:rPr spc="55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referred</a:t>
            </a:r>
            <a:r>
              <a:rPr spc="4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as</a:t>
            </a:r>
            <a:r>
              <a:rPr spc="6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i="1" dirty="0">
                <a:latin typeface="Arial"/>
                <a:cs typeface="Arial"/>
              </a:rPr>
              <a:t>base</a:t>
            </a:r>
            <a:r>
              <a:rPr i="1" spc="6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register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its</a:t>
            </a:r>
            <a:r>
              <a:rPr spc="45" dirty="0"/>
              <a:t> </a:t>
            </a:r>
            <a:r>
              <a:rPr spc="-10" dirty="0"/>
              <a:t>contents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i="1" dirty="0">
                <a:latin typeface="Arial"/>
                <a:cs typeface="Arial"/>
              </a:rPr>
              <a:t>base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address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9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Advantages</a:t>
            </a:r>
            <a:r>
              <a:rPr sz="3800" spc="-90" dirty="0"/>
              <a:t> </a:t>
            </a:r>
            <a:r>
              <a:rPr sz="3800" dirty="0"/>
              <a:t>of</a:t>
            </a:r>
            <a:r>
              <a:rPr sz="3800" spc="-60" dirty="0"/>
              <a:t> </a:t>
            </a:r>
            <a:r>
              <a:rPr sz="3800" dirty="0"/>
              <a:t>Relative</a:t>
            </a:r>
            <a:r>
              <a:rPr sz="3800" spc="-75" dirty="0"/>
              <a:t> </a:t>
            </a:r>
            <a:r>
              <a:rPr sz="3800" spc="-10" dirty="0"/>
              <a:t>Addressing</a:t>
            </a:r>
            <a:endParaRPr sz="3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dirty="0"/>
              <a:t>R</a:t>
            </a:r>
            <a:r>
              <a:rPr spc="125" dirty="0"/>
              <a:t>  </a:t>
            </a:r>
            <a:r>
              <a:rPr dirty="0"/>
              <a:t>can</a:t>
            </a:r>
            <a:r>
              <a:rPr spc="130" dirty="0"/>
              <a:t>  </a:t>
            </a:r>
            <a:r>
              <a:rPr dirty="0"/>
              <a:t>be</a:t>
            </a:r>
            <a:r>
              <a:rPr spc="135" dirty="0"/>
              <a:t>  </a:t>
            </a:r>
            <a:r>
              <a:rPr dirty="0"/>
              <a:t>used</a:t>
            </a:r>
            <a:r>
              <a:rPr spc="130" dirty="0"/>
              <a:t>  </a:t>
            </a:r>
            <a:r>
              <a:rPr dirty="0"/>
              <a:t>for</a:t>
            </a:r>
            <a:r>
              <a:rPr spc="125" dirty="0"/>
              <a:t>  </a:t>
            </a:r>
            <a:r>
              <a:rPr dirty="0"/>
              <a:t>storing</a:t>
            </a:r>
            <a:r>
              <a:rPr spc="130" dirty="0"/>
              <a:t>  </a:t>
            </a:r>
            <a:r>
              <a:rPr dirty="0"/>
              <a:t>indexes</a:t>
            </a:r>
            <a:r>
              <a:rPr spc="130" dirty="0"/>
              <a:t>  </a:t>
            </a:r>
            <a:r>
              <a:rPr dirty="0"/>
              <a:t>to</a:t>
            </a:r>
            <a:r>
              <a:rPr spc="125" dirty="0"/>
              <a:t>  </a:t>
            </a:r>
            <a:r>
              <a:rPr dirty="0"/>
              <a:t>facilitate</a:t>
            </a:r>
            <a:r>
              <a:rPr spc="130" dirty="0"/>
              <a:t>  </a:t>
            </a:r>
            <a:r>
              <a:rPr spc="-25" dirty="0"/>
              <a:t>the </a:t>
            </a:r>
            <a:r>
              <a:rPr dirty="0"/>
              <a:t>processing</a:t>
            </a:r>
            <a:r>
              <a:rPr spc="50" dirty="0"/>
              <a:t>  </a:t>
            </a:r>
            <a:r>
              <a:rPr dirty="0"/>
              <a:t>of</a:t>
            </a:r>
            <a:r>
              <a:rPr spc="50" dirty="0"/>
              <a:t>  </a:t>
            </a:r>
            <a:r>
              <a:rPr dirty="0"/>
              <a:t>indexed</a:t>
            </a:r>
            <a:r>
              <a:rPr spc="45" dirty="0"/>
              <a:t>  </a:t>
            </a:r>
            <a:r>
              <a:rPr dirty="0"/>
              <a:t>data.</a:t>
            </a:r>
            <a:r>
              <a:rPr spc="50" dirty="0"/>
              <a:t>  </a:t>
            </a:r>
            <a:r>
              <a:rPr dirty="0"/>
              <a:t>Here,</a:t>
            </a:r>
            <a:r>
              <a:rPr spc="50" dirty="0"/>
              <a:t>  </a:t>
            </a:r>
            <a:r>
              <a:rPr dirty="0"/>
              <a:t>R</a:t>
            </a:r>
            <a:r>
              <a:rPr spc="40" dirty="0"/>
              <a:t>  </a:t>
            </a:r>
            <a:r>
              <a:rPr dirty="0"/>
              <a:t>is</a:t>
            </a:r>
            <a:r>
              <a:rPr spc="50" dirty="0"/>
              <a:t>  </a:t>
            </a:r>
            <a:r>
              <a:rPr dirty="0"/>
              <a:t>called</a:t>
            </a:r>
            <a:r>
              <a:rPr spc="45" dirty="0"/>
              <a:t>  </a:t>
            </a:r>
            <a:r>
              <a:rPr i="1" spc="-10" dirty="0">
                <a:latin typeface="Arial"/>
                <a:cs typeface="Arial"/>
              </a:rPr>
              <a:t>index </a:t>
            </a:r>
            <a:r>
              <a:rPr i="1" dirty="0">
                <a:latin typeface="Arial"/>
                <a:cs typeface="Arial"/>
              </a:rPr>
              <a:t>register</a:t>
            </a:r>
            <a:r>
              <a:rPr dirty="0"/>
              <a:t>.</a:t>
            </a:r>
            <a:r>
              <a:rPr spc="15" dirty="0"/>
              <a:t>  </a:t>
            </a:r>
            <a:r>
              <a:rPr dirty="0"/>
              <a:t>The</a:t>
            </a:r>
            <a:r>
              <a:rPr spc="10" dirty="0"/>
              <a:t>  </a:t>
            </a:r>
            <a:r>
              <a:rPr dirty="0"/>
              <a:t>instruction</a:t>
            </a:r>
            <a:r>
              <a:rPr spc="15" dirty="0"/>
              <a:t>  </a:t>
            </a:r>
            <a:r>
              <a:rPr dirty="0"/>
              <a:t>address</a:t>
            </a:r>
            <a:r>
              <a:rPr spc="5" dirty="0"/>
              <a:t>  </a:t>
            </a:r>
            <a:r>
              <a:rPr dirty="0"/>
              <a:t>field</a:t>
            </a:r>
            <a:r>
              <a:rPr spc="15" dirty="0"/>
              <a:t>  </a:t>
            </a:r>
            <a:r>
              <a:rPr dirty="0"/>
              <a:t>D</a:t>
            </a:r>
            <a:r>
              <a:rPr spc="5" dirty="0"/>
              <a:t>  </a:t>
            </a:r>
            <a:r>
              <a:rPr dirty="0"/>
              <a:t>contains</a:t>
            </a:r>
            <a:r>
              <a:rPr spc="10" dirty="0"/>
              <a:t>  </a:t>
            </a:r>
            <a:r>
              <a:rPr spc="-25" dirty="0"/>
              <a:t>the </a:t>
            </a:r>
            <a:r>
              <a:rPr dirty="0"/>
              <a:t>address</a:t>
            </a:r>
            <a:r>
              <a:rPr spc="10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first</a:t>
            </a:r>
            <a:r>
              <a:rPr spc="95" dirty="0"/>
              <a:t> </a:t>
            </a:r>
            <a:r>
              <a:rPr dirty="0"/>
              <a:t>item</a:t>
            </a:r>
            <a:r>
              <a:rPr spc="105" dirty="0"/>
              <a:t> </a:t>
            </a:r>
            <a:r>
              <a:rPr dirty="0"/>
              <a:t>X(0)</a:t>
            </a:r>
            <a:r>
              <a:rPr spc="100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R</a:t>
            </a:r>
            <a:r>
              <a:rPr spc="100" dirty="0"/>
              <a:t> </a:t>
            </a:r>
            <a:r>
              <a:rPr dirty="0"/>
              <a:t>contains</a:t>
            </a:r>
            <a:r>
              <a:rPr spc="95" dirty="0"/>
              <a:t> </a:t>
            </a:r>
            <a:r>
              <a:rPr dirty="0"/>
              <a:t>the</a:t>
            </a:r>
            <a:r>
              <a:rPr spc="100" dirty="0"/>
              <a:t> </a:t>
            </a:r>
            <a:r>
              <a:rPr dirty="0"/>
              <a:t>index</a:t>
            </a:r>
            <a:r>
              <a:rPr spc="105" dirty="0"/>
              <a:t> </a:t>
            </a:r>
            <a:r>
              <a:rPr spc="-25" dirty="0"/>
              <a:t>i.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address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item</a:t>
            </a:r>
            <a:r>
              <a:rPr spc="-40" dirty="0"/>
              <a:t> </a:t>
            </a:r>
            <a:r>
              <a:rPr dirty="0"/>
              <a:t>X(i)</a:t>
            </a:r>
            <a:r>
              <a:rPr spc="-3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D+R.</a:t>
            </a:r>
            <a:r>
              <a:rPr spc="-30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changing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content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R,</a:t>
            </a:r>
            <a:r>
              <a:rPr spc="3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single</a:t>
            </a:r>
            <a:r>
              <a:rPr spc="25" dirty="0"/>
              <a:t> </a:t>
            </a:r>
            <a:r>
              <a:rPr dirty="0"/>
              <a:t>instruction</a:t>
            </a:r>
            <a:r>
              <a:rPr spc="30" dirty="0"/>
              <a:t> </a:t>
            </a:r>
            <a:r>
              <a:rPr dirty="0"/>
              <a:t>can</a:t>
            </a:r>
            <a:r>
              <a:rPr spc="30" dirty="0"/>
              <a:t> </a:t>
            </a:r>
            <a:r>
              <a:rPr dirty="0"/>
              <a:t>be</a:t>
            </a:r>
            <a:r>
              <a:rPr spc="15" dirty="0"/>
              <a:t> </a:t>
            </a:r>
            <a:r>
              <a:rPr dirty="0"/>
              <a:t>used</a:t>
            </a:r>
            <a:r>
              <a:rPr spc="30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access</a:t>
            </a:r>
            <a:r>
              <a:rPr spc="30" dirty="0"/>
              <a:t> </a:t>
            </a:r>
            <a:r>
              <a:rPr dirty="0"/>
              <a:t>any</a:t>
            </a:r>
            <a:r>
              <a:rPr spc="35" dirty="0"/>
              <a:t> </a:t>
            </a:r>
            <a:r>
              <a:rPr spc="-20" dirty="0"/>
              <a:t>item </a:t>
            </a:r>
            <a:r>
              <a:rPr dirty="0"/>
              <a:t>X(i)</a:t>
            </a:r>
            <a:r>
              <a:rPr spc="-5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given</a:t>
            </a:r>
            <a:r>
              <a:rPr spc="-2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974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Drawbacks</a:t>
            </a:r>
            <a:r>
              <a:rPr sz="3800" spc="-95" dirty="0"/>
              <a:t> </a:t>
            </a:r>
            <a:r>
              <a:rPr sz="3800" dirty="0"/>
              <a:t>of</a:t>
            </a:r>
            <a:r>
              <a:rPr sz="3800" spc="-55" dirty="0"/>
              <a:t> </a:t>
            </a:r>
            <a:r>
              <a:rPr sz="3800" dirty="0"/>
              <a:t>Relative</a:t>
            </a:r>
            <a:r>
              <a:rPr sz="3800" spc="-80" dirty="0"/>
              <a:t> </a:t>
            </a:r>
            <a:r>
              <a:rPr sz="3800" spc="-10" dirty="0"/>
              <a:t>Addressing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35940" y="1778000"/>
            <a:ext cx="8070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  <a:tab pos="1664335" algn="l"/>
                <a:tab pos="3364865" algn="l"/>
                <a:tab pos="4674235" algn="l"/>
                <a:tab pos="5559425" algn="l"/>
                <a:tab pos="6393180" algn="l"/>
                <a:tab pos="7550150" algn="l"/>
              </a:tabLst>
            </a:pPr>
            <a:r>
              <a:rPr sz="2400" spc="-10" dirty="0">
                <a:latin typeface="Arial MT"/>
                <a:cs typeface="Arial MT"/>
              </a:rPr>
              <a:t>Relative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requires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extra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logic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circuits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processing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needed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addresses.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1725">
              <a:lnSpc>
                <a:spcPct val="100000"/>
              </a:lnSpc>
              <a:spcBef>
                <a:spcPts val="95"/>
              </a:spcBef>
            </a:pPr>
            <a:r>
              <a:rPr dirty="0"/>
              <a:t>Auto</a:t>
            </a:r>
            <a:r>
              <a:rPr spc="-80" dirty="0"/>
              <a:t> </a:t>
            </a:r>
            <a:r>
              <a:rPr spc="-10" dirty="0"/>
              <a:t>Indexing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7997190" cy="541750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110"/>
              </a:lnSpc>
              <a:spcBef>
                <a:spcPts val="6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Indexed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items</a:t>
            </a:r>
            <a:r>
              <a:rPr sz="2200" spc="3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frequently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accessed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sequentially.</a:t>
            </a:r>
            <a:r>
              <a:rPr sz="2200" spc="3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X(k)</a:t>
            </a:r>
            <a:r>
              <a:rPr sz="2200" spc="3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3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location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3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immediately </a:t>
            </a:r>
            <a:r>
              <a:rPr sz="2200" dirty="0">
                <a:latin typeface="Arial MT"/>
                <a:cs typeface="Arial MT"/>
              </a:rPr>
              <a:t>followed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reference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X(k+1)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X(k-</a:t>
            </a:r>
            <a:r>
              <a:rPr sz="2200" dirty="0">
                <a:latin typeface="Arial MT"/>
                <a:cs typeface="Arial MT"/>
              </a:rPr>
              <a:t>1)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stored</a:t>
            </a:r>
            <a:r>
              <a:rPr sz="2200" spc="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location </a:t>
            </a:r>
            <a:r>
              <a:rPr sz="2200" dirty="0">
                <a:latin typeface="Arial MT"/>
                <a:cs typeface="Arial MT"/>
              </a:rPr>
              <a:t>A+1</a:t>
            </a:r>
            <a:r>
              <a:rPr sz="2200" spc="4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4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A-1,</a:t>
            </a:r>
            <a:r>
              <a:rPr sz="2200" spc="4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respectively.</a:t>
            </a:r>
            <a:r>
              <a:rPr sz="2200" spc="40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So,</a:t>
            </a:r>
            <a:r>
              <a:rPr sz="2200" spc="4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addressing</a:t>
            </a:r>
            <a:r>
              <a:rPr sz="2200" spc="40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mode</a:t>
            </a:r>
            <a:r>
              <a:rPr sz="2200" spc="400" dirty="0">
                <a:latin typeface="Arial MT"/>
                <a:cs typeface="Arial MT"/>
              </a:rPr>
              <a:t> 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automatically</a:t>
            </a:r>
            <a:r>
              <a:rPr sz="2200" spc="-1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increment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decrement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defined,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i="1" dirty="0">
                <a:solidFill>
                  <a:srgbClr val="990000"/>
                </a:solidFill>
                <a:latin typeface="Arial"/>
                <a:cs typeface="Arial"/>
              </a:rPr>
              <a:t>auto</a:t>
            </a:r>
            <a:r>
              <a:rPr sz="2200" b="1" i="1" spc="-2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990000"/>
                </a:solidFill>
                <a:latin typeface="Arial"/>
                <a:cs typeface="Arial"/>
              </a:rPr>
              <a:t>indexing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ts val="2110"/>
              </a:lnSpc>
              <a:spcBef>
                <a:spcPts val="60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endParaRPr sz="1000" dirty="0">
              <a:latin typeface="Arial MT"/>
              <a:cs typeface="Arial MT"/>
            </a:endParaRPr>
          </a:p>
          <a:p>
            <a:pPr marL="354965" marR="635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b="1" spc="-10" dirty="0">
                <a:solidFill>
                  <a:srgbClr val="990000"/>
                </a:solidFill>
                <a:latin typeface="Arial"/>
                <a:cs typeface="Arial"/>
              </a:rPr>
              <a:t>-</a:t>
            </a:r>
            <a:r>
              <a:rPr sz="2200" b="1" dirty="0">
                <a:solidFill>
                  <a:srgbClr val="990000"/>
                </a:solidFill>
                <a:latin typeface="Arial"/>
                <a:cs typeface="Arial"/>
              </a:rPr>
              <a:t>(A3)</a:t>
            </a:r>
            <a:r>
              <a:rPr sz="2200" b="1" spc="35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200" dirty="0">
                <a:latin typeface="Arial MT"/>
                <a:cs typeface="Arial MT"/>
              </a:rPr>
              <a:t>[Motorola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680X0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series]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indicate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content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A3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decremented</a:t>
            </a:r>
            <a:r>
              <a:rPr sz="2200" spc="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instruction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executed.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i="1" spc="-10" dirty="0">
                <a:solidFill>
                  <a:srgbClr val="990000"/>
                </a:solidFill>
                <a:latin typeface="Arial"/>
                <a:cs typeface="Arial"/>
              </a:rPr>
              <a:t>pre-decrementing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lang="en-US" sz="2200" spc="-10" dirty="0">
              <a:latin typeface="Arial MT"/>
              <a:cs typeface="Arial MT"/>
            </a:endParaRPr>
          </a:p>
          <a:p>
            <a:pPr marL="12065" marR="6350" algn="just">
              <a:lnSpc>
                <a:spcPts val="2110"/>
              </a:lnSpc>
              <a:buClr>
                <a:srgbClr val="000099"/>
              </a:buClr>
              <a:buSzPct val="125000"/>
              <a:tabLst>
                <a:tab pos="354965" algn="l"/>
              </a:tabLst>
            </a:pPr>
            <a:r>
              <a:rPr lang="en-US" sz="2200" spc="-10" dirty="0">
                <a:latin typeface="Arial MT"/>
                <a:cs typeface="Arial MT"/>
              </a:rPr>
              <a:t>	</a:t>
            </a:r>
            <a:r>
              <a:rPr lang="en-US" sz="2200" dirty="0">
                <a:latin typeface="Arial MT"/>
                <a:cs typeface="Arial MT"/>
              </a:rPr>
              <a:t>ARM Example:  LDR R0, [R1, #4]!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Clr>
                <a:srgbClr val="000099"/>
              </a:buClr>
              <a:buFont typeface="Wingdings"/>
              <a:buChar char=""/>
            </a:pPr>
            <a:endParaRPr sz="2200" dirty="0">
              <a:latin typeface="Arial MT"/>
              <a:cs typeface="Arial MT"/>
            </a:endParaRPr>
          </a:p>
          <a:p>
            <a:pPr marL="354965" marR="635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Similarly,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b="1" dirty="0">
                <a:solidFill>
                  <a:srgbClr val="990000"/>
                </a:solidFill>
                <a:latin typeface="Arial"/>
                <a:cs typeface="Arial"/>
              </a:rPr>
              <a:t>(A3)+</a:t>
            </a:r>
            <a:r>
              <a:rPr sz="2200" b="1" spc="35" dirty="0">
                <a:solidFill>
                  <a:srgbClr val="990000"/>
                </a:solidFill>
                <a:latin typeface="Arial"/>
                <a:cs typeface="Arial"/>
              </a:rPr>
              <a:t>  </a:t>
            </a:r>
            <a:r>
              <a:rPr sz="2200" dirty="0">
                <a:latin typeface="Arial MT"/>
                <a:cs typeface="Arial MT"/>
              </a:rPr>
              <a:t>indicates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A3</a:t>
            </a:r>
            <a:r>
              <a:rPr sz="2200" spc="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3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40" dirty="0">
                <a:latin typeface="Arial MT"/>
                <a:cs typeface="Arial MT"/>
              </a:rPr>
              <a:t>  </a:t>
            </a:r>
            <a:r>
              <a:rPr sz="2200" spc="-10" dirty="0">
                <a:latin typeface="Arial MT"/>
                <a:cs typeface="Arial MT"/>
              </a:rPr>
              <a:t>incremented </a:t>
            </a:r>
            <a:r>
              <a:rPr sz="2200" dirty="0">
                <a:latin typeface="Arial MT"/>
                <a:cs typeface="Arial MT"/>
              </a:rPr>
              <a:t>automatically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4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instruction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4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been</a:t>
            </a:r>
            <a:r>
              <a:rPr sz="2200" spc="4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executed.</a:t>
            </a:r>
            <a:r>
              <a:rPr sz="2200" spc="40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This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i="1" spc="-20" dirty="0">
                <a:solidFill>
                  <a:srgbClr val="990000"/>
                </a:solidFill>
                <a:latin typeface="Arial"/>
                <a:cs typeface="Arial"/>
              </a:rPr>
              <a:t>post-</a:t>
            </a:r>
            <a:r>
              <a:rPr sz="2200" b="1" i="1" spc="-10" dirty="0">
                <a:solidFill>
                  <a:srgbClr val="990000"/>
                </a:solidFill>
                <a:latin typeface="Arial"/>
                <a:cs typeface="Arial"/>
              </a:rPr>
              <a:t>incrementing</a:t>
            </a:r>
            <a:r>
              <a:rPr sz="2200" b="1" i="1" spc="-10" dirty="0">
                <a:latin typeface="Arial"/>
                <a:cs typeface="Arial"/>
              </a:rPr>
              <a:t>.</a:t>
            </a:r>
            <a:endParaRPr lang="en-US" sz="2200" b="1" i="1" spc="-10" dirty="0">
              <a:latin typeface="Arial"/>
              <a:cs typeface="Arial"/>
            </a:endParaRPr>
          </a:p>
          <a:p>
            <a:pPr marL="12065" marR="6350" algn="just">
              <a:lnSpc>
                <a:spcPts val="2110"/>
              </a:lnSpc>
              <a:buClr>
                <a:srgbClr val="000099"/>
              </a:buClr>
              <a:buSzPct val="125000"/>
              <a:tabLst>
                <a:tab pos="354965" algn="l"/>
              </a:tabLst>
            </a:pPr>
            <a:r>
              <a:rPr lang="pt-BR" sz="2200" dirty="0">
                <a:latin typeface="Arial MT"/>
                <a:cs typeface="Arial MT"/>
              </a:rPr>
              <a:t>	ARM Example:  LDR R0, [R1], #4</a:t>
            </a:r>
          </a:p>
          <a:p>
            <a:pPr marL="12065" marR="6350" algn="just">
              <a:lnSpc>
                <a:spcPts val="2110"/>
              </a:lnSpc>
              <a:buClr>
                <a:srgbClr val="000099"/>
              </a:buClr>
              <a:buSzPct val="125000"/>
              <a:tabLst>
                <a:tab pos="354965" algn="l"/>
              </a:tabLst>
            </a:pPr>
            <a:endParaRPr sz="2200" dirty="0">
              <a:latin typeface="Arial"/>
              <a:cs typeface="Arial"/>
            </a:endParaRPr>
          </a:p>
          <a:p>
            <a:pPr marL="354965" marR="8890" indent="-342900" algn="just">
              <a:lnSpc>
                <a:spcPts val="211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14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5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amount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14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increment</a:t>
            </a:r>
            <a:r>
              <a:rPr sz="2200" spc="15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or </a:t>
            </a:r>
            <a:r>
              <a:rPr sz="2200" dirty="0">
                <a:latin typeface="Arial MT"/>
                <a:cs typeface="Arial MT"/>
              </a:rPr>
              <a:t>decrement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length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bytes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indexed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operands.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5505">
              <a:lnSpc>
                <a:spcPct val="100000"/>
              </a:lnSpc>
              <a:spcBef>
                <a:spcPts val="95"/>
              </a:spcBef>
            </a:pPr>
            <a:r>
              <a:rPr dirty="0"/>
              <a:t>Register</a:t>
            </a:r>
            <a:r>
              <a:rPr spc="-125" dirty="0"/>
              <a:t> </a:t>
            </a:r>
            <a:r>
              <a:rPr dirty="0"/>
              <a:t>Direct</a:t>
            </a:r>
            <a:r>
              <a:rPr spc="-114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49400"/>
            <a:ext cx="7919084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addressing,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spc="3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 </a:t>
            </a:r>
            <a:r>
              <a:rPr sz="2400" dirty="0">
                <a:latin typeface="Arial MT"/>
                <a:cs typeface="Arial MT"/>
              </a:rPr>
              <a:t>containing</a:t>
            </a:r>
            <a:r>
              <a:rPr sz="2400" spc="20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desired</a:t>
            </a:r>
            <a:r>
              <a:rPr sz="2400" spc="204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i="1" dirty="0">
                <a:latin typeface="Arial"/>
                <a:cs typeface="Arial"/>
              </a:rPr>
              <a:t>V(R)</a:t>
            </a:r>
            <a:r>
              <a:rPr sz="2400" i="1" spc="210" dirty="0">
                <a:latin typeface="Arial"/>
                <a:cs typeface="Arial"/>
              </a:rPr>
              <a:t>  </a:t>
            </a:r>
            <a:r>
              <a:rPr sz="2400" dirty="0">
                <a:latin typeface="Arial MT"/>
                <a:cs typeface="Arial MT"/>
              </a:rPr>
              <a:t>appears</a:t>
            </a:r>
            <a:r>
              <a:rPr sz="2400" spc="2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204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instruction.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Example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Motorola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680X0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instruction:</a:t>
            </a:r>
            <a:endParaRPr sz="2400">
              <a:latin typeface="Arial MT"/>
              <a:cs typeface="Arial MT"/>
            </a:endParaRPr>
          </a:p>
          <a:p>
            <a:pPr marL="349250" algn="just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MOVE</a:t>
            </a:r>
            <a:r>
              <a:rPr sz="2400" b="1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#99,</a:t>
            </a:r>
            <a:r>
              <a:rPr sz="24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D1</a:t>
            </a:r>
            <a:endParaRPr sz="2400">
              <a:latin typeface="Arial"/>
              <a:cs typeface="Arial"/>
            </a:endParaRPr>
          </a:p>
          <a:p>
            <a:pPr marL="355600" marR="5715" indent="-635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means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“move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constant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99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D1”.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immediate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4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99</a:t>
            </a:r>
            <a:r>
              <a:rPr sz="2400" spc="4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4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direct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D1.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95"/>
              </a:spcBef>
            </a:pPr>
            <a:r>
              <a:rPr dirty="0"/>
              <a:t>Register</a:t>
            </a:r>
            <a:r>
              <a:rPr spc="-114" dirty="0"/>
              <a:t> </a:t>
            </a:r>
            <a:r>
              <a:rPr dirty="0"/>
              <a:t>Indirect</a:t>
            </a:r>
            <a:r>
              <a:rPr spc="-110" dirty="0"/>
              <a:t> </a:t>
            </a:r>
            <a:r>
              <a:rPr spc="-10" dirty="0"/>
              <a:t>Addressing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12823"/>
            <a:ext cx="7995920" cy="4853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6985" indent="-342900">
              <a:lnSpc>
                <a:spcPts val="2590"/>
              </a:lnSpc>
              <a:spcBef>
                <a:spcPts val="42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  <a:tab pos="1889760" algn="l"/>
                <a:tab pos="3273425" algn="l"/>
                <a:tab pos="5166360" algn="l"/>
                <a:tab pos="6344285" algn="l"/>
                <a:tab pos="6998334" algn="l"/>
              </a:tabLst>
            </a:pPr>
            <a:r>
              <a:rPr sz="2400" spc="-10" dirty="0">
                <a:latin typeface="Arial MT"/>
                <a:cs typeface="Arial MT"/>
              </a:rPr>
              <a:t>Register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indirect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addressing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refers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indirect </a:t>
            </a:r>
            <a:r>
              <a:rPr sz="2400" dirty="0">
                <a:latin typeface="Arial MT"/>
                <a:cs typeface="Arial MT"/>
              </a:rPr>
              <a:t>addressing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name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field.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marL="349250" algn="just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MOVE.B</a:t>
            </a:r>
            <a:r>
              <a:rPr sz="2400" b="1" spc="-6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(A0),</a:t>
            </a:r>
            <a:r>
              <a:rPr sz="2400" b="1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D1</a:t>
            </a:r>
            <a:endParaRPr sz="2400">
              <a:latin typeface="Arial"/>
              <a:cs typeface="Arial"/>
            </a:endParaRPr>
          </a:p>
          <a:p>
            <a:pPr marL="355600" marR="7620" indent="-6350" algn="just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parentheses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indicate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(A0)</a:t>
            </a:r>
            <a:r>
              <a:rPr sz="2400" spc="3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3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indirect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involving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680X0’s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A0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register.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400">
              <a:latin typeface="Arial MT"/>
              <a:cs typeface="Arial MT"/>
            </a:endParaRPr>
          </a:p>
          <a:p>
            <a:pPr marL="354965" marR="5080" indent="-5080" algn="just">
              <a:lnSpc>
                <a:spcPts val="2590"/>
              </a:lnSpc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15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move-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1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16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1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opcode’s</a:t>
            </a:r>
            <a:r>
              <a:rPr sz="2400" spc="16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.B</a:t>
            </a:r>
            <a:r>
              <a:rPr sz="2400" spc="15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suffix </a:t>
            </a:r>
            <a:r>
              <a:rPr sz="2400" dirty="0">
                <a:latin typeface="Arial MT"/>
                <a:cs typeface="Arial MT"/>
              </a:rPr>
              <a:t>specifies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1-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corresponds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354965" marR="5715" indent="-5080" algn="just">
              <a:lnSpc>
                <a:spcPts val="2590"/>
              </a:lnSpc>
              <a:spcBef>
                <a:spcPts val="580"/>
              </a:spcBef>
            </a:pPr>
            <a:r>
              <a:rPr sz="2400" dirty="0">
                <a:latin typeface="Arial MT"/>
                <a:cs typeface="Arial MT"/>
              </a:rPr>
              <a:t>D1[7:0]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:=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M(A0)</a:t>
            </a:r>
            <a:r>
              <a:rPr sz="2400" spc="2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copies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addressed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20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A0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low-</a:t>
            </a:r>
            <a:r>
              <a:rPr sz="2400" dirty="0">
                <a:latin typeface="Arial MT"/>
                <a:cs typeface="Arial MT"/>
              </a:rPr>
              <a:t>order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position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D1.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three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D1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unchanged.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5005">
              <a:lnSpc>
                <a:spcPct val="100000"/>
              </a:lnSpc>
              <a:spcBef>
                <a:spcPts val="95"/>
              </a:spcBef>
            </a:pPr>
            <a:r>
              <a:rPr dirty="0"/>
              <a:t>Register</a:t>
            </a:r>
            <a:r>
              <a:rPr spc="-90" dirty="0"/>
              <a:t> </a:t>
            </a:r>
            <a:r>
              <a:rPr dirty="0"/>
              <a:t>Indirect</a:t>
            </a:r>
            <a:r>
              <a:rPr spc="-9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10" dirty="0"/>
              <a:t>Offset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9400"/>
            <a:ext cx="7767955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  <a:tab pos="673735" algn="l"/>
                <a:tab pos="1042669" algn="l"/>
                <a:tab pos="1530350" algn="l"/>
                <a:tab pos="2983865" algn="l"/>
                <a:tab pos="3387725" algn="l"/>
                <a:tab pos="3961129" algn="l"/>
                <a:tab pos="5128260" algn="l"/>
                <a:tab pos="6260465" algn="l"/>
              </a:tabLst>
            </a:pPr>
            <a:r>
              <a:rPr sz="2400" spc="-2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extension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register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indirect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addressing mode.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marR="7620" indent="-342900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  <a:tab pos="666115" algn="l"/>
                <a:tab pos="1299845" algn="l"/>
                <a:tab pos="2002789" algn="l"/>
                <a:tab pos="2484120" algn="l"/>
                <a:tab pos="3576954" algn="l"/>
                <a:tab pos="4041775" algn="l"/>
                <a:tab pos="4352925" algn="l"/>
                <a:tab pos="5070475" algn="l"/>
                <a:tab pos="5466715" algn="l"/>
                <a:tab pos="6269990" algn="l"/>
                <a:tab pos="6684645" algn="l"/>
              </a:tabLst>
            </a:pPr>
            <a:r>
              <a:rPr sz="2400" spc="-2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can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also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viewed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3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0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type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of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0" dirty="0">
                <a:latin typeface="Arial MT"/>
                <a:cs typeface="Arial MT"/>
              </a:rPr>
              <a:t>base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indexed addressing.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spc="-10" dirty="0"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marL="349250" algn="just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SW</a:t>
            </a:r>
            <a:r>
              <a:rPr sz="2400" b="1" spc="-4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990000"/>
                </a:solidFill>
                <a:latin typeface="Arial"/>
                <a:cs typeface="Arial"/>
              </a:rPr>
              <a:t>Rt,</a:t>
            </a:r>
            <a:r>
              <a:rPr sz="2400" b="1" spc="-2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990000"/>
                </a:solidFill>
                <a:latin typeface="Arial"/>
                <a:cs typeface="Arial"/>
              </a:rPr>
              <a:t>OFFSET(Rs)</a:t>
            </a:r>
            <a:endParaRPr sz="2400">
              <a:latin typeface="Arial"/>
              <a:cs typeface="Arial"/>
            </a:endParaRPr>
          </a:p>
          <a:p>
            <a:pPr marL="349250" algn="just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 MT"/>
                <a:cs typeface="Arial MT"/>
              </a:rPr>
              <a:t>corresponds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M(Rs+OFFSET)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:=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Rt,</a:t>
            </a:r>
            <a:endParaRPr sz="2400">
              <a:latin typeface="Arial MT"/>
              <a:cs typeface="Arial MT"/>
            </a:endParaRPr>
          </a:p>
          <a:p>
            <a:pPr marL="354965" marR="5080" indent="-5080" algn="just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Rs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9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register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OFFSET</a:t>
            </a:r>
            <a:r>
              <a:rPr sz="2400" spc="8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acting</a:t>
            </a:r>
            <a:r>
              <a:rPr sz="2400" spc="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offset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operand.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Rt</a:t>
            </a:r>
            <a:r>
              <a:rPr sz="2400" spc="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40" dirty="0">
                <a:latin typeface="Arial MT"/>
                <a:cs typeface="Arial MT"/>
              </a:rPr>
              <a:t> 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register.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95"/>
              </a:spcBef>
            </a:pPr>
            <a:r>
              <a:rPr dirty="0"/>
              <a:t>RISC</a:t>
            </a:r>
            <a:r>
              <a:rPr spc="-55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0" dirty="0"/>
              <a:t>CISC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52447"/>
            <a:ext cx="76942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CISC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(complex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computer)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SzPct val="79166"/>
              <a:buChar char="-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VAX,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X86,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Motorolla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680X0,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etc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RISC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(reduced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computer)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buSzPct val="79166"/>
              <a:buChar char="-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MIPS,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Alpha,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Sparc,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IBM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801,ARM6,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etc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95"/>
              </a:spcBef>
            </a:pPr>
            <a:r>
              <a:rPr dirty="0"/>
              <a:t>RISC</a:t>
            </a:r>
            <a:r>
              <a:rPr spc="-55" dirty="0"/>
              <a:t> </a:t>
            </a:r>
            <a:r>
              <a:rPr dirty="0"/>
              <a:t>Vs</a:t>
            </a:r>
            <a:r>
              <a:rPr spc="-55" dirty="0"/>
              <a:t> </a:t>
            </a:r>
            <a:r>
              <a:rPr spc="-20" dirty="0"/>
              <a:t>CISC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966912"/>
          <a:ext cx="8229600" cy="388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9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CISC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b="1" spc="-2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RISC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20" dirty="0"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2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length</a:t>
                      </a:r>
                      <a:r>
                        <a:rPr sz="24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instruction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2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word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instruction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2498090" algn="l"/>
                        </a:tabLst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2400" spc="-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2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format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Small</a:t>
                      </a:r>
                      <a:r>
                        <a:rPr sz="2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format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Memory</a:t>
                      </a:r>
                      <a:r>
                        <a:rPr sz="2400" spc="-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operands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Load/store</a:t>
                      </a:r>
                      <a:r>
                        <a:rPr sz="2400" spc="-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architecture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9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Complex</a:t>
                      </a:r>
                      <a:r>
                        <a:rPr sz="2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operations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Simple</a:t>
                      </a:r>
                      <a:r>
                        <a:rPr sz="2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10" dirty="0">
                          <a:latin typeface="Arial MT"/>
                          <a:cs typeface="Arial MT"/>
                        </a:rPr>
                        <a:t>operations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819910">
              <a:lnSpc>
                <a:spcPct val="100000"/>
              </a:lnSpc>
              <a:spcBef>
                <a:spcPts val="95"/>
              </a:spcBef>
            </a:pPr>
            <a:r>
              <a:rPr dirty="0"/>
              <a:t>Instruction</a:t>
            </a:r>
            <a:r>
              <a:rPr spc="-80" dirty="0"/>
              <a:t> </a:t>
            </a:r>
            <a:r>
              <a:rPr spc="-1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741423"/>
            <a:ext cx="8272780" cy="298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specifies</a:t>
            </a:r>
            <a:endParaRPr sz="2400">
              <a:latin typeface="Arial MT"/>
              <a:cs typeface="Arial MT"/>
            </a:endParaRPr>
          </a:p>
          <a:p>
            <a:pPr marL="380365" indent="-342265" algn="just">
              <a:lnSpc>
                <a:spcPct val="100000"/>
              </a:lnSpc>
              <a:spcBef>
                <a:spcPts val="28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carried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processor.</a:t>
            </a:r>
            <a:endParaRPr sz="2400">
              <a:latin typeface="Arial MT"/>
              <a:cs typeface="Arial MT"/>
            </a:endParaRPr>
          </a:p>
          <a:p>
            <a:pPr marL="380365" marR="30480" indent="-342900" algn="just">
              <a:lnSpc>
                <a:spcPts val="2590"/>
              </a:lnSpc>
              <a:spcBef>
                <a:spcPts val="62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operation.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includes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input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result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spc="-10" dirty="0">
                <a:latin typeface="Arial MT"/>
                <a:cs typeface="Arial MT"/>
              </a:rPr>
              <a:t>produced.</a:t>
            </a:r>
            <a:endParaRPr sz="2400">
              <a:latin typeface="Arial MT"/>
              <a:cs typeface="Arial MT"/>
            </a:endParaRPr>
          </a:p>
          <a:p>
            <a:pPr marL="381000" marR="30480" indent="-342900" algn="just">
              <a:lnSpc>
                <a:spcPts val="2590"/>
              </a:lnSpc>
              <a:spcBef>
                <a:spcPts val="58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assembly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language</a:t>
            </a:r>
            <a:r>
              <a:rPr sz="2400" spc="1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notation,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format</a:t>
            </a:r>
            <a:r>
              <a:rPr sz="2400" spc="1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written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as</a:t>
            </a:r>
            <a:endParaRPr sz="2400">
              <a:latin typeface="Arial MT"/>
              <a:cs typeface="Arial MT"/>
            </a:endParaRPr>
          </a:p>
          <a:p>
            <a:pPr marL="952500">
              <a:lnSpc>
                <a:spcPct val="100000"/>
              </a:lnSpc>
              <a:spcBef>
                <a:spcPts val="250"/>
              </a:spcBef>
            </a:pPr>
            <a:r>
              <a:rPr sz="2400" i="1" dirty="0">
                <a:latin typeface="Arial"/>
                <a:cs typeface="Arial"/>
              </a:rPr>
              <a:t>op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1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i="1" baseline="-20833" dirty="0">
                <a:latin typeface="Arial"/>
                <a:cs typeface="Arial"/>
              </a:rPr>
              <a:t>2</a:t>
            </a:r>
            <a:r>
              <a:rPr sz="2400" i="1" dirty="0">
                <a:latin typeface="Arial"/>
                <a:cs typeface="Arial"/>
              </a:rPr>
              <a:t>,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…..,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X</a:t>
            </a:r>
            <a:r>
              <a:rPr sz="2400" i="1" spc="-37" baseline="-20833" dirty="0">
                <a:latin typeface="Arial"/>
                <a:cs typeface="Arial"/>
              </a:rPr>
              <a:t>n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85906" y="4800603"/>
            <a:ext cx="76200" cy="304800"/>
            <a:chOff x="1485906" y="4800603"/>
            <a:chExt cx="76200" cy="304800"/>
          </a:xfrm>
        </p:grpSpPr>
        <p:sp>
          <p:nvSpPr>
            <p:cNvPr id="5" name="object 5"/>
            <p:cNvSpPr/>
            <p:nvPr/>
          </p:nvSpPr>
          <p:spPr>
            <a:xfrm>
              <a:off x="1524000" y="48641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5906" y="48006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6939" y="5283200"/>
            <a:ext cx="862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opcode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22450" y="4800600"/>
            <a:ext cx="1993900" cy="457200"/>
            <a:chOff x="1822450" y="4800600"/>
            <a:chExt cx="1993900" cy="457200"/>
          </a:xfrm>
        </p:grpSpPr>
        <p:sp>
          <p:nvSpPr>
            <p:cNvPr id="9" name="object 9"/>
            <p:cNvSpPr/>
            <p:nvPr/>
          </p:nvSpPr>
          <p:spPr>
            <a:xfrm>
              <a:off x="1828800" y="48006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800" y="5029200"/>
              <a:ext cx="1981200" cy="0"/>
            </a:xfrm>
            <a:custGeom>
              <a:avLst/>
              <a:gdLst/>
              <a:ahLst/>
              <a:cxnLst/>
              <a:rect l="l" t="t" r="r" b="b"/>
              <a:pathLst>
                <a:path w="1981200">
                  <a:moveTo>
                    <a:pt x="0" y="0"/>
                  </a:moveTo>
                  <a:lnTo>
                    <a:pt x="1981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0000" y="48006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7000" y="5092700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165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28906" y="50292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36139" y="5283200"/>
            <a:ext cx="3416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Addresses=</a:t>
            </a:r>
            <a:r>
              <a:rPr sz="2000" spc="-7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register</a:t>
            </a:r>
            <a:r>
              <a:rPr sz="2000" spc="-55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990000"/>
                </a:solidFill>
                <a:latin typeface="Arial MT"/>
                <a:cs typeface="Arial MT"/>
              </a:rPr>
              <a:t>/</a:t>
            </a:r>
            <a:r>
              <a:rPr sz="2000" spc="-30" dirty="0">
                <a:solidFill>
                  <a:srgbClr val="99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Arial MT"/>
                <a:cs typeface="Arial MT"/>
              </a:rPr>
              <a:t>memory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95"/>
              </a:spcBef>
            </a:pPr>
            <a:r>
              <a:rPr dirty="0"/>
              <a:t>Instruction</a:t>
            </a:r>
            <a:r>
              <a:rPr spc="-70" dirty="0"/>
              <a:t> </a:t>
            </a:r>
            <a:r>
              <a:rPr dirty="0"/>
              <a:t>Format</a:t>
            </a:r>
            <a:r>
              <a:rPr spc="-6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RISC1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77999"/>
            <a:ext cx="812419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 MT"/>
                <a:cs typeface="Arial MT"/>
              </a:rPr>
              <a:t>As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restricted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instructions, </a:t>
            </a:r>
            <a:r>
              <a:rPr sz="2200" dirty="0">
                <a:latin typeface="Arial MT"/>
                <a:cs typeface="Arial MT"/>
              </a:rPr>
              <a:t>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operands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instructions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addresses,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short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accommodate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one-</a:t>
            </a:r>
            <a:r>
              <a:rPr sz="2200" dirty="0">
                <a:latin typeface="Arial MT"/>
                <a:cs typeface="Arial MT"/>
              </a:rPr>
              <a:t>word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format.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41723"/>
            <a:ext cx="8139430" cy="239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0">
              <a:lnSpc>
                <a:spcPct val="100000"/>
              </a:lnSpc>
              <a:spcBef>
                <a:spcPts val="100"/>
              </a:spcBef>
              <a:tabLst>
                <a:tab pos="4126865" algn="l"/>
              </a:tabLst>
            </a:pP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code</a:t>
            </a:r>
            <a:r>
              <a:rPr sz="1400" dirty="0">
                <a:latin typeface="Arial MT"/>
                <a:cs typeface="Arial MT"/>
              </a:rPr>
              <a:t>	Set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immediate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address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register-to-</a:t>
            </a:r>
            <a:r>
              <a:rPr sz="2200" dirty="0">
                <a:latin typeface="Arial MT"/>
                <a:cs typeface="Arial MT"/>
              </a:rPr>
              <a:t>register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form</a:t>
            </a:r>
            <a:endParaRPr sz="2200">
              <a:latin typeface="Arial MT"/>
              <a:cs typeface="Arial MT"/>
            </a:endParaRPr>
          </a:p>
          <a:p>
            <a:pPr marL="1955164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Rd:=F(Rs,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S2)</a:t>
            </a:r>
            <a:endParaRPr sz="22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Rd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Destination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register,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First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S2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Second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register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13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=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1,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S2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interpreted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immediate</a:t>
            </a:r>
            <a:r>
              <a:rPr sz="2200" spc="-10" dirty="0">
                <a:latin typeface="Arial MT"/>
                <a:cs typeface="Arial MT"/>
              </a:rPr>
              <a:t> address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8050" y="3422650"/>
          <a:ext cx="70866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Opcode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Destination</a:t>
                      </a:r>
                      <a:r>
                        <a:rPr sz="16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Rd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88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S2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93139" y="31526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31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139" y="31526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8740" y="31526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940" y="3152647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12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24093" y="3809996"/>
            <a:ext cx="76200" cy="228600"/>
            <a:chOff x="2324093" y="3809996"/>
            <a:chExt cx="76200" cy="228600"/>
          </a:xfrm>
        </p:grpSpPr>
        <p:sp>
          <p:nvSpPr>
            <p:cNvPr id="11" name="object 11"/>
            <p:cNvSpPr/>
            <p:nvPr/>
          </p:nvSpPr>
          <p:spPr>
            <a:xfrm>
              <a:off x="2362197" y="3873499"/>
              <a:ext cx="0" cy="165100"/>
            </a:xfrm>
            <a:custGeom>
              <a:avLst/>
              <a:gdLst/>
              <a:ahLst/>
              <a:cxnLst/>
              <a:rect l="l" t="t" r="r" b="b"/>
              <a:pathLst>
                <a:path h="165100">
                  <a:moveTo>
                    <a:pt x="0" y="0"/>
                  </a:moveTo>
                  <a:lnTo>
                    <a:pt x="0" y="165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4093" y="3809996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8112" y="0"/>
                  </a:moveTo>
                  <a:lnTo>
                    <a:pt x="0" y="76200"/>
                  </a:lnTo>
                  <a:lnTo>
                    <a:pt x="76200" y="76212"/>
                  </a:lnTo>
                  <a:lnTo>
                    <a:pt x="38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95906" y="3810003"/>
            <a:ext cx="76200" cy="304800"/>
            <a:chOff x="5295906" y="3810003"/>
            <a:chExt cx="76200" cy="304800"/>
          </a:xfrm>
        </p:grpSpPr>
        <p:sp>
          <p:nvSpPr>
            <p:cNvPr id="14" name="object 14"/>
            <p:cNvSpPr/>
            <p:nvPr/>
          </p:nvSpPr>
          <p:spPr>
            <a:xfrm>
              <a:off x="5333999" y="3873500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2413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95906" y="381000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199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74874" y="315104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736089">
              <a:lnSpc>
                <a:spcPct val="100000"/>
              </a:lnSpc>
              <a:spcBef>
                <a:spcPts val="95"/>
              </a:spcBef>
            </a:pPr>
            <a:r>
              <a:rPr dirty="0"/>
              <a:t>Operand</a:t>
            </a:r>
            <a:r>
              <a:rPr spc="-60" dirty="0"/>
              <a:t> </a:t>
            </a:r>
            <a:r>
              <a:rPr spc="-10" dirty="0"/>
              <a:t>Extension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4847"/>
            <a:ext cx="7381240" cy="419544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799465" indent="-342900">
              <a:lnSpc>
                <a:spcPts val="2300"/>
              </a:lnSpc>
              <a:spcBef>
                <a:spcPts val="66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CPU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addresses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length.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86360" indent="-342900">
              <a:lnSpc>
                <a:spcPts val="2300"/>
              </a:lnSpc>
              <a:spcBef>
                <a:spcPts val="5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Instruction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fields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shorter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standard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size.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unavoidable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RISC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instructions.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ts val="23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full- </a:t>
            </a:r>
            <a:r>
              <a:rPr sz="2400" dirty="0">
                <a:latin typeface="Arial MT"/>
                <a:cs typeface="Arial MT"/>
              </a:rPr>
              <a:t>size,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unsigned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numbers:</a:t>
            </a:r>
            <a:endParaRPr sz="2400">
              <a:latin typeface="Arial MT"/>
              <a:cs typeface="Arial MT"/>
            </a:endParaRPr>
          </a:p>
          <a:p>
            <a:pPr marL="690880" lvl="1" indent="-33528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690880" algn="l"/>
              </a:tabLst>
            </a:pPr>
            <a:r>
              <a:rPr sz="2400" dirty="0">
                <a:latin typeface="Arial MT"/>
                <a:cs typeface="Arial MT"/>
              </a:rPr>
              <a:t>Sign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Extension</a:t>
            </a:r>
            <a:endParaRPr sz="2400">
              <a:latin typeface="Arial MT"/>
              <a:cs typeface="Arial MT"/>
            </a:endParaRPr>
          </a:p>
          <a:p>
            <a:pPr marL="684530" lvl="1" indent="-335280">
              <a:lnSpc>
                <a:spcPct val="100000"/>
              </a:lnSpc>
              <a:buAutoNum type="arabicPeriod"/>
              <a:tabLst>
                <a:tab pos="684530" algn="l"/>
              </a:tabLst>
            </a:pPr>
            <a:r>
              <a:rPr sz="2400" dirty="0">
                <a:latin typeface="Arial MT"/>
                <a:cs typeface="Arial MT"/>
              </a:rPr>
              <a:t>Zero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Extension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231390">
              <a:lnSpc>
                <a:spcPct val="100000"/>
              </a:lnSpc>
              <a:spcBef>
                <a:spcPts val="95"/>
              </a:spcBef>
            </a:pPr>
            <a:r>
              <a:rPr dirty="0"/>
              <a:t>Sign</a:t>
            </a:r>
            <a:r>
              <a:rPr spc="-35" dirty="0"/>
              <a:t> </a:t>
            </a:r>
            <a:r>
              <a:rPr spc="-10" dirty="0"/>
              <a:t>Extension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08050" y="4814887"/>
            <a:ext cx="3136900" cy="158750"/>
            <a:chOff x="908050" y="4814887"/>
            <a:chExt cx="3136900" cy="158750"/>
          </a:xfrm>
        </p:grpSpPr>
        <p:sp>
          <p:nvSpPr>
            <p:cNvPr id="4" name="object 4"/>
            <p:cNvSpPr/>
            <p:nvPr/>
          </p:nvSpPr>
          <p:spPr>
            <a:xfrm>
              <a:off x="914400" y="481488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00" y="4967287"/>
              <a:ext cx="3124200" cy="0"/>
            </a:xfrm>
            <a:custGeom>
              <a:avLst/>
              <a:gdLst/>
              <a:ahLst/>
              <a:cxnLst/>
              <a:rect l="l" t="t" r="r" b="b"/>
              <a:pathLst>
                <a:path w="3124200">
                  <a:moveTo>
                    <a:pt x="0" y="0"/>
                  </a:moveTo>
                  <a:lnTo>
                    <a:pt x="3124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8600" y="481488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184650" y="4814887"/>
            <a:ext cx="2146300" cy="158750"/>
            <a:chOff x="4184650" y="4814887"/>
            <a:chExt cx="2146300" cy="158750"/>
          </a:xfrm>
        </p:grpSpPr>
        <p:sp>
          <p:nvSpPr>
            <p:cNvPr id="8" name="object 8"/>
            <p:cNvSpPr/>
            <p:nvPr/>
          </p:nvSpPr>
          <p:spPr>
            <a:xfrm>
              <a:off x="4191000" y="481488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1000" y="4967287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24600" y="4814887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340" y="1549400"/>
            <a:ext cx="8059420" cy="389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marR="17780" indent="-342900" algn="just">
              <a:lnSpc>
                <a:spcPct val="100000"/>
              </a:lnSpc>
              <a:spcBef>
                <a:spcPts val="1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</a:tabLst>
            </a:pPr>
            <a:r>
              <a:rPr sz="2400" dirty="0">
                <a:latin typeface="Arial MT"/>
                <a:cs typeface="Arial MT"/>
              </a:rPr>
              <a:t>Suppose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short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m-</a:t>
            </a:r>
            <a:r>
              <a:rPr sz="2400" dirty="0">
                <a:latin typeface="Arial MT"/>
                <a:cs typeface="Arial MT"/>
              </a:rPr>
              <a:t>bit,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twos-</a:t>
            </a:r>
            <a:r>
              <a:rPr sz="2400" dirty="0">
                <a:latin typeface="Arial MT"/>
                <a:cs typeface="Arial MT"/>
              </a:rPr>
              <a:t>complement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is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n-</a:t>
            </a:r>
            <a:r>
              <a:rPr sz="2400" dirty="0">
                <a:latin typeface="Arial MT"/>
                <a:cs typeface="Arial MT"/>
              </a:rPr>
              <a:t>bit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arithmetic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operation.</a:t>
            </a:r>
            <a:r>
              <a:rPr sz="2400" spc="-1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10" dirty="0">
                <a:latin typeface="Arial MT"/>
                <a:cs typeface="Arial MT"/>
              </a:rPr>
              <a:t>  technique </a:t>
            </a:r>
            <a:r>
              <a:rPr sz="2400" dirty="0">
                <a:latin typeface="Arial MT"/>
                <a:cs typeface="Arial MT"/>
              </a:rPr>
              <a:t>replicates  the</a:t>
            </a:r>
            <a:r>
              <a:rPr sz="2400" spc="-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leftmost  bit</a:t>
            </a:r>
            <a:r>
              <a:rPr sz="2400" spc="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  of</a:t>
            </a:r>
            <a:r>
              <a:rPr sz="2400" spc="-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the  short</a:t>
            </a:r>
            <a:r>
              <a:rPr sz="2400" spc="-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operand</a:t>
            </a:r>
            <a:r>
              <a:rPr sz="2400" spc="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N,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corresponds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bit,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n-</a:t>
            </a:r>
            <a:r>
              <a:rPr sz="2400" dirty="0">
                <a:latin typeface="Arial MT"/>
                <a:cs typeface="Arial MT"/>
              </a:rPr>
              <a:t>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times.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4057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405765" algn="l"/>
                <a:tab pos="1844675" algn="l"/>
              </a:tabLst>
            </a:pPr>
            <a:r>
              <a:rPr sz="2400" spc="-10" dirty="0">
                <a:latin typeface="Arial MT"/>
                <a:cs typeface="Arial MT"/>
              </a:rPr>
              <a:t>Example:</a:t>
            </a:r>
            <a:r>
              <a:rPr sz="2400" dirty="0">
                <a:latin typeface="Arial MT"/>
                <a:cs typeface="Arial MT"/>
              </a:rPr>
              <a:t>	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10101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01010101</a:t>
            </a:r>
            <a:endParaRPr sz="2400">
              <a:latin typeface="Arial MT"/>
              <a:cs typeface="Arial MT"/>
            </a:endParaRPr>
          </a:p>
          <a:p>
            <a:pPr marL="314325" marR="2308225" indent="91440">
              <a:lnSpc>
                <a:spcPts val="2870"/>
              </a:lnSpc>
              <a:spcBef>
                <a:spcPts val="1270"/>
              </a:spcBef>
            </a:pPr>
            <a:r>
              <a:rPr sz="3600" spc="-15" baseline="13888" dirty="0">
                <a:latin typeface="Arial MT"/>
                <a:cs typeface="Arial MT"/>
              </a:rPr>
              <a:t>N</a:t>
            </a:r>
            <a:r>
              <a:rPr sz="1600" spc="-10" dirty="0">
                <a:latin typeface="Arial MT"/>
                <a:cs typeface="Arial MT"/>
              </a:rPr>
              <a:t>Sign-extended</a:t>
            </a:r>
            <a:r>
              <a:rPr sz="3600" spc="-15" baseline="13888" dirty="0">
                <a:latin typeface="Arial MT"/>
                <a:cs typeface="Arial MT"/>
              </a:rPr>
              <a:t>= </a:t>
            </a:r>
            <a:r>
              <a:rPr sz="2400" spc="-10" dirty="0">
                <a:latin typeface="Arial MT"/>
                <a:cs typeface="Arial MT"/>
              </a:rPr>
              <a:t>11111111111111111111010101010101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Arial MT"/>
              <a:cs typeface="Arial MT"/>
            </a:endParaRPr>
          </a:p>
          <a:p>
            <a:pPr marL="901700">
              <a:lnSpc>
                <a:spcPct val="100000"/>
              </a:lnSpc>
              <a:tabLst>
                <a:tab pos="4711065" algn="l"/>
              </a:tabLst>
            </a:pPr>
            <a:r>
              <a:rPr sz="1800" spc="-10" dirty="0">
                <a:latin typeface="Arial MT"/>
                <a:cs typeface="Arial MT"/>
              </a:rPr>
              <a:t>n-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19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25" dirty="0">
                <a:latin typeface="Arial MT"/>
                <a:cs typeface="Arial MT"/>
              </a:rPr>
              <a:t>13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9140" y="1473200"/>
            <a:ext cx="7402830" cy="13608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700"/>
              </a:spcBef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10101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01010101=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-2646</a:t>
            </a:r>
            <a:r>
              <a:rPr sz="2400" spc="-15" baseline="-20833" dirty="0">
                <a:latin typeface="Arial MT"/>
                <a:cs typeface="Arial MT"/>
              </a:rPr>
              <a:t>10</a:t>
            </a:r>
            <a:endParaRPr sz="2400" baseline="-20833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00099"/>
              </a:buClr>
              <a:buFont typeface="Wingdings"/>
              <a:buChar char=""/>
            </a:pPr>
            <a:endParaRPr sz="2400">
              <a:latin typeface="Arial MT"/>
              <a:cs typeface="Arial MT"/>
            </a:endParaRPr>
          </a:p>
          <a:p>
            <a:pPr marL="380365" indent="-342265">
              <a:lnSpc>
                <a:spcPct val="100000"/>
              </a:lnSpc>
              <a:buClr>
                <a:srgbClr val="000099"/>
              </a:buClr>
              <a:buSzPct val="125000"/>
              <a:buFont typeface="Wingdings"/>
              <a:buChar char=""/>
              <a:tabLst>
                <a:tab pos="380365" algn="l"/>
              </a:tabLst>
            </a:pPr>
            <a:r>
              <a:rPr sz="2400" dirty="0">
                <a:latin typeface="Arial MT"/>
                <a:cs typeface="Arial MT"/>
              </a:rPr>
              <a:t>It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maintains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number’s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correct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magnitude.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1390">
              <a:lnSpc>
                <a:spcPct val="100000"/>
              </a:lnSpc>
              <a:spcBef>
                <a:spcPts val="95"/>
              </a:spcBef>
            </a:pPr>
            <a:r>
              <a:rPr dirty="0"/>
              <a:t>Sign</a:t>
            </a:r>
            <a:r>
              <a:rPr spc="-35" dirty="0"/>
              <a:t> </a:t>
            </a:r>
            <a:r>
              <a:rPr spc="-10" dirty="0"/>
              <a:t>Extension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1711</Words>
  <Application>Microsoft Office PowerPoint</Application>
  <PresentationFormat>On-screen Show (4:3)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Times New Roman</vt:lpstr>
      <vt:lpstr>Wingdings</vt:lpstr>
      <vt:lpstr>Office Theme</vt:lpstr>
      <vt:lpstr>Lecture - 06</vt:lpstr>
      <vt:lpstr>Classifying Instruction Set</vt:lpstr>
      <vt:lpstr>RISC Vs CISC</vt:lpstr>
      <vt:lpstr>RISC Vs CISC</vt:lpstr>
      <vt:lpstr>Instruction Format</vt:lpstr>
      <vt:lpstr>Instruction Format for RISC1</vt:lpstr>
      <vt:lpstr>Operand Extension</vt:lpstr>
      <vt:lpstr>Sign Extension</vt:lpstr>
      <vt:lpstr>Sign Extension</vt:lpstr>
      <vt:lpstr>Zero Extension</vt:lpstr>
      <vt:lpstr>Address Extension</vt:lpstr>
      <vt:lpstr>Address Extension</vt:lpstr>
      <vt:lpstr>Addressing Modes</vt:lpstr>
      <vt:lpstr>Immediate Addressing</vt:lpstr>
      <vt:lpstr>Direct Addressing</vt:lpstr>
      <vt:lpstr>Indirect Addressing</vt:lpstr>
      <vt:lpstr>The Three Addressing Modes</vt:lpstr>
      <vt:lpstr>Relative Addressing</vt:lpstr>
      <vt:lpstr>Relative Addressing</vt:lpstr>
      <vt:lpstr>Advantages of Relative Addressing</vt:lpstr>
      <vt:lpstr>Advantages of Relative Addressing</vt:lpstr>
      <vt:lpstr>Drawbacks of Relative Addressing</vt:lpstr>
      <vt:lpstr>Auto Indexing</vt:lpstr>
      <vt:lpstr>Register Direct Addressing</vt:lpstr>
      <vt:lpstr>Register Indirect Addressing</vt:lpstr>
      <vt:lpstr>Register Indirect with Offset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fsfsdfdsf</dc:title>
  <dc:creator>Eva</dc:creator>
  <cp:lastModifiedBy>Jargis Ahmed</cp:lastModifiedBy>
  <cp:revision>1</cp:revision>
  <dcterms:created xsi:type="dcterms:W3CDTF">2025-04-20T17:37:50Z</dcterms:created>
  <dcterms:modified xsi:type="dcterms:W3CDTF">2025-04-21T01:21:47Z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2014-04-07T00:00:00Z</vt:filetime>
  </property>
  <property fmtid="{D5CDD505-2E9C-101B-9397-08002B2CF9AE}" pid="3" name="Creator">
    <vt:lpwstr>Acrobat PDFMaker 9.0 for PowerPoint</vt:lpwstr>
  </property>
  <property fmtid="{D5CDD505-2E9C-101B-9397-08002B2CF9AE}" pid="4" name="LastSaved">
    <vt:filetime>2025-04-20T00:00:00Z</vt:filetime>
  </property>
  <property fmtid="{D5CDD505-2E9C-101B-9397-08002B2CF9AE}" pid="5" name="Producer">
    <vt:lpwstr>Adobe PDF Library 9.0</vt:lpwstr>
  </property>
</Properties>
</file>