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8546" y="506984"/>
            <a:ext cx="78117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473200"/>
            <a:ext cx="7639684" cy="470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246" y="2684780"/>
            <a:ext cx="31623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Lecture</a:t>
            </a:r>
            <a:r>
              <a:rPr dirty="0" sz="4400" spc="-30"/>
              <a:t> </a:t>
            </a:r>
            <a:r>
              <a:rPr dirty="0" sz="4400"/>
              <a:t>-</a:t>
            </a:r>
            <a:r>
              <a:rPr dirty="0" sz="4400" spc="-25"/>
              <a:t> 07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011" y="455167"/>
            <a:ext cx="64287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1400" marR="5080" indent="-1028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Zero</a:t>
            </a:r>
            <a:r>
              <a:rPr dirty="0" sz="3600" spc="-85"/>
              <a:t> </a:t>
            </a:r>
            <a:r>
              <a:rPr dirty="0" sz="3600"/>
              <a:t>Address</a:t>
            </a:r>
            <a:r>
              <a:rPr dirty="0" sz="3600" spc="-60"/>
              <a:t> </a:t>
            </a:r>
            <a:r>
              <a:rPr dirty="0" sz="3600"/>
              <a:t>Machine</a:t>
            </a:r>
            <a:r>
              <a:rPr dirty="0" sz="3600" spc="-55"/>
              <a:t> </a:t>
            </a:r>
            <a:r>
              <a:rPr dirty="0" sz="3600" spc="-10"/>
              <a:t>(Stack </a:t>
            </a:r>
            <a:r>
              <a:rPr dirty="0" sz="3600"/>
              <a:t>Based</a:t>
            </a:r>
            <a:r>
              <a:rPr dirty="0" sz="3600" spc="-45"/>
              <a:t> </a:t>
            </a:r>
            <a:r>
              <a:rPr dirty="0" sz="3600" spc="-10"/>
              <a:t>Architecture)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930400"/>
            <a:ext cx="7889240" cy="434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4295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Addresses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eliminated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storing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operands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25">
                <a:latin typeface="Arial MT"/>
                <a:cs typeface="Arial MT"/>
              </a:rPr>
              <a:t>push-</a:t>
            </a:r>
            <a:r>
              <a:rPr dirty="0" sz="2400">
                <a:latin typeface="Arial MT"/>
                <a:cs typeface="Arial MT"/>
              </a:rPr>
              <a:t>down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stack.</a:t>
            </a:r>
            <a:endParaRPr sz="2400">
              <a:latin typeface="Arial MT"/>
              <a:cs typeface="Arial MT"/>
            </a:endParaRPr>
          </a:p>
          <a:p>
            <a:pPr marL="355600" marR="205740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All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operands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top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locations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stack.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pointer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automatically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keeps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track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top.</a:t>
            </a:r>
            <a:endParaRPr sz="2400">
              <a:latin typeface="Arial MT"/>
              <a:cs typeface="Arial MT"/>
            </a:endParaRPr>
          </a:p>
          <a:p>
            <a:pPr marL="355600" marR="32384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Push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pop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operations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needed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transfer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to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stack.</a:t>
            </a:r>
            <a:endParaRPr sz="2400">
              <a:latin typeface="Arial MT"/>
              <a:cs typeface="Arial MT"/>
            </a:endParaRPr>
          </a:p>
          <a:p>
            <a:pPr marL="355600" marR="222885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example,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X+Y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invoked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causes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top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operands,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should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Y,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be </a:t>
            </a:r>
            <a:r>
              <a:rPr dirty="0" sz="2400">
                <a:latin typeface="Arial MT"/>
                <a:cs typeface="Arial MT"/>
              </a:rPr>
              <a:t>removed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added.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sum </a:t>
            </a:r>
            <a:r>
              <a:rPr dirty="0" sz="2400">
                <a:latin typeface="Arial MT"/>
                <a:cs typeface="Arial MT"/>
              </a:rPr>
              <a:t>X+Y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placed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top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stack.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70330"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dirty="0" spc="-95"/>
              <a:t> </a:t>
            </a:r>
            <a:r>
              <a:rPr dirty="0" spc="-10"/>
              <a:t>Architectures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7911" y="1562671"/>
            <a:ext cx="4025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990000"/>
                </a:solidFill>
                <a:latin typeface="Arial"/>
                <a:cs typeface="Arial"/>
              </a:rPr>
              <a:t>Example:</a:t>
            </a:r>
            <a:r>
              <a:rPr dirty="0" sz="2800" spc="-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990000"/>
                </a:solidFill>
                <a:latin typeface="Arial"/>
                <a:cs typeface="Arial"/>
              </a:rPr>
              <a:t>A*B</a:t>
            </a:r>
            <a:r>
              <a:rPr dirty="0" sz="2800" spc="-6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dirty="0" sz="2800" spc="-5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990000"/>
                </a:solidFill>
                <a:latin typeface="Arial"/>
                <a:cs typeface="Arial"/>
              </a:rPr>
              <a:t>(A+C*B)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2460307"/>
            <a:ext cx="991235" cy="3646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push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>
                <a:latin typeface="Arial MT"/>
                <a:cs typeface="Arial MT"/>
              </a:rPr>
              <a:t>push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B </a:t>
            </a:r>
            <a:r>
              <a:rPr dirty="0" sz="2400" spc="-25">
                <a:latin typeface="Arial MT"/>
                <a:cs typeface="Arial MT"/>
              </a:rPr>
              <a:t>mul </a:t>
            </a:r>
            <a:r>
              <a:rPr dirty="0" sz="2400">
                <a:latin typeface="Arial MT"/>
                <a:cs typeface="Arial MT"/>
              </a:rPr>
              <a:t>push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>
                <a:latin typeface="Arial MT"/>
                <a:cs typeface="Arial MT"/>
              </a:rPr>
              <a:t>push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C </a:t>
            </a:r>
            <a:r>
              <a:rPr dirty="0" sz="2400">
                <a:latin typeface="Arial MT"/>
                <a:cs typeface="Arial MT"/>
              </a:rPr>
              <a:t>push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B </a:t>
            </a:r>
            <a:r>
              <a:rPr dirty="0" sz="2400" spc="-25">
                <a:latin typeface="Arial MT"/>
                <a:cs typeface="Arial MT"/>
              </a:rPr>
              <a:t>mul add sub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97250" y="3549650"/>
            <a:ext cx="444500" cy="215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1650"/>
              </a:lnSpc>
            </a:pPr>
            <a:r>
              <a:rPr dirty="0" sz="1400" spc="-5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94150" y="3532441"/>
            <a:ext cx="4699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4315" algn="l"/>
              </a:tabLst>
            </a:pPr>
            <a:r>
              <a:rPr dirty="0" u="heavy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14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dirty="0" u="heavy" sz="1400" spc="5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16400" y="3761041"/>
            <a:ext cx="1543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16450" y="3549650"/>
            <a:ext cx="444500" cy="215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50"/>
              </a:lnSpc>
            </a:pPr>
            <a:r>
              <a:rPr dirty="0" sz="1400" spc="-25" b="1">
                <a:latin typeface="Arial"/>
                <a:cs typeface="Arial"/>
              </a:rPr>
              <a:t>A*B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829300" y="3543300"/>
          <a:ext cx="533400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/>
              </a:tblGrid>
              <a:tr h="222250">
                <a:tc>
                  <a:txBody>
                    <a:bodyPr/>
                    <a:lstStyle/>
                    <a:p>
                      <a:pPr marL="69215">
                        <a:lnSpc>
                          <a:spcPts val="1525"/>
                        </a:lnSpc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28575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28575">
                      <a:solidFill>
                        <a:srgbClr val="000000"/>
                      </a:solidFill>
                      <a:prstDash val="sysDot"/>
                    </a:lnT>
                    <a:lnB w="28575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71120">
                        <a:lnSpc>
                          <a:spcPts val="1575"/>
                        </a:lnSpc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A*B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28575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438900" y="3543300"/>
          <a:ext cx="533400" cy="90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/>
              </a:tblGrid>
              <a:tr h="222250">
                <a:tc>
                  <a:txBody>
                    <a:bodyPr/>
                    <a:lstStyle/>
                    <a:p>
                      <a:pPr marL="69215">
                        <a:lnSpc>
                          <a:spcPts val="1525"/>
                        </a:lnSpc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28575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28575">
                      <a:solidFill>
                        <a:srgbClr val="000000"/>
                      </a:solidFill>
                      <a:prstDash val="sysDot"/>
                    </a:lnT>
                    <a:lnB w="28575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69850">
                        <a:lnSpc>
                          <a:spcPts val="1575"/>
                        </a:lnSpc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28575">
                      <a:solidFill>
                        <a:srgbClr val="000000"/>
                      </a:solidFill>
                      <a:prstDash val="sysDot"/>
                    </a:lnT>
                    <a:lnB w="28575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71120">
                        <a:lnSpc>
                          <a:spcPts val="1575"/>
                        </a:lnSpc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A*B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28575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7048500" y="3543300"/>
          <a:ext cx="533400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/>
              </a:tblGrid>
              <a:tr h="222250">
                <a:tc>
                  <a:txBody>
                    <a:bodyPr/>
                    <a:lstStyle/>
                    <a:p>
                      <a:pPr algn="ctr" marL="21590">
                        <a:lnSpc>
                          <a:spcPts val="1525"/>
                        </a:lnSpc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B*C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12700">
                      <a:solidFill>
                        <a:srgbClr val="000000"/>
                      </a:solidFill>
                      <a:prstDash val="sysDot"/>
                    </a:lnT>
                    <a:lnB w="28575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R="15875">
                        <a:lnSpc>
                          <a:spcPts val="1575"/>
                        </a:lnSpc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28575">
                      <a:solidFill>
                        <a:srgbClr val="000000"/>
                      </a:solidFill>
                      <a:prstDash val="sysDot"/>
                    </a:lnT>
                    <a:lnB w="28575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ctr" marL="17145">
                        <a:lnSpc>
                          <a:spcPts val="1575"/>
                        </a:lnSpc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A*B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ysDot"/>
                    </a:lnL>
                    <a:lnR w="12700">
                      <a:solidFill>
                        <a:srgbClr val="000000"/>
                      </a:solidFill>
                      <a:prstDash val="sysDot"/>
                    </a:lnR>
                    <a:lnT w="28575">
                      <a:solidFill>
                        <a:srgbClr val="000000"/>
                      </a:solidFill>
                      <a:prstDash val="sysDot"/>
                    </a:lnT>
                    <a:lnB w="12700">
                      <a:solidFill>
                        <a:srgbClr val="000000"/>
                      </a:solidFill>
                      <a:prstDash val="sysDot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/>
          <p:nvPr/>
        </p:nvSpPr>
        <p:spPr>
          <a:xfrm>
            <a:off x="7664450" y="3778250"/>
            <a:ext cx="635000" cy="254000"/>
          </a:xfrm>
          <a:custGeom>
            <a:avLst/>
            <a:gdLst/>
            <a:ahLst/>
            <a:cxnLst/>
            <a:rect l="l" t="t" r="r" b="b"/>
            <a:pathLst>
              <a:path w="635000" h="254000">
                <a:moveTo>
                  <a:pt x="635000" y="0"/>
                </a:moveTo>
                <a:lnTo>
                  <a:pt x="0" y="0"/>
                </a:lnTo>
                <a:lnTo>
                  <a:pt x="0" y="254000"/>
                </a:lnTo>
                <a:lnTo>
                  <a:pt x="635000" y="254000"/>
                </a:lnTo>
                <a:lnTo>
                  <a:pt x="63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283200" y="3745166"/>
            <a:ext cx="3479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latin typeface="Arial"/>
                <a:cs typeface="Arial"/>
              </a:rPr>
              <a:t>A*B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664450" y="3778250"/>
            <a:ext cx="635000" cy="254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1525"/>
              </a:lnSpc>
            </a:pPr>
            <a:r>
              <a:rPr dirty="0" sz="1400" spc="-25" b="1">
                <a:latin typeface="Arial"/>
                <a:cs typeface="Arial"/>
              </a:rPr>
              <a:t>A*B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13350" y="3516575"/>
            <a:ext cx="4699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dirty="0" u="heavy" sz="1400" spc="18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dirty="0" u="heavy" sz="14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64450" y="3549650"/>
            <a:ext cx="63500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215">
              <a:lnSpc>
                <a:spcPts val="1525"/>
              </a:lnSpc>
            </a:pPr>
            <a:r>
              <a:rPr dirty="0" sz="1400" spc="-10" b="1">
                <a:latin typeface="Arial"/>
                <a:cs typeface="Arial"/>
              </a:rPr>
              <a:t>A+B*C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88350" y="3549650"/>
            <a:ext cx="635000" cy="254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525"/>
              </a:lnSpc>
            </a:pPr>
            <a:r>
              <a:rPr dirty="0" sz="1400" spc="-10" b="1"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66" y="545084"/>
            <a:ext cx="8405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dirty="0" spc="-100"/>
              <a:t> </a:t>
            </a:r>
            <a:r>
              <a:rPr dirty="0"/>
              <a:t>Architecture:</a:t>
            </a:r>
            <a:r>
              <a:rPr dirty="0" spc="-50"/>
              <a:t> </a:t>
            </a:r>
            <a:r>
              <a:rPr dirty="0"/>
              <a:t>Pros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20"/>
              <a:t>Cons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8475" y="1460425"/>
            <a:ext cx="7889875" cy="437007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spc="-20" b="1">
                <a:solidFill>
                  <a:srgbClr val="990000"/>
                </a:solidFill>
                <a:latin typeface="Arial"/>
                <a:cs typeface="Arial"/>
              </a:rPr>
              <a:t>Pros</a:t>
            </a:r>
            <a:endParaRPr sz="2800">
              <a:latin typeface="Arial"/>
              <a:cs typeface="Arial"/>
            </a:endParaRPr>
          </a:p>
          <a:p>
            <a:pPr lvl="1" marL="739140" marR="5080" indent="-269875">
              <a:lnSpc>
                <a:spcPts val="2590"/>
              </a:lnSpc>
              <a:spcBef>
                <a:spcPts val="630"/>
              </a:spcBef>
              <a:buChar char="-"/>
              <a:tabLst>
                <a:tab pos="756285" algn="l"/>
              </a:tabLst>
            </a:pPr>
            <a:r>
              <a:rPr dirty="0" sz="2400">
                <a:latin typeface="Arial MT"/>
                <a:cs typeface="Arial MT"/>
              </a:rPr>
              <a:t>implicit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operand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addressing.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Maintained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top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stack.</a:t>
            </a:r>
            <a:endParaRPr sz="2400">
              <a:latin typeface="Arial MT"/>
              <a:cs typeface="Arial MT"/>
            </a:endParaRPr>
          </a:p>
          <a:p>
            <a:pPr lvl="1" marL="739140" indent="-269240">
              <a:lnSpc>
                <a:spcPct val="100000"/>
              </a:lnSpc>
              <a:spcBef>
                <a:spcPts val="254"/>
              </a:spcBef>
              <a:buChar char="-"/>
              <a:tabLst>
                <a:tab pos="739140" algn="l"/>
              </a:tabLst>
            </a:pPr>
            <a:r>
              <a:rPr dirty="0" sz="2400">
                <a:latin typeface="Arial MT"/>
                <a:cs typeface="Arial MT"/>
              </a:rPr>
              <a:t>Low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hardware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25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spc="-20" b="1">
                <a:solidFill>
                  <a:srgbClr val="990000"/>
                </a:solidFill>
                <a:latin typeface="Arial"/>
                <a:cs typeface="Arial"/>
              </a:rPr>
              <a:t>Cons</a:t>
            </a:r>
            <a:endParaRPr sz="2800">
              <a:latin typeface="Arial"/>
              <a:cs typeface="Arial"/>
            </a:endParaRPr>
          </a:p>
          <a:p>
            <a:pPr lvl="1" marL="739140" indent="-269240">
              <a:lnSpc>
                <a:spcPct val="100000"/>
              </a:lnSpc>
              <a:spcBef>
                <a:spcPts val="305"/>
              </a:spcBef>
              <a:buChar char="-"/>
              <a:tabLst>
                <a:tab pos="739140" algn="l"/>
              </a:tabLst>
            </a:pP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becomes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bottleneck.</a:t>
            </a:r>
            <a:endParaRPr sz="2400">
              <a:latin typeface="Arial MT"/>
              <a:cs typeface="Arial MT"/>
            </a:endParaRPr>
          </a:p>
          <a:p>
            <a:pPr lvl="1" marL="739140" indent="-269240">
              <a:lnSpc>
                <a:spcPct val="100000"/>
              </a:lnSpc>
              <a:spcBef>
                <a:spcPts val="290"/>
              </a:spcBef>
              <a:buChar char="-"/>
              <a:tabLst>
                <a:tab pos="739140" algn="l"/>
              </a:tabLst>
            </a:pPr>
            <a:r>
              <a:rPr dirty="0" sz="2400">
                <a:latin typeface="Arial MT"/>
                <a:cs typeface="Arial MT"/>
              </a:rPr>
              <a:t>Little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ability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parallelism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pipelining.</a:t>
            </a:r>
            <a:endParaRPr sz="2400">
              <a:latin typeface="Arial MT"/>
              <a:cs typeface="Arial MT"/>
            </a:endParaRPr>
          </a:p>
          <a:p>
            <a:pPr lvl="1" marL="739140" marR="112395" indent="-269875">
              <a:lnSpc>
                <a:spcPts val="2590"/>
              </a:lnSpc>
              <a:spcBef>
                <a:spcPts val="615"/>
              </a:spcBef>
              <a:buChar char="-"/>
              <a:tabLst>
                <a:tab pos="756285" algn="l"/>
              </a:tabLst>
            </a:pP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always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top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when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need,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so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additional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instructions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like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POP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SWAP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are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needed.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22" y="484124"/>
            <a:ext cx="8517890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The</a:t>
            </a:r>
            <a:r>
              <a:rPr dirty="0" sz="3800" spc="-60"/>
              <a:t> </a:t>
            </a:r>
            <a:r>
              <a:rPr dirty="0" sz="3800"/>
              <a:t>Requirements</a:t>
            </a:r>
            <a:r>
              <a:rPr dirty="0" sz="3800" spc="-70"/>
              <a:t> </a:t>
            </a:r>
            <a:r>
              <a:rPr dirty="0" sz="3800"/>
              <a:t>for</a:t>
            </a:r>
            <a:r>
              <a:rPr dirty="0" sz="3800" spc="-60"/>
              <a:t> </a:t>
            </a:r>
            <a:r>
              <a:rPr dirty="0" sz="3800"/>
              <a:t>Instruction</a:t>
            </a:r>
            <a:r>
              <a:rPr dirty="0" sz="3800" spc="-70"/>
              <a:t> </a:t>
            </a:r>
            <a:r>
              <a:rPr dirty="0" sz="3800" spc="-25"/>
              <a:t>Set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3200"/>
            <a:ext cx="8114030" cy="521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36525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should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complete</a:t>
            </a:r>
            <a:r>
              <a:rPr dirty="0" sz="2400">
                <a:latin typeface="Arial MT"/>
                <a:cs typeface="Arial MT"/>
              </a:rPr>
              <a:t>.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should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able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construct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>
                <a:latin typeface="Arial MT"/>
                <a:cs typeface="Arial MT"/>
              </a:rPr>
              <a:t>machine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language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program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evaluate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any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function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that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computable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using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reasonable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amount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memory space.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should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efficient</a:t>
            </a:r>
            <a:r>
              <a:rPr dirty="0" sz="2400">
                <a:latin typeface="Arial MT"/>
                <a:cs typeface="Arial MT"/>
              </a:rPr>
              <a:t>.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frequently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functions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performed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rapidly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using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relatively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few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instructions.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marR="347980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should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regular</a:t>
            </a:r>
            <a:r>
              <a:rPr dirty="0" sz="2400">
                <a:latin typeface="Arial MT"/>
                <a:cs typeface="Arial MT"/>
              </a:rPr>
              <a:t>.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instruction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should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contain </a:t>
            </a:r>
            <a:r>
              <a:rPr dirty="0" sz="2400">
                <a:latin typeface="Arial MT"/>
                <a:cs typeface="Arial MT"/>
              </a:rPr>
              <a:t>expected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opcodes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addressing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modes.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marR="856615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instruction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should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compatible</a:t>
            </a:r>
            <a:r>
              <a:rPr dirty="0" sz="2400" spc="-9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those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existing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machine.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95"/>
              </a:spcBef>
            </a:pPr>
            <a:r>
              <a:rPr dirty="0"/>
              <a:t>Classification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30"/>
              <a:t> </a:t>
            </a:r>
            <a:r>
              <a:rPr dirty="0" spc="-10"/>
              <a:t>Instruction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marR="84074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Data</a:t>
            </a:r>
            <a:r>
              <a:rPr dirty="0" spc="-6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transfer</a:t>
            </a:r>
            <a:r>
              <a:rPr dirty="0" spc="-55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instructions</a:t>
            </a:r>
            <a:r>
              <a:rPr dirty="0" spc="-8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b="0"/>
              <a:t>–</a:t>
            </a:r>
            <a:r>
              <a:rPr dirty="0" spc="-65" b="0"/>
              <a:t> </a:t>
            </a:r>
            <a:r>
              <a:rPr dirty="0" b="0"/>
              <a:t>Copy</a:t>
            </a:r>
            <a:r>
              <a:rPr dirty="0" spc="-45" b="0"/>
              <a:t> </a:t>
            </a:r>
            <a:r>
              <a:rPr dirty="0" spc="-10" b="0"/>
              <a:t>information. </a:t>
            </a:r>
            <a:r>
              <a:rPr dirty="0" b="0"/>
              <a:t>Example:</a:t>
            </a:r>
            <a:r>
              <a:rPr dirty="0" spc="-40" b="0"/>
              <a:t> </a:t>
            </a:r>
            <a:r>
              <a:rPr dirty="0" i="1">
                <a:latin typeface="Arial"/>
                <a:cs typeface="Arial"/>
              </a:rPr>
              <a:t>load,</a:t>
            </a:r>
            <a:r>
              <a:rPr dirty="0" spc="-8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store,</a:t>
            </a:r>
            <a:r>
              <a:rPr dirty="0" spc="-6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move</a:t>
            </a:r>
            <a:r>
              <a:rPr dirty="0" spc="-40" i="1">
                <a:latin typeface="Arial"/>
                <a:cs typeface="Arial"/>
              </a:rPr>
              <a:t> </a:t>
            </a:r>
            <a:r>
              <a:rPr dirty="0" spc="-10" b="0"/>
              <a:t>instruction.</a:t>
            </a:r>
          </a:p>
          <a:p>
            <a:pPr marL="354965" marR="586740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Arithmetic</a:t>
            </a:r>
            <a:r>
              <a:rPr dirty="0" spc="-9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instructions</a:t>
            </a:r>
            <a:r>
              <a:rPr dirty="0" spc="-8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b="0"/>
              <a:t>–</a:t>
            </a:r>
            <a:r>
              <a:rPr dirty="0" spc="-75" b="0"/>
              <a:t> </a:t>
            </a:r>
            <a:r>
              <a:rPr dirty="0" b="0"/>
              <a:t>Perform</a:t>
            </a:r>
            <a:r>
              <a:rPr dirty="0" spc="-70" b="0"/>
              <a:t> </a:t>
            </a:r>
            <a:r>
              <a:rPr dirty="0" b="0"/>
              <a:t>operations</a:t>
            </a:r>
            <a:r>
              <a:rPr dirty="0" spc="-40" b="0"/>
              <a:t> </a:t>
            </a:r>
            <a:r>
              <a:rPr dirty="0" spc="-25" b="0"/>
              <a:t>on </a:t>
            </a:r>
            <a:r>
              <a:rPr dirty="0" b="0"/>
              <a:t>numerical</a:t>
            </a:r>
            <a:r>
              <a:rPr dirty="0" spc="-40" b="0"/>
              <a:t> </a:t>
            </a:r>
            <a:r>
              <a:rPr dirty="0" b="0"/>
              <a:t>data.</a:t>
            </a:r>
            <a:r>
              <a:rPr dirty="0" spc="-55" b="0"/>
              <a:t> </a:t>
            </a:r>
            <a:r>
              <a:rPr dirty="0" b="0"/>
              <a:t>Example:</a:t>
            </a:r>
            <a:r>
              <a:rPr dirty="0" spc="-20" b="0"/>
              <a:t> </a:t>
            </a:r>
            <a:r>
              <a:rPr dirty="0" i="1">
                <a:latin typeface="Arial"/>
                <a:cs typeface="Arial"/>
              </a:rPr>
              <a:t>add,</a:t>
            </a:r>
            <a:r>
              <a:rPr dirty="0" spc="-60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sub,</a:t>
            </a:r>
            <a:r>
              <a:rPr dirty="0" spc="-5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mul</a:t>
            </a:r>
            <a:r>
              <a:rPr dirty="0">
                <a:latin typeface="Arial"/>
                <a:cs typeface="Arial"/>
              </a:rPr>
              <a:t>,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div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 spc="-20" b="0"/>
              <a:t>etc.</a:t>
            </a:r>
          </a:p>
          <a:p>
            <a:pPr marL="355600" marR="386715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Logical</a:t>
            </a:r>
            <a:r>
              <a:rPr dirty="0" spc="-75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instructions</a:t>
            </a:r>
            <a:r>
              <a:rPr dirty="0" spc="-65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b="0"/>
              <a:t>-</a:t>
            </a:r>
            <a:r>
              <a:rPr dirty="0" spc="-45" b="0"/>
              <a:t> </a:t>
            </a:r>
            <a:r>
              <a:rPr dirty="0" b="0"/>
              <a:t>Boolean</a:t>
            </a:r>
            <a:r>
              <a:rPr dirty="0" spc="-10" b="0"/>
              <a:t> </a:t>
            </a:r>
            <a:r>
              <a:rPr dirty="0" b="0"/>
              <a:t>and</a:t>
            </a:r>
            <a:r>
              <a:rPr dirty="0" spc="-45" b="0"/>
              <a:t> </a:t>
            </a:r>
            <a:r>
              <a:rPr dirty="0" spc="-25" b="0"/>
              <a:t>non-</a:t>
            </a:r>
            <a:r>
              <a:rPr dirty="0" spc="-10" b="0"/>
              <a:t>numerical </a:t>
            </a:r>
            <a:r>
              <a:rPr dirty="0" b="0"/>
              <a:t>operations.</a:t>
            </a:r>
            <a:r>
              <a:rPr dirty="0" spc="-70" b="0"/>
              <a:t> </a:t>
            </a:r>
            <a:r>
              <a:rPr dirty="0" b="0"/>
              <a:t>Example:</a:t>
            </a:r>
            <a:r>
              <a:rPr dirty="0" spc="-65" b="0"/>
              <a:t> </a:t>
            </a:r>
            <a:r>
              <a:rPr dirty="0">
                <a:latin typeface="Arial"/>
                <a:cs typeface="Arial"/>
              </a:rPr>
              <a:t>AND,</a:t>
            </a:r>
            <a:r>
              <a:rPr dirty="0" spc="-6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20" b="0"/>
              <a:t>etc.</a:t>
            </a:r>
          </a:p>
          <a:p>
            <a:pPr marL="354965" marR="261620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Program</a:t>
            </a:r>
            <a:r>
              <a:rPr dirty="0" spc="-5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control</a:t>
            </a:r>
            <a:r>
              <a:rPr dirty="0" spc="-5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instructions</a:t>
            </a:r>
            <a:r>
              <a:rPr dirty="0" spc="-6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b="0"/>
              <a:t>–</a:t>
            </a:r>
            <a:r>
              <a:rPr dirty="0" spc="-40" b="0"/>
              <a:t> </a:t>
            </a:r>
            <a:r>
              <a:rPr dirty="0" b="0"/>
              <a:t>It</a:t>
            </a:r>
            <a:r>
              <a:rPr dirty="0" spc="-55" b="0"/>
              <a:t> </a:t>
            </a:r>
            <a:r>
              <a:rPr dirty="0" b="0"/>
              <a:t>change</a:t>
            </a:r>
            <a:r>
              <a:rPr dirty="0" spc="-35" b="0"/>
              <a:t> </a:t>
            </a:r>
            <a:r>
              <a:rPr dirty="0" spc="-25" b="0"/>
              <a:t>the </a:t>
            </a:r>
            <a:r>
              <a:rPr dirty="0" b="0"/>
              <a:t>sequence</a:t>
            </a:r>
            <a:r>
              <a:rPr dirty="0" spc="-80" b="0"/>
              <a:t> </a:t>
            </a:r>
            <a:r>
              <a:rPr dirty="0" b="0"/>
              <a:t>in</a:t>
            </a:r>
            <a:r>
              <a:rPr dirty="0" spc="-90" b="0"/>
              <a:t> </a:t>
            </a:r>
            <a:r>
              <a:rPr dirty="0" b="0"/>
              <a:t>which</a:t>
            </a:r>
            <a:r>
              <a:rPr dirty="0" spc="-65" b="0"/>
              <a:t> </a:t>
            </a:r>
            <a:r>
              <a:rPr dirty="0" b="0"/>
              <a:t>program</a:t>
            </a:r>
            <a:r>
              <a:rPr dirty="0" spc="-80" b="0"/>
              <a:t> </a:t>
            </a:r>
            <a:r>
              <a:rPr dirty="0" b="0"/>
              <a:t>are</a:t>
            </a:r>
            <a:r>
              <a:rPr dirty="0" spc="-90" b="0"/>
              <a:t> </a:t>
            </a:r>
            <a:r>
              <a:rPr dirty="0" b="0"/>
              <a:t>executed.</a:t>
            </a:r>
            <a:r>
              <a:rPr dirty="0" spc="-75" b="0"/>
              <a:t> </a:t>
            </a:r>
            <a:r>
              <a:rPr dirty="0" spc="-10" b="0"/>
              <a:t>Example: </a:t>
            </a:r>
            <a:r>
              <a:rPr dirty="0" b="0"/>
              <a:t>Branch</a:t>
            </a:r>
            <a:r>
              <a:rPr dirty="0" spc="-85" b="0"/>
              <a:t> </a:t>
            </a:r>
            <a:r>
              <a:rPr dirty="0" spc="-10" b="0"/>
              <a:t>instruction.</a:t>
            </a: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pc="-10">
                <a:solidFill>
                  <a:srgbClr val="990000"/>
                </a:solidFill>
                <a:latin typeface="Arial"/>
                <a:cs typeface="Arial"/>
              </a:rPr>
              <a:t>Input-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Output</a:t>
            </a:r>
            <a:r>
              <a:rPr dirty="0" spc="-75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(IO)</a:t>
            </a:r>
            <a:r>
              <a:rPr dirty="0" spc="-55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990000"/>
                </a:solidFill>
                <a:latin typeface="Arial"/>
                <a:cs typeface="Arial"/>
              </a:rPr>
              <a:t>instructions</a:t>
            </a:r>
            <a:r>
              <a:rPr dirty="0" spc="-55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b="0"/>
              <a:t>–</a:t>
            </a:r>
            <a:r>
              <a:rPr dirty="0" spc="-25" b="0"/>
              <a:t> </a:t>
            </a:r>
            <a:r>
              <a:rPr dirty="0" b="0"/>
              <a:t>It</a:t>
            </a:r>
            <a:r>
              <a:rPr dirty="0" spc="-40" b="0"/>
              <a:t> </a:t>
            </a:r>
            <a:r>
              <a:rPr dirty="0" b="0"/>
              <a:t>cause</a:t>
            </a:r>
            <a:r>
              <a:rPr dirty="0" spc="-25" b="0"/>
              <a:t> </a:t>
            </a:r>
            <a:r>
              <a:rPr dirty="0" spc="-10" b="0"/>
              <a:t>information </a:t>
            </a:r>
            <a:r>
              <a:rPr dirty="0" b="0"/>
              <a:t>to</a:t>
            </a:r>
            <a:r>
              <a:rPr dirty="0" spc="-70" b="0"/>
              <a:t> </a:t>
            </a:r>
            <a:r>
              <a:rPr dirty="0" b="0"/>
              <a:t>be</a:t>
            </a:r>
            <a:r>
              <a:rPr dirty="0" spc="-45" b="0"/>
              <a:t> </a:t>
            </a:r>
            <a:r>
              <a:rPr dirty="0" b="0"/>
              <a:t>transferred</a:t>
            </a:r>
            <a:r>
              <a:rPr dirty="0" spc="-55" b="0"/>
              <a:t> </a:t>
            </a:r>
            <a:r>
              <a:rPr dirty="0" b="0"/>
              <a:t>to</a:t>
            </a:r>
            <a:r>
              <a:rPr dirty="0" spc="-50" b="0"/>
              <a:t> </a:t>
            </a:r>
            <a:r>
              <a:rPr dirty="0" b="0"/>
              <a:t>or</a:t>
            </a:r>
            <a:r>
              <a:rPr dirty="0" spc="-50" b="0"/>
              <a:t> </a:t>
            </a:r>
            <a:r>
              <a:rPr dirty="0" b="0"/>
              <a:t>from</a:t>
            </a:r>
            <a:r>
              <a:rPr dirty="0" spc="-60" b="0"/>
              <a:t> </a:t>
            </a:r>
            <a:r>
              <a:rPr dirty="0" b="0"/>
              <a:t>external</a:t>
            </a:r>
            <a:r>
              <a:rPr dirty="0" spc="-25" b="0"/>
              <a:t> </a:t>
            </a:r>
            <a:r>
              <a:rPr dirty="0" b="0"/>
              <a:t>IO</a:t>
            </a:r>
            <a:r>
              <a:rPr dirty="0" spc="-55" b="0"/>
              <a:t> </a:t>
            </a:r>
            <a:r>
              <a:rPr dirty="0" spc="-10" b="0"/>
              <a:t>devices. </a:t>
            </a:r>
            <a:r>
              <a:rPr dirty="0" b="0"/>
              <a:t>Example:</a:t>
            </a:r>
            <a:r>
              <a:rPr dirty="0" spc="-60" b="0"/>
              <a:t> </a:t>
            </a:r>
            <a:r>
              <a:rPr dirty="0" b="0"/>
              <a:t>PRINT</a:t>
            </a:r>
            <a:r>
              <a:rPr dirty="0" spc="-80" b="0"/>
              <a:t> </a:t>
            </a:r>
            <a:r>
              <a:rPr dirty="0" spc="-10" b="0"/>
              <a:t>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03120"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dirty="0" spc="-95"/>
              <a:t> </a:t>
            </a:r>
            <a:r>
              <a:rPr dirty="0" spc="-10"/>
              <a:t>Control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397000"/>
            <a:ext cx="7766684" cy="521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390">
                <a:latin typeface="Arial MT"/>
                <a:cs typeface="Arial MT"/>
              </a:rPr>
              <a:t> </a:t>
            </a:r>
            <a:r>
              <a:rPr dirty="0" sz="2400" b="1" i="1">
                <a:solidFill>
                  <a:srgbClr val="990000"/>
                </a:solidFill>
                <a:latin typeface="Arial"/>
                <a:cs typeface="Arial"/>
              </a:rPr>
              <a:t>stack</a:t>
            </a:r>
            <a:r>
              <a:rPr dirty="0" sz="2400" spc="40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4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3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sequence</a:t>
            </a:r>
            <a:r>
              <a:rPr dirty="0" sz="2400" spc="4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3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storage</a:t>
            </a:r>
            <a:r>
              <a:rPr dirty="0" sz="2400" spc="3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locations</a:t>
            </a:r>
            <a:r>
              <a:rPr dirty="0" sz="2400" spc="3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39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are </a:t>
            </a:r>
            <a:r>
              <a:rPr dirty="0" sz="2400">
                <a:latin typeface="Arial MT"/>
                <a:cs typeface="Arial MT"/>
              </a:rPr>
              <a:t>accessible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only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one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end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referred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b="1" i="1">
                <a:solidFill>
                  <a:srgbClr val="990000"/>
                </a:solidFill>
                <a:latin typeface="Arial"/>
                <a:cs typeface="Arial"/>
              </a:rPr>
              <a:t>top</a:t>
            </a:r>
            <a:r>
              <a:rPr dirty="0" sz="2400" spc="35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25" b="1" i="1">
                <a:solidFill>
                  <a:srgbClr val="990000"/>
                </a:solidFill>
                <a:latin typeface="Arial"/>
                <a:cs typeface="Arial"/>
              </a:rPr>
              <a:t>of </a:t>
            </a:r>
            <a:r>
              <a:rPr dirty="0" sz="2400" b="1" i="1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dirty="0" sz="2400" spc="-4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990000"/>
                </a:solidFill>
                <a:latin typeface="Arial"/>
                <a:cs typeface="Arial"/>
              </a:rPr>
              <a:t>stack</a:t>
            </a:r>
            <a:r>
              <a:rPr dirty="0" sz="2400" spc="-10" b="1" i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Two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operations: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b="1" i="1">
                <a:solidFill>
                  <a:srgbClr val="990000"/>
                </a:solidFill>
                <a:latin typeface="Arial"/>
                <a:cs typeface="Arial"/>
              </a:rPr>
              <a:t>Push</a:t>
            </a:r>
            <a:r>
              <a:rPr dirty="0" sz="2400" spc="-6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0" b="1" i="1">
                <a:solidFill>
                  <a:srgbClr val="990000"/>
                </a:solidFill>
                <a:latin typeface="Arial"/>
                <a:cs typeface="Arial"/>
              </a:rPr>
              <a:t>Pop</a:t>
            </a:r>
            <a:r>
              <a:rPr dirty="0" sz="2400" spc="-2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Push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2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pop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changes</a:t>
            </a:r>
            <a:r>
              <a:rPr dirty="0" sz="2400" spc="1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position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top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by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1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amount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1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depends</a:t>
            </a:r>
            <a:r>
              <a:rPr dirty="0" sz="2400" spc="1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1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length</a:t>
            </a:r>
            <a:r>
              <a:rPr dirty="0" sz="2400" spc="1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1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operand </a:t>
            </a:r>
            <a:r>
              <a:rPr dirty="0" sz="2400">
                <a:latin typeface="Arial MT"/>
                <a:cs typeface="Arial MT"/>
              </a:rPr>
              <a:t>pushed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popped.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controlled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address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register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called</a:t>
            </a:r>
            <a:r>
              <a:rPr dirty="0" sz="2400" spc="12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 b="1" i="1">
                <a:solidFill>
                  <a:srgbClr val="990000"/>
                </a:solidFill>
                <a:latin typeface="Arial"/>
                <a:cs typeface="Arial"/>
              </a:rPr>
              <a:t>stack</a:t>
            </a:r>
            <a:r>
              <a:rPr dirty="0" sz="2400" spc="20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990000"/>
                </a:solidFill>
                <a:latin typeface="Arial"/>
                <a:cs typeface="Arial"/>
              </a:rPr>
              <a:t>pointer</a:t>
            </a:r>
            <a:r>
              <a:rPr dirty="0" sz="2400" spc="210" b="1" i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990000"/>
                </a:solidFill>
                <a:latin typeface="Arial"/>
                <a:cs typeface="Arial"/>
              </a:rPr>
              <a:t>SP</a:t>
            </a:r>
            <a:r>
              <a:rPr dirty="0" sz="2400" b="1" i="1">
                <a:latin typeface="Arial"/>
                <a:cs typeface="Arial"/>
              </a:rPr>
              <a:t>.</a:t>
            </a:r>
            <a:r>
              <a:rPr dirty="0" sz="2400" spc="185" b="1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contains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address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204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new </a:t>
            </a:r>
            <a:r>
              <a:rPr dirty="0" sz="2400">
                <a:latin typeface="Arial MT"/>
                <a:cs typeface="Arial MT"/>
              </a:rPr>
              <a:t>stack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top.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dirty="0" spc="-95"/>
              <a:t> </a:t>
            </a:r>
            <a:r>
              <a:rPr dirty="0"/>
              <a:t>Control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/>
              <a:t>Motorola</a:t>
            </a:r>
            <a:r>
              <a:rPr dirty="0" spc="-75"/>
              <a:t> </a:t>
            </a:r>
            <a:r>
              <a:rPr dirty="0" spc="-10"/>
              <a:t>680X0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473199"/>
            <a:ext cx="7919084" cy="5121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Arial MT"/>
                <a:cs typeface="Arial MT"/>
              </a:rPr>
              <a:t>Motorola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680X0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has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no</a:t>
            </a:r>
            <a:r>
              <a:rPr dirty="0" sz="2200" spc="2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explicit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hardware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for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stack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support. </a:t>
            </a:r>
            <a:r>
              <a:rPr dirty="0" sz="2200">
                <a:latin typeface="Arial MT"/>
                <a:cs typeface="Arial MT"/>
              </a:rPr>
              <a:t>But</a:t>
            </a:r>
            <a:r>
              <a:rPr dirty="0" sz="2200" spc="1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its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various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addressing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modes</a:t>
            </a:r>
            <a:r>
              <a:rPr dirty="0" sz="2200" spc="204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make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it</a:t>
            </a:r>
            <a:r>
              <a:rPr dirty="0" sz="2200" spc="1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easy</a:t>
            </a:r>
            <a:r>
              <a:rPr dirty="0" sz="2200" spc="1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</a:t>
            </a:r>
            <a:r>
              <a:rPr dirty="0" sz="2200" spc="1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treat</a:t>
            </a:r>
            <a:r>
              <a:rPr dirty="0" sz="2200" spc="200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any </a:t>
            </a:r>
            <a:r>
              <a:rPr dirty="0" sz="2200">
                <a:latin typeface="Arial MT"/>
                <a:cs typeface="Arial MT"/>
              </a:rPr>
              <a:t>contiguous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region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its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external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memory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as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stack.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 sz="2200">
                <a:latin typeface="Arial MT"/>
                <a:cs typeface="Arial MT"/>
              </a:rPr>
              <a:t>Suppose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address</a:t>
            </a:r>
            <a:r>
              <a:rPr dirty="0" sz="2200" spc="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register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A2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680X0</a:t>
            </a:r>
            <a:r>
              <a:rPr dirty="0" sz="2200" spc="6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is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designated </a:t>
            </a:r>
            <a:r>
              <a:rPr dirty="0" sz="2200">
                <a:latin typeface="Arial MT"/>
                <a:cs typeface="Arial MT"/>
              </a:rPr>
              <a:t>as</a:t>
            </a:r>
            <a:r>
              <a:rPr dirty="0" sz="2200" spc="17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stack</a:t>
            </a:r>
            <a:r>
              <a:rPr dirty="0" sz="2200" spc="17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pointer</a:t>
            </a:r>
            <a:r>
              <a:rPr dirty="0" sz="2200" spc="17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and</a:t>
            </a:r>
            <a:r>
              <a:rPr dirty="0" sz="2200" spc="18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17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stack</a:t>
            </a:r>
            <a:r>
              <a:rPr dirty="0" sz="2200" spc="17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grows</a:t>
            </a:r>
            <a:r>
              <a:rPr dirty="0" sz="2200" spc="18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toward</a:t>
            </a:r>
            <a:r>
              <a:rPr dirty="0" sz="2200" spc="17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175">
                <a:latin typeface="Arial MT"/>
                <a:cs typeface="Arial MT"/>
              </a:rPr>
              <a:t>  </a:t>
            </a:r>
            <a:r>
              <a:rPr dirty="0" sz="2200" spc="-25">
                <a:latin typeface="Arial MT"/>
                <a:cs typeface="Arial MT"/>
              </a:rPr>
              <a:t>low </a:t>
            </a:r>
            <a:r>
              <a:rPr dirty="0" sz="2200">
                <a:latin typeface="Arial MT"/>
                <a:cs typeface="Arial MT"/>
              </a:rPr>
              <a:t>addresses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Arial MT"/>
                <a:cs typeface="Arial MT"/>
              </a:rPr>
              <a:t>To</a:t>
            </a:r>
            <a:r>
              <a:rPr dirty="0" sz="2200" spc="-2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push</a:t>
            </a:r>
            <a:r>
              <a:rPr dirty="0" sz="2200" spc="-1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content</a:t>
            </a:r>
            <a:r>
              <a:rPr dirty="0" sz="2200" spc="-2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of</a:t>
            </a:r>
            <a:r>
              <a:rPr dirty="0" sz="2200" spc="-1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D6</a:t>
            </a:r>
            <a:r>
              <a:rPr dirty="0" sz="2200" spc="-1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(data</a:t>
            </a:r>
            <a:r>
              <a:rPr dirty="0" sz="2200" spc="-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register)</a:t>
            </a:r>
            <a:r>
              <a:rPr dirty="0" sz="2200" spc="-1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into</a:t>
            </a:r>
            <a:r>
              <a:rPr dirty="0" sz="2200" spc="-2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the</a:t>
            </a:r>
            <a:r>
              <a:rPr dirty="0" sz="2200" spc="-20">
                <a:latin typeface="Arial MT"/>
                <a:cs typeface="Arial MT"/>
              </a:rPr>
              <a:t>  </a:t>
            </a:r>
            <a:r>
              <a:rPr dirty="0" sz="2200" spc="-10">
                <a:latin typeface="Arial MT"/>
                <a:cs typeface="Arial MT"/>
              </a:rPr>
              <a:t>stack </a:t>
            </a:r>
            <a:r>
              <a:rPr dirty="0" sz="2200">
                <a:latin typeface="Arial MT"/>
                <a:cs typeface="Arial MT"/>
              </a:rPr>
              <a:t>requires</a:t>
            </a:r>
            <a:r>
              <a:rPr dirty="0" sz="2200" spc="3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3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single</a:t>
            </a:r>
            <a:r>
              <a:rPr dirty="0" sz="2200" spc="2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instruction</a:t>
            </a:r>
            <a:r>
              <a:rPr dirty="0" sz="2200" spc="30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MOVE.L</a:t>
            </a:r>
            <a:r>
              <a:rPr dirty="0" sz="2200" spc="2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D6,</a:t>
            </a:r>
            <a:r>
              <a:rPr dirty="0" sz="2200" spc="30">
                <a:latin typeface="Arial MT"/>
                <a:cs typeface="Arial MT"/>
              </a:rPr>
              <a:t>  </a:t>
            </a:r>
            <a:r>
              <a:rPr dirty="0" sz="2200" spc="-10">
                <a:latin typeface="Arial MT"/>
                <a:cs typeface="Arial MT"/>
              </a:rPr>
              <a:t>-</a:t>
            </a:r>
            <a:r>
              <a:rPr dirty="0" sz="2200">
                <a:latin typeface="Arial MT"/>
                <a:cs typeface="Arial MT"/>
              </a:rPr>
              <a:t>(A2)</a:t>
            </a:r>
            <a:r>
              <a:rPr dirty="0" sz="2200" spc="25">
                <a:latin typeface="Arial MT"/>
                <a:cs typeface="Arial MT"/>
              </a:rPr>
              <a:t>  </a:t>
            </a:r>
            <a:r>
              <a:rPr dirty="0" sz="2200">
                <a:latin typeface="Arial MT"/>
                <a:cs typeface="Arial MT"/>
              </a:rPr>
              <a:t>which</a:t>
            </a:r>
            <a:r>
              <a:rPr dirty="0" sz="2200" spc="30">
                <a:latin typeface="Arial MT"/>
                <a:cs typeface="Arial MT"/>
              </a:rPr>
              <a:t>  </a:t>
            </a:r>
            <a:r>
              <a:rPr dirty="0" sz="2200" spc="-25">
                <a:latin typeface="Arial MT"/>
                <a:cs typeface="Arial MT"/>
              </a:rPr>
              <a:t>is </a:t>
            </a:r>
            <a:r>
              <a:rPr dirty="0" sz="2200">
                <a:latin typeface="Arial MT"/>
                <a:cs typeface="Arial MT"/>
              </a:rPr>
              <a:t>equivalent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A2:=A2-</a:t>
            </a:r>
            <a:r>
              <a:rPr dirty="0" sz="2200">
                <a:latin typeface="Arial MT"/>
                <a:cs typeface="Arial MT"/>
              </a:rPr>
              <a:t>4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M(A2):=D6.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  <a:buClr>
                <a:srgbClr val="000099"/>
              </a:buClr>
              <a:buFont typeface="Wingdings"/>
              <a:buChar char=""/>
            </a:pPr>
            <a:endParaRPr sz="2200">
              <a:latin typeface="Arial MT"/>
              <a:cs typeface="Arial MT"/>
            </a:endParaRPr>
          </a:p>
          <a:p>
            <a:pPr algn="just" marL="354965" marR="6350" indent="-342900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200">
                <a:latin typeface="Arial MT"/>
                <a:cs typeface="Arial MT"/>
              </a:rPr>
              <a:t>The pop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instruction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MOVE.L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(A2)+, D6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which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is </a:t>
            </a:r>
            <a:r>
              <a:rPr dirty="0" sz="2200" spc="-10">
                <a:latin typeface="Arial MT"/>
                <a:cs typeface="Arial MT"/>
              </a:rPr>
              <a:t>equivalent </a:t>
            </a:r>
            <a:r>
              <a:rPr dirty="0" sz="2200">
                <a:latin typeface="Arial MT"/>
                <a:cs typeface="Arial MT"/>
              </a:rPr>
              <a:t>to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D6:=M(A2)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A2:=A2+4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dirty="0" spc="-95"/>
              <a:t> </a:t>
            </a:r>
            <a:r>
              <a:rPr dirty="0"/>
              <a:t>Control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/>
              <a:t>Motorola</a:t>
            </a:r>
            <a:r>
              <a:rPr dirty="0" spc="-75"/>
              <a:t> </a:t>
            </a:r>
            <a:r>
              <a:rPr dirty="0" spc="-10"/>
              <a:t>680X0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81225"/>
            <a:ext cx="3810000" cy="26336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12" y="1614525"/>
            <a:ext cx="3809986" cy="37385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342546" y="5832411"/>
            <a:ext cx="4305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Prior</a:t>
            </a:r>
            <a:r>
              <a:rPr dirty="0" sz="1800" spc="-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dirty="0" sz="1800" spc="-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execution</a:t>
            </a:r>
            <a:r>
              <a:rPr dirty="0" sz="1800" spc="-2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dirty="0" sz="1800" spc="-4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MOVE.L</a:t>
            </a:r>
            <a:r>
              <a:rPr dirty="0" sz="1800" spc="-7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D6,</a:t>
            </a:r>
            <a:r>
              <a:rPr dirty="0" sz="1800" spc="-1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dirty="0" sz="1800" spc="-20" b="1">
                <a:solidFill>
                  <a:srgbClr val="990000"/>
                </a:solidFill>
                <a:latin typeface="Arial"/>
                <a:cs typeface="Arial"/>
              </a:rPr>
              <a:t>(A2)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dirty="0" spc="-95"/>
              <a:t> </a:t>
            </a:r>
            <a:r>
              <a:rPr dirty="0"/>
              <a:t>Control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/>
              <a:t>Motorola</a:t>
            </a:r>
            <a:r>
              <a:rPr dirty="0" spc="-75"/>
              <a:t> </a:t>
            </a:r>
            <a:r>
              <a:rPr dirty="0" spc="-10"/>
              <a:t>680X0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12" y="2300300"/>
            <a:ext cx="3809987" cy="2316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1614487"/>
            <a:ext cx="3809999" cy="365601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418746" y="5680011"/>
            <a:ext cx="4305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After</a:t>
            </a:r>
            <a:r>
              <a:rPr dirty="0" sz="1800" spc="-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dirty="0" sz="1800" spc="-6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execution</a:t>
            </a:r>
            <a:r>
              <a:rPr dirty="0" sz="1800" spc="-3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of</a:t>
            </a:r>
            <a:r>
              <a:rPr dirty="0" sz="1800" spc="-5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MOVE.L</a:t>
            </a:r>
            <a:r>
              <a:rPr dirty="0" sz="1800" spc="-8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0000"/>
                </a:solidFill>
                <a:latin typeface="Arial"/>
                <a:cs typeface="Arial"/>
              </a:rPr>
              <a:t>D6,</a:t>
            </a:r>
            <a:r>
              <a:rPr dirty="0" sz="1800" spc="-3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dirty="0" sz="1800" spc="-20" b="1">
                <a:solidFill>
                  <a:srgbClr val="990000"/>
                </a:solidFill>
                <a:latin typeface="Arial"/>
                <a:cs typeface="Arial"/>
              </a:rPr>
              <a:t>(A2)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17600">
              <a:lnSpc>
                <a:spcPct val="100000"/>
              </a:lnSpc>
              <a:spcBef>
                <a:spcPts val="95"/>
              </a:spcBef>
            </a:pPr>
            <a:r>
              <a:rPr dirty="0"/>
              <a:t>Number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 spc="-10"/>
              <a:t>Addresses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552448"/>
            <a:ext cx="4229100" cy="48539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Three-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address</a:t>
            </a:r>
            <a:r>
              <a:rPr dirty="0" sz="2400" spc="-5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instruction:</a:t>
            </a:r>
            <a:endParaRPr sz="2400">
              <a:latin typeface="Arial"/>
              <a:cs typeface="Arial"/>
            </a:endParaRPr>
          </a:p>
          <a:p>
            <a:pPr marL="349250" marR="2215515">
              <a:lnSpc>
                <a:spcPct val="120000"/>
              </a:lnSpc>
            </a:pPr>
            <a:r>
              <a:rPr dirty="0" sz="2400">
                <a:latin typeface="Arial MT"/>
                <a:cs typeface="Arial MT"/>
              </a:rPr>
              <a:t>ADD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Z,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X,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Y </a:t>
            </a:r>
            <a:r>
              <a:rPr dirty="0" sz="2400">
                <a:latin typeface="Arial MT"/>
                <a:cs typeface="Arial MT"/>
              </a:rPr>
              <a:t>Z:=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X+Y.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Two-address</a:t>
            </a:r>
            <a:r>
              <a:rPr dirty="0" sz="2400" spc="-9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instruction:</a:t>
            </a:r>
            <a:endParaRPr sz="2400">
              <a:latin typeface="Arial"/>
              <a:cs typeface="Arial"/>
            </a:endParaRPr>
          </a:p>
          <a:p>
            <a:pPr marL="349250" marR="2569210">
              <a:lnSpc>
                <a:spcPct val="120000"/>
              </a:lnSpc>
            </a:pPr>
            <a:r>
              <a:rPr dirty="0" sz="2400">
                <a:latin typeface="Arial MT"/>
                <a:cs typeface="Arial MT"/>
              </a:rPr>
              <a:t>ADD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Y </a:t>
            </a:r>
            <a:r>
              <a:rPr dirty="0" sz="2400">
                <a:latin typeface="Arial MT"/>
                <a:cs typeface="Arial MT"/>
              </a:rPr>
              <a:t>X:=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X+Y.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One-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address</a:t>
            </a:r>
            <a:r>
              <a:rPr dirty="0" sz="2400" spc="-5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instruction:</a:t>
            </a:r>
            <a:endParaRPr sz="2400">
              <a:latin typeface="Arial"/>
              <a:cs typeface="Arial"/>
            </a:endParaRPr>
          </a:p>
          <a:p>
            <a:pPr marL="349250" marR="2299335">
              <a:lnSpc>
                <a:spcPct val="120000"/>
              </a:lnSpc>
            </a:pPr>
            <a:r>
              <a:rPr dirty="0" sz="2400">
                <a:latin typeface="Arial MT"/>
                <a:cs typeface="Arial MT"/>
              </a:rPr>
              <a:t>ADD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X </a:t>
            </a:r>
            <a:r>
              <a:rPr dirty="0" sz="2400" spc="-10">
                <a:latin typeface="Arial MT"/>
                <a:cs typeface="Arial MT"/>
              </a:rPr>
              <a:t>AC:=AC+X.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948372"/>
            <a:ext cx="89598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Instruction </a:t>
            </a:r>
            <a:r>
              <a:rPr dirty="0" sz="1200" spc="-10">
                <a:latin typeface="Arial MT"/>
                <a:cs typeface="Arial MT"/>
              </a:rPr>
              <a:t>LOAD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 spc="-20">
                <a:latin typeface="Arial MT"/>
                <a:cs typeface="Arial MT"/>
              </a:rPr>
              <a:t>MULTIPY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B </a:t>
            </a:r>
            <a:r>
              <a:rPr dirty="0" sz="1200">
                <a:latin typeface="Arial MT"/>
                <a:cs typeface="Arial MT"/>
              </a:rPr>
              <a:t>STORE</a:t>
            </a:r>
            <a:r>
              <a:rPr dirty="0" sz="1200" spc="-8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T </a:t>
            </a:r>
            <a:r>
              <a:rPr dirty="0" sz="1200">
                <a:latin typeface="Arial MT"/>
                <a:cs typeface="Arial MT"/>
              </a:rPr>
              <a:t>LOAD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 spc="-30">
                <a:latin typeface="Arial MT"/>
                <a:cs typeface="Arial MT"/>
              </a:rPr>
              <a:t>MULTIPLY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60">
                <a:latin typeface="Arial MT"/>
                <a:cs typeface="Arial MT"/>
              </a:rPr>
              <a:t>C </a:t>
            </a:r>
            <a:r>
              <a:rPr dirty="0" sz="1200">
                <a:latin typeface="Arial MT"/>
                <a:cs typeface="Arial MT"/>
              </a:rPr>
              <a:t>ADD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T </a:t>
            </a:r>
            <a:r>
              <a:rPr dirty="0" sz="1200">
                <a:latin typeface="Arial MT"/>
                <a:cs typeface="Arial MT"/>
              </a:rPr>
              <a:t>STORE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95729" y="1948372"/>
            <a:ext cx="1633220" cy="25095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768985">
              <a:lnSpc>
                <a:spcPct val="100000"/>
              </a:lnSpc>
              <a:spcBef>
                <a:spcPts val="820"/>
              </a:spcBef>
            </a:pPr>
            <a:r>
              <a:rPr dirty="0" sz="1200" spc="-10" b="1">
                <a:latin typeface="Arial"/>
                <a:cs typeface="Arial"/>
              </a:rPr>
              <a:t>Comment</a:t>
            </a:r>
            <a:endParaRPr sz="1200">
              <a:latin typeface="Arial"/>
              <a:cs typeface="Arial"/>
            </a:endParaRPr>
          </a:p>
          <a:p>
            <a:pPr marL="781685">
              <a:lnSpc>
                <a:spcPct val="100000"/>
              </a:lnSpc>
              <a:spcBef>
                <a:spcPts val="720"/>
              </a:spcBef>
            </a:pPr>
            <a:r>
              <a:rPr dirty="0" sz="1200" spc="-10">
                <a:latin typeface="Arial MT"/>
                <a:cs typeface="Arial MT"/>
              </a:rPr>
              <a:t>AC:=A</a:t>
            </a:r>
            <a:endParaRPr sz="1200">
              <a:latin typeface="Arial MT"/>
              <a:cs typeface="Arial MT"/>
            </a:endParaRPr>
          </a:p>
          <a:p>
            <a:pPr marL="761365" marR="5080" indent="19685">
              <a:lnSpc>
                <a:spcPct val="150000"/>
              </a:lnSpc>
            </a:pPr>
            <a:r>
              <a:rPr dirty="0" sz="1200">
                <a:latin typeface="Arial MT"/>
                <a:cs typeface="Arial MT"/>
              </a:rPr>
              <a:t>AC:=</a:t>
            </a:r>
            <a:r>
              <a:rPr dirty="0" sz="1200" spc="-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* </a:t>
            </a:r>
            <a:r>
              <a:rPr dirty="0" sz="1200" spc="-50">
                <a:latin typeface="Arial MT"/>
                <a:cs typeface="Arial MT"/>
              </a:rPr>
              <a:t>B </a:t>
            </a:r>
            <a:r>
              <a:rPr dirty="0" sz="1200" spc="-10">
                <a:latin typeface="Arial MT"/>
                <a:cs typeface="Arial MT"/>
              </a:rPr>
              <a:t>M(T):=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AC </a:t>
            </a:r>
            <a:r>
              <a:rPr dirty="0" sz="1200">
                <a:latin typeface="Arial MT"/>
                <a:cs typeface="Arial MT"/>
              </a:rPr>
              <a:t>AC:=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>
                <a:latin typeface="Arial MT"/>
                <a:cs typeface="Arial MT"/>
              </a:rPr>
              <a:t>AC:=AC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*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>
                <a:latin typeface="Arial MT"/>
                <a:cs typeface="Arial MT"/>
              </a:rPr>
              <a:t>AC:=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+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T </a:t>
            </a:r>
            <a:r>
              <a:rPr dirty="0" sz="1200">
                <a:latin typeface="Arial MT"/>
                <a:cs typeface="Arial MT"/>
              </a:rPr>
              <a:t>M(X) :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=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AC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One</a:t>
            </a:r>
            <a:r>
              <a:rPr dirty="0" sz="12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dirty="0" sz="1200" spc="-4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6600"/>
                </a:solidFill>
                <a:latin typeface="Arial"/>
                <a:cs typeface="Arial"/>
              </a:rPr>
              <a:t>machine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03140" y="1948372"/>
            <a:ext cx="108394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Instruction </a:t>
            </a:r>
            <a:r>
              <a:rPr dirty="0" sz="1200">
                <a:latin typeface="Arial MT"/>
                <a:cs typeface="Arial MT"/>
              </a:rPr>
              <a:t>MOVE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 spc="-70">
                <a:latin typeface="Arial MT"/>
                <a:cs typeface="Arial MT"/>
              </a:rPr>
              <a:t>T,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 spc="-30">
                <a:latin typeface="Arial MT"/>
                <a:cs typeface="Arial MT"/>
              </a:rPr>
              <a:t>MULTIPLY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T,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B </a:t>
            </a:r>
            <a:r>
              <a:rPr dirty="0" sz="1200">
                <a:latin typeface="Arial MT"/>
                <a:cs typeface="Arial MT"/>
              </a:rPr>
              <a:t>MOVE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 spc="-30">
                <a:latin typeface="Arial MT"/>
                <a:cs typeface="Arial MT"/>
              </a:rPr>
              <a:t>MULTIPLY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X,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>
                <a:latin typeface="Arial MT"/>
                <a:cs typeface="Arial MT"/>
              </a:rPr>
              <a:t>ADD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X,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31940" y="1948372"/>
            <a:ext cx="728345" cy="16713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200" spc="-10" b="1">
                <a:latin typeface="Arial"/>
                <a:cs typeface="Arial"/>
              </a:rPr>
              <a:t>Comment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20">
                <a:latin typeface="Arial MT"/>
                <a:cs typeface="Arial MT"/>
              </a:rPr>
              <a:t>T:=A</a:t>
            </a:r>
            <a:endParaRPr sz="1200">
              <a:latin typeface="Arial MT"/>
              <a:cs typeface="Arial MT"/>
            </a:endParaRPr>
          </a:p>
          <a:p>
            <a:pPr marL="12700" marR="122555">
              <a:lnSpc>
                <a:spcPct val="150000"/>
              </a:lnSpc>
            </a:pPr>
            <a:r>
              <a:rPr dirty="0" sz="1200" spc="-50">
                <a:latin typeface="Arial MT"/>
                <a:cs typeface="Arial MT"/>
              </a:rPr>
              <a:t>T:=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*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B </a:t>
            </a:r>
            <a:r>
              <a:rPr dirty="0" sz="1200" spc="-20">
                <a:latin typeface="Arial MT"/>
                <a:cs typeface="Arial MT"/>
              </a:rPr>
              <a:t>X:=C</a:t>
            </a:r>
            <a:endParaRPr sz="1200">
              <a:latin typeface="Arial MT"/>
              <a:cs typeface="Arial MT"/>
            </a:endParaRPr>
          </a:p>
          <a:p>
            <a:pPr marL="12700" marR="76200">
              <a:lnSpc>
                <a:spcPct val="150000"/>
              </a:lnSpc>
            </a:pPr>
            <a:r>
              <a:rPr dirty="0" sz="1200">
                <a:latin typeface="Arial MT"/>
                <a:cs typeface="Arial MT"/>
              </a:rPr>
              <a:t>X:=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 *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 spc="-10">
                <a:latin typeface="Arial MT"/>
                <a:cs typeface="Arial MT"/>
              </a:rPr>
              <a:t>X:=X+T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86729" y="3792411"/>
            <a:ext cx="160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006600"/>
                </a:solidFill>
                <a:latin typeface="Arial"/>
                <a:cs typeface="Arial"/>
              </a:rPr>
              <a:t>Two</a:t>
            </a:r>
            <a:r>
              <a:rPr dirty="0" sz="12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dirty="0" sz="12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6600"/>
                </a:solidFill>
                <a:latin typeface="Arial"/>
                <a:cs typeface="Arial"/>
              </a:rPr>
              <a:t>machine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6939" y="4767771"/>
            <a:ext cx="12788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Instruction </a:t>
            </a:r>
            <a:r>
              <a:rPr dirty="0" sz="1200" spc="-30">
                <a:latin typeface="Arial MT"/>
                <a:cs typeface="Arial MT"/>
              </a:rPr>
              <a:t>MULTIPLY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 spc="-70">
                <a:latin typeface="Arial MT"/>
                <a:cs typeface="Arial MT"/>
              </a:rPr>
              <a:t>T,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A,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B </a:t>
            </a:r>
            <a:r>
              <a:rPr dirty="0" sz="1200" spc="-30">
                <a:latin typeface="Arial MT"/>
                <a:cs typeface="Arial MT"/>
              </a:rPr>
              <a:t>MULTIPLY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X,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>
                <a:latin typeface="Arial MT"/>
                <a:cs typeface="Arial MT"/>
              </a:rPr>
              <a:t>ADD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14904" y="4767771"/>
            <a:ext cx="7283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 marR="5080" indent="-41275">
              <a:lnSpc>
                <a:spcPct val="15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Comment </a:t>
            </a:r>
            <a:r>
              <a:rPr dirty="0" sz="1200" spc="-50">
                <a:latin typeface="Arial MT"/>
                <a:cs typeface="Arial MT"/>
              </a:rPr>
              <a:t>T:=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*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B </a:t>
            </a:r>
            <a:r>
              <a:rPr dirty="0" sz="1200">
                <a:latin typeface="Arial MT"/>
                <a:cs typeface="Arial MT"/>
              </a:rPr>
              <a:t>X:=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*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>
                <a:latin typeface="Arial MT"/>
                <a:cs typeface="Arial MT"/>
              </a:rPr>
              <a:t>X:=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X +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293" y="6230811"/>
            <a:ext cx="1725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Three</a:t>
            </a:r>
            <a:r>
              <a:rPr dirty="0" sz="12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6600"/>
                </a:solidFill>
                <a:latin typeface="Arial"/>
                <a:cs typeface="Arial"/>
              </a:rPr>
              <a:t>address</a:t>
            </a:r>
            <a:r>
              <a:rPr dirty="0" sz="12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6600"/>
                </a:solidFill>
                <a:latin typeface="Arial"/>
                <a:cs typeface="Arial"/>
              </a:rPr>
              <a:t>machine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7340" y="1381125"/>
            <a:ext cx="8620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Implement</a:t>
            </a:r>
            <a:r>
              <a:rPr dirty="0" sz="2000" spc="-6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X:=A×B+C×C,</a:t>
            </a:r>
            <a:r>
              <a:rPr dirty="0" sz="2000" spc="-9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where</a:t>
            </a:r>
            <a:r>
              <a:rPr dirty="0" sz="2000" spc="-14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A,</a:t>
            </a:r>
            <a:r>
              <a:rPr dirty="0" sz="2000" spc="-3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B,</a:t>
            </a:r>
            <a:r>
              <a:rPr dirty="0" sz="2000" spc="-4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dirty="0" sz="2000" spc="-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and</a:t>
            </a:r>
            <a:r>
              <a:rPr dirty="0" sz="2000" spc="-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dirty="0" sz="2000" spc="-2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are</a:t>
            </a:r>
            <a:r>
              <a:rPr dirty="0" sz="2000" spc="-3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stored</a:t>
            </a:r>
            <a:r>
              <a:rPr dirty="0" sz="2000" spc="-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in</a:t>
            </a:r>
            <a:r>
              <a:rPr dirty="0" sz="2000" spc="-2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the</a:t>
            </a:r>
            <a:r>
              <a:rPr dirty="0" sz="2000" spc="-3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90000"/>
                </a:solidFill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26490">
              <a:lnSpc>
                <a:spcPct val="100000"/>
              </a:lnSpc>
              <a:spcBef>
                <a:spcPts val="95"/>
              </a:spcBef>
            </a:pPr>
            <a:r>
              <a:rPr dirty="0"/>
              <a:t>Number</a:t>
            </a:r>
            <a:r>
              <a:rPr dirty="0" spc="-105"/>
              <a:t> </a:t>
            </a:r>
            <a:r>
              <a:rPr dirty="0"/>
              <a:t>of</a:t>
            </a:r>
            <a:r>
              <a:rPr dirty="0" spc="-245"/>
              <a:t> </a:t>
            </a:r>
            <a:r>
              <a:rPr dirty="0" spc="-10"/>
              <a:t>Addresses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8102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Accumulator</a:t>
            </a:r>
            <a:r>
              <a:rPr dirty="0" spc="-254"/>
              <a:t> </a:t>
            </a:r>
            <a:r>
              <a:rPr dirty="0" spc="-10"/>
              <a:t>Architectures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0875" y="1458919"/>
            <a:ext cx="3930015" cy="11226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299085" algn="l"/>
              </a:tabLst>
            </a:pP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r>
              <a:rPr dirty="0" sz="2000" spc="-10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990000"/>
                </a:solidFill>
                <a:latin typeface="Arial"/>
                <a:cs typeface="Arial"/>
              </a:rPr>
              <a:t>set:</a:t>
            </a:r>
            <a:endParaRPr sz="2000">
              <a:latin typeface="Arial"/>
              <a:cs typeface="Arial"/>
            </a:endParaRPr>
          </a:p>
          <a:p>
            <a:pPr marL="469900" marR="5080">
              <a:lnSpc>
                <a:spcPct val="120000"/>
              </a:lnSpc>
            </a:pPr>
            <a:r>
              <a:rPr dirty="0" sz="2000">
                <a:latin typeface="Arial MT"/>
                <a:cs typeface="Arial MT"/>
              </a:rPr>
              <a:t>add</a:t>
            </a:r>
            <a:r>
              <a:rPr dirty="0" sz="2000" spc="-1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sub</a:t>
            </a:r>
            <a:r>
              <a:rPr dirty="0" sz="2000" spc="-1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mult</a:t>
            </a:r>
            <a:r>
              <a:rPr dirty="0" sz="2000" spc="-1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div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.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.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. </a:t>
            </a:r>
            <a:r>
              <a:rPr dirty="0" sz="2000" spc="-10">
                <a:latin typeface="Arial MT"/>
                <a:cs typeface="Arial MT"/>
              </a:rPr>
              <a:t>load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store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0875" y="2921958"/>
            <a:ext cx="3161665" cy="29514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299085" algn="l"/>
              </a:tabLst>
            </a:pPr>
            <a:r>
              <a:rPr dirty="0" sz="2000" spc="-10" b="1">
                <a:solidFill>
                  <a:srgbClr val="990000"/>
                </a:solidFill>
                <a:latin typeface="Arial"/>
                <a:cs typeface="Arial"/>
              </a:rPr>
              <a:t>Example:</a:t>
            </a:r>
            <a:r>
              <a:rPr dirty="0" sz="2000" spc="-1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A*B</a:t>
            </a:r>
            <a:r>
              <a:rPr dirty="0" sz="2000" spc="-1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dirty="0" sz="2000" spc="-10" b="1">
                <a:solidFill>
                  <a:srgbClr val="990000"/>
                </a:solidFill>
                <a:latin typeface="Arial"/>
                <a:cs typeface="Arial"/>
              </a:rPr>
              <a:t> (A+B*C)</a:t>
            </a:r>
            <a:endParaRPr sz="2000">
              <a:latin typeface="Arial"/>
              <a:cs typeface="Arial"/>
            </a:endParaRPr>
          </a:p>
          <a:p>
            <a:pPr marL="469265" marR="1868170">
              <a:lnSpc>
                <a:spcPct val="120000"/>
              </a:lnSpc>
            </a:pPr>
            <a:r>
              <a:rPr dirty="0" sz="2000">
                <a:latin typeface="Arial MT"/>
                <a:cs typeface="Arial MT"/>
              </a:rPr>
              <a:t>load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B </a:t>
            </a:r>
            <a:r>
              <a:rPr dirty="0" sz="2000">
                <a:latin typeface="Arial MT"/>
                <a:cs typeface="Arial MT"/>
              </a:rPr>
              <a:t>mul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C </a:t>
            </a:r>
            <a:r>
              <a:rPr dirty="0" sz="2000">
                <a:latin typeface="Arial MT"/>
                <a:cs typeface="Arial MT"/>
              </a:rPr>
              <a:t>add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A </a:t>
            </a:r>
            <a:r>
              <a:rPr dirty="0" sz="2000">
                <a:latin typeface="Arial MT"/>
                <a:cs typeface="Arial MT"/>
              </a:rPr>
              <a:t>store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D </a:t>
            </a:r>
            <a:r>
              <a:rPr dirty="0" sz="2000" spc="-10">
                <a:latin typeface="Arial MT"/>
                <a:cs typeface="Arial MT"/>
              </a:rPr>
              <a:t>load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A </a:t>
            </a:r>
            <a:r>
              <a:rPr dirty="0" sz="2000">
                <a:latin typeface="Arial MT"/>
                <a:cs typeface="Arial MT"/>
              </a:rPr>
              <a:t>mul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B </a:t>
            </a:r>
            <a:r>
              <a:rPr dirty="0" sz="2000">
                <a:latin typeface="Arial MT"/>
                <a:cs typeface="Arial MT"/>
              </a:rPr>
              <a:t>sub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10000" y="3930650"/>
            <a:ext cx="444500" cy="215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1650"/>
              </a:lnSpc>
            </a:pPr>
            <a:r>
              <a:rPr dirty="0" sz="1400" spc="-50" b="1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19600" y="3930650"/>
            <a:ext cx="444500" cy="2159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50"/>
              </a:lnSpc>
            </a:pPr>
            <a:r>
              <a:rPr dirty="0" sz="1400" spc="-25" b="1">
                <a:latin typeface="Arial"/>
                <a:cs typeface="Arial"/>
              </a:rPr>
              <a:t>B*C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29200" y="3930650"/>
            <a:ext cx="711200" cy="254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</a:rPr>
              <a:t>A+B*C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05600" y="3930650"/>
            <a:ext cx="406400" cy="254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6050">
              <a:lnSpc>
                <a:spcPts val="1650"/>
              </a:lnSpc>
            </a:pPr>
            <a:r>
              <a:rPr dirty="0" sz="1400" spc="-50" b="1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67400" y="3930650"/>
            <a:ext cx="711200" cy="254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50"/>
              </a:lnSpc>
            </a:pPr>
            <a:r>
              <a:rPr dirty="0" sz="1400" spc="-10" b="1">
                <a:latin typeface="Arial"/>
                <a:cs typeface="Arial"/>
              </a:rPr>
              <a:t>A+B*C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39000" y="3930650"/>
            <a:ext cx="406400" cy="254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650"/>
              </a:lnSpc>
            </a:pPr>
            <a:r>
              <a:rPr dirty="0" sz="1400" spc="-25" b="1">
                <a:latin typeface="Arial"/>
                <a:cs typeface="Arial"/>
              </a:rPr>
              <a:t>A*B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72400" y="3886200"/>
            <a:ext cx="1219200" cy="2984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315"/>
              </a:spcBef>
            </a:pPr>
            <a:r>
              <a:rPr dirty="0" sz="1400" spc="-25" b="1">
                <a:latin typeface="Arial"/>
                <a:cs typeface="Arial"/>
              </a:rPr>
              <a:t>A*B-</a:t>
            </a:r>
            <a:r>
              <a:rPr dirty="0" sz="1400" spc="-10" b="1">
                <a:latin typeface="Arial"/>
                <a:cs typeface="Arial"/>
              </a:rPr>
              <a:t>(A+B*C)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143" y="583183"/>
            <a:ext cx="82181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/>
              <a:t>Accumulator</a:t>
            </a:r>
            <a:r>
              <a:rPr dirty="0" sz="3200" spc="-170"/>
              <a:t> </a:t>
            </a:r>
            <a:r>
              <a:rPr dirty="0" sz="3200"/>
              <a:t>Architecture</a:t>
            </a:r>
            <a:r>
              <a:rPr dirty="0" sz="3200" spc="-55"/>
              <a:t> </a:t>
            </a:r>
            <a:r>
              <a:rPr dirty="0" sz="3200"/>
              <a:t>:</a:t>
            </a:r>
            <a:r>
              <a:rPr dirty="0" sz="3200" spc="-40"/>
              <a:t> </a:t>
            </a:r>
            <a:r>
              <a:rPr dirty="0" sz="3200"/>
              <a:t>Pros</a:t>
            </a:r>
            <a:r>
              <a:rPr dirty="0" sz="3200" spc="-30"/>
              <a:t> </a:t>
            </a:r>
            <a:r>
              <a:rPr dirty="0" sz="3200"/>
              <a:t>and</a:t>
            </a:r>
            <a:r>
              <a:rPr dirty="0" sz="3200" spc="-40"/>
              <a:t> </a:t>
            </a:r>
            <a:r>
              <a:rPr dirty="0" sz="3200" spc="-20"/>
              <a:t>Cons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498475" y="1516189"/>
            <a:ext cx="5929630" cy="35369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298450" algn="l"/>
              </a:tabLst>
            </a:pPr>
            <a:r>
              <a:rPr dirty="0" sz="2400" spc="-20" b="1">
                <a:solidFill>
                  <a:srgbClr val="990000"/>
                </a:solidFill>
                <a:latin typeface="Arial"/>
                <a:cs typeface="Arial"/>
              </a:rPr>
              <a:t>Pros</a:t>
            </a:r>
            <a:endParaRPr sz="2400">
              <a:latin typeface="Arial"/>
              <a:cs typeface="Arial"/>
            </a:endParaRPr>
          </a:p>
          <a:p>
            <a:pPr lvl="1" marL="697230" indent="-227329">
              <a:lnSpc>
                <a:spcPct val="100000"/>
              </a:lnSpc>
              <a:spcBef>
                <a:spcPts val="575"/>
              </a:spcBef>
              <a:buChar char="–"/>
              <a:tabLst>
                <a:tab pos="697230" algn="l"/>
              </a:tabLst>
            </a:pPr>
            <a:r>
              <a:rPr dirty="0" sz="2400" spc="-10">
                <a:latin typeface="Arial MT"/>
                <a:cs typeface="Arial MT"/>
              </a:rPr>
              <a:t>Very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low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hardware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requirements</a:t>
            </a:r>
            <a:endParaRPr sz="2400">
              <a:latin typeface="Arial MT"/>
              <a:cs typeface="Arial MT"/>
            </a:endParaRPr>
          </a:p>
          <a:p>
            <a:pPr lvl="1" marL="697230" indent="-227329">
              <a:lnSpc>
                <a:spcPct val="100000"/>
              </a:lnSpc>
              <a:spcBef>
                <a:spcPts val="575"/>
              </a:spcBef>
              <a:buChar char="–"/>
              <a:tabLst>
                <a:tab pos="697230" algn="l"/>
              </a:tabLst>
            </a:pPr>
            <a:r>
              <a:rPr dirty="0" sz="2400">
                <a:latin typeface="Arial MT"/>
                <a:cs typeface="Arial MT"/>
              </a:rPr>
              <a:t>Easy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design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understand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75"/>
              </a:spcBef>
              <a:buFont typeface="Arial MT"/>
              <a:buChar char="–"/>
            </a:pP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298450" algn="l"/>
              </a:tabLst>
            </a:pPr>
            <a:r>
              <a:rPr dirty="0" sz="2400" spc="-20" b="1">
                <a:solidFill>
                  <a:srgbClr val="990000"/>
                </a:solidFill>
                <a:latin typeface="Arial"/>
                <a:cs typeface="Arial"/>
              </a:rPr>
              <a:t>Cons</a:t>
            </a:r>
            <a:endParaRPr sz="2400">
              <a:latin typeface="Arial"/>
              <a:cs typeface="Arial"/>
            </a:endParaRPr>
          </a:p>
          <a:p>
            <a:pPr lvl="1" marL="697230" indent="-227329">
              <a:lnSpc>
                <a:spcPct val="100000"/>
              </a:lnSpc>
              <a:spcBef>
                <a:spcPts val="575"/>
              </a:spcBef>
              <a:buChar char="–"/>
              <a:tabLst>
                <a:tab pos="697230" algn="l"/>
              </a:tabLst>
            </a:pPr>
            <a:r>
              <a:rPr dirty="0" sz="2400">
                <a:latin typeface="Arial MT"/>
                <a:cs typeface="Arial MT"/>
              </a:rPr>
              <a:t>Accumulator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becomes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bottleneck</a:t>
            </a:r>
            <a:endParaRPr sz="2400">
              <a:latin typeface="Arial MT"/>
              <a:cs typeface="Arial MT"/>
            </a:endParaRPr>
          </a:p>
          <a:p>
            <a:pPr lvl="1" marL="697230" indent="-227329">
              <a:lnSpc>
                <a:spcPct val="100000"/>
              </a:lnSpc>
              <a:spcBef>
                <a:spcPts val="575"/>
              </a:spcBef>
              <a:buChar char="–"/>
              <a:tabLst>
                <a:tab pos="697230" algn="l"/>
              </a:tabLst>
            </a:pPr>
            <a:r>
              <a:rPr dirty="0" sz="2400">
                <a:latin typeface="Arial MT"/>
                <a:cs typeface="Arial MT"/>
              </a:rPr>
              <a:t>Little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ability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parallelism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pipelining</a:t>
            </a:r>
            <a:endParaRPr sz="2400">
              <a:latin typeface="Arial MT"/>
              <a:cs typeface="Arial MT"/>
            </a:endParaRPr>
          </a:p>
          <a:p>
            <a:pPr lvl="1" marL="697230" indent="-227329">
              <a:lnSpc>
                <a:spcPct val="100000"/>
              </a:lnSpc>
              <a:spcBef>
                <a:spcPts val="575"/>
              </a:spcBef>
              <a:buChar char="–"/>
              <a:tabLst>
                <a:tab pos="697230" algn="l"/>
              </a:tabLst>
            </a:pPr>
            <a:r>
              <a:rPr dirty="0" sz="2400">
                <a:latin typeface="Arial MT"/>
                <a:cs typeface="Arial MT"/>
              </a:rPr>
              <a:t>High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memory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traffic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cse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Eva</dc:creator>
  <dc:title>fsfsdfdsf</dc:title>
  <dcterms:created xsi:type="dcterms:W3CDTF">2025-04-22T18:18:33Z</dcterms:created>
  <dcterms:modified xsi:type="dcterms:W3CDTF">2025-04-22T18:18:33Z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2025-04-22T00:00:00Z</vt:filetime>
  </property>
  <property fmtid="{D5CDD505-2E9C-101B-9397-08002B2CF9AE}" pid="5" name="Producer">
    <vt:lpwstr>Adobe PDF Library 9.0</vt:lpwstr>
  </property>
</Properties>
</file>