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134" y="440086"/>
            <a:ext cx="8408670" cy="841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612" y="3262312"/>
            <a:ext cx="8639175" cy="331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902" y="2684780"/>
            <a:ext cx="4095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99"/>
                </a:solidFill>
              </a:rPr>
              <a:t>Lecture</a:t>
            </a:r>
            <a:r>
              <a:rPr sz="4400" spc="-35" dirty="0">
                <a:solidFill>
                  <a:srgbClr val="000099"/>
                </a:solidFill>
              </a:rPr>
              <a:t> </a:t>
            </a:r>
            <a:r>
              <a:rPr sz="4400" dirty="0">
                <a:solidFill>
                  <a:srgbClr val="000099"/>
                </a:solidFill>
              </a:rPr>
              <a:t>–</a:t>
            </a:r>
            <a:r>
              <a:rPr sz="4400" spc="-20" dirty="0">
                <a:solidFill>
                  <a:srgbClr val="000099"/>
                </a:solidFill>
              </a:rPr>
              <a:t> </a:t>
            </a:r>
            <a:r>
              <a:rPr lang="en-US" sz="4400" spc="-25" dirty="0">
                <a:solidFill>
                  <a:srgbClr val="000099"/>
                </a:solidFill>
              </a:rPr>
              <a:t>0</a:t>
            </a:r>
            <a:r>
              <a:rPr sz="4400" spc="-25" dirty="0">
                <a:solidFill>
                  <a:srgbClr val="000099"/>
                </a:solidFill>
              </a:rPr>
              <a:t>9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Flow</a:t>
            </a:r>
            <a:r>
              <a:rPr sz="3200" spc="-70" dirty="0"/>
              <a:t> </a:t>
            </a:r>
            <a:r>
              <a:rPr sz="3200" dirty="0"/>
              <a:t>chart</a:t>
            </a:r>
            <a:r>
              <a:rPr sz="3200" spc="-3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an</a:t>
            </a:r>
            <a:r>
              <a:rPr sz="3200" spc="-30" dirty="0"/>
              <a:t> </a:t>
            </a:r>
            <a:r>
              <a:rPr sz="3200" dirty="0"/>
              <a:t>Iterative</a:t>
            </a:r>
            <a:r>
              <a:rPr sz="3200" spc="-55" dirty="0"/>
              <a:t> </a:t>
            </a:r>
            <a:r>
              <a:rPr sz="3200" dirty="0"/>
              <a:t>Design</a:t>
            </a:r>
            <a:r>
              <a:rPr sz="3200" spc="-40" dirty="0"/>
              <a:t> </a:t>
            </a:r>
            <a:r>
              <a:rPr sz="3200" spc="-10" dirty="0"/>
              <a:t>Process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124200" y="144780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88900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900" y="0"/>
                </a:lnTo>
                <a:lnTo>
                  <a:pt x="1130300" y="0"/>
                </a:lnTo>
                <a:lnTo>
                  <a:pt x="1164903" y="6986"/>
                </a:lnTo>
                <a:lnTo>
                  <a:pt x="1193161" y="26038"/>
                </a:lnTo>
                <a:lnTo>
                  <a:pt x="1212213" y="54296"/>
                </a:lnTo>
                <a:lnTo>
                  <a:pt x="1219200" y="88900"/>
                </a:lnTo>
                <a:lnTo>
                  <a:pt x="1219200" y="444500"/>
                </a:lnTo>
                <a:lnTo>
                  <a:pt x="1212213" y="479103"/>
                </a:lnTo>
                <a:lnTo>
                  <a:pt x="1193161" y="507361"/>
                </a:lnTo>
                <a:lnTo>
                  <a:pt x="1164903" y="526413"/>
                </a:lnTo>
                <a:lnTo>
                  <a:pt x="1130300" y="533400"/>
                </a:lnTo>
                <a:lnTo>
                  <a:pt x="88900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9253" y="1558544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Begin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2438400"/>
            <a:ext cx="20574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01320" marR="395605" indent="-52069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Arial MT"/>
                <a:cs typeface="Arial MT"/>
              </a:rPr>
              <a:t>Construct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initial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0" y="3505200"/>
            <a:ext cx="2133600" cy="685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04470" marR="198755" indent="-190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Arial MT"/>
                <a:cs typeface="Arial MT"/>
              </a:rPr>
              <a:t>Evaluate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cost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performance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0300" y="4495800"/>
            <a:ext cx="2667000" cy="1143000"/>
          </a:xfrm>
          <a:custGeom>
            <a:avLst/>
            <a:gdLst/>
            <a:ahLst/>
            <a:cxnLst/>
            <a:rect l="l" t="t" r="r" b="b"/>
            <a:pathLst>
              <a:path w="2667000" h="1143000">
                <a:moveTo>
                  <a:pt x="0" y="571500"/>
                </a:moveTo>
                <a:lnTo>
                  <a:pt x="1333500" y="0"/>
                </a:lnTo>
                <a:lnTo>
                  <a:pt x="2667000" y="571500"/>
                </a:lnTo>
                <a:lnTo>
                  <a:pt x="1333500" y="114300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4401" y="4774183"/>
            <a:ext cx="149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 </a:t>
            </a:r>
            <a:r>
              <a:rPr sz="1800" dirty="0">
                <a:latin typeface="Arial MT"/>
                <a:cs typeface="Arial MT"/>
              </a:rPr>
              <a:t>goals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met?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0" y="59436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900" y="0"/>
                </a:lnTo>
                <a:lnTo>
                  <a:pt x="1054100" y="0"/>
                </a:lnTo>
                <a:lnTo>
                  <a:pt x="1088703" y="6986"/>
                </a:lnTo>
                <a:lnTo>
                  <a:pt x="1116961" y="26038"/>
                </a:lnTo>
                <a:lnTo>
                  <a:pt x="1136013" y="54296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13" y="479103"/>
                </a:lnTo>
                <a:lnTo>
                  <a:pt x="1116961" y="507361"/>
                </a:lnTo>
                <a:lnTo>
                  <a:pt x="1088703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5746" y="6054344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End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95700" y="4184650"/>
            <a:ext cx="76200" cy="1758950"/>
            <a:chOff x="3695700" y="4184650"/>
            <a:chExt cx="76200" cy="1758950"/>
          </a:xfrm>
        </p:grpSpPr>
        <p:sp>
          <p:nvSpPr>
            <p:cNvPr id="12" name="object 12"/>
            <p:cNvSpPr/>
            <p:nvPr/>
          </p:nvSpPr>
          <p:spPr>
            <a:xfrm>
              <a:off x="3733800" y="56388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5700" y="586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3800" y="41910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5700" y="4419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95700" y="3048000"/>
            <a:ext cx="76200" cy="457200"/>
            <a:chOff x="3695700" y="3048000"/>
            <a:chExt cx="76200" cy="457200"/>
          </a:xfrm>
        </p:grpSpPr>
        <p:sp>
          <p:nvSpPr>
            <p:cNvPr id="17" name="object 17"/>
            <p:cNvSpPr/>
            <p:nvPr/>
          </p:nvSpPr>
          <p:spPr>
            <a:xfrm>
              <a:off x="3733800" y="3048000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5700" y="3429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695700" y="1981200"/>
            <a:ext cx="76200" cy="457200"/>
            <a:chOff x="3695700" y="1981200"/>
            <a:chExt cx="76200" cy="457200"/>
          </a:xfrm>
        </p:grpSpPr>
        <p:sp>
          <p:nvSpPr>
            <p:cNvPr id="20" name="object 20"/>
            <p:cNvSpPr/>
            <p:nvPr/>
          </p:nvSpPr>
          <p:spPr>
            <a:xfrm>
              <a:off x="3733800" y="1981200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5700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53100" y="4572000"/>
            <a:ext cx="1981200" cy="76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14300" marR="109220" indent="-508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Arial MT"/>
                <a:cs typeface="Arial MT"/>
              </a:rPr>
              <a:t>Modify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goals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67300" y="5029196"/>
            <a:ext cx="685800" cy="76200"/>
            <a:chOff x="5067300" y="5029196"/>
            <a:chExt cx="685800" cy="76200"/>
          </a:xfrm>
        </p:grpSpPr>
        <p:sp>
          <p:nvSpPr>
            <p:cNvPr id="24" name="object 24"/>
            <p:cNvSpPr/>
            <p:nvPr/>
          </p:nvSpPr>
          <p:spPr>
            <a:xfrm>
              <a:off x="5067300" y="5067299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622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6902" y="50291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84140" y="4765611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No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53002" y="3771896"/>
            <a:ext cx="1911350" cy="800100"/>
            <a:chOff x="4953002" y="3771896"/>
            <a:chExt cx="1911350" cy="800100"/>
          </a:xfrm>
        </p:grpSpPr>
        <p:sp>
          <p:nvSpPr>
            <p:cNvPr id="28" name="object 28"/>
            <p:cNvSpPr/>
            <p:nvPr/>
          </p:nvSpPr>
          <p:spPr>
            <a:xfrm>
              <a:off x="6858000" y="3809999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2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16500" y="3809999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1841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3002" y="37718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43" rIns="0" bIns="0" rtlCol="0">
            <a:spAutoFit/>
          </a:bodyPr>
          <a:lstStyle/>
          <a:p>
            <a:pPr marL="126365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Computer-</a:t>
            </a:r>
            <a:r>
              <a:rPr dirty="0"/>
              <a:t>aided</a:t>
            </a:r>
            <a:r>
              <a:rPr spc="4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2343"/>
            <a:ext cx="8072120" cy="45180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4965" marR="404495" indent="-33655">
              <a:lnSpc>
                <a:spcPts val="2110"/>
              </a:lnSpc>
              <a:spcBef>
                <a:spcPts val="605"/>
              </a:spcBef>
            </a:pPr>
            <a:r>
              <a:rPr sz="2200" dirty="0">
                <a:latin typeface="Arial MT"/>
                <a:cs typeface="Arial MT"/>
              </a:rPr>
              <a:t>CAD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tools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automate,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least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more </a:t>
            </a:r>
            <a:r>
              <a:rPr sz="2200" dirty="0">
                <a:latin typeface="Arial MT"/>
                <a:cs typeface="Arial MT"/>
              </a:rPr>
              <a:t>tedious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evaluation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contribute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three </a:t>
            </a:r>
            <a:r>
              <a:rPr sz="2200" dirty="0">
                <a:latin typeface="Arial MT"/>
                <a:cs typeface="Arial MT"/>
              </a:rPr>
              <a:t>important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ways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overall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20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CAD</a:t>
            </a:r>
            <a:r>
              <a:rPr sz="2200" b="1" spc="3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editors</a:t>
            </a:r>
            <a:r>
              <a:rPr sz="2200" b="1" spc="3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3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translators</a:t>
            </a:r>
            <a:r>
              <a:rPr sz="2200" b="1" spc="3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convert</a:t>
            </a:r>
            <a:r>
              <a:rPr sz="2200" spc="3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3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3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3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forms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1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HDL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descriptions</a:t>
            </a:r>
            <a:r>
              <a:rPr sz="2200" spc="1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1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schematic</a:t>
            </a:r>
            <a:r>
              <a:rPr sz="2200" spc="1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diagrams,</a:t>
            </a:r>
            <a:r>
              <a:rPr sz="2200" spc="100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dirty="0">
                <a:latin typeface="Arial MT"/>
                <a:cs typeface="Arial MT"/>
              </a:rPr>
              <a:t>humans,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computers,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efficiently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Simulators</a:t>
            </a:r>
            <a:r>
              <a:rPr sz="2200" b="1" spc="2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create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computer</a:t>
            </a:r>
            <a:r>
              <a:rPr sz="2200" spc="2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2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design,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39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mimic</a:t>
            </a:r>
            <a:r>
              <a:rPr sz="2200" spc="3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9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design’s</a:t>
            </a:r>
            <a:r>
              <a:rPr sz="2200" spc="3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behavior</a:t>
            </a:r>
            <a:r>
              <a:rPr sz="2200" spc="3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39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help</a:t>
            </a:r>
            <a:r>
              <a:rPr sz="2200" spc="395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designers </a:t>
            </a:r>
            <a:r>
              <a:rPr sz="2200" dirty="0">
                <a:latin typeface="Arial MT"/>
                <a:cs typeface="Arial MT"/>
              </a:rPr>
              <a:t>determine</a:t>
            </a:r>
            <a:r>
              <a:rPr sz="2200" spc="4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4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well</a:t>
            </a:r>
            <a:r>
              <a:rPr sz="2200" spc="4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4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4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various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performance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goals.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355600" marR="635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Synthesizers</a:t>
            </a:r>
            <a:r>
              <a:rPr sz="2200" b="1" spc="1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automate</a:t>
            </a:r>
            <a:r>
              <a:rPr sz="2200" spc="20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itself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deriving </a:t>
            </a:r>
            <a:r>
              <a:rPr sz="2200" dirty="0">
                <a:latin typeface="Arial MT"/>
                <a:cs typeface="Arial MT"/>
              </a:rPr>
              <a:t>structures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implement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step.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062" rIns="0" bIns="0" rtlCol="0">
            <a:spAutoFit/>
          </a:bodyPr>
          <a:lstStyle/>
          <a:p>
            <a:pPr marL="2458720">
              <a:lnSpc>
                <a:spcPct val="100000"/>
              </a:lnSpc>
              <a:spcBef>
                <a:spcPts val="95"/>
              </a:spcBef>
            </a:pPr>
            <a:r>
              <a:rPr dirty="0"/>
              <a:t>Design</a:t>
            </a:r>
            <a:r>
              <a:rPr spc="-105" dirty="0"/>
              <a:t> </a:t>
            </a:r>
            <a:r>
              <a:rPr spc="-10"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7000"/>
            <a:ext cx="814578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545465" algn="l"/>
              </a:tabLst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Processor</a:t>
            </a:r>
            <a:r>
              <a:rPr sz="2400" b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level,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architecture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behavior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or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system</a:t>
            </a:r>
            <a:r>
              <a:rPr sz="2400" b="1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level.</a:t>
            </a:r>
            <a:endParaRPr sz="2400">
              <a:latin typeface="Arial MT"/>
              <a:cs typeface="Arial MT"/>
            </a:endParaRPr>
          </a:p>
          <a:p>
            <a:pPr marL="545465" indent="-53276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545465" algn="l"/>
              </a:tabLst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Register</a:t>
            </a:r>
            <a:r>
              <a:rPr sz="2400" b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level,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register-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transfer</a:t>
            </a:r>
            <a:r>
              <a:rPr sz="2400" b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level.</a:t>
            </a:r>
            <a:endParaRPr sz="2400">
              <a:latin typeface="Arial MT"/>
              <a:cs typeface="Arial MT"/>
            </a:endParaRPr>
          </a:p>
          <a:p>
            <a:pPr marL="545465" indent="-53276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545465" algn="l"/>
              </a:tabLst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Gate</a:t>
            </a:r>
            <a:r>
              <a:rPr sz="24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level,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logic</a:t>
            </a:r>
            <a:r>
              <a:rPr sz="24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level.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6712" y="3262312"/>
          <a:ext cx="8535667" cy="331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1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Components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spc="-3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Density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b="1" spc="-10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800" b="1" spc="-7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units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Gate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337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Logic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gates,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filp- flops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SSI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Bits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spc="-15" baseline="25462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baseline="25462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800" spc="232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spc="-15" baseline="25462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-37" baseline="25462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Register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13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Registers, counters, combinational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circuits,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small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sequential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circuits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MSI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Words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spc="-15" baseline="25462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baseline="25462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spc="-15" baseline="25462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baseline="25462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800" spc="247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Processor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079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CPUs,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memories,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devices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VLSI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Blocks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Words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spc="-15" baseline="25462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baseline="25462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800" spc="232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baseline="25462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43" rIns="0" bIns="0" rtlCol="0">
            <a:spAutoFit/>
          </a:bodyPr>
          <a:lstStyle/>
          <a:p>
            <a:pPr marL="1981200">
              <a:lnSpc>
                <a:spcPct val="100000"/>
              </a:lnSpc>
              <a:spcBef>
                <a:spcPts val="95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3794125"/>
            <a:ext cx="6096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516572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0411" y="526427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3794125"/>
            <a:ext cx="6858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5165725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0"/>
                </a:moveTo>
                <a:lnTo>
                  <a:pt x="685800" y="0"/>
                </a:lnTo>
                <a:lnTo>
                  <a:pt x="685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9710" y="526427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0200" y="5241925"/>
            <a:ext cx="6858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5800" y="3559175"/>
            <a:ext cx="6096000" cy="2527300"/>
            <a:chOff x="685800" y="3559175"/>
            <a:chExt cx="6096000" cy="2527300"/>
          </a:xfrm>
        </p:grpSpPr>
        <p:sp>
          <p:nvSpPr>
            <p:cNvPr id="11" name="object 11"/>
            <p:cNvSpPr/>
            <p:nvPr/>
          </p:nvSpPr>
          <p:spPr>
            <a:xfrm>
              <a:off x="838200" y="3565525"/>
              <a:ext cx="0" cy="2514600"/>
            </a:xfrm>
            <a:custGeom>
              <a:avLst/>
              <a:gdLst/>
              <a:ahLst/>
              <a:cxnLst/>
              <a:rect l="l" t="t" r="r" b="b"/>
              <a:pathLst>
                <a:path h="2514600">
                  <a:moveTo>
                    <a:pt x="0" y="0"/>
                  </a:moveTo>
                  <a:lnTo>
                    <a:pt x="0" y="2514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200" y="6080125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3565525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800" y="3565525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0"/>
                  </a:moveTo>
                  <a:lnTo>
                    <a:pt x="0" y="1371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4937125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1000" y="4937125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0800" y="356552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4632325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0600" y="4632325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0800" y="3565525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4600" y="3565525"/>
              <a:ext cx="0" cy="2514600"/>
            </a:xfrm>
            <a:custGeom>
              <a:avLst/>
              <a:gdLst/>
              <a:ahLst/>
              <a:cxnLst/>
              <a:rect l="l" t="t" r="r" b="b"/>
              <a:pathLst>
                <a:path h="2514600">
                  <a:moveTo>
                    <a:pt x="0" y="0"/>
                  </a:moveTo>
                  <a:lnTo>
                    <a:pt x="0" y="2514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0600" y="6080125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" y="3946525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201" y="3908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800" y="4327525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201" y="4289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800" y="5470525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9201" y="5432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5000" y="3946525"/>
              <a:ext cx="1231900" cy="0"/>
            </a:xfrm>
            <a:custGeom>
              <a:avLst/>
              <a:gdLst/>
              <a:ahLst/>
              <a:cxnLst/>
              <a:rect l="l" t="t" r="r" b="b"/>
              <a:pathLst>
                <a:path w="1231900">
                  <a:moveTo>
                    <a:pt x="0" y="0"/>
                  </a:moveTo>
                  <a:lnTo>
                    <a:pt x="123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4201" y="3908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5000" y="5699125"/>
              <a:ext cx="1308100" cy="0"/>
            </a:xfrm>
            <a:custGeom>
              <a:avLst/>
              <a:gdLst/>
              <a:ahLst/>
              <a:cxnLst/>
              <a:rect l="l" t="t" r="r" b="b"/>
              <a:pathLst>
                <a:path w="1308100">
                  <a:moveTo>
                    <a:pt x="0" y="0"/>
                  </a:moveTo>
                  <a:lnTo>
                    <a:pt x="1308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00401" y="56610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5000" y="425132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4251325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5394325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0401" y="53562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9000" y="4467225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8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90906" y="440372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10000" y="4403725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698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1900" y="50895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86200" y="5546725"/>
              <a:ext cx="1460500" cy="0"/>
            </a:xfrm>
            <a:custGeom>
              <a:avLst/>
              <a:gdLst/>
              <a:ahLst/>
              <a:cxnLst/>
              <a:rect l="l" t="t" r="r" b="b"/>
              <a:pathLst>
                <a:path w="1460500">
                  <a:moveTo>
                    <a:pt x="0" y="0"/>
                  </a:moveTo>
                  <a:lnTo>
                    <a:pt x="1460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4002" y="55086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86200" y="3946525"/>
              <a:ext cx="2679700" cy="0"/>
            </a:xfrm>
            <a:custGeom>
              <a:avLst/>
              <a:gdLst/>
              <a:ahLst/>
              <a:cxnLst/>
              <a:rect l="l" t="t" r="r" b="b"/>
              <a:pathLst>
                <a:path w="2679700">
                  <a:moveTo>
                    <a:pt x="0" y="0"/>
                  </a:moveTo>
                  <a:lnTo>
                    <a:pt x="2679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53202" y="3908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6000" y="5546725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622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05602" y="55086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374139" y="457847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84140" y="450227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6540" y="1549400"/>
            <a:ext cx="8427085" cy="227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marR="426084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635000" algn="l"/>
              </a:tabLst>
            </a:pP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treated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low,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complexity.</a:t>
            </a:r>
            <a:endParaRPr sz="2400">
              <a:latin typeface="Arial MT"/>
              <a:cs typeface="Arial MT"/>
            </a:endParaRPr>
          </a:p>
          <a:p>
            <a:pPr marL="634365" marR="30480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6343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spc="24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equivalent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(sub)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</a:t>
            </a:r>
            <a:r>
              <a:rPr sz="2400" spc="-30" baseline="-20833" dirty="0">
                <a:latin typeface="Arial MT"/>
                <a:cs typeface="Arial MT"/>
              </a:rPr>
              <a:t>i-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spc="-44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beneath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it.</a:t>
            </a:r>
            <a:endParaRPr sz="2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755"/>
              </a:spcBef>
              <a:tabLst>
                <a:tab pos="6311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x</a:t>
            </a:r>
            <a:r>
              <a:rPr sz="2400" spc="-37" baseline="-20833" dirty="0">
                <a:latin typeface="Times New Roman"/>
                <a:cs typeface="Times New Roman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z</a:t>
            </a:r>
            <a:r>
              <a:rPr sz="2400" spc="-3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1940" y="419747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x</a:t>
            </a:r>
            <a:r>
              <a:rPr sz="2400" spc="-3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1940" y="534047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x</a:t>
            </a:r>
            <a:r>
              <a:rPr sz="2400" spc="-3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30340" y="5035677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z</a:t>
            </a:r>
            <a:r>
              <a:rPr sz="2400" spc="-3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15200" y="4556125"/>
            <a:ext cx="457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875"/>
              </a:spcBef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77200" y="4556125"/>
            <a:ext cx="457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75"/>
              </a:spcBef>
            </a:pPr>
            <a:r>
              <a:rPr sz="2400" spc="-5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610600" y="4822821"/>
            <a:ext cx="304800" cy="76200"/>
            <a:chOff x="8610600" y="4822821"/>
            <a:chExt cx="304800" cy="76200"/>
          </a:xfrm>
        </p:grpSpPr>
        <p:sp>
          <p:nvSpPr>
            <p:cNvPr id="56" name="object 56"/>
            <p:cNvSpPr/>
            <p:nvPr/>
          </p:nvSpPr>
          <p:spPr>
            <a:xfrm>
              <a:off x="8610600" y="4860924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39202" y="48228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934200" y="4746621"/>
            <a:ext cx="381000" cy="76200"/>
            <a:chOff x="6934200" y="4746621"/>
            <a:chExt cx="381000" cy="76200"/>
          </a:xfrm>
        </p:grpSpPr>
        <p:sp>
          <p:nvSpPr>
            <p:cNvPr id="59" name="object 59"/>
            <p:cNvSpPr/>
            <p:nvPr/>
          </p:nvSpPr>
          <p:spPr>
            <a:xfrm>
              <a:off x="6934200" y="4784724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7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39002" y="47466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772400" y="5051421"/>
            <a:ext cx="304800" cy="76200"/>
            <a:chOff x="7772400" y="5051421"/>
            <a:chExt cx="304800" cy="76200"/>
          </a:xfrm>
        </p:grpSpPr>
        <p:sp>
          <p:nvSpPr>
            <p:cNvPr id="62" name="object 62"/>
            <p:cNvSpPr/>
            <p:nvPr/>
          </p:nvSpPr>
          <p:spPr>
            <a:xfrm>
              <a:off x="7772400" y="5089524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01002" y="5051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772402" y="4746621"/>
            <a:ext cx="304800" cy="76200"/>
            <a:chOff x="7772402" y="4746621"/>
            <a:chExt cx="304800" cy="76200"/>
          </a:xfrm>
        </p:grpSpPr>
        <p:sp>
          <p:nvSpPr>
            <p:cNvPr id="65" name="object 65"/>
            <p:cNvSpPr/>
            <p:nvPr/>
          </p:nvSpPr>
          <p:spPr>
            <a:xfrm>
              <a:off x="7835899" y="4784724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13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72402" y="47466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936740" y="434987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689340" y="442607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62404" y="6410325"/>
            <a:ext cx="1086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Low</a:t>
            </a:r>
            <a:r>
              <a:rPr sz="2000" spc="-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level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14176" y="6410325"/>
            <a:ext cx="1143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High</a:t>
            </a:r>
            <a:r>
              <a:rPr sz="2000" spc="-3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level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25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dirty="0"/>
              <a:t>Hierarchical</a:t>
            </a:r>
            <a:r>
              <a:rPr spc="-10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76400"/>
            <a:ext cx="4419600" cy="2819400"/>
          </a:xfrm>
          <a:custGeom>
            <a:avLst/>
            <a:gdLst/>
            <a:ahLst/>
            <a:cxnLst/>
            <a:rect l="l" t="t" r="r" b="b"/>
            <a:pathLst>
              <a:path w="4419600" h="2819400">
                <a:moveTo>
                  <a:pt x="0" y="0"/>
                </a:moveTo>
                <a:lnTo>
                  <a:pt x="4419600" y="0"/>
                </a:lnTo>
                <a:lnTo>
                  <a:pt x="44196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5400" y="1905000"/>
            <a:ext cx="1219200" cy="914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2075"/>
              </a:spcBef>
            </a:pPr>
            <a:r>
              <a:rPr sz="2400" spc="-25" dirty="0">
                <a:latin typeface="Times New Roman"/>
                <a:cs typeface="Times New Roman"/>
              </a:rPr>
              <a:t>XOR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3276600"/>
            <a:ext cx="1219200" cy="914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075"/>
              </a:spcBef>
            </a:pPr>
            <a:r>
              <a:rPr sz="2400" spc="-10" dirty="0">
                <a:latin typeface="Times New Roman"/>
                <a:cs typeface="Times New Roman"/>
              </a:rPr>
              <a:t>NAND1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0" y="3276600"/>
            <a:ext cx="1219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775"/>
              </a:spcBef>
            </a:pPr>
            <a:r>
              <a:rPr sz="2400" spc="-10" dirty="0">
                <a:latin typeface="Times New Roman"/>
                <a:cs typeface="Times New Roman"/>
              </a:rPr>
              <a:t>NAND2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600" y="2127250"/>
            <a:ext cx="4800600" cy="1917700"/>
            <a:chOff x="609600" y="2127250"/>
            <a:chExt cx="4800600" cy="1917700"/>
          </a:xfrm>
        </p:grpSpPr>
        <p:sp>
          <p:nvSpPr>
            <p:cNvPr id="8" name="object 8"/>
            <p:cNvSpPr/>
            <p:nvPr/>
          </p:nvSpPr>
          <p:spPr>
            <a:xfrm>
              <a:off x="685800" y="21336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600" y="40386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2133600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0600" y="37338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2133600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0"/>
                  </a:moveTo>
                  <a:lnTo>
                    <a:pt x="0" y="1371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3505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" y="2590800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1447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400" y="25908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4600" y="37338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42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457200"/>
                  </a:lnTo>
                </a:path>
                <a:path w="457200" h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4200" y="3962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88940" y="1851152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sum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2740" y="3527552"/>
            <a:ext cx="65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carry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40" y="2003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" y="3756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371600" y="5099050"/>
          <a:ext cx="2743200" cy="138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09880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Half</a:t>
                      </a:r>
                      <a:r>
                        <a:rPr sz="2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Adder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3204">
                        <a:lnSpc>
                          <a:spcPts val="1955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40739" y="5051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739" y="59659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3860" y="497535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4940" y="6270752"/>
            <a:ext cx="65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carry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2023" y="2690876"/>
            <a:ext cx="2359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Half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55767" y="5586413"/>
            <a:ext cx="2461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Half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1981200">
              <a:lnSpc>
                <a:spcPct val="100000"/>
              </a:lnSpc>
              <a:spcBef>
                <a:spcPts val="95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5223"/>
            <a:ext cx="8027670" cy="4451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hierarchical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spc="-10" dirty="0">
                <a:latin typeface="Arial MT"/>
                <a:cs typeface="Arial MT"/>
              </a:rPr>
              <a:t>self-</a:t>
            </a:r>
            <a:r>
              <a:rPr sz="2400" dirty="0">
                <a:latin typeface="Arial MT"/>
                <a:cs typeface="Arial MT"/>
              </a:rPr>
              <a:t>contained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stable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entities.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evolution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organization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possible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existence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stable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intermediate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steps:</a:t>
            </a:r>
            <a:endParaRPr sz="2400">
              <a:latin typeface="Arial MT"/>
              <a:cs typeface="Arial MT"/>
            </a:endParaRPr>
          </a:p>
          <a:p>
            <a:pPr marL="690880" lvl="1" indent="-33528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90880" algn="l"/>
              </a:tabLst>
            </a:pP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355600" marR="1658620" lvl="1" indent="-6350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355600" algn="l"/>
                <a:tab pos="684530" algn="l"/>
              </a:tabLst>
            </a:pPr>
            <a:r>
              <a:rPr sz="2400" dirty="0">
                <a:latin typeface="Arial MT"/>
                <a:cs typeface="Arial MT"/>
              </a:rPr>
              <a:t>	Specify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identified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355600" marR="334645" lvl="1" indent="-6350">
              <a:lnSpc>
                <a:spcPts val="2590"/>
              </a:lnSpc>
              <a:spcBef>
                <a:spcPts val="580"/>
              </a:spcBef>
              <a:buAutoNum type="arabicPeriod"/>
              <a:tabLst>
                <a:tab pos="355600" algn="l"/>
                <a:tab pos="684530" algn="l"/>
              </a:tabLst>
            </a:pPr>
            <a:r>
              <a:rPr sz="2400" dirty="0">
                <a:latin typeface="Arial MT"/>
                <a:cs typeface="Arial MT"/>
              </a:rPr>
              <a:t>	Specify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components </a:t>
            </a:r>
            <a:r>
              <a:rPr sz="2400" dirty="0">
                <a:latin typeface="Arial MT"/>
                <a:cs typeface="Arial MT"/>
              </a:rPr>
              <a:t>identified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approach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top-down.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981" rIns="0" bIns="0" rtlCol="0">
            <a:spAutoFit/>
          </a:bodyPr>
          <a:lstStyle/>
          <a:p>
            <a:pPr marL="232156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Gate</a:t>
            </a:r>
            <a:r>
              <a:rPr spc="-30" dirty="0"/>
              <a:t> </a:t>
            </a:r>
            <a:r>
              <a:rPr spc="-10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47" y="1895764"/>
            <a:ext cx="7198995" cy="1704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Combinational</a:t>
            </a:r>
            <a:r>
              <a:rPr sz="3200" b="1" spc="-1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Logic:</a:t>
            </a:r>
            <a:r>
              <a:rPr sz="3200" b="1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Read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Yourself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000099"/>
              </a:buClr>
              <a:buFont typeface="Wingdings"/>
              <a:buChar char=""/>
            </a:pP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3200" b="1" spc="-10" dirty="0">
                <a:solidFill>
                  <a:srgbClr val="006600"/>
                </a:solidFill>
                <a:latin typeface="Arial"/>
                <a:cs typeface="Arial"/>
              </a:rPr>
              <a:t>Flip-</a:t>
            </a: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flops:</a:t>
            </a:r>
            <a:r>
              <a:rPr sz="32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Read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Yourself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95"/>
              </a:spcBef>
            </a:pPr>
            <a:r>
              <a:rPr dirty="0"/>
              <a:t>Sequential</a:t>
            </a:r>
            <a:r>
              <a:rPr spc="-204" dirty="0"/>
              <a:t> </a:t>
            </a:r>
            <a:r>
              <a:rPr spc="-1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28381"/>
            <a:ext cx="8072120" cy="49206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6350" indent="-342900" algn="just">
              <a:lnSpc>
                <a:spcPts val="2110"/>
              </a:lnSpc>
              <a:spcBef>
                <a:spcPts val="6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sequential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circuit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consists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combinational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circuit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flip-flops.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354965" marR="6985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combinational</a:t>
            </a:r>
            <a:r>
              <a:rPr sz="2200" spc="4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logic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forms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computational</a:t>
            </a:r>
            <a:r>
              <a:rPr sz="2200" spc="4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30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data- </a:t>
            </a:r>
            <a:r>
              <a:rPr sz="2200" dirty="0">
                <a:latin typeface="Arial MT"/>
                <a:cs typeface="Arial MT"/>
              </a:rPr>
              <a:t>processing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circuit.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355600" marR="8255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flip-</a:t>
            </a:r>
            <a:r>
              <a:rPr sz="2200" dirty="0">
                <a:latin typeface="Arial MT"/>
                <a:cs typeface="Arial MT"/>
              </a:rPr>
              <a:t>flops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information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circuit’s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past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behavior.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circuit’s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internal</a:t>
            </a:r>
            <a:r>
              <a:rPr sz="22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state</a:t>
            </a:r>
            <a:r>
              <a:rPr sz="2200" b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006600"/>
                </a:solidFill>
                <a:latin typeface="Arial"/>
                <a:cs typeface="Arial"/>
              </a:rPr>
              <a:t>Y</a:t>
            </a:r>
            <a:r>
              <a:rPr sz="2200" spc="-2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354965" marR="8255" indent="-342900" algn="just">
              <a:lnSpc>
                <a:spcPts val="211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primary</a:t>
            </a:r>
            <a:r>
              <a:rPr sz="2200" b="1" spc="1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inputs</a:t>
            </a:r>
            <a:r>
              <a:rPr sz="2200" b="1" spc="1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200" b="1" i="1" spc="1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primary</a:t>
            </a:r>
            <a:r>
              <a:rPr sz="2200" b="1" spc="1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outputs</a:t>
            </a:r>
            <a:r>
              <a:rPr sz="2200" b="1" spc="1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b="1" i="1" spc="-25" dirty="0">
                <a:solidFill>
                  <a:srgbClr val="006600"/>
                </a:solidFill>
                <a:latin typeface="Arial"/>
                <a:cs typeface="Arial"/>
              </a:rPr>
              <a:t>Z</a:t>
            </a:r>
            <a:r>
              <a:rPr sz="2200" spc="-25" dirty="0">
                <a:latin typeface="Arial MT"/>
                <a:cs typeface="Arial MT"/>
              </a:rPr>
              <a:t>,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Z</a:t>
            </a:r>
            <a:r>
              <a:rPr sz="2200" i="1" spc="-2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X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Y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denoted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i="1" spc="-10" dirty="0">
                <a:latin typeface="Arial"/>
                <a:cs typeface="Arial"/>
              </a:rPr>
              <a:t>Z(X,Y).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"/>
              <a:cs typeface="Arial"/>
            </a:endParaRPr>
          </a:p>
          <a:p>
            <a:pPr marL="354965" marR="508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usual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supply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sequential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circuit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5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precisely </a:t>
            </a:r>
            <a:r>
              <a:rPr sz="2200" dirty="0">
                <a:latin typeface="Arial MT"/>
                <a:cs typeface="Arial MT"/>
              </a:rPr>
              <a:t>controlled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clock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signal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determines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flip-</a:t>
            </a:r>
            <a:r>
              <a:rPr sz="2200" dirty="0">
                <a:latin typeface="Arial MT"/>
                <a:cs typeface="Arial MT"/>
              </a:rPr>
              <a:t>flops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change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state;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resulting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circuit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said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be 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clocked</a:t>
            </a:r>
            <a:r>
              <a:rPr sz="2200" b="1" spc="-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006600"/>
                </a:solidFill>
                <a:latin typeface="Arial"/>
                <a:cs typeface="Arial"/>
              </a:rPr>
              <a:t>synchronous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95"/>
              </a:spcBef>
            </a:pPr>
            <a:r>
              <a:rPr dirty="0"/>
              <a:t>Sequential</a:t>
            </a:r>
            <a:r>
              <a:rPr spc="-204" dirty="0"/>
              <a:t> </a:t>
            </a:r>
            <a:r>
              <a:rPr spc="-1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95437"/>
            <a:ext cx="82632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usual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supply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sequential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circuit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precisely </a:t>
            </a:r>
            <a:r>
              <a:rPr sz="2400" dirty="0">
                <a:latin typeface="Arial MT"/>
                <a:cs typeface="Arial MT"/>
              </a:rPr>
              <a:t>controlled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flip-</a:t>
            </a:r>
            <a:r>
              <a:rPr sz="2400" dirty="0">
                <a:latin typeface="Arial MT"/>
                <a:cs typeface="Arial MT"/>
              </a:rPr>
              <a:t>flops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state;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circuit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said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clocked</a:t>
            </a:r>
            <a:r>
              <a:rPr sz="24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synchronous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2632075">
              <a:lnSpc>
                <a:spcPct val="100000"/>
              </a:lnSpc>
              <a:spcBef>
                <a:spcPts val="95"/>
              </a:spcBef>
            </a:pPr>
            <a:r>
              <a:rPr dirty="0"/>
              <a:t>Serial</a:t>
            </a:r>
            <a:r>
              <a:rPr spc="-100" dirty="0"/>
              <a:t> 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625600"/>
            <a:ext cx="8126095" cy="501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33655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06400" algn="l"/>
                <a:tab pos="287972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unsigned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spc="24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spc="247" baseline="-20833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arbitrary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length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i="1" spc="-50" dirty="0">
                <a:latin typeface="Arial"/>
                <a:cs typeface="Arial"/>
              </a:rPr>
              <a:t>Z</a:t>
            </a:r>
            <a:r>
              <a:rPr sz="2400" i="1" dirty="0">
                <a:latin typeface="Arial"/>
                <a:cs typeface="Arial"/>
              </a:rPr>
              <a:t>	=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20833" dirty="0">
                <a:latin typeface="Arial"/>
                <a:cs typeface="Arial"/>
              </a:rPr>
              <a:t>1</a:t>
            </a:r>
            <a:r>
              <a:rPr sz="2400" i="1" spc="284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plus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X</a:t>
            </a:r>
            <a:r>
              <a:rPr sz="2400" i="1" spc="-37" baseline="-20833" dirty="0">
                <a:latin typeface="Arial"/>
                <a:cs typeface="Arial"/>
              </a:rPr>
              <a:t>2</a:t>
            </a:r>
            <a:r>
              <a:rPr sz="2400" i="1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406400" marR="25527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064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supplied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serially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also </a:t>
            </a:r>
            <a:r>
              <a:rPr sz="2400" dirty="0">
                <a:latin typeface="Arial MT"/>
                <a:cs typeface="Arial MT"/>
              </a:rPr>
              <a:t>produced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serially.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05765" marR="2494280" indent="-342900">
              <a:lnSpc>
                <a:spcPct val="12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10598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	</a:t>
            </a:r>
            <a:r>
              <a:rPr sz="2400" dirty="0">
                <a:latin typeface="Arial MT"/>
                <a:cs typeface="Arial MT"/>
              </a:rPr>
              <a:t>c(i)z(i)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c(i-</a:t>
            </a:r>
            <a:r>
              <a:rPr sz="2400" spc="-25" dirty="0"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  <a:p>
            <a:pPr marL="405765" marR="55880" indent="-635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c(i-</a:t>
            </a:r>
            <a:r>
              <a:rPr sz="2400" dirty="0">
                <a:latin typeface="Arial MT"/>
                <a:cs typeface="Arial MT"/>
              </a:rPr>
              <a:t>1)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adder’s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state S(i).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baseline="-20833" dirty="0">
                <a:latin typeface="Arial MT"/>
                <a:cs typeface="Arial MT"/>
              </a:rPr>
              <a:t>0</a:t>
            </a:r>
            <a:r>
              <a:rPr sz="2400" spc="254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c(i-</a:t>
            </a:r>
            <a:r>
              <a:rPr sz="2400" dirty="0">
                <a:latin typeface="Arial MT"/>
                <a:cs typeface="Arial MT"/>
              </a:rPr>
              <a:t>1)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spc="284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c(i-</a:t>
            </a:r>
            <a:r>
              <a:rPr sz="2400" dirty="0">
                <a:latin typeface="Arial MT"/>
                <a:cs typeface="Arial MT"/>
              </a:rPr>
              <a:t>1)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143" rIns="0" bIns="0" rtlCol="0">
            <a:spAutoFit/>
          </a:bodyPr>
          <a:lstStyle/>
          <a:p>
            <a:pPr marL="2307590">
              <a:lnSpc>
                <a:spcPct val="100000"/>
              </a:lnSpc>
              <a:spcBef>
                <a:spcPts val="95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71637"/>
            <a:ext cx="802513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0029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components,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coherent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entity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specific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purpose.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Example: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its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50"/>
            <a:ext cx="3505199" cy="2231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8501" y="1524063"/>
            <a:ext cx="3163429" cy="38861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2751" y="4597400"/>
            <a:ext cx="1290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State</a:t>
            </a:r>
            <a:r>
              <a:rPr sz="2000" spc="-10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06600"/>
                </a:solidFill>
                <a:latin typeface="Arial MT"/>
                <a:cs typeface="Arial MT"/>
              </a:rPr>
              <a:t>Table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2125" y="5740395"/>
            <a:ext cx="1425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Logic</a:t>
            </a:r>
            <a:r>
              <a:rPr sz="2000" spc="-3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Circuit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2632075">
              <a:lnSpc>
                <a:spcPct val="100000"/>
              </a:lnSpc>
              <a:spcBef>
                <a:spcPts val="95"/>
              </a:spcBef>
            </a:pPr>
            <a:r>
              <a:rPr dirty="0"/>
              <a:t>Serial</a:t>
            </a:r>
            <a:r>
              <a:rPr spc="-100" dirty="0"/>
              <a:t> </a:t>
            </a:r>
            <a:r>
              <a:rPr spc="-10" dirty="0"/>
              <a:t>Adder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109156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75" dirty="0"/>
              <a:t> </a:t>
            </a:r>
            <a:r>
              <a:rPr dirty="0"/>
              <a:t>Stream</a:t>
            </a:r>
            <a:r>
              <a:rPr spc="-45" dirty="0"/>
              <a:t> </a:t>
            </a:r>
            <a:r>
              <a:rPr dirty="0"/>
              <a:t>Serial</a:t>
            </a:r>
            <a:r>
              <a:rPr spc="-70" dirty="0"/>
              <a:t> 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747837"/>
            <a:ext cx="7866380" cy="456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42265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streams.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05765" indent="-342265" algn="just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405765" marR="9080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sum(i)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c(i)z(i)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4</a:t>
            </a:r>
            <a:r>
              <a:rPr sz="2400" dirty="0">
                <a:latin typeface="Arial MT"/>
                <a:cs typeface="Arial MT"/>
              </a:rPr>
              <a:t>(i)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plus c(i-</a:t>
            </a:r>
            <a:r>
              <a:rPr sz="2400" spc="-25" dirty="0"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Arial MT"/>
              <a:cs typeface="Arial MT"/>
            </a:endParaRPr>
          </a:p>
          <a:p>
            <a:pPr marL="405765" indent="-342265" algn="just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c(i-</a:t>
            </a:r>
            <a:r>
              <a:rPr sz="2400" dirty="0">
                <a:latin typeface="Arial MT"/>
                <a:cs typeface="Arial MT"/>
              </a:rPr>
              <a:t>1)=0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20833" dirty="0">
                <a:latin typeface="Arial MT"/>
                <a:cs typeface="Arial MT"/>
              </a:rPr>
              <a:t>j</a:t>
            </a:r>
            <a:r>
              <a:rPr sz="2400" dirty="0">
                <a:latin typeface="Arial MT"/>
                <a:cs typeface="Arial MT"/>
              </a:rPr>
              <a:t>(i)=1,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  <a:p>
            <a:pPr marL="40005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sum(i)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plus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100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so</a:t>
            </a:r>
            <a:endParaRPr sz="2400">
              <a:latin typeface="Arial MT"/>
              <a:cs typeface="Arial MT"/>
            </a:endParaRPr>
          </a:p>
          <a:p>
            <a:pPr marL="405765" marR="43180" indent="-635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c(i)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sum(i)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becomes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110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c(i)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11</a:t>
            </a:r>
            <a:r>
              <a:rPr sz="2400" spc="-30" baseline="-20833" dirty="0">
                <a:latin typeface="Arial MT"/>
                <a:cs typeface="Arial MT"/>
              </a:rPr>
              <a:t>2</a:t>
            </a:r>
            <a:r>
              <a:rPr sz="2400" spc="-20" dirty="0">
                <a:latin typeface="Arial MT"/>
                <a:cs typeface="Arial MT"/>
              </a:rPr>
              <a:t>. </a:t>
            </a:r>
            <a:r>
              <a:rPr sz="2400" dirty="0">
                <a:latin typeface="Arial MT"/>
                <a:cs typeface="Arial MT"/>
              </a:rPr>
              <a:t>Finally,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c(i-</a:t>
            </a:r>
            <a:r>
              <a:rPr sz="2400" dirty="0">
                <a:latin typeface="Arial MT"/>
                <a:cs typeface="Arial MT"/>
              </a:rPr>
              <a:t>1)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11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spc="27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sum(i)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111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c(i)=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11</a:t>
            </a:r>
            <a:r>
              <a:rPr sz="2400" spc="-30" baseline="-20833" dirty="0">
                <a:latin typeface="Arial MT"/>
                <a:cs typeface="Arial MT"/>
              </a:rPr>
              <a:t>2</a:t>
            </a:r>
            <a:r>
              <a:rPr sz="2400" spc="-20" dirty="0">
                <a:latin typeface="Arial MT"/>
                <a:cs typeface="Arial MT"/>
              </a:rPr>
              <a:t>. </a:t>
            </a:r>
            <a:r>
              <a:rPr sz="2400" dirty="0">
                <a:latin typeface="Arial MT"/>
                <a:cs typeface="Arial MT"/>
              </a:rPr>
              <a:t>So,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ranges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00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spc="27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11</a:t>
            </a:r>
            <a:r>
              <a:rPr sz="2400" spc="-30" baseline="-20833" dirty="0">
                <a:latin typeface="Arial MT"/>
                <a:cs typeface="Arial MT"/>
              </a:rPr>
              <a:t>2</a:t>
            </a:r>
            <a:r>
              <a:rPr sz="2400" spc="-2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243" rIns="0" bIns="0" rtlCol="0">
            <a:spAutoFit/>
          </a:bodyPr>
          <a:lstStyle/>
          <a:p>
            <a:pPr marL="109156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75" dirty="0"/>
              <a:t> </a:t>
            </a:r>
            <a:r>
              <a:rPr dirty="0"/>
              <a:t>Stream</a:t>
            </a:r>
            <a:r>
              <a:rPr spc="-45" dirty="0"/>
              <a:t> </a:t>
            </a:r>
            <a:r>
              <a:rPr dirty="0"/>
              <a:t>Serial</a:t>
            </a:r>
            <a:r>
              <a:rPr spc="-70" dirty="0"/>
              <a:t> </a:t>
            </a:r>
            <a:r>
              <a:rPr spc="-10" dirty="0"/>
              <a:t>Adder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17675"/>
            <a:ext cx="8000936" cy="2093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04951" y="3895725"/>
            <a:ext cx="1290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State</a:t>
            </a:r>
            <a:r>
              <a:rPr sz="2000" spc="-10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06600"/>
                </a:solidFill>
                <a:latin typeface="Arial MT"/>
                <a:cs typeface="Arial MT"/>
              </a:rPr>
              <a:t>Table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243" rIns="0" bIns="0" rtlCol="0">
            <a:spAutoFit/>
          </a:bodyPr>
          <a:lstStyle/>
          <a:p>
            <a:pPr marL="109156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75" dirty="0"/>
              <a:t> </a:t>
            </a:r>
            <a:r>
              <a:rPr dirty="0"/>
              <a:t>Stream</a:t>
            </a:r>
            <a:r>
              <a:rPr spc="-45" dirty="0"/>
              <a:t> </a:t>
            </a:r>
            <a:r>
              <a:rPr dirty="0"/>
              <a:t>Serial</a:t>
            </a:r>
            <a:r>
              <a:rPr spc="-70" dirty="0"/>
              <a:t> </a:t>
            </a:r>
            <a:r>
              <a:rPr spc="-10" dirty="0"/>
              <a:t>Adder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447799"/>
            <a:ext cx="3593985" cy="4800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1598" y="6334125"/>
            <a:ext cx="1281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Truth</a:t>
            </a:r>
            <a:r>
              <a:rPr sz="2000" spc="-12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06600"/>
                </a:solidFill>
                <a:latin typeface="Arial MT"/>
                <a:cs typeface="Arial MT"/>
              </a:rPr>
              <a:t>Table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1" rIns="0" bIns="0" rtlCol="0">
            <a:spAutoFit/>
          </a:bodyPr>
          <a:lstStyle/>
          <a:p>
            <a:pPr marL="109156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75" dirty="0"/>
              <a:t> </a:t>
            </a:r>
            <a:r>
              <a:rPr dirty="0"/>
              <a:t>Stream</a:t>
            </a:r>
            <a:r>
              <a:rPr spc="-45" dirty="0"/>
              <a:t> </a:t>
            </a:r>
            <a:r>
              <a:rPr dirty="0"/>
              <a:t>Serial</a:t>
            </a:r>
            <a:r>
              <a:rPr spc="-70" dirty="0"/>
              <a:t> </a:t>
            </a:r>
            <a:r>
              <a:rPr spc="-10" dirty="0"/>
              <a:t>Adder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274" y="1524000"/>
            <a:ext cx="3868674" cy="4800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77342" y="6562725"/>
            <a:ext cx="193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00"/>
                </a:solidFill>
                <a:latin typeface="Arial MT"/>
                <a:cs typeface="Arial MT"/>
              </a:rPr>
              <a:t>Overall</a:t>
            </a:r>
            <a:r>
              <a:rPr sz="2000" spc="-7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Arial MT"/>
                <a:cs typeface="Arial MT"/>
              </a:rPr>
              <a:t>Structure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981" rIns="0" bIns="0" rtlCol="0">
            <a:spAutoFit/>
          </a:bodyPr>
          <a:lstStyle/>
          <a:p>
            <a:pPr marL="187007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dirty="0"/>
              <a:t>Register</a:t>
            </a:r>
            <a:r>
              <a:rPr spc="-50" dirty="0"/>
              <a:t> </a:t>
            </a:r>
            <a:r>
              <a:rPr spc="-10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835" y="1743516"/>
            <a:ext cx="5554345" cy="4044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Word</a:t>
            </a:r>
            <a:r>
              <a:rPr sz="3200" b="1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Gates:</a:t>
            </a:r>
            <a:r>
              <a:rPr sz="3200" b="1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Read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Yourself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000099"/>
              </a:buClr>
              <a:buFont typeface="Wingdings"/>
              <a:buChar char=""/>
            </a:pP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Multiplexers:</a:t>
            </a:r>
            <a:r>
              <a:rPr sz="3200" b="1" spc="-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Read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Yourself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buClr>
                <a:srgbClr val="000099"/>
              </a:buClr>
              <a:buFont typeface="Wingdings"/>
              <a:buChar char=""/>
            </a:pP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Decoders:</a:t>
            </a:r>
            <a:r>
              <a:rPr sz="3200" b="1" spc="-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Read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Yourself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buClr>
                <a:srgbClr val="000099"/>
              </a:buClr>
              <a:buFont typeface="Wingdings"/>
              <a:buChar char=""/>
            </a:pP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3200" b="1" dirty="0">
                <a:solidFill>
                  <a:srgbClr val="006600"/>
                </a:solidFill>
                <a:latin typeface="Arial"/>
                <a:cs typeface="Arial"/>
              </a:rPr>
              <a:t>Encoders:</a:t>
            </a:r>
            <a:r>
              <a:rPr sz="32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Read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Yourself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55" dirty="0"/>
              <a:t> </a:t>
            </a:r>
            <a:r>
              <a:rPr dirty="0"/>
              <a:t>Magnitude</a:t>
            </a:r>
            <a:r>
              <a:rPr spc="-25" dirty="0"/>
              <a:t> </a:t>
            </a:r>
            <a:r>
              <a:rPr spc="-10" dirty="0"/>
              <a:t>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0" y="3392487"/>
            <a:ext cx="25908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650875" marR="445770" indent="-265430">
              <a:lnSpc>
                <a:spcPct val="100000"/>
              </a:lnSpc>
              <a:spcBef>
                <a:spcPts val="2045"/>
              </a:spcBef>
            </a:pPr>
            <a:r>
              <a:rPr sz="2000" dirty="0">
                <a:latin typeface="Arial MT"/>
                <a:cs typeface="Arial MT"/>
              </a:rPr>
              <a:t>4-bit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magnitude comparator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4650" y="2630488"/>
            <a:ext cx="317500" cy="762000"/>
            <a:chOff x="7994650" y="2630488"/>
            <a:chExt cx="317500" cy="762000"/>
          </a:xfrm>
        </p:grpSpPr>
        <p:sp>
          <p:nvSpPr>
            <p:cNvPr id="5" name="object 5"/>
            <p:cNvSpPr/>
            <p:nvPr/>
          </p:nvSpPr>
          <p:spPr>
            <a:xfrm>
              <a:off x="8153400" y="263048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1000" y="2935288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7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70650" y="2630488"/>
            <a:ext cx="317500" cy="762000"/>
            <a:chOff x="6470650" y="2630488"/>
            <a:chExt cx="317500" cy="762000"/>
          </a:xfrm>
        </p:grpSpPr>
        <p:sp>
          <p:nvSpPr>
            <p:cNvPr id="8" name="object 8"/>
            <p:cNvSpPr/>
            <p:nvPr/>
          </p:nvSpPr>
          <p:spPr>
            <a:xfrm>
              <a:off x="6629400" y="263048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7000" y="2935288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7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70650" y="4535487"/>
            <a:ext cx="317500" cy="762000"/>
            <a:chOff x="6470650" y="4535487"/>
            <a:chExt cx="317500" cy="762000"/>
          </a:xfrm>
        </p:grpSpPr>
        <p:sp>
          <p:nvSpPr>
            <p:cNvPr id="11" name="object 11"/>
            <p:cNvSpPr/>
            <p:nvPr/>
          </p:nvSpPr>
          <p:spPr>
            <a:xfrm>
              <a:off x="6629400" y="4535487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7000" y="4840287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7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994650" y="4535487"/>
            <a:ext cx="317500" cy="762000"/>
            <a:chOff x="7994650" y="4535487"/>
            <a:chExt cx="317500" cy="762000"/>
          </a:xfrm>
        </p:grpSpPr>
        <p:sp>
          <p:nvSpPr>
            <p:cNvPr id="14" name="object 14"/>
            <p:cNvSpPr/>
            <p:nvPr/>
          </p:nvSpPr>
          <p:spPr>
            <a:xfrm>
              <a:off x="8153400" y="4535487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1000" y="4840287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7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232650" y="4535487"/>
            <a:ext cx="317500" cy="762000"/>
            <a:chOff x="7232650" y="4535487"/>
            <a:chExt cx="317500" cy="762000"/>
          </a:xfrm>
        </p:grpSpPr>
        <p:sp>
          <p:nvSpPr>
            <p:cNvPr id="17" name="object 17"/>
            <p:cNvSpPr/>
            <p:nvPr/>
          </p:nvSpPr>
          <p:spPr>
            <a:xfrm>
              <a:off x="7391400" y="4535487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9000" y="4840287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7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13956" y="22367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7235" y="22367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14" y="5338597"/>
            <a:ext cx="2028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000" algn="l"/>
                <a:tab pos="1577340" algn="l"/>
              </a:tabLst>
            </a:pPr>
            <a:r>
              <a:rPr sz="1800" spc="-25" dirty="0">
                <a:latin typeface="Arial MT"/>
                <a:cs typeface="Arial MT"/>
              </a:rPr>
              <a:t>X&lt;Y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X=Y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X&gt;Y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3606" y="26573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5396" y="26573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693862"/>
            <a:ext cx="466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eight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lines,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truth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140" y="2059622"/>
            <a:ext cx="527621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baseline="24305" dirty="0">
                <a:latin typeface="Arial MT"/>
                <a:cs typeface="Arial MT"/>
              </a:rPr>
              <a:t>8</a:t>
            </a:r>
            <a:r>
              <a:rPr sz="2400" spc="270" baseline="24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256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rows.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SOP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POS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realization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impractical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because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gates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involved.</a:t>
            </a:r>
            <a:endParaRPr sz="2400">
              <a:latin typeface="Arial MT"/>
              <a:cs typeface="Arial MT"/>
            </a:endParaRPr>
          </a:p>
          <a:p>
            <a:pPr marL="38100" marR="1508760">
              <a:lnSpc>
                <a:spcPct val="150000"/>
              </a:lnSpc>
            </a:pPr>
            <a:r>
              <a:rPr sz="2400" dirty="0">
                <a:latin typeface="Arial MT"/>
                <a:cs typeface="Arial MT"/>
              </a:rPr>
              <a:t>X&gt;Y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equivalent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X-</a:t>
            </a:r>
            <a:r>
              <a:rPr sz="2400" spc="-20" dirty="0">
                <a:latin typeface="Arial MT"/>
                <a:cs typeface="Arial MT"/>
              </a:rPr>
              <a:t>Y&gt;0. </a:t>
            </a:r>
            <a:r>
              <a:rPr sz="2400" spc="-10" dirty="0">
                <a:latin typeface="Arial MT"/>
                <a:cs typeface="Arial MT"/>
              </a:rPr>
              <a:t>Y=2</a:t>
            </a:r>
            <a:r>
              <a:rPr sz="2400" spc="-15" baseline="24305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1-</a:t>
            </a:r>
            <a:r>
              <a:rPr sz="2400" spc="-345" dirty="0">
                <a:latin typeface="Arial MT"/>
                <a:cs typeface="Arial MT"/>
              </a:rPr>
              <a:t>Y.</a:t>
            </a:r>
            <a:endParaRPr sz="2400">
              <a:latin typeface="Arial MT"/>
              <a:cs typeface="Arial MT"/>
            </a:endParaRPr>
          </a:p>
          <a:p>
            <a:pPr marL="624840" marR="1945639" indent="-586740">
              <a:lnSpc>
                <a:spcPct val="150000"/>
              </a:lnSpc>
            </a:pPr>
            <a:r>
              <a:rPr sz="2400" dirty="0">
                <a:latin typeface="Arial MT"/>
                <a:cs typeface="Arial MT"/>
              </a:rPr>
              <a:t>So,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X-(2</a:t>
            </a:r>
            <a:r>
              <a:rPr sz="2400" spc="-15" baseline="24305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1-</a:t>
            </a:r>
            <a:r>
              <a:rPr sz="2400" dirty="0">
                <a:latin typeface="Arial MT"/>
                <a:cs typeface="Arial MT"/>
              </a:rPr>
              <a:t>Y)&gt;0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implies X+Y&gt;2</a:t>
            </a:r>
            <a:r>
              <a:rPr sz="2400" spc="-15" baseline="24305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-1=11…1</a:t>
            </a:r>
            <a:endParaRPr sz="2400">
              <a:latin typeface="Arial MT"/>
              <a:cs typeface="Arial MT"/>
            </a:endParaRPr>
          </a:p>
          <a:p>
            <a:pPr marL="38100" marR="16383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inequality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satisfied,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baseline="-20833" dirty="0">
                <a:latin typeface="Arial MT"/>
                <a:cs typeface="Arial MT"/>
              </a:rPr>
              <a:t>out</a:t>
            </a:r>
            <a:r>
              <a:rPr sz="2400" spc="24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9700" y="3886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8500" y="44323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6200" y="49911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662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55" dirty="0"/>
              <a:t> </a:t>
            </a:r>
            <a:r>
              <a:rPr dirty="0"/>
              <a:t>Magnitude</a:t>
            </a:r>
            <a:r>
              <a:rPr spc="-25" dirty="0"/>
              <a:t> </a:t>
            </a:r>
            <a:r>
              <a:rPr spc="-10" dirty="0"/>
              <a:t>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569719"/>
            <a:ext cx="8368030" cy="35001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original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magnitude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X-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follows:</a:t>
            </a:r>
            <a:endParaRPr sz="2400">
              <a:latin typeface="Arial MT"/>
              <a:cs typeface="Arial MT"/>
            </a:endParaRPr>
          </a:p>
          <a:p>
            <a:pPr marL="391795" indent="-34099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91795" algn="l"/>
              </a:tabLst>
            </a:pPr>
            <a:r>
              <a:rPr sz="2400" dirty="0">
                <a:latin typeface="Arial MT"/>
                <a:cs typeface="Arial MT"/>
              </a:rPr>
              <a:t>Compute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20" dirty="0">
                <a:latin typeface="Arial"/>
                <a:cs typeface="Arial"/>
              </a:rPr>
              <a:t>n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inverter.</a:t>
            </a:r>
            <a:endParaRPr sz="2400">
              <a:latin typeface="Arial MT"/>
              <a:cs typeface="Arial MT"/>
            </a:endParaRPr>
          </a:p>
          <a:p>
            <a:pPr marL="391160" marR="43180" indent="-34099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Add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via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20" dirty="0">
                <a:latin typeface="Arial"/>
                <a:cs typeface="Arial"/>
              </a:rPr>
              <a:t>n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i="1" baseline="-20833" dirty="0">
                <a:latin typeface="Arial"/>
                <a:cs typeface="Arial"/>
              </a:rPr>
              <a:t>out</a:t>
            </a:r>
            <a:r>
              <a:rPr sz="2400" i="1" spc="284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primary 	</a:t>
            </a:r>
            <a:r>
              <a:rPr sz="2400" dirty="0">
                <a:latin typeface="Arial MT"/>
                <a:cs typeface="Arial MT"/>
              </a:rPr>
              <a:t>output.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i="1" baseline="-20833" dirty="0">
                <a:latin typeface="Arial"/>
                <a:cs typeface="Arial"/>
              </a:rPr>
              <a:t>out</a:t>
            </a:r>
            <a:r>
              <a:rPr sz="2400" i="1" spc="33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X&gt;Y</a:t>
            </a:r>
            <a:r>
              <a:rPr sz="2400" dirty="0">
                <a:latin typeface="Arial MT"/>
                <a:cs typeface="Arial MT"/>
              </a:rPr>
              <a:t>;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i="1" baseline="-20833" dirty="0">
                <a:latin typeface="Arial"/>
                <a:cs typeface="Arial"/>
              </a:rPr>
              <a:t>out</a:t>
            </a:r>
            <a:r>
              <a:rPr sz="2400" i="1" spc="30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i="1" spc="-25" dirty="0">
                <a:latin typeface="Arial"/>
                <a:cs typeface="Arial"/>
              </a:rPr>
              <a:t>X≤Y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Arial"/>
              <a:cs typeface="Arial"/>
            </a:endParaRPr>
          </a:p>
          <a:p>
            <a:pPr marL="393065" marR="371475" indent="-342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switching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X&lt;Y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exactly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manner.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2800" y="23241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143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bit</a:t>
            </a:r>
            <a:r>
              <a:rPr spc="-55" dirty="0"/>
              <a:t> </a:t>
            </a:r>
            <a:r>
              <a:rPr dirty="0"/>
              <a:t>Magnitude</a:t>
            </a:r>
            <a:r>
              <a:rPr spc="-25" dirty="0"/>
              <a:t> </a:t>
            </a:r>
            <a:r>
              <a:rPr spc="-10" dirty="0"/>
              <a:t>Comparator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25" y="1789112"/>
            <a:ext cx="6573812" cy="4552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081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58861"/>
            <a:ext cx="7942580" cy="3500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0365" marR="30480" indent="-342900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graph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consists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{v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,….,v</a:t>
            </a:r>
            <a:r>
              <a:rPr sz="2400" baseline="-20833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}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called </a:t>
            </a:r>
            <a:r>
              <a:rPr sz="2400" dirty="0">
                <a:latin typeface="Arial MT"/>
                <a:cs typeface="Arial MT"/>
              </a:rPr>
              <a:t>nodes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vertices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edges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whose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members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pairs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nodes.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edge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(v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baseline="-20833" dirty="0">
                <a:latin typeface="Arial MT"/>
                <a:cs typeface="Arial MT"/>
              </a:rPr>
              <a:t>j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joins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spc="254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25" dirty="0">
                <a:latin typeface="Arial MT"/>
                <a:cs typeface="Arial MT"/>
              </a:rPr>
              <a:t> v</a:t>
            </a:r>
            <a:r>
              <a:rPr sz="2400" spc="-37" baseline="-20833" dirty="0">
                <a:latin typeface="Arial MT"/>
                <a:cs typeface="Arial MT"/>
              </a:rPr>
              <a:t>j</a:t>
            </a:r>
            <a:r>
              <a:rPr sz="2400" spc="-2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4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81000" marR="49530" indent="-342900">
              <a:lnSpc>
                <a:spcPts val="259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interest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components: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 </a:t>
            </a: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components.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0135">
              <a:lnSpc>
                <a:spcPct val="100000"/>
              </a:lnSpc>
              <a:spcBef>
                <a:spcPts val="95"/>
              </a:spcBef>
            </a:pPr>
            <a:r>
              <a:rPr dirty="0"/>
              <a:t>Block</a:t>
            </a:r>
            <a:r>
              <a:rPr spc="-8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6144"/>
            <a:ext cx="7434580" cy="16846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graph,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associate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nodes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edges.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graph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known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diagram.</a:t>
            </a:r>
            <a:endParaRPr sz="2000">
              <a:latin typeface="Arial MT"/>
              <a:cs typeface="Arial MT"/>
            </a:endParaRPr>
          </a:p>
          <a:p>
            <a:pPr marL="355600" marR="133350" indent="-342900">
              <a:lnSpc>
                <a:spcPct val="80000"/>
              </a:lnSpc>
              <a:spcBef>
                <a:spcPts val="48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represented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it’s </a:t>
            </a:r>
            <a:r>
              <a:rPr sz="2000" dirty="0">
                <a:latin typeface="Arial MT"/>
                <a:cs typeface="Arial MT"/>
              </a:rPr>
              <a:t>name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written.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Example: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EX-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circuit.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63" y="3722538"/>
            <a:ext cx="339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MT"/>
                <a:cs typeface="Arial MT"/>
              </a:rPr>
              <a:t>X</a:t>
            </a:r>
            <a:r>
              <a:rPr sz="1950" spc="-37" baseline="-21367" dirty="0">
                <a:latin typeface="Arial MT"/>
                <a:cs typeface="Arial MT"/>
              </a:rPr>
              <a:t>1</a:t>
            </a:r>
            <a:endParaRPr sz="1950" baseline="-213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6272276"/>
            <a:ext cx="339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MT"/>
                <a:cs typeface="Arial MT"/>
              </a:rPr>
              <a:t>X</a:t>
            </a:r>
            <a:r>
              <a:rPr sz="1950" spc="-37" baseline="-21367" dirty="0">
                <a:latin typeface="Arial MT"/>
                <a:cs typeface="Arial MT"/>
              </a:rPr>
              <a:t>2</a:t>
            </a:r>
            <a:endParaRPr sz="1950" baseline="-213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9050" y="4000496"/>
            <a:ext cx="3587750" cy="76200"/>
            <a:chOff x="1289050" y="4000496"/>
            <a:chExt cx="3587750" cy="76200"/>
          </a:xfrm>
        </p:grpSpPr>
        <p:sp>
          <p:nvSpPr>
            <p:cNvPr id="7" name="object 7"/>
            <p:cNvSpPr/>
            <p:nvPr/>
          </p:nvSpPr>
          <p:spPr>
            <a:xfrm>
              <a:off x="1295400" y="4038599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2" y="4000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76800" y="3810000"/>
            <a:ext cx="7620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130"/>
              </a:spcBef>
            </a:pP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2850" y="6438896"/>
            <a:ext cx="3816350" cy="76200"/>
            <a:chOff x="1212850" y="6438896"/>
            <a:chExt cx="3816350" cy="76200"/>
          </a:xfrm>
        </p:grpSpPr>
        <p:sp>
          <p:nvSpPr>
            <p:cNvPr id="11" name="object 11"/>
            <p:cNvSpPr/>
            <p:nvPr/>
          </p:nvSpPr>
          <p:spPr>
            <a:xfrm>
              <a:off x="1219200" y="6476999"/>
              <a:ext cx="3746500" cy="0"/>
            </a:xfrm>
            <a:custGeom>
              <a:avLst/>
              <a:gdLst/>
              <a:ahLst/>
              <a:cxnLst/>
              <a:rect l="l" t="t" r="r" b="b"/>
              <a:pathLst>
                <a:path w="3746500">
                  <a:moveTo>
                    <a:pt x="0" y="0"/>
                  </a:moveTo>
                  <a:lnTo>
                    <a:pt x="3746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2" y="64388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29200" y="5943600"/>
            <a:ext cx="762000" cy="76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730"/>
              </a:spcBef>
            </a:pP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2200" y="4343400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0" y="0"/>
                </a:moveTo>
                <a:lnTo>
                  <a:pt x="762000" y="0"/>
                </a:lnTo>
                <a:lnTo>
                  <a:pt x="762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67481" y="4473955"/>
            <a:ext cx="550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200" y="5486400"/>
            <a:ext cx="838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130"/>
              </a:spcBef>
            </a:pPr>
            <a:r>
              <a:rPr sz="2000" spc="-25" dirty="0"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46250" y="4038600"/>
            <a:ext cx="3206750" cy="2438400"/>
            <a:chOff x="1746250" y="4038600"/>
            <a:chExt cx="3206750" cy="2438400"/>
          </a:xfrm>
        </p:grpSpPr>
        <p:sp>
          <p:nvSpPr>
            <p:cNvPr id="18" name="object 18"/>
            <p:cNvSpPr/>
            <p:nvPr/>
          </p:nvSpPr>
          <p:spPr>
            <a:xfrm>
              <a:off x="1752600" y="403860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5867400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6001" y="5829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464820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1828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7400" y="4648200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86001" y="4610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4200" y="4572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0" y="4267200"/>
              <a:ext cx="927100" cy="304800"/>
            </a:xfrm>
            <a:custGeom>
              <a:avLst/>
              <a:gdLst/>
              <a:ahLst/>
              <a:cxnLst/>
              <a:rect l="l" t="t" r="r" b="b"/>
              <a:pathLst>
                <a:path w="927100" h="304800">
                  <a:moveTo>
                    <a:pt x="0" y="0"/>
                  </a:moveTo>
                  <a:lnTo>
                    <a:pt x="0" y="304800"/>
                  </a:lnTo>
                </a:path>
                <a:path w="927100" h="3048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4402" y="4229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0400" y="57912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6200" y="5791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86200" y="6096000"/>
              <a:ext cx="1003300" cy="0"/>
            </a:xfrm>
            <a:custGeom>
              <a:avLst/>
              <a:gdLst/>
              <a:ahLst/>
              <a:cxnLst/>
              <a:rect l="l" t="t" r="r" b="b"/>
              <a:pathLst>
                <a:path w="1003300">
                  <a:moveTo>
                    <a:pt x="0" y="0"/>
                  </a:moveTo>
                  <a:lnTo>
                    <a:pt x="10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76802" y="60578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638800" y="4032250"/>
            <a:ext cx="1524000" cy="654050"/>
            <a:chOff x="5638800" y="4032250"/>
            <a:chExt cx="1524000" cy="654050"/>
          </a:xfrm>
        </p:grpSpPr>
        <p:sp>
          <p:nvSpPr>
            <p:cNvPr id="32" name="object 32"/>
            <p:cNvSpPr/>
            <p:nvPr/>
          </p:nvSpPr>
          <p:spPr>
            <a:xfrm>
              <a:off x="5638800" y="4038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81800" y="40386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81800" y="4648200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7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2" y="4610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791200" y="5143496"/>
            <a:ext cx="1371600" cy="1263650"/>
            <a:chOff x="5791200" y="5143496"/>
            <a:chExt cx="1371600" cy="1263650"/>
          </a:xfrm>
        </p:grpSpPr>
        <p:sp>
          <p:nvSpPr>
            <p:cNvPr id="37" name="object 37"/>
            <p:cNvSpPr/>
            <p:nvPr/>
          </p:nvSpPr>
          <p:spPr>
            <a:xfrm>
              <a:off x="5791200" y="640079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05600" y="5181599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1219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05600" y="518159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86602" y="51434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62800" y="4495800"/>
            <a:ext cx="838200" cy="762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730"/>
              </a:spcBef>
            </a:pPr>
            <a:r>
              <a:rPr sz="2000" spc="-25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01000" y="4838696"/>
            <a:ext cx="457200" cy="76200"/>
            <a:chOff x="8001000" y="4838696"/>
            <a:chExt cx="457200" cy="76200"/>
          </a:xfrm>
        </p:grpSpPr>
        <p:sp>
          <p:nvSpPr>
            <p:cNvPr id="43" name="object 43"/>
            <p:cNvSpPr/>
            <p:nvPr/>
          </p:nvSpPr>
          <p:spPr>
            <a:xfrm>
              <a:off x="8001000" y="487679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82002" y="48386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54340" y="4368800"/>
            <a:ext cx="8712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Symbol"/>
                <a:cs typeface="Symbol"/>
              </a:rPr>
              <a:t></a:t>
            </a:r>
            <a:r>
              <a:rPr sz="2000" spc="-25" dirty="0">
                <a:latin typeface="Times New Roman"/>
                <a:cs typeface="Times New Roman"/>
              </a:rPr>
              <a:t> X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872488"/>
            <a:ext cx="7767320" cy="2183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29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23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23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3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229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23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229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abstract</a:t>
            </a:r>
            <a:r>
              <a:rPr sz="2400" spc="240" dirty="0">
                <a:latin typeface="Arial MT"/>
                <a:cs typeface="Arial MT"/>
              </a:rPr>
              <a:t>  </a:t>
            </a:r>
            <a:r>
              <a:rPr sz="2400" spc="-20" dirty="0">
                <a:latin typeface="Arial MT"/>
                <a:cs typeface="Arial MT"/>
              </a:rPr>
              <a:t>graph </a:t>
            </a:r>
            <a:r>
              <a:rPr sz="2400" dirty="0">
                <a:latin typeface="Arial MT"/>
                <a:cs typeface="Arial MT"/>
              </a:rPr>
              <a:t>consisting</a:t>
            </a:r>
            <a:r>
              <a:rPr sz="2400" spc="1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1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block</a:t>
            </a:r>
            <a:r>
              <a:rPr sz="2400" spc="1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diagram</a:t>
            </a:r>
            <a:r>
              <a:rPr sz="2400" spc="1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1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14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functional information.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715" indent="-342900" algn="just">
              <a:lnSpc>
                <a:spcPts val="259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37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structural</a:t>
            </a:r>
            <a:r>
              <a:rPr sz="2400" spc="37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description</a:t>
            </a:r>
            <a:r>
              <a:rPr sz="2400" spc="37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names</a:t>
            </a:r>
            <a:r>
              <a:rPr sz="2400" spc="38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380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defines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interconnection.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418" rIns="0" bIns="0" rtlCol="0">
            <a:spAutoFit/>
          </a:bodyPr>
          <a:lstStyle/>
          <a:p>
            <a:pPr marL="29978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003" y="477869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Behavior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7840" y="1231709"/>
            <a:ext cx="8121015" cy="28079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3065" marR="17780" indent="-342900" algn="just">
              <a:lnSpc>
                <a:spcPts val="2380"/>
              </a:lnSpc>
              <a:spcBef>
                <a:spcPts val="39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behavioral  description  determines  for  any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given  </a:t>
            </a:r>
            <a:r>
              <a:rPr sz="2200" spc="-10" dirty="0">
                <a:latin typeface="Arial MT"/>
                <a:cs typeface="Arial MT"/>
              </a:rPr>
              <a:t>input </a:t>
            </a:r>
            <a:r>
              <a:rPr sz="2200" dirty="0">
                <a:latin typeface="Arial MT"/>
                <a:cs typeface="Arial MT"/>
              </a:rPr>
              <a:t>signal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corresponding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f(a)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200" i="1" spc="-4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behavior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behavior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ways:</a:t>
            </a:r>
            <a:endParaRPr sz="2200">
              <a:latin typeface="Arial MT"/>
              <a:cs typeface="Arial MT"/>
            </a:endParaRPr>
          </a:p>
          <a:p>
            <a:pPr marL="669290" lvl="1" indent="-30988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669290" algn="l"/>
              </a:tabLst>
            </a:pPr>
            <a:r>
              <a:rPr sz="2200" dirty="0">
                <a:latin typeface="Arial MT"/>
                <a:cs typeface="Arial MT"/>
              </a:rPr>
              <a:t>Truth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table.</a:t>
            </a:r>
            <a:endParaRPr sz="2200">
              <a:latin typeface="Arial MT"/>
              <a:cs typeface="Arial MT"/>
            </a:endParaRPr>
          </a:p>
          <a:p>
            <a:pPr marL="669290" lvl="1" indent="-30988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669290" algn="l"/>
              </a:tabLst>
            </a:pPr>
            <a:r>
              <a:rPr sz="2200" dirty="0">
                <a:latin typeface="Arial MT"/>
                <a:cs typeface="Arial MT"/>
              </a:rPr>
              <a:t>Mathematical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equation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f(a)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=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f(x</a:t>
            </a:r>
            <a:r>
              <a:rPr sz="2175" i="1" baseline="-21072" dirty="0">
                <a:latin typeface="Arial"/>
                <a:cs typeface="Arial"/>
              </a:rPr>
              <a:t>1</a:t>
            </a:r>
            <a:r>
              <a:rPr sz="2200" i="1" dirty="0">
                <a:latin typeface="Arial"/>
                <a:cs typeface="Arial"/>
              </a:rPr>
              <a:t>,</a:t>
            </a:r>
            <a:r>
              <a:rPr sz="2200" i="1" spc="-50" dirty="0">
                <a:latin typeface="Arial"/>
                <a:cs typeface="Arial"/>
              </a:rPr>
              <a:t> </a:t>
            </a:r>
            <a:r>
              <a:rPr sz="2200" i="1" spc="-25" dirty="0">
                <a:latin typeface="Arial"/>
                <a:cs typeface="Arial"/>
              </a:rPr>
              <a:t>x</a:t>
            </a:r>
            <a:r>
              <a:rPr sz="2175" i="1" spc="-37" baseline="-21072" dirty="0">
                <a:latin typeface="Arial"/>
                <a:cs typeface="Arial"/>
              </a:rPr>
              <a:t>2</a:t>
            </a:r>
            <a:r>
              <a:rPr sz="2200" i="1" spc="-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69925" lvl="1" indent="-30988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669925" algn="l"/>
              </a:tabLst>
            </a:pPr>
            <a:r>
              <a:rPr sz="2200" dirty="0">
                <a:latin typeface="Arial MT"/>
                <a:cs typeface="Arial MT"/>
              </a:rPr>
              <a:t>HDL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(Hardware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Language).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712" y="4349750"/>
          <a:ext cx="2133600" cy="234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 marR="168910">
                        <a:lnSpc>
                          <a:spcPts val="2880"/>
                        </a:lnSpc>
                        <a:tabLst>
                          <a:tab pos="729615" algn="l"/>
                        </a:tabLst>
                      </a:pPr>
                      <a:r>
                        <a:rPr sz="2000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2000" spc="-40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0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2000" spc="-25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spc="-37" baseline="-21367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950" baseline="-21367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25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950" spc="-37" baseline="-21367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950" baseline="-21367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 marR="142875" indent="-219710">
                        <a:lnSpc>
                          <a:spcPts val="2880"/>
                        </a:lnSpc>
                      </a:pPr>
                      <a:r>
                        <a:rPr sz="2000" spc="-10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Output </a:t>
                      </a:r>
                      <a:r>
                        <a:rPr sz="2000" spc="-20" dirty="0">
                          <a:solidFill>
                            <a:srgbClr val="006600"/>
                          </a:solidFill>
                          <a:latin typeface="Arial MT"/>
                          <a:cs typeface="Arial MT"/>
                        </a:rPr>
                        <a:t>f(a)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496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6496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24205" algn="l"/>
                        </a:tabLst>
                      </a:pPr>
                      <a:r>
                        <a:rPr sz="150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50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24205" algn="l"/>
                        </a:tabLst>
                      </a:pPr>
                      <a:r>
                        <a:rPr sz="1500" spc="-5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500" dirty="0">
                          <a:solidFill>
                            <a:srgbClr val="00007D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83940" y="4730750"/>
            <a:ext cx="115316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f(0,0)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f(0,1)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f(1,0)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f(1,1)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3601" y="4846490"/>
            <a:ext cx="31153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block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diagram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conveys </a:t>
            </a:r>
            <a:r>
              <a:rPr sz="2200" dirty="0">
                <a:latin typeface="Arial MT"/>
                <a:cs typeface="Arial MT"/>
              </a:rPr>
              <a:t>structure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than </a:t>
            </a:r>
            <a:r>
              <a:rPr sz="2200" spc="-10" dirty="0">
                <a:latin typeface="Arial MT"/>
                <a:cs typeface="Arial MT"/>
              </a:rPr>
              <a:t>behavior.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Hardware</a:t>
            </a:r>
            <a:r>
              <a:rPr sz="3600" spc="-95" dirty="0"/>
              <a:t> </a:t>
            </a:r>
            <a:r>
              <a:rPr sz="3600" dirty="0"/>
              <a:t>Description</a:t>
            </a:r>
            <a:r>
              <a:rPr sz="3600" spc="-80" dirty="0"/>
              <a:t> </a:t>
            </a:r>
            <a:r>
              <a:rPr sz="3600" dirty="0"/>
              <a:t>Language</a:t>
            </a:r>
            <a:r>
              <a:rPr sz="3600" spc="-55" dirty="0"/>
              <a:t> </a:t>
            </a:r>
            <a:r>
              <a:rPr sz="3600" spc="-10" dirty="0"/>
              <a:t>(HDL)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933447"/>
            <a:ext cx="8070850" cy="44881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715" indent="-342900">
              <a:lnSpc>
                <a:spcPts val="2300"/>
              </a:lnSpc>
              <a:spcBef>
                <a:spcPts val="660"/>
              </a:spcBef>
              <a:tabLst>
                <a:tab pos="763905" algn="l"/>
                <a:tab pos="2313305" algn="l"/>
                <a:tab pos="2624455" algn="l"/>
                <a:tab pos="4072254" algn="l"/>
                <a:tab pos="6014085" algn="l"/>
                <a:tab pos="7411084" algn="l"/>
              </a:tabLst>
            </a:pPr>
            <a:r>
              <a:rPr sz="2400" spc="-25" dirty="0">
                <a:latin typeface="Arial MT"/>
                <a:cs typeface="Arial MT"/>
              </a:rPr>
              <a:t>HDL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resembles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high-</a:t>
            </a:r>
            <a:r>
              <a:rPr sz="2400" spc="-10" dirty="0">
                <a:latin typeface="Arial MT"/>
                <a:cs typeface="Arial MT"/>
              </a:rPr>
              <a:t>level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programming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language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such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Advantages: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3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precise,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technology-</a:t>
            </a:r>
            <a:r>
              <a:rPr sz="2400" dirty="0">
                <a:latin typeface="Arial MT"/>
                <a:cs typeface="Arial MT"/>
              </a:rPr>
              <a:t>independent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descriptions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digital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circuits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abstraction,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primarily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levels.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documentation.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3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5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4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processed</a:t>
            </a:r>
            <a:r>
              <a:rPr sz="2400" spc="5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computers</a:t>
            </a:r>
            <a:r>
              <a:rPr sz="2400" spc="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suitable</a:t>
            </a:r>
            <a:r>
              <a:rPr sz="2400" spc="50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for </a:t>
            </a:r>
            <a:r>
              <a:rPr sz="2400" spc="-20" dirty="0">
                <a:latin typeface="Arial MT"/>
                <a:cs typeface="Arial MT"/>
              </a:rPr>
              <a:t>CAD.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911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Hardware</a:t>
            </a:r>
            <a:r>
              <a:rPr sz="3400" spc="-95" dirty="0"/>
              <a:t> </a:t>
            </a:r>
            <a:r>
              <a:rPr sz="3400" dirty="0"/>
              <a:t>Description</a:t>
            </a:r>
            <a:r>
              <a:rPr sz="3400" spc="-90" dirty="0"/>
              <a:t> </a:t>
            </a:r>
            <a:r>
              <a:rPr sz="3400" dirty="0"/>
              <a:t>Language</a:t>
            </a:r>
            <a:r>
              <a:rPr sz="3400" spc="-105" dirty="0"/>
              <a:t> </a:t>
            </a:r>
            <a:r>
              <a:rPr sz="3400" spc="-10" dirty="0"/>
              <a:t>(HDL)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524000" y="1849437"/>
            <a:ext cx="1981200" cy="1371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39"/>
              </a:spcBef>
            </a:pPr>
            <a:endParaRPr sz="200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 MT"/>
                <a:cs typeface="Arial MT"/>
              </a:rPr>
              <a:t>Half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Adder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00183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284003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215423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291623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797113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63673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1075" y="1935056"/>
            <a:ext cx="508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Arial MT"/>
                <a:cs typeface="Arial MT"/>
              </a:rPr>
              <a:t>sum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978" y="2712833"/>
            <a:ext cx="593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carry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537" y="3431656"/>
            <a:ext cx="3425190" cy="33185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latin typeface="Arial MT"/>
                <a:cs typeface="Arial MT"/>
              </a:rPr>
              <a:t>entity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half_adder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2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 marR="211454">
              <a:lnSpc>
                <a:spcPct val="150000"/>
              </a:lnSpc>
            </a:pPr>
            <a:r>
              <a:rPr sz="1600" dirty="0">
                <a:latin typeface="Arial MT"/>
                <a:cs typeface="Arial MT"/>
              </a:rPr>
              <a:t>port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x,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y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bit;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sum,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carry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bit); </a:t>
            </a:r>
            <a:r>
              <a:rPr sz="1600" dirty="0">
                <a:latin typeface="Arial MT"/>
                <a:cs typeface="Arial MT"/>
              </a:rPr>
              <a:t>end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half_adder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50" dirty="0"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1600" dirty="0">
                <a:latin typeface="Arial MT"/>
                <a:cs typeface="Arial MT"/>
              </a:rPr>
              <a:t>architecture</a:t>
            </a:r>
            <a:r>
              <a:rPr sz="1600" spc="38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behavior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half_adder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begin</a:t>
            </a:r>
            <a:endParaRPr sz="1600">
              <a:latin typeface="Arial MT"/>
              <a:cs typeface="Arial MT"/>
            </a:endParaRPr>
          </a:p>
          <a:p>
            <a:pPr marL="12700" marR="1887220">
              <a:lnSpc>
                <a:spcPct val="150000"/>
              </a:lnSpc>
            </a:pPr>
            <a:r>
              <a:rPr sz="1600" i="1" dirty="0">
                <a:latin typeface="Arial"/>
                <a:cs typeface="Arial"/>
              </a:rPr>
              <a:t>sum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&lt;=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x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xor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25" dirty="0">
                <a:latin typeface="Arial"/>
                <a:cs typeface="Arial"/>
              </a:rPr>
              <a:t>y; </a:t>
            </a:r>
            <a:r>
              <a:rPr sz="1600" i="1" dirty="0">
                <a:latin typeface="Arial"/>
                <a:cs typeface="Arial"/>
              </a:rPr>
              <a:t>carry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&lt;=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x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i="1" spc="-25" dirty="0">
                <a:latin typeface="Arial"/>
                <a:cs typeface="Arial"/>
              </a:rPr>
              <a:t>y; </a:t>
            </a:r>
            <a:r>
              <a:rPr sz="1600" dirty="0">
                <a:latin typeface="Arial MT"/>
                <a:cs typeface="Arial MT"/>
              </a:rPr>
              <a:t>end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behavior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spc="-50" dirty="0"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00712" y="1924050"/>
          <a:ext cx="2895600" cy="191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719455" algn="l"/>
                        </a:tabLst>
                      </a:pPr>
                      <a:r>
                        <a:rPr sz="20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0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890905" algn="l"/>
                        </a:tabLst>
                      </a:pPr>
                      <a:r>
                        <a:rPr sz="2000" b="1" spc="-2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20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000" b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carry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496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6496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496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6496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0687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0687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0687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068705" algn="l"/>
                        </a:tabLst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43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95"/>
              </a:spcBef>
            </a:pPr>
            <a:r>
              <a:rPr dirty="0"/>
              <a:t>Design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701"/>
            <a:ext cx="8072755" cy="5041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Design</a:t>
            </a:r>
            <a:r>
              <a:rPr sz="2800" b="1" spc="-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Problem:</a:t>
            </a:r>
            <a:endParaRPr sz="2800">
              <a:latin typeface="Arial"/>
              <a:cs typeface="Arial"/>
            </a:endParaRPr>
          </a:p>
          <a:p>
            <a:pPr marL="354965" marR="5080" indent="-342900" algn="just">
              <a:lnSpc>
                <a:spcPts val="2160"/>
              </a:lnSpc>
              <a:spcBef>
                <a:spcPts val="530"/>
              </a:spcBef>
            </a:pPr>
            <a:r>
              <a:rPr sz="2000" dirty="0">
                <a:latin typeface="Arial MT"/>
                <a:cs typeface="Arial MT"/>
              </a:rPr>
              <a:t>Given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desired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range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behaviors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components,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structure</a:t>
            </a:r>
            <a:r>
              <a:rPr sz="2000" spc="1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formed</a:t>
            </a:r>
            <a:r>
              <a:rPr sz="2000" spc="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components  that</a:t>
            </a:r>
            <a:r>
              <a:rPr sz="2000" spc="1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achieves</a:t>
            </a:r>
            <a:r>
              <a:rPr sz="2000" spc="1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 </a:t>
            </a:r>
            <a:r>
              <a:rPr sz="2000" spc="-10" dirty="0">
                <a:latin typeface="Arial MT"/>
                <a:cs typeface="Arial MT"/>
              </a:rPr>
              <a:t>desired </a:t>
            </a:r>
            <a:r>
              <a:rPr sz="2000" dirty="0">
                <a:latin typeface="Arial MT"/>
                <a:cs typeface="Arial MT"/>
              </a:rPr>
              <a:t>behavior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acceptable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performance.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000">
              <a:latin typeface="Arial MT"/>
              <a:cs typeface="Arial MT"/>
            </a:endParaRPr>
          </a:p>
          <a:p>
            <a:pPr marL="354330" marR="6985" indent="-342265" algn="just">
              <a:lnSpc>
                <a:spcPts val="216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330" algn="l"/>
              </a:tabLst>
            </a:pPr>
            <a:r>
              <a:rPr sz="2000" dirty="0">
                <a:latin typeface="Arial MT"/>
                <a:cs typeface="Arial MT"/>
              </a:rPr>
              <a:t>Beside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assuring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required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minimize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measured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manufacture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maximize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performance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measured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9"/>
              </a:spcBef>
              <a:buClr>
                <a:srgbClr val="000099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354965" marR="7620" indent="-342900" algn="just">
              <a:lnSpc>
                <a:spcPts val="216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performance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2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related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constraints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reliability, </a:t>
            </a:r>
            <a:r>
              <a:rPr sz="2000" dirty="0">
                <a:latin typeface="Arial MT"/>
                <a:cs typeface="Arial MT"/>
              </a:rPr>
              <a:t>low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consumption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compatibility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9"/>
              </a:spcBef>
              <a:buClr>
                <a:srgbClr val="000099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216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Generally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2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2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broken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smaller,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easier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tasks.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smaller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solved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independently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 </a:t>
            </a:r>
            <a:r>
              <a:rPr sz="2000" dirty="0">
                <a:latin typeface="Arial MT"/>
                <a:cs typeface="Arial MT"/>
              </a:rPr>
              <a:t>designers.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major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steps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implemented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iterative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design process.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1696</Words>
  <Application>Microsoft Office PowerPoint</Application>
  <PresentationFormat>On-screen Show (4:3)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Lecture – 09</vt:lpstr>
      <vt:lpstr>System Design</vt:lpstr>
      <vt:lpstr>System Representation</vt:lpstr>
      <vt:lpstr>Block Diagram</vt:lpstr>
      <vt:lpstr>Structure</vt:lpstr>
      <vt:lpstr>Behavior</vt:lpstr>
      <vt:lpstr>Hardware Description Language (HDL)</vt:lpstr>
      <vt:lpstr>Hardware Description Language (HDL)</vt:lpstr>
      <vt:lpstr>Design Process</vt:lpstr>
      <vt:lpstr>Flow chart of an Iterative Design Process</vt:lpstr>
      <vt:lpstr>Computer-aided Design</vt:lpstr>
      <vt:lpstr>Design Levels</vt:lpstr>
      <vt:lpstr>System Hierarchy</vt:lpstr>
      <vt:lpstr>Example of Hierarchical System</vt:lpstr>
      <vt:lpstr>System Hierarchy</vt:lpstr>
      <vt:lpstr>The Gate Level</vt:lpstr>
      <vt:lpstr>Sequential Circuits</vt:lpstr>
      <vt:lpstr>Sequential Circuits</vt:lpstr>
      <vt:lpstr>Serial Adder</vt:lpstr>
      <vt:lpstr>Serial Adder</vt:lpstr>
      <vt:lpstr>4-bit Stream Serial Adder</vt:lpstr>
      <vt:lpstr>4-bit Stream Serial Adder</vt:lpstr>
      <vt:lpstr>4-bit Stream Serial Adder</vt:lpstr>
      <vt:lpstr>4-bit Stream Serial Adder</vt:lpstr>
      <vt:lpstr>The Register Level</vt:lpstr>
      <vt:lpstr>4-bit Magnitude Comparator</vt:lpstr>
      <vt:lpstr>4-bit Magnitude Comparator</vt:lpstr>
      <vt:lpstr>4-bit Magnitude Comparator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fsfsdfdsf</dc:title>
  <dc:creator>Eva</dc:creator>
  <cp:lastModifiedBy>Jargis Ahmed</cp:lastModifiedBy>
  <cp:revision>1</cp:revision>
  <dcterms:created xsi:type="dcterms:W3CDTF">2025-04-30T01:20:17Z</dcterms:created>
  <dcterms:modified xsi:type="dcterms:W3CDTF">2025-04-30T01:22:54Z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2025-04-30T00:00:00Z</vt:filetime>
  </property>
  <property fmtid="{D5CDD505-2E9C-101B-9397-08002B2CF9AE}" pid="5" name="Producer">
    <vt:lpwstr>Adobe PDF Library 9.0</vt:lpwstr>
  </property>
</Properties>
</file>