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pic>
        <p:nvPicPr>
          <p:cNvPr id="4" name="Google Shape;9;p2"/>
          <p:cNvPicPr/>
          <p:nvPr/>
        </p:nvPicPr>
        <p:blipFill>
          <a:blip r:embed="rId2"/>
          <a:srcRect b="15594"/>
          <a:stretch/>
        </p:blipFill>
        <p:spPr>
          <a:xfrm>
            <a:off x="0" y="0"/>
            <a:ext cx="9143640" cy="5143320"/>
          </a:xfrm>
          <a:prstGeom prst="rect">
            <a:avLst/>
          </a:prstGeom>
          <a:noFill/>
          <a:ln w="0">
            <a:noFill/>
          </a:ln>
        </p:spPr>
      </p:pic>
      <p:sp>
        <p:nvSpPr>
          <p:cNvPr id="5" name="Google Shape;10;p2"/>
          <p:cNvSpPr/>
          <p:nvPr/>
        </p:nvSpPr>
        <p:spPr>
          <a:xfrm>
            <a:off x="243360" y="259560"/>
            <a:ext cx="8656920" cy="46242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 name="PlaceHolder 1"/>
          <p:cNvSpPr>
            <a:spLocks noGrp="1"/>
          </p:cNvSpPr>
          <p:nvPr>
            <p:ph type="title"/>
          </p:nvPr>
        </p:nvSpPr>
        <p:spPr>
          <a:xfrm>
            <a:off x="470520" y="828000"/>
            <a:ext cx="8115840" cy="1373760"/>
          </a:xfrm>
          <a:prstGeom prst="rect">
            <a:avLst/>
          </a:prstGeom>
          <a:noFill/>
          <a:ln w="0">
            <a:noFill/>
          </a:ln>
        </p:spPr>
        <p:txBody>
          <a:bodyPr lIns="91440" tIns="91440" rIns="91440" bIns="91440" anchor="t">
            <a:noAutofit/>
          </a:bodyPr>
          <a:lstStyle/>
          <a:p>
            <a:pPr indent="0">
              <a:buNone/>
            </a:pPr>
            <a:r>
              <a:rPr lang="fr-FR" sz="38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444600" y="238320"/>
            <a:ext cx="5499720" cy="1058400"/>
          </a:xfrm>
          <a:prstGeom prst="rect">
            <a:avLst/>
          </a:prstGeom>
          <a:noFill/>
          <a:ln w="0">
            <a:noFill/>
          </a:ln>
        </p:spPr>
        <p:txBody>
          <a:bodyPr lIns="91440" tIns="91440" rIns="91440" bIns="91440" anchor="b">
            <a:noAutofit/>
          </a:bodyPr>
          <a:lstStyle/>
          <a:p>
            <a:pPr indent="0">
              <a:buNone/>
            </a:pPr>
            <a:r>
              <a:rPr lang="fr-FR" sz="4600" b="0" u="none" strike="noStrike">
                <a:solidFill>
                  <a:schemeClr val="dk1"/>
                </a:solidFill>
                <a:effectLst/>
                <a:uFillTx/>
                <a:latin typeface="Arial"/>
              </a:rPr>
              <a:t>Click to edit the title text format</a:t>
            </a:r>
          </a:p>
        </p:txBody>
      </p:sp>
      <p:sp>
        <p:nvSpPr>
          <p:cNvPr id="28" name="Google Shape;82;p19"/>
          <p:cNvSpPr/>
          <p:nvPr/>
        </p:nvSpPr>
        <p:spPr>
          <a:xfrm>
            <a:off x="5457960" y="3507480"/>
            <a:ext cx="3112200" cy="825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200" b="1" u="none" strike="noStrike">
                <a:solidFill>
                  <a:schemeClr val="dk1"/>
                </a:solidFill>
                <a:effectLst/>
                <a:uFillTx/>
                <a:latin typeface="DM Sans"/>
                <a:ea typeface="DM Sans"/>
              </a:rPr>
              <a:t>CREDITS:</a:t>
            </a:r>
            <a:r>
              <a:rPr lang="en" sz="1200" b="0" u="none" strike="noStrike">
                <a:solidFill>
                  <a:schemeClr val="dk1"/>
                </a:solidFill>
                <a:effectLst/>
                <a:uFillTx/>
                <a:latin typeface="DM Sans"/>
                <a:ea typeface="DM Sans"/>
              </a:rPr>
              <a:t> This presentation template was created by </a:t>
            </a:r>
            <a:r>
              <a:rPr lang="en" sz="1200" b="1" u="sng" strike="noStrike">
                <a:solidFill>
                  <a:schemeClr val="hlink"/>
                </a:solidFill>
                <a:effectLst/>
                <a:uFillTx/>
                <a:latin typeface="DM Sans"/>
                <a:ea typeface="DM Sans"/>
                <a:hlinkClick r:id="rId2"/>
              </a:rPr>
              <a:t>Slidesgo</a:t>
            </a:r>
            <a:r>
              <a:rPr lang="en" sz="1200" b="0" u="none" strike="noStrike">
                <a:solidFill>
                  <a:schemeClr val="dk1"/>
                </a:solidFill>
                <a:effectLst/>
                <a:uFillTx/>
                <a:latin typeface="DM Sans"/>
                <a:ea typeface="DM Sans"/>
              </a:rPr>
              <a:t>, and includes icons, and infographics &amp; images by </a:t>
            </a:r>
            <a:r>
              <a:rPr lang="en" sz="1200" b="1" u="sng" strike="noStrike">
                <a:solidFill>
                  <a:schemeClr val="dk1"/>
                </a:solidFill>
                <a:effectLst/>
                <a:uFillTx/>
                <a:latin typeface="DM Sans"/>
                <a:ea typeface="DM Sans"/>
                <a:hlinkClick r:id="rId3"/>
              </a:rPr>
              <a:t>Freepik</a:t>
            </a:r>
            <a:r>
              <a:rPr lang="en" sz="1200" b="0" u="sng" strike="noStrike">
                <a:solidFill>
                  <a:schemeClr val="dk1"/>
                </a:solidFill>
                <a:effectLst/>
                <a:uFillTx/>
                <a:latin typeface="DM Sans"/>
                <a:ea typeface="DM Sans"/>
              </a:rPr>
              <a:t> </a:t>
            </a:r>
            <a:endParaRPr lang="en-US" sz="12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pic>
        <p:nvPicPr>
          <p:cNvPr id="29" name="Google Shape;14;p3"/>
          <p:cNvPicPr/>
          <p:nvPr/>
        </p:nvPicPr>
        <p:blipFill>
          <a:blip r:embed="rId2"/>
          <a:srcRect b="1534"/>
          <a:stretch/>
        </p:blipFill>
        <p:spPr>
          <a:xfrm>
            <a:off x="0" y="0"/>
            <a:ext cx="9143640" cy="5143320"/>
          </a:xfrm>
          <a:prstGeom prst="rect">
            <a:avLst/>
          </a:prstGeom>
          <a:noFill/>
          <a:ln w="0">
            <a:noFill/>
          </a:ln>
        </p:spPr>
      </p:pic>
      <p:sp>
        <p:nvSpPr>
          <p:cNvPr id="30" name="Google Shape;15;p3"/>
          <p:cNvSpPr/>
          <p:nvPr/>
        </p:nvSpPr>
        <p:spPr>
          <a:xfrm>
            <a:off x="243360" y="259560"/>
            <a:ext cx="8656920" cy="46242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1" name="PlaceHolder 1"/>
          <p:cNvSpPr>
            <a:spLocks noGrp="1"/>
          </p:cNvSpPr>
          <p:nvPr>
            <p:ph type="title"/>
          </p:nvPr>
        </p:nvSpPr>
        <p:spPr>
          <a:xfrm>
            <a:off x="4176000" y="1670400"/>
            <a:ext cx="4341960" cy="1781640"/>
          </a:xfrm>
          <a:prstGeom prst="rect">
            <a:avLst/>
          </a:prstGeom>
          <a:noFill/>
          <a:ln w="0">
            <a:noFill/>
          </a:ln>
        </p:spPr>
        <p:txBody>
          <a:bodyPr lIns="91440" tIns="91440" rIns="91440" bIns="91440" anchor="b">
            <a:noAutofit/>
          </a:bodyPr>
          <a:lstStyle/>
          <a:p>
            <a:pPr indent="0">
              <a:buNone/>
            </a:pPr>
            <a:r>
              <a:rPr lang="fr-FR" sz="4500" b="0" u="none" strike="noStrike">
                <a:solidFill>
                  <a:schemeClr val="dk1"/>
                </a:solidFill>
                <a:effectLst/>
                <a:uFillTx/>
                <a:latin typeface="Arial"/>
              </a:rPr>
              <a:t>Click to edit the title text format</a:t>
            </a:r>
          </a:p>
        </p:txBody>
      </p:sp>
      <p:sp>
        <p:nvSpPr>
          <p:cNvPr id="32" name="PlaceHolder 2"/>
          <p:cNvSpPr>
            <a:spLocks noGrp="1"/>
          </p:cNvSpPr>
          <p:nvPr>
            <p:ph type="title"/>
          </p:nvPr>
        </p:nvSpPr>
        <p:spPr>
          <a:xfrm>
            <a:off x="464040" y="424800"/>
            <a:ext cx="859320" cy="668520"/>
          </a:xfrm>
          <a:prstGeom prst="rect">
            <a:avLst/>
          </a:prstGeom>
          <a:noFill/>
          <a:ln w="0">
            <a:noFill/>
          </a:ln>
        </p:spPr>
        <p:txBody>
          <a:bodyPr lIns="91440" tIns="91440" rIns="91440" bIns="91440" anchor="ctr">
            <a:noAutofit/>
          </a:bodyPr>
          <a:lstStyle/>
          <a:p>
            <a:pPr indent="0">
              <a:lnSpc>
                <a:spcPct val="100000"/>
              </a:lnSpc>
              <a:buNone/>
            </a:pPr>
            <a:r>
              <a:rPr lang="fr-FR" sz="4200" b="0" u="none" strike="noStrike">
                <a:solidFill>
                  <a:schemeClr val="dk1"/>
                </a:solidFill>
                <a:effectLst/>
                <a:uFillTx/>
                <a:latin typeface="Funnel Display"/>
                <a:ea typeface="Funnel Display"/>
              </a:rPr>
              <a:t>xx%</a:t>
            </a:r>
            <a:endParaRPr lang="fr-FR" sz="4200" b="0" u="none" strike="noStrike">
              <a:solidFill>
                <a:schemeClr val="dk1"/>
              </a:solidFill>
              <a:effectLst/>
              <a:uFillTx/>
              <a:latin typeface="Arial"/>
            </a:endParaRPr>
          </a:p>
        </p:txBody>
      </p:sp>
      <p:sp>
        <p:nvSpPr>
          <p:cNvPr id="3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521280"/>
            <a:ext cx="7703640" cy="572400"/>
          </a:xfrm>
          <a:prstGeom prst="rect">
            <a:avLst/>
          </a:prstGeom>
          <a:no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
        <p:nvSpPr>
          <p:cNvPr id="35" name="PlaceHolder 2"/>
          <p:cNvSpPr>
            <a:spLocks noGrp="1"/>
          </p:cNvSpPr>
          <p:nvPr>
            <p:ph type="body"/>
          </p:nvPr>
        </p:nvSpPr>
        <p:spPr>
          <a:xfrm>
            <a:off x="720000" y="1160640"/>
            <a:ext cx="7703640" cy="4118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pic>
        <p:nvPicPr>
          <p:cNvPr id="36" name="Google Shape;22;p4"/>
          <p:cNvPicPr/>
          <p:nvPr/>
        </p:nvPicPr>
        <p:blipFill>
          <a:blip r:embed="rId2"/>
          <a:srcRect l="49530" r="49530"/>
          <a:stretch/>
        </p:blipFill>
        <p:spPr>
          <a:xfrm rot="5400000">
            <a:off x="4536720" y="591480"/>
            <a:ext cx="120960" cy="8736840"/>
          </a:xfrm>
          <a:prstGeom prst="rect">
            <a:avLst/>
          </a:prstGeom>
          <a:noFill/>
          <a:ln w="0">
            <a:noFill/>
          </a:ln>
        </p:spPr>
      </p:pic>
      <p:cxnSp>
        <p:nvCxnSpPr>
          <p:cNvPr id="37" name="Google Shape;23;p4"/>
          <p:cNvCxnSpPr/>
          <p:nvPr/>
        </p:nvCxnSpPr>
        <p:spPr>
          <a:xfrm>
            <a:off x="218520" y="235800"/>
            <a:ext cx="8706960" cy="360"/>
          </a:xfrm>
          <a:prstGeom prst="straightConnector1">
            <a:avLst/>
          </a:prstGeom>
          <a:ln w="9525">
            <a:solidFill>
              <a:srgbClr val="191919"/>
            </a:solidFill>
            <a:roun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cxnSp>
        <p:nvCxnSpPr>
          <p:cNvPr id="38" name="Google Shape;27;p5"/>
          <p:cNvCxnSpPr/>
          <p:nvPr/>
        </p:nvCxnSpPr>
        <p:spPr>
          <a:xfrm>
            <a:off x="218520" y="235800"/>
            <a:ext cx="8706960" cy="360"/>
          </a:xfrm>
          <a:prstGeom prst="straightConnector1">
            <a:avLst/>
          </a:prstGeom>
          <a:ln w="9525">
            <a:solidFill>
              <a:srgbClr val="191919"/>
            </a:solidFill>
            <a:rou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cxnSp>
        <p:nvCxnSpPr>
          <p:cNvPr id="40" name="Google Shape;30;p6"/>
          <p:cNvCxnSpPr/>
          <p:nvPr/>
        </p:nvCxnSpPr>
        <p:spPr>
          <a:xfrm>
            <a:off x="218520" y="235800"/>
            <a:ext cx="8706960" cy="360"/>
          </a:xfrm>
          <a:prstGeom prst="straightConnector1">
            <a:avLst/>
          </a:prstGeom>
          <a:ln w="9525">
            <a:solidFill>
              <a:srgbClr val="191919"/>
            </a:solidFill>
            <a:roun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483720" y="529200"/>
            <a:ext cx="4644000" cy="1139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2" name="PlaceHolder 2"/>
          <p:cNvSpPr>
            <a:spLocks noGrp="1"/>
          </p:cNvSpPr>
          <p:nvPr>
            <p:ph type="body"/>
          </p:nvPr>
        </p:nvSpPr>
        <p:spPr>
          <a:xfrm>
            <a:off x="228600" y="238320"/>
            <a:ext cx="3008520" cy="4676400"/>
          </a:xfrm>
          <a:prstGeom prst="rect">
            <a:avLst/>
          </a:prstGeom>
          <a:noFill/>
          <a:ln w="0">
            <a:noFill/>
          </a:ln>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57280" y="1771920"/>
            <a:ext cx="5657040" cy="167976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cxnSp>
        <p:nvCxnSpPr>
          <p:cNvPr id="44" name="Google Shape;37;p8"/>
          <p:cNvCxnSpPr/>
          <p:nvPr/>
        </p:nvCxnSpPr>
        <p:spPr>
          <a:xfrm>
            <a:off x="218520" y="252360"/>
            <a:ext cx="8706960" cy="360"/>
          </a:xfrm>
          <a:prstGeom prst="straightConnector1">
            <a:avLst/>
          </a:prstGeom>
          <a:ln w="9525">
            <a:solidFill>
              <a:srgbClr val="191919"/>
            </a:solidFill>
            <a:round/>
          </a:ln>
        </p:spPr>
      </p:cxnSp>
      <p:cxnSp>
        <p:nvCxnSpPr>
          <p:cNvPr id="45" name="Google Shape;38;p8"/>
          <p:cNvCxnSpPr/>
          <p:nvPr/>
        </p:nvCxnSpPr>
        <p:spPr>
          <a:xfrm>
            <a:off x="218520" y="4890960"/>
            <a:ext cx="8706960" cy="360"/>
          </a:xfrm>
          <a:prstGeom prst="straightConnector1">
            <a:avLst/>
          </a:prstGeom>
          <a:ln w="9525">
            <a:solidFill>
              <a:srgbClr val="191919"/>
            </a:solidFill>
            <a:roun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3716280" y="656640"/>
            <a:ext cx="4872600" cy="1103040"/>
          </a:xfrm>
          <a:prstGeom prst="rect">
            <a:avLst/>
          </a:prstGeom>
          <a:noFill/>
          <a:ln w="0">
            <a:noFill/>
          </a:ln>
        </p:spPr>
        <p:txBody>
          <a:bodyPr lIns="91440" tIns="91440" rIns="91440" bIns="91440" anchor="ctr">
            <a:noAutofit/>
          </a:bodyPr>
          <a:lstStyle/>
          <a:p>
            <a:pPr indent="0">
              <a:buNone/>
            </a:pPr>
            <a:r>
              <a:rPr lang="fr-FR" sz="5000" b="0" u="none" strike="noStrike">
                <a:solidFill>
                  <a:schemeClr val="dk1"/>
                </a:solidFill>
                <a:effectLst/>
                <a:uFillTx/>
                <a:latin typeface="Arial"/>
              </a:rPr>
              <a:t>Click to edit the title text format</a:t>
            </a:r>
          </a:p>
        </p:txBody>
      </p:sp>
      <p:sp>
        <p:nvSpPr>
          <p:cNvPr id="47" name="PlaceHolder 2"/>
          <p:cNvSpPr>
            <a:spLocks noGrp="1"/>
          </p:cNvSpPr>
          <p:nvPr>
            <p:ph type="body"/>
          </p:nvPr>
        </p:nvSpPr>
        <p:spPr>
          <a:xfrm>
            <a:off x="5657760" y="2524680"/>
            <a:ext cx="2454120" cy="162072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9" name="PlaceHolder 2"/>
          <p:cNvSpPr>
            <a:spLocks noGrp="1"/>
          </p:cNvSpPr>
          <p:nvPr>
            <p:ph type="title"/>
          </p:nvPr>
        </p:nvSpPr>
        <p:spPr>
          <a:xfrm>
            <a:off x="4903920" y="529200"/>
            <a:ext cx="3564720" cy="411840"/>
          </a:xfrm>
          <a:prstGeom prst="rect">
            <a:avLst/>
          </a:prstGeom>
          <a:solidFill>
            <a:schemeClr val="lt1"/>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349640"/>
            <a:ext cx="6575760" cy="137844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Funnel Display"/>
                <a:ea typeface="Funnel Display"/>
              </a:rPr>
              <a:t>xx%</a:t>
            </a:r>
            <a:endParaRPr lang="fr-FR" sz="6000" b="0" u="none" strike="noStrike">
              <a:solidFill>
                <a:schemeClr val="dk1"/>
              </a:solidFill>
              <a:effectLst/>
              <a:uFillTx/>
              <a:latin typeface="Arial"/>
            </a:endParaRPr>
          </a:p>
        </p:txBody>
      </p:sp>
      <p:cxnSp>
        <p:nvCxnSpPr>
          <p:cNvPr id="5" name="Google Shape;49;p11"/>
          <p:cNvCxnSpPr/>
          <p:nvPr/>
        </p:nvCxnSpPr>
        <p:spPr>
          <a:xfrm>
            <a:off x="218520" y="272520"/>
            <a:ext cx="8706960" cy="360"/>
          </a:xfrm>
          <a:prstGeom prst="straightConnector1">
            <a:avLst/>
          </a:prstGeom>
          <a:ln w="9525">
            <a:solidFill>
              <a:srgbClr val="191919"/>
            </a:solidFill>
            <a:round/>
          </a:ln>
        </p:spPr>
      </p:cxnSp>
      <p:cxnSp>
        <p:nvCxnSpPr>
          <p:cNvPr id="6" name="Google Shape;50;p11"/>
          <p:cNvCxnSpPr/>
          <p:nvPr/>
        </p:nvCxnSpPr>
        <p:spPr>
          <a:xfrm>
            <a:off x="218520" y="4870800"/>
            <a:ext cx="8706960" cy="360"/>
          </a:xfrm>
          <a:prstGeom prst="straightConnector1">
            <a:avLst/>
          </a:prstGeom>
          <a:ln w="9525">
            <a:solidFill>
              <a:srgbClr val="191919"/>
            </a:solidFill>
            <a:roun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0" name="Google Shape;88;p22"/>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52" name="Google Shape;91;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5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_1">
    <p:bg>
      <p:bgPr>
        <a:solidFill>
          <a:schemeClr val="lt1"/>
        </a:solidFill>
        <a:effectLst/>
      </p:bgPr>
    </p:bg>
    <p:spTree>
      <p:nvGrpSpPr>
        <p:cNvPr id="1" name=""/>
        <p:cNvGrpSpPr/>
        <p:nvPr/>
      </p:nvGrpSpPr>
      <p:grpSpPr>
        <a:xfrm>
          <a:off x="0" y="0"/>
          <a:ext cx="0" cy="0"/>
          <a:chOff x="0" y="0"/>
          <a:chExt cx="0" cy="0"/>
        </a:xfrm>
      </p:grpSpPr>
      <p:pic>
        <p:nvPicPr>
          <p:cNvPr id="7" name="Google Shape;53;p13"/>
          <p:cNvPicPr/>
          <p:nvPr/>
        </p:nvPicPr>
        <p:blipFill>
          <a:blip r:embed="rId2"/>
          <a:srcRect b="15418"/>
          <a:stretch/>
        </p:blipFill>
        <p:spPr>
          <a:xfrm>
            <a:off x="0" y="0"/>
            <a:ext cx="9143640" cy="5143320"/>
          </a:xfrm>
          <a:prstGeom prst="rect">
            <a:avLst/>
          </a:prstGeom>
          <a:solidFill>
            <a:schemeClr val="lt1"/>
          </a:solidFill>
          <a:ln w="0">
            <a:noFill/>
          </a:ln>
        </p:spPr>
      </p:pic>
      <p:sp>
        <p:nvSpPr>
          <p:cNvPr id="8" name="Google Shape;54;p13"/>
          <p:cNvSpPr/>
          <p:nvPr/>
        </p:nvSpPr>
        <p:spPr>
          <a:xfrm>
            <a:off x="243360" y="259560"/>
            <a:ext cx="8656920" cy="46242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9" name="PlaceHolder 1"/>
          <p:cNvSpPr>
            <a:spLocks noGrp="1"/>
          </p:cNvSpPr>
          <p:nvPr>
            <p:ph type="title"/>
          </p:nvPr>
        </p:nvSpPr>
        <p:spPr>
          <a:xfrm>
            <a:off x="571320" y="521280"/>
            <a:ext cx="8000640" cy="573120"/>
          </a:xfrm>
          <a:prstGeom prst="rect">
            <a:avLst/>
          </a:prstGeom>
          <a:no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_2_1_1">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483720" y="238320"/>
            <a:ext cx="4644000" cy="1139400"/>
          </a:xfrm>
          <a:prstGeom prst="rect">
            <a:avLst/>
          </a:prstGeom>
          <a:noFill/>
          <a:ln w="0">
            <a:noFill/>
          </a:ln>
        </p:spPr>
        <p:txBody>
          <a:bodyPr lIns="91440" tIns="91440" rIns="91440" bIns="91440" anchor="b">
            <a:noAutofit/>
          </a:bodyPr>
          <a:lstStyle/>
          <a:p>
            <a:pPr indent="0">
              <a:buNone/>
            </a:pPr>
            <a:r>
              <a:rPr lang="fr-FR" sz="25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228600" y="233280"/>
            <a:ext cx="3008520" cy="4676400"/>
          </a:xfrm>
          <a:prstGeom prst="rect">
            <a:avLst/>
          </a:prstGeom>
          <a:noFill/>
          <a:ln w="0">
            <a:noFill/>
          </a:ln>
        </p:spPr>
        <p:txBody>
          <a:bodyPr lIns="90000" tIns="45000" rIns="90000" bIns="45000" anchor="t">
            <a:normAutofit fontScale="6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508680" y="3163320"/>
            <a:ext cx="4383360" cy="1519560"/>
          </a:xfrm>
          <a:prstGeom prst="rect">
            <a:avLst/>
          </a:prstGeom>
          <a:noFill/>
          <a:ln w="0">
            <a:noFill/>
          </a:ln>
        </p:spPr>
        <p:txBody>
          <a:bodyPr lIns="91440" tIns="91440" rIns="91440" bIns="91440" anchor="t">
            <a:noAutofit/>
          </a:bodyPr>
          <a:lstStyle/>
          <a:p>
            <a:pPr indent="0">
              <a:buNone/>
            </a:pPr>
            <a:r>
              <a:rPr lang="fr-FR" sz="4500" b="0" u="none" strike="noStrike">
                <a:solidFill>
                  <a:schemeClr val="dk1"/>
                </a:solidFill>
                <a:effectLst/>
                <a:uFillTx/>
                <a:latin typeface="Arial"/>
              </a:rPr>
              <a:t>Click to edit the title text format</a:t>
            </a:r>
          </a:p>
        </p:txBody>
      </p:sp>
      <p:sp>
        <p:nvSpPr>
          <p:cNvPr id="14" name="PlaceHolder 2"/>
          <p:cNvSpPr>
            <a:spLocks noGrp="1"/>
          </p:cNvSpPr>
          <p:nvPr>
            <p:ph type="title"/>
          </p:nvPr>
        </p:nvSpPr>
        <p:spPr>
          <a:xfrm>
            <a:off x="437760" y="460440"/>
            <a:ext cx="1332360" cy="678600"/>
          </a:xfrm>
          <a:prstGeom prst="rect">
            <a:avLst/>
          </a:prstGeom>
          <a:noFill/>
          <a:ln w="0">
            <a:noFill/>
          </a:ln>
        </p:spPr>
        <p:txBody>
          <a:bodyPr lIns="91440" tIns="91440" rIns="91440" bIns="91440" anchor="b">
            <a:noAutofit/>
          </a:bodyPr>
          <a:lstStyle/>
          <a:p>
            <a:pPr indent="0">
              <a:lnSpc>
                <a:spcPct val="100000"/>
              </a:lnSpc>
              <a:buNone/>
            </a:pPr>
            <a:r>
              <a:rPr lang="fr-FR" sz="4200" b="0" u="none" strike="noStrike">
                <a:solidFill>
                  <a:schemeClr val="dk1"/>
                </a:solidFill>
                <a:effectLst/>
                <a:uFillTx/>
                <a:latin typeface="Funnel Display"/>
                <a:ea typeface="Funnel Display"/>
              </a:rPr>
              <a:t>xx%</a:t>
            </a:r>
            <a:endParaRPr lang="fr-FR" sz="4200" b="0" u="none" strike="noStrike">
              <a:solidFill>
                <a:schemeClr val="dk1"/>
              </a:solidFill>
              <a:effectLst/>
              <a:uFillTx/>
              <a:latin typeface="Arial"/>
            </a:endParaRPr>
          </a:p>
        </p:txBody>
      </p:sp>
      <p:sp>
        <p:nvSpPr>
          <p:cNvPr id="15" name="PlaceHolder 3"/>
          <p:cNvSpPr>
            <a:spLocks noGrp="1"/>
          </p:cNvSpPr>
          <p:nvPr>
            <p:ph type="body"/>
          </p:nvPr>
        </p:nvSpPr>
        <p:spPr>
          <a:xfrm>
            <a:off x="6213960" y="151920"/>
            <a:ext cx="2760120" cy="483948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3">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5229000" y="2268720"/>
            <a:ext cx="3334680" cy="605520"/>
          </a:xfrm>
          <a:prstGeom prst="rect">
            <a:avLst/>
          </a:prstGeom>
          <a:no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
        <p:nvSpPr>
          <p:cNvPr id="17" name="PlaceHolder 2"/>
          <p:cNvSpPr>
            <a:spLocks noGrp="1"/>
          </p:cNvSpPr>
          <p:nvPr>
            <p:ph type="body"/>
          </p:nvPr>
        </p:nvSpPr>
        <p:spPr>
          <a:xfrm>
            <a:off x="1734120" y="0"/>
            <a:ext cx="3203640" cy="261216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8" name="PlaceHolder 3"/>
          <p:cNvSpPr>
            <a:spLocks noGrp="1"/>
          </p:cNvSpPr>
          <p:nvPr>
            <p:ph type="body"/>
          </p:nvPr>
        </p:nvSpPr>
        <p:spPr>
          <a:xfrm>
            <a:off x="0" y="0"/>
            <a:ext cx="1683720" cy="261216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PlaceHolder 4"/>
          <p:cNvSpPr>
            <a:spLocks noGrp="1"/>
          </p:cNvSpPr>
          <p:nvPr>
            <p:ph type="body"/>
          </p:nvPr>
        </p:nvSpPr>
        <p:spPr>
          <a:xfrm>
            <a:off x="0" y="2664000"/>
            <a:ext cx="3287520" cy="247932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0" name="PlaceHolder 5"/>
          <p:cNvSpPr>
            <a:spLocks noGrp="1"/>
          </p:cNvSpPr>
          <p:nvPr>
            <p:ph type="body"/>
          </p:nvPr>
        </p:nvSpPr>
        <p:spPr>
          <a:xfrm>
            <a:off x="3336120" y="2664000"/>
            <a:ext cx="1606680" cy="247932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cxnSp>
        <p:nvCxnSpPr>
          <p:cNvPr id="21" name="Google Shape;71;p16"/>
          <p:cNvCxnSpPr/>
          <p:nvPr/>
        </p:nvCxnSpPr>
        <p:spPr>
          <a:xfrm>
            <a:off x="8915400" y="357840"/>
            <a:ext cx="360" cy="4428000"/>
          </a:xfrm>
          <a:prstGeom prst="straightConnector1">
            <a:avLst/>
          </a:prstGeom>
          <a:ln w="9525">
            <a:solidFill>
              <a:srgbClr val="191919"/>
            </a:solidFill>
            <a:roun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2">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3" name="PlaceHolder 2"/>
          <p:cNvSpPr>
            <a:spLocks noGrp="1"/>
          </p:cNvSpPr>
          <p:nvPr>
            <p:ph type="title"/>
          </p:nvPr>
        </p:nvSpPr>
        <p:spPr>
          <a:xfrm>
            <a:off x="-7920" y="4055760"/>
            <a:ext cx="3564720" cy="411840"/>
          </a:xfrm>
          <a:prstGeom prst="rect">
            <a:avLst/>
          </a:prstGeom>
          <a:solidFill>
            <a:schemeClr val="lt1"/>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
    <p:bg>
      <p:bgPr>
        <a:solidFill>
          <a:schemeClr val="lt1"/>
        </a:solidFill>
        <a:effectLst/>
      </p:bgPr>
    </p:bg>
    <p:spTree>
      <p:nvGrpSpPr>
        <p:cNvPr id="1" name=""/>
        <p:cNvGrpSpPr/>
        <p:nvPr/>
      </p:nvGrpSpPr>
      <p:grpSpPr>
        <a:xfrm>
          <a:off x="0" y="0"/>
          <a:ext cx="0" cy="0"/>
          <a:chOff x="0" y="0"/>
          <a:chExt cx="0" cy="0"/>
        </a:xfrm>
      </p:grpSpPr>
      <p:pic>
        <p:nvPicPr>
          <p:cNvPr id="24" name="Google Shape;76;p18"/>
          <p:cNvPicPr/>
          <p:nvPr/>
        </p:nvPicPr>
        <p:blipFill>
          <a:blip r:embed="rId2"/>
          <a:srcRect t="7797" b="7805"/>
          <a:stretch/>
        </p:blipFill>
        <p:spPr>
          <a:xfrm>
            <a:off x="0" y="0"/>
            <a:ext cx="9143640" cy="5143320"/>
          </a:xfrm>
          <a:prstGeom prst="rect">
            <a:avLst/>
          </a:prstGeom>
          <a:noFill/>
          <a:ln w="0">
            <a:noFill/>
          </a:ln>
        </p:spPr>
      </p:pic>
      <p:sp>
        <p:nvSpPr>
          <p:cNvPr id="25" name="Google Shape;77;p18"/>
          <p:cNvSpPr/>
          <p:nvPr/>
        </p:nvSpPr>
        <p:spPr>
          <a:xfrm>
            <a:off x="243360" y="259560"/>
            <a:ext cx="8656920" cy="462420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6" name="PlaceHolder 1"/>
          <p:cNvSpPr>
            <a:spLocks noGrp="1"/>
          </p:cNvSpPr>
          <p:nvPr>
            <p:ph type="title"/>
          </p:nvPr>
        </p:nvSpPr>
        <p:spPr>
          <a:xfrm>
            <a:off x="543960" y="457920"/>
            <a:ext cx="8055720" cy="418968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66560" y="828720"/>
            <a:ext cx="8115120" cy="1371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800" b="0" u="none" strike="noStrike">
                <a:solidFill>
                  <a:schemeClr val="dk1"/>
                </a:solidFill>
                <a:effectLst/>
                <a:uFillTx/>
                <a:latin typeface="Funnel Display"/>
                <a:ea typeface="Funnel Display"/>
              </a:rPr>
              <a:t>My Journey Through Artificial Intelligence</a:t>
            </a:r>
            <a:endParaRPr lang="fr-FR" sz="3800" b="0" u="none" strike="noStrike">
              <a:solidFill>
                <a:schemeClr val="dk1"/>
              </a:solidFill>
              <a:effectLst/>
              <a:uFillTx/>
              <a:latin typeface="Arial"/>
            </a:endParaRPr>
          </a:p>
        </p:txBody>
      </p:sp>
      <p:sp>
        <p:nvSpPr>
          <p:cNvPr id="56" name="PlaceHolder 2"/>
          <p:cNvSpPr>
            <a:spLocks noGrp="1"/>
          </p:cNvSpPr>
          <p:nvPr>
            <p:ph type="subTitle"/>
          </p:nvPr>
        </p:nvSpPr>
        <p:spPr>
          <a:xfrm>
            <a:off x="552600" y="3838680"/>
            <a:ext cx="8029080" cy="76176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600" b="0" u="none" strike="noStrike">
                <a:solidFill>
                  <a:schemeClr val="dk1"/>
                </a:solidFill>
                <a:effectLst/>
                <a:uFillTx/>
                <a:latin typeface="DM Sans"/>
                <a:ea typeface="DM Sans"/>
              </a:rPr>
              <a:t>A Summary of the CSE-412 Course at North East University Bangladesh</a:t>
            </a:r>
            <a:endParaRPr lang="en-US" sz="1600" b="0" u="none" strike="noStrike">
              <a:solidFill>
                <a:srgbClr val="000000"/>
              </a:solidFill>
              <a:effectLst/>
              <a:uFillTx/>
              <a:latin typeface="OpenSymbol"/>
            </a:endParaRPr>
          </a:p>
        </p:txBody>
      </p:sp>
      <p:cxnSp>
        <p:nvCxnSpPr>
          <p:cNvPr id="57" name="Google Shape;100;p24"/>
          <p:cNvCxnSpPr/>
          <p:nvPr/>
        </p:nvCxnSpPr>
        <p:spPr>
          <a:xfrm>
            <a:off x="556920" y="678600"/>
            <a:ext cx="8030160" cy="360"/>
          </a:xfrm>
          <a:prstGeom prst="straightConnector1">
            <a:avLst/>
          </a:prstGeom>
          <a:ln w="9525">
            <a:solidFill>
              <a:srgbClr val="191919"/>
            </a:solidFill>
            <a:round/>
          </a:ln>
        </p:spPr>
      </p:cxnSp>
      <p:sp>
        <p:nvSpPr>
          <p:cNvPr id="58" name="Google Shape;101;p24"/>
          <p:cNvSpPr/>
          <p:nvPr/>
        </p:nvSpPr>
        <p:spPr>
          <a:xfrm>
            <a:off x="8029440" y="343080"/>
            <a:ext cx="657000" cy="380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200" b="0" u="none" strike="noStrike">
                <a:solidFill>
                  <a:schemeClr val="dk1"/>
                </a:solidFill>
                <a:effectLst/>
                <a:uFillTx/>
                <a:latin typeface="Arial"/>
              </a:rPr>
              <a:t>2XXX</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Integration of Theory and Practice</a:t>
            </a:r>
            <a:endParaRPr lang="fr-FR" sz="2500" b="0" u="none" strike="noStrike">
              <a:solidFill>
                <a:schemeClr val="dk1"/>
              </a:solidFill>
              <a:effectLst/>
              <a:uFillTx/>
              <a:latin typeface="Arial"/>
            </a:endParaRPr>
          </a:p>
        </p:txBody>
      </p:sp>
      <p:sp>
        <p:nvSpPr>
          <p:cNvPr id="89"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Combining theoretical knowledge with practical application offered a holistic and comprehensive understanding of Artificial Intelligence. This seamless integration was crucial in helping me grasp the complexities and nuances of real-world AI challenges. By bridging abstract concepts with tangible experiences, I developed the skills necessary to design, </a:t>
            </a:r>
            <a:r>
              <a:rPr lang="en-GB" sz="1200" dirty="0" err="1" smtClean="0"/>
              <a:t>analyze</a:t>
            </a:r>
            <a:r>
              <a:rPr lang="en-GB" sz="1200" dirty="0" smtClean="0"/>
              <a:t>, and implement intelligent systems effectively and confidently.</a:t>
            </a:r>
            <a:endParaRPr lang="en-US" sz="1200" b="0" u="none" strike="noStrike" dirty="0">
              <a:solidFill>
                <a:srgbClr val="000000"/>
              </a:solidFill>
              <a:effectLst/>
              <a:uFillTx/>
              <a:latin typeface="OpenSymbol"/>
            </a:endParaRPr>
          </a:p>
        </p:txBody>
      </p:sp>
      <p:cxnSp>
        <p:nvCxnSpPr>
          <p:cNvPr id="90"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172040" y="1666800"/>
            <a:ext cx="4343040" cy="17809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500" b="0" u="none" strike="noStrike">
                <a:solidFill>
                  <a:schemeClr val="dk1"/>
                </a:solidFill>
                <a:effectLst/>
                <a:uFillTx/>
                <a:latin typeface="Funnel Display"/>
                <a:ea typeface="Funnel Display"/>
              </a:rPr>
              <a:t>AI Applications</a:t>
            </a:r>
            <a:endParaRPr lang="fr-FR" sz="4500" b="0" u="none" strike="noStrike">
              <a:solidFill>
                <a:schemeClr val="dk1"/>
              </a:solidFill>
              <a:effectLst/>
              <a:uFillTx/>
              <a:latin typeface="Arial"/>
            </a:endParaRPr>
          </a:p>
        </p:txBody>
      </p:sp>
      <p:sp>
        <p:nvSpPr>
          <p:cNvPr id="92" name="PlaceHolder 2"/>
          <p:cNvSpPr>
            <a:spLocks noGrp="1"/>
          </p:cNvSpPr>
          <p:nvPr>
            <p:ph type="title"/>
          </p:nvPr>
        </p:nvSpPr>
        <p:spPr>
          <a:xfrm>
            <a:off x="466560" y="428760"/>
            <a:ext cx="856800" cy="666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4200" b="0" u="none" strike="noStrike">
                <a:solidFill>
                  <a:schemeClr val="dk1"/>
                </a:solidFill>
                <a:effectLst/>
                <a:uFillTx/>
                <a:latin typeface="Funnel Display"/>
                <a:ea typeface="Funnel Display"/>
              </a:rPr>
              <a:t>03</a:t>
            </a:r>
            <a:endParaRPr lang="fr-FR" sz="4200" b="0" u="none" strike="noStrike">
              <a:solidFill>
                <a:schemeClr val="dk1"/>
              </a:solidFill>
              <a:effectLst/>
              <a:uFillTx/>
              <a:latin typeface="Arial"/>
            </a:endParaRPr>
          </a:p>
        </p:txBody>
      </p:sp>
      <p:sp>
        <p:nvSpPr>
          <p:cNvPr id="93" name="PlaceHolder 3"/>
          <p:cNvSpPr>
            <a:spLocks noGrp="1"/>
          </p:cNvSpPr>
          <p:nvPr>
            <p:ph type="subTitle"/>
          </p:nvPr>
        </p:nvSpPr>
        <p:spPr>
          <a:xfrm>
            <a:off x="542880" y="2962440"/>
            <a:ext cx="3018960" cy="1580760"/>
          </a:xfrm>
          <a:prstGeom prst="rect">
            <a:avLst/>
          </a:prstGeom>
          <a:noFill/>
          <a:ln w="0">
            <a:noFill/>
          </a:ln>
        </p:spPr>
        <p:txBody>
          <a:bodyPr lIns="91440" tIns="91440" rIns="91440" bIns="91440" anchor="b">
            <a:normAutofit/>
          </a:bodyPr>
          <a:lstStyle/>
          <a:p>
            <a:pPr indent="0" algn="ctr">
              <a:buNone/>
            </a:pPr>
            <a:r>
              <a:rPr lang="en-US" sz="1400" b="0" u="none" strike="noStrike" dirty="0" smtClean="0">
                <a:solidFill>
                  <a:schemeClr val="dk1"/>
                </a:solidFill>
                <a:effectLst/>
                <a:uFillTx/>
                <a:latin typeface="DM Sans"/>
                <a:ea typeface="DM Sans"/>
              </a:rPr>
              <a:t> </a:t>
            </a:r>
            <a:endParaRPr lang="en-US" sz="1400" b="0" u="none" strike="noStrike" dirty="0">
              <a:solidFill>
                <a:schemeClr val="dk1"/>
              </a:solidFill>
              <a:effectLst/>
              <a:uFillTx/>
              <a:latin typeface="DM Sans"/>
              <a:ea typeface="DM Sans"/>
            </a:endParaRPr>
          </a:p>
        </p:txBody>
      </p:sp>
      <p:cxnSp>
        <p:nvCxnSpPr>
          <p:cNvPr id="94" name="Google Shape;136;p28"/>
          <p:cNvCxnSpPr/>
          <p:nvPr/>
        </p:nvCxnSpPr>
        <p:spPr>
          <a:xfrm>
            <a:off x="1217520" y="928440"/>
            <a:ext cx="7292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Games Developed: Overview</a:t>
            </a:r>
            <a:endParaRPr lang="fr-FR" sz="2500" b="0" u="none" strike="noStrike">
              <a:solidFill>
                <a:schemeClr val="dk1"/>
              </a:solidFill>
              <a:effectLst/>
              <a:uFillTx/>
              <a:latin typeface="Arial"/>
            </a:endParaRPr>
          </a:p>
        </p:txBody>
      </p:sp>
      <p:sp>
        <p:nvSpPr>
          <p:cNvPr id="96"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We developed several games, including Tic Tac Toe, Chess, and Rock Paper Scissors, which served as practical platforms to apply core AI concepts. These projects illustrated how algorithms drive decision-making processes and strategic thinking within interactive environments. Through these games, I experienced </a:t>
            </a:r>
            <a:r>
              <a:rPr lang="en-GB" sz="1200" dirty="0" err="1" smtClean="0"/>
              <a:t>firsthand</a:t>
            </a:r>
            <a:r>
              <a:rPr lang="en-GB" sz="1200" dirty="0" smtClean="0"/>
              <a:t> the challenges and intricacies of programming intelligent </a:t>
            </a:r>
            <a:r>
              <a:rPr lang="en-GB" sz="1200" dirty="0" err="1" smtClean="0"/>
              <a:t>behavior</a:t>
            </a:r>
            <a:r>
              <a:rPr lang="en-GB" sz="1200" dirty="0" smtClean="0"/>
              <a:t>, reinforcing my understanding of AI in dynamic, real-world scenarios.</a:t>
            </a:r>
            <a:endParaRPr lang="en-US" sz="1200" b="0" u="none" strike="noStrike" dirty="0">
              <a:solidFill>
                <a:srgbClr val="000000"/>
              </a:solidFill>
              <a:effectLst/>
              <a:uFillTx/>
              <a:latin typeface="OpenSymbol"/>
            </a:endParaRPr>
          </a:p>
        </p:txBody>
      </p:sp>
      <p:cxnSp>
        <p:nvCxnSpPr>
          <p:cNvPr id="97"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Search Algorithms in Game Development</a:t>
            </a:r>
            <a:endParaRPr lang="fr-FR" sz="2500" b="0" u="none" strike="noStrike">
              <a:solidFill>
                <a:schemeClr val="dk1"/>
              </a:solidFill>
              <a:effectLst/>
              <a:uFillTx/>
              <a:latin typeface="Arial"/>
            </a:endParaRPr>
          </a:p>
        </p:txBody>
      </p:sp>
      <p:sp>
        <p:nvSpPr>
          <p:cNvPr id="99"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Search algorithms played a pivotal role in the games we developed, steering the AI’s decision-making processes to make strategic and effective choices. These algorithms enhanced gameplay dynamics by enabling the AI to anticipate moves, evaluate potential outcomes, and respond intelligently. This practical application of search techniques deepened my understanding of how AI can mimic human-like reasoning in competitive and interactive settings.</a:t>
            </a:r>
            <a:endParaRPr lang="en-US" sz="1200" b="0" u="none" strike="noStrike" dirty="0">
              <a:solidFill>
                <a:srgbClr val="000000"/>
              </a:solidFill>
              <a:effectLst/>
              <a:uFillTx/>
              <a:latin typeface="OpenSymbol"/>
            </a:endParaRPr>
          </a:p>
        </p:txBody>
      </p:sp>
      <p:cxnSp>
        <p:nvCxnSpPr>
          <p:cNvPr id="100"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Decision-making Logic and Challenges</a:t>
            </a:r>
            <a:endParaRPr lang="fr-FR" sz="2500" b="0" u="none" strike="noStrike">
              <a:solidFill>
                <a:schemeClr val="dk1"/>
              </a:solidFill>
              <a:effectLst/>
              <a:uFillTx/>
              <a:latin typeface="Arial"/>
            </a:endParaRPr>
          </a:p>
        </p:txBody>
      </p:sp>
      <p:pic>
        <p:nvPicPr>
          <p:cNvPr id="102" name="Google Shape;126;p27"/>
          <p:cNvPicPr/>
          <p:nvPr/>
        </p:nvPicPr>
        <p:blipFill>
          <a:blip r:embed="rId2"/>
          <a:srcRect t="6437" b="6437"/>
          <a:stretch/>
        </p:blipFill>
        <p:spPr>
          <a:xfrm>
            <a:off x="228600" y="233280"/>
            <a:ext cx="3008520" cy="4676400"/>
          </a:xfrm>
          <a:prstGeom prst="rect">
            <a:avLst/>
          </a:prstGeom>
          <a:noFill/>
          <a:ln w="0">
            <a:noFill/>
          </a:ln>
        </p:spPr>
      </p:pic>
      <p:sp>
        <p:nvSpPr>
          <p:cNvPr id="103"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a:solidFill>
                  <a:schemeClr val="dk1"/>
                </a:solidFill>
                <a:effectLst/>
                <a:uFillTx/>
                <a:latin typeface="DM Sans"/>
                <a:ea typeface="DM Sans"/>
              </a:rPr>
              <a:t>The incorporation of decision-making logic in our games required careful planning and testing. We faced challenges, particularly in optimizing algorithms for performance. Through iterative testing and feedback, we refined our approaches to improve user experience and AI behavior.</a:t>
            </a:r>
            <a:endParaRPr lang="en-US" sz="1200" b="0" u="none" strike="noStrike">
              <a:solidFill>
                <a:srgbClr val="000000"/>
              </a:solidFill>
              <a:effectLst/>
              <a:uFillTx/>
              <a:latin typeface="OpenSymbol"/>
            </a:endParaRPr>
          </a:p>
        </p:txBody>
      </p:sp>
      <p:cxnSp>
        <p:nvCxnSpPr>
          <p:cNvPr id="104"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04720" y="3162240"/>
            <a:ext cx="4381200" cy="15235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u="none" strike="noStrike">
                <a:solidFill>
                  <a:schemeClr val="dk1"/>
                </a:solidFill>
                <a:effectLst/>
                <a:uFillTx/>
                <a:latin typeface="Funnel Display"/>
                <a:ea typeface="Funnel Display"/>
              </a:rPr>
              <a:t>Tools and Resources</a:t>
            </a:r>
            <a:endParaRPr lang="fr-FR" sz="4500" b="0" u="none" strike="noStrike">
              <a:solidFill>
                <a:schemeClr val="dk1"/>
              </a:solidFill>
              <a:effectLst/>
              <a:uFillTx/>
              <a:latin typeface="Arial"/>
            </a:endParaRPr>
          </a:p>
        </p:txBody>
      </p:sp>
      <p:sp>
        <p:nvSpPr>
          <p:cNvPr id="106" name="PlaceHolder 2"/>
          <p:cNvSpPr>
            <a:spLocks noGrp="1"/>
          </p:cNvSpPr>
          <p:nvPr>
            <p:ph type="title"/>
          </p:nvPr>
        </p:nvSpPr>
        <p:spPr>
          <a:xfrm>
            <a:off x="438120" y="457200"/>
            <a:ext cx="1333080" cy="6760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200" b="0" u="none" strike="noStrike">
                <a:solidFill>
                  <a:schemeClr val="dk1"/>
                </a:solidFill>
                <a:effectLst/>
                <a:uFillTx/>
                <a:latin typeface="Funnel Display"/>
                <a:ea typeface="Funnel Display"/>
              </a:rPr>
              <a:t>04</a:t>
            </a:r>
            <a:endParaRPr lang="fr-FR" sz="4200" b="0" u="none" strike="noStrike">
              <a:solidFill>
                <a:schemeClr val="dk1"/>
              </a:solidFill>
              <a:effectLst/>
              <a:uFillTx/>
              <a:latin typeface="Arial"/>
            </a:endParaRPr>
          </a:p>
        </p:txBody>
      </p:sp>
      <p:pic>
        <p:nvPicPr>
          <p:cNvPr id="107" name="Google Shape;158;p31"/>
          <p:cNvPicPr/>
          <p:nvPr/>
        </p:nvPicPr>
        <p:blipFill>
          <a:blip r:embed="rId2"/>
          <a:srcRect l="8954" r="6075" b="851"/>
          <a:stretch/>
        </p:blipFill>
        <p:spPr>
          <a:xfrm>
            <a:off x="6213960" y="151920"/>
            <a:ext cx="2760120" cy="4839480"/>
          </a:xfrm>
          <a:prstGeom prst="rect">
            <a:avLst/>
          </a:prstGeom>
          <a:noFill/>
          <a:ln w="0">
            <a:noFill/>
          </a:ln>
        </p:spPr>
      </p:pic>
      <p:cxnSp>
        <p:nvCxnSpPr>
          <p:cNvPr id="108" name="Google Shape;159;p31"/>
          <p:cNvCxnSpPr/>
          <p:nvPr/>
        </p:nvCxnSpPr>
        <p:spPr>
          <a:xfrm>
            <a:off x="684000" y="995040"/>
            <a:ext cx="360" cy="231228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Tools Utilized in Course</a:t>
            </a:r>
            <a:endParaRPr lang="fr-FR" sz="2500" b="0" u="none" strike="noStrike">
              <a:solidFill>
                <a:schemeClr val="dk1"/>
              </a:solidFill>
              <a:effectLst/>
              <a:uFillTx/>
              <a:latin typeface="Arial"/>
            </a:endParaRPr>
          </a:p>
        </p:txBody>
      </p:sp>
      <p:sp>
        <p:nvSpPr>
          <p:cNvPr id="110"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Throughout the course, we utilized a variety of tools spanning coding, visualization, and presentation to enrich our learning experience. These technologies not only supported the implementation of complex AI algorithms but also enhanced our ability to communicate ideas clearly and effectively. By integrating these tools, I was able to deepen my theoretical understanding while simultaneously sharpening practical skills essential for developing intelligent systems.</a:t>
            </a:r>
            <a:endParaRPr lang="en-US" sz="1200" b="0" u="none" strike="noStrike" dirty="0">
              <a:solidFill>
                <a:srgbClr val="000000"/>
              </a:solidFill>
              <a:effectLst/>
              <a:uFillTx/>
              <a:latin typeface="OpenSymbol"/>
            </a:endParaRPr>
          </a:p>
        </p:txBody>
      </p:sp>
      <p:cxnSp>
        <p:nvCxnSpPr>
          <p:cNvPr id="111"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Resources for Continuous Learning</a:t>
            </a:r>
            <a:endParaRPr lang="fr-FR" sz="2500" b="0" u="none" strike="noStrike">
              <a:solidFill>
                <a:schemeClr val="dk1"/>
              </a:solidFill>
              <a:effectLst/>
              <a:uFillTx/>
              <a:latin typeface="Arial"/>
            </a:endParaRPr>
          </a:p>
        </p:txBody>
      </p:sp>
      <p:pic>
        <p:nvPicPr>
          <p:cNvPr id="113" name="Google Shape;126;p27"/>
          <p:cNvPicPr/>
          <p:nvPr/>
        </p:nvPicPr>
        <p:blipFill>
          <a:blip r:embed="rId2"/>
          <a:srcRect t="6437" b="6437"/>
          <a:stretch/>
        </p:blipFill>
        <p:spPr>
          <a:xfrm>
            <a:off x="228600" y="233280"/>
            <a:ext cx="3008520" cy="4676400"/>
          </a:xfrm>
          <a:prstGeom prst="rect">
            <a:avLst/>
          </a:prstGeom>
          <a:noFill/>
          <a:ln w="0">
            <a:noFill/>
          </a:ln>
        </p:spPr>
      </p:pic>
      <p:sp>
        <p:nvSpPr>
          <p:cNvPr id="114"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a:solidFill>
                  <a:schemeClr val="dk1"/>
                </a:solidFill>
                <a:effectLst/>
                <a:uFillTx/>
                <a:latin typeface="DM Sans"/>
                <a:ea typeface="DM Sans"/>
              </a:rPr>
              <a:t>Numerous resources, including online courses, textbooks, and forums, were crucial for deepening our understanding of AI. These resources supported our continuous learning journey beyond the classroom setting.</a:t>
            </a:r>
            <a:endParaRPr lang="en-US" sz="1200" b="0" u="none" strike="noStrike">
              <a:solidFill>
                <a:srgbClr val="000000"/>
              </a:solidFill>
              <a:effectLst/>
              <a:uFillTx/>
              <a:latin typeface="OpenSymbol"/>
            </a:endParaRPr>
          </a:p>
        </p:txBody>
      </p:sp>
      <p:cxnSp>
        <p:nvCxnSpPr>
          <p:cNvPr id="115"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172040" y="1673888"/>
            <a:ext cx="4343040" cy="17809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500" b="0" u="none" strike="noStrike">
                <a:solidFill>
                  <a:schemeClr val="dk1"/>
                </a:solidFill>
                <a:effectLst/>
                <a:uFillTx/>
                <a:latin typeface="Funnel Display"/>
                <a:ea typeface="Funnel Display"/>
              </a:rPr>
              <a:t>Personal Development</a:t>
            </a:r>
            <a:endParaRPr lang="fr-FR" sz="4500" b="0" u="none" strike="noStrike">
              <a:solidFill>
                <a:schemeClr val="dk1"/>
              </a:solidFill>
              <a:effectLst/>
              <a:uFillTx/>
              <a:latin typeface="Arial"/>
            </a:endParaRPr>
          </a:p>
        </p:txBody>
      </p:sp>
      <p:sp>
        <p:nvSpPr>
          <p:cNvPr id="117" name="PlaceHolder 2"/>
          <p:cNvSpPr>
            <a:spLocks noGrp="1"/>
          </p:cNvSpPr>
          <p:nvPr>
            <p:ph type="title"/>
          </p:nvPr>
        </p:nvSpPr>
        <p:spPr>
          <a:xfrm>
            <a:off x="466560" y="428760"/>
            <a:ext cx="856800" cy="666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4200" b="0" u="none" strike="noStrike">
                <a:solidFill>
                  <a:schemeClr val="dk1"/>
                </a:solidFill>
                <a:effectLst/>
                <a:uFillTx/>
                <a:latin typeface="Funnel Display"/>
                <a:ea typeface="Funnel Display"/>
              </a:rPr>
              <a:t>05</a:t>
            </a:r>
            <a:endParaRPr lang="fr-FR" sz="4200" b="0" u="none" strike="noStrike">
              <a:solidFill>
                <a:schemeClr val="dk1"/>
              </a:solidFill>
              <a:effectLst/>
              <a:uFillTx/>
              <a:latin typeface="Arial"/>
            </a:endParaRPr>
          </a:p>
        </p:txBody>
      </p:sp>
      <p:sp>
        <p:nvSpPr>
          <p:cNvPr id="118" name="PlaceHolder 3"/>
          <p:cNvSpPr>
            <a:spLocks noGrp="1"/>
          </p:cNvSpPr>
          <p:nvPr>
            <p:ph type="subTitle"/>
          </p:nvPr>
        </p:nvSpPr>
        <p:spPr>
          <a:xfrm>
            <a:off x="542880" y="2962440"/>
            <a:ext cx="3018960" cy="1580760"/>
          </a:xfrm>
          <a:prstGeom prst="rect">
            <a:avLst/>
          </a:prstGeom>
          <a:noFill/>
          <a:ln w="0">
            <a:noFill/>
          </a:ln>
        </p:spPr>
        <p:txBody>
          <a:bodyPr lIns="91440" tIns="91440" rIns="91440" bIns="91440" anchor="b">
            <a:normAutofit/>
          </a:bodyPr>
          <a:lstStyle/>
          <a:p>
            <a:pPr indent="0" algn="ctr">
              <a:buNone/>
            </a:pPr>
            <a:r>
              <a:rPr lang="en-US" sz="1400" b="0" u="none" strike="noStrike" dirty="0" smtClean="0">
                <a:solidFill>
                  <a:schemeClr val="dk1"/>
                </a:solidFill>
                <a:effectLst/>
                <a:uFillTx/>
                <a:latin typeface="DM Sans"/>
                <a:ea typeface="DM Sans"/>
              </a:rPr>
              <a:t> </a:t>
            </a:r>
            <a:endParaRPr lang="en-US" sz="1400" b="0" u="none" strike="noStrike" dirty="0">
              <a:solidFill>
                <a:schemeClr val="dk1"/>
              </a:solidFill>
              <a:effectLst/>
              <a:uFillTx/>
              <a:latin typeface="DM Sans"/>
              <a:ea typeface="DM Sans"/>
            </a:endParaRPr>
          </a:p>
        </p:txBody>
      </p:sp>
      <p:cxnSp>
        <p:nvCxnSpPr>
          <p:cNvPr id="119" name="Google Shape;136;p28"/>
          <p:cNvCxnSpPr/>
          <p:nvPr/>
        </p:nvCxnSpPr>
        <p:spPr>
          <a:xfrm>
            <a:off x="1217520" y="928440"/>
            <a:ext cx="7292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Skills Gained Throughout the Course</a:t>
            </a:r>
            <a:endParaRPr lang="fr-FR" sz="2500" b="0" u="none" strike="noStrike">
              <a:solidFill>
                <a:schemeClr val="dk1"/>
              </a:solidFill>
              <a:effectLst/>
              <a:uFillTx/>
              <a:latin typeface="Arial"/>
            </a:endParaRPr>
          </a:p>
        </p:txBody>
      </p:sp>
      <p:sp>
        <p:nvSpPr>
          <p:cNvPr id="121"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This course significantly enhanced my analytical thinking, programming abilities, and problem-solving skills. Mastering core AI concepts and their real-world applications has equipped me with the confidence and expertise to face future challenges in technology and innovation. The knowledge gained has laid a strong foundation for my continued growth in the field of Artificial Intelligence.</a:t>
            </a:r>
            <a:endParaRPr lang="en-US" sz="1200" b="0" u="none" strike="noStrike" dirty="0">
              <a:solidFill>
                <a:srgbClr val="000000"/>
              </a:solidFill>
              <a:effectLst/>
              <a:uFillTx/>
              <a:latin typeface="OpenSymbol"/>
            </a:endParaRPr>
          </a:p>
        </p:txBody>
      </p:sp>
      <p:cxnSp>
        <p:nvCxnSpPr>
          <p:cNvPr id="122"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Introduction</a:t>
            </a:r>
            <a:endParaRPr lang="fr-FR" sz="2500" b="0" u="none" strike="noStrike">
              <a:solidFill>
                <a:schemeClr val="dk1"/>
              </a:solidFill>
              <a:effectLst/>
              <a:uFillTx/>
              <a:latin typeface="Arial"/>
            </a:endParaRPr>
          </a:p>
        </p:txBody>
      </p:sp>
      <p:pic>
        <p:nvPicPr>
          <p:cNvPr id="60" name="Google Shape;126;p27"/>
          <p:cNvPicPr/>
          <p:nvPr/>
        </p:nvPicPr>
        <p:blipFill>
          <a:blip r:embed="rId2"/>
          <a:srcRect t="6437" b="6437"/>
          <a:stretch/>
        </p:blipFill>
        <p:spPr>
          <a:xfrm>
            <a:off x="228600" y="233280"/>
            <a:ext cx="3008520" cy="4676400"/>
          </a:xfrm>
          <a:prstGeom prst="rect">
            <a:avLst/>
          </a:prstGeom>
          <a:noFill/>
          <a:ln w="0">
            <a:noFill/>
          </a:ln>
        </p:spPr>
      </p:pic>
      <p:sp>
        <p:nvSpPr>
          <p:cNvPr id="61"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dirty="0">
                <a:solidFill>
                  <a:schemeClr val="dk1"/>
                </a:solidFill>
                <a:effectLst/>
                <a:uFillTx/>
                <a:latin typeface="DM Sans"/>
                <a:ea typeface="DM Sans"/>
              </a:rPr>
              <a:t>This presentation summarizes my journey in the Artificial Intelligence course, CSE-412. It blends theoretical concepts with practical lab experiences, showcasing the developments and learnings throughout the course.</a:t>
            </a:r>
            <a:endParaRPr lang="en-US" sz="1200" b="0" u="none" strike="noStrike" dirty="0">
              <a:solidFill>
                <a:srgbClr val="000000"/>
              </a:solidFill>
              <a:effectLst/>
              <a:uFillTx/>
              <a:latin typeface="OpenSymbol"/>
            </a:endParaRPr>
          </a:p>
        </p:txBody>
      </p:sp>
      <p:cxnSp>
        <p:nvCxnSpPr>
          <p:cNvPr id="62"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Overcoming Challenges</a:t>
            </a:r>
            <a:endParaRPr lang="fr-FR" sz="2500" b="0" u="none" strike="noStrike">
              <a:solidFill>
                <a:schemeClr val="dk1"/>
              </a:solidFill>
              <a:effectLst/>
              <a:uFillTx/>
              <a:latin typeface="Arial"/>
            </a:endParaRPr>
          </a:p>
        </p:txBody>
      </p:sp>
      <p:pic>
        <p:nvPicPr>
          <p:cNvPr id="124" name="Google Shape;126;p27"/>
          <p:cNvPicPr/>
          <p:nvPr/>
        </p:nvPicPr>
        <p:blipFill>
          <a:blip r:embed="rId2"/>
          <a:srcRect t="6437" b="6437"/>
          <a:stretch/>
        </p:blipFill>
        <p:spPr>
          <a:xfrm>
            <a:off x="228600" y="233280"/>
            <a:ext cx="3008520" cy="4676400"/>
          </a:xfrm>
          <a:prstGeom prst="rect">
            <a:avLst/>
          </a:prstGeom>
          <a:noFill/>
          <a:ln w="0">
            <a:noFill/>
          </a:ln>
        </p:spPr>
      </p:pic>
      <p:sp>
        <p:nvSpPr>
          <p:cNvPr id="125"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a:solidFill>
                  <a:schemeClr val="dk1"/>
                </a:solidFill>
                <a:effectLst/>
                <a:uFillTx/>
                <a:latin typeface="DM Sans"/>
                <a:ea typeface="DM Sans"/>
              </a:rPr>
              <a:t>Throughout this course, I encountered various challenges, from understanding complex algorithms to effectively implementing them. Overcoming these obstacles has strengthened my resilience and adaptability in the face of difficulties.</a:t>
            </a:r>
            <a:endParaRPr lang="en-US" sz="1200" b="0" u="none" strike="noStrike">
              <a:solidFill>
                <a:srgbClr val="000000"/>
              </a:solidFill>
              <a:effectLst/>
              <a:uFillTx/>
              <a:latin typeface="OpenSymbol"/>
            </a:endParaRPr>
          </a:p>
        </p:txBody>
      </p:sp>
      <p:cxnSp>
        <p:nvCxnSpPr>
          <p:cNvPr id="126"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Future Directions in AI</a:t>
            </a:r>
            <a:endParaRPr lang="fr-FR" sz="2500" b="0" u="none" strike="noStrike">
              <a:solidFill>
                <a:schemeClr val="dk1"/>
              </a:solidFill>
              <a:effectLst/>
              <a:uFillTx/>
              <a:latin typeface="Arial"/>
            </a:endParaRPr>
          </a:p>
        </p:txBody>
      </p:sp>
      <p:sp>
        <p:nvSpPr>
          <p:cNvPr id="128"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As I conclude this journey, I am filled with excitement for the future of Artificial Intelligence. My goal is to delve deeper into advanced AI technologies and explore their far-reaching implications. I aspire to contribute meaningfully to this rapidly evolving field, leveraging the knowledge and skills I have gained to make a positive impact on society and innovation.</a:t>
            </a:r>
            <a:endParaRPr lang="en-US" sz="1200" b="0" u="none" strike="noStrike" dirty="0">
              <a:solidFill>
                <a:srgbClr val="000000"/>
              </a:solidFill>
              <a:effectLst/>
              <a:uFillTx/>
              <a:latin typeface="OpenSymbol"/>
            </a:endParaRPr>
          </a:p>
        </p:txBody>
      </p:sp>
      <p:cxnSp>
        <p:nvCxnSpPr>
          <p:cNvPr id="129"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504720" y="3162240"/>
            <a:ext cx="4381200" cy="15235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u="none" strike="noStrike">
                <a:solidFill>
                  <a:schemeClr val="dk1"/>
                </a:solidFill>
                <a:effectLst/>
                <a:uFillTx/>
                <a:latin typeface="Funnel Display"/>
                <a:ea typeface="Funnel Display"/>
              </a:rPr>
              <a:t>Conclusion</a:t>
            </a:r>
            <a:endParaRPr lang="fr-FR" sz="4500" b="0" u="none" strike="noStrike">
              <a:solidFill>
                <a:schemeClr val="dk1"/>
              </a:solidFill>
              <a:effectLst/>
              <a:uFillTx/>
              <a:latin typeface="Arial"/>
            </a:endParaRPr>
          </a:p>
        </p:txBody>
      </p:sp>
      <p:sp>
        <p:nvSpPr>
          <p:cNvPr id="131" name="PlaceHolder 2"/>
          <p:cNvSpPr>
            <a:spLocks noGrp="1"/>
          </p:cNvSpPr>
          <p:nvPr>
            <p:ph type="title"/>
          </p:nvPr>
        </p:nvSpPr>
        <p:spPr>
          <a:xfrm>
            <a:off x="438120" y="457200"/>
            <a:ext cx="1333080" cy="6760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200" b="0" u="none" strike="noStrike">
                <a:solidFill>
                  <a:schemeClr val="dk1"/>
                </a:solidFill>
                <a:effectLst/>
                <a:uFillTx/>
                <a:latin typeface="Funnel Display"/>
                <a:ea typeface="Funnel Display"/>
              </a:rPr>
              <a:t>06</a:t>
            </a:r>
            <a:endParaRPr lang="fr-FR" sz="4200" b="0" u="none" strike="noStrike">
              <a:solidFill>
                <a:schemeClr val="dk1"/>
              </a:solidFill>
              <a:effectLst/>
              <a:uFillTx/>
              <a:latin typeface="Arial"/>
            </a:endParaRPr>
          </a:p>
        </p:txBody>
      </p:sp>
      <p:pic>
        <p:nvPicPr>
          <p:cNvPr id="132" name="Google Shape;158;p31"/>
          <p:cNvPicPr/>
          <p:nvPr/>
        </p:nvPicPr>
        <p:blipFill>
          <a:blip r:embed="rId2"/>
          <a:srcRect l="8954" r="6075" b="851"/>
          <a:stretch/>
        </p:blipFill>
        <p:spPr>
          <a:xfrm>
            <a:off x="6213960" y="151920"/>
            <a:ext cx="2760120" cy="4839480"/>
          </a:xfrm>
          <a:prstGeom prst="rect">
            <a:avLst/>
          </a:prstGeom>
          <a:noFill/>
          <a:ln w="0">
            <a:noFill/>
          </a:ln>
        </p:spPr>
      </p:pic>
      <p:cxnSp>
        <p:nvCxnSpPr>
          <p:cNvPr id="133" name="Google Shape;159;p31"/>
          <p:cNvCxnSpPr/>
          <p:nvPr/>
        </p:nvCxnSpPr>
        <p:spPr>
          <a:xfrm>
            <a:off x="684000" y="995040"/>
            <a:ext cx="360" cy="231228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Summary of Key Points</a:t>
            </a:r>
            <a:endParaRPr lang="fr-FR" sz="2500" b="0" u="none" strike="noStrike">
              <a:solidFill>
                <a:schemeClr val="dk1"/>
              </a:solidFill>
              <a:effectLst/>
              <a:uFillTx/>
              <a:latin typeface="Arial"/>
            </a:endParaRPr>
          </a:p>
        </p:txBody>
      </p:sp>
      <p:pic>
        <p:nvPicPr>
          <p:cNvPr id="135" name="Google Shape;126;p27"/>
          <p:cNvPicPr/>
          <p:nvPr/>
        </p:nvPicPr>
        <p:blipFill>
          <a:blip r:embed="rId2"/>
          <a:srcRect t="6437" b="6437"/>
          <a:stretch/>
        </p:blipFill>
        <p:spPr>
          <a:xfrm>
            <a:off x="228600" y="233280"/>
            <a:ext cx="3008520" cy="4676400"/>
          </a:xfrm>
          <a:prstGeom prst="rect">
            <a:avLst/>
          </a:prstGeom>
          <a:noFill/>
          <a:ln w="0">
            <a:noFill/>
          </a:ln>
        </p:spPr>
      </p:pic>
      <p:sp>
        <p:nvSpPr>
          <p:cNvPr id="136"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a:solidFill>
                  <a:schemeClr val="dk1"/>
                </a:solidFill>
                <a:effectLst/>
                <a:uFillTx/>
                <a:latin typeface="DM Sans"/>
                <a:ea typeface="DM Sans"/>
              </a:rPr>
              <a:t>In conclusion, this presentation outlined my journey through the CSE-412 course, highlighting key AI concepts, practical experiences, and personal growth. The knowledge gained has solidified my foundation in AI and its applications.</a:t>
            </a:r>
            <a:endParaRPr lang="en-US" sz="1200" b="0" u="none" strike="noStrike">
              <a:solidFill>
                <a:srgbClr val="000000"/>
              </a:solidFill>
              <a:effectLst/>
              <a:uFillTx/>
              <a:latin typeface="OpenSymbol"/>
            </a:endParaRPr>
          </a:p>
        </p:txBody>
      </p:sp>
      <p:cxnSp>
        <p:nvCxnSpPr>
          <p:cNvPr id="137"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Passion for AI Development</a:t>
            </a:r>
            <a:endParaRPr lang="fr-FR" sz="2500" b="0" u="none" strike="noStrike">
              <a:solidFill>
                <a:schemeClr val="dk1"/>
              </a:solidFill>
              <a:effectLst/>
              <a:uFillTx/>
              <a:latin typeface="Arial"/>
            </a:endParaRPr>
          </a:p>
        </p:txBody>
      </p:sp>
      <p:sp>
        <p:nvSpPr>
          <p:cNvPr id="139"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My passion for AI development has grown stronger throughout this course, </a:t>
            </a:r>
            <a:r>
              <a:rPr lang="en-GB" sz="1200" dirty="0" err="1" smtClean="0"/>
              <a:t>fueling</a:t>
            </a:r>
            <a:r>
              <a:rPr lang="en-GB" sz="1200" dirty="0" smtClean="0"/>
              <a:t> my motivation to further explore this transformative field. I am inspired by AI’s vast potential to drive innovation and create meaningful advancements that benefit society as a whole. This journey has solidified my commitment to becoming a skilled contributor in the world of Artificial Intelligence.</a:t>
            </a:r>
            <a:endParaRPr lang="en-US" sz="1200" b="0" u="none" strike="noStrike" dirty="0">
              <a:solidFill>
                <a:srgbClr val="000000"/>
              </a:solidFill>
              <a:effectLst/>
              <a:uFillTx/>
              <a:latin typeface="OpenSymbol"/>
            </a:endParaRPr>
          </a:p>
        </p:txBody>
      </p:sp>
      <p:cxnSp>
        <p:nvCxnSpPr>
          <p:cNvPr id="140"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Conclusions</a:t>
            </a:r>
            <a:endParaRPr lang="fr-FR" sz="2500" b="0" u="none" strike="noStrike">
              <a:solidFill>
                <a:schemeClr val="dk1"/>
              </a:solidFill>
              <a:effectLst/>
              <a:uFillTx/>
              <a:latin typeface="Arial"/>
            </a:endParaRPr>
          </a:p>
        </p:txBody>
      </p:sp>
      <p:pic>
        <p:nvPicPr>
          <p:cNvPr id="145" name="Google Shape;126;p27"/>
          <p:cNvPicPr/>
          <p:nvPr/>
        </p:nvPicPr>
        <p:blipFill>
          <a:blip r:embed="rId2"/>
          <a:srcRect t="6437" b="6437"/>
          <a:stretch/>
        </p:blipFill>
        <p:spPr>
          <a:xfrm>
            <a:off x="228600" y="233280"/>
            <a:ext cx="3008520" cy="4676400"/>
          </a:xfrm>
          <a:prstGeom prst="rect">
            <a:avLst/>
          </a:prstGeom>
          <a:noFill/>
          <a:ln w="0">
            <a:noFill/>
          </a:ln>
        </p:spPr>
      </p:pic>
      <p:sp>
        <p:nvSpPr>
          <p:cNvPr id="146"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a:solidFill>
                  <a:schemeClr val="dk1"/>
                </a:solidFill>
                <a:effectLst/>
                <a:uFillTx/>
                <a:latin typeface="DM Sans"/>
                <a:ea typeface="DM Sans"/>
              </a:rPr>
              <a:t>This course has been a transformative experience, merging theoretical knowledge with practical application, ultimately fostering a deep passion for AI and its possibilities.</a:t>
            </a:r>
            <a:endParaRPr lang="en-US" sz="1200" b="0" u="none" strike="noStrike">
              <a:solidFill>
                <a:srgbClr val="000000"/>
              </a:solidFill>
              <a:effectLst/>
              <a:uFillTx/>
              <a:latin typeface="OpenSymbol"/>
            </a:endParaRPr>
          </a:p>
        </p:txBody>
      </p:sp>
      <p:cxnSp>
        <p:nvCxnSpPr>
          <p:cNvPr id="147"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47840" y="237960"/>
            <a:ext cx="54954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600" b="0" u="none" strike="noStrike">
                <a:solidFill>
                  <a:schemeClr val="dk1"/>
                </a:solidFill>
                <a:effectLst/>
                <a:uFillTx/>
                <a:latin typeface="Funnel Display"/>
                <a:ea typeface="Funnel Display"/>
              </a:rPr>
              <a:t>Thank you!</a:t>
            </a:r>
            <a:endParaRPr lang="fr-FR" sz="4600" b="0" u="none" strike="noStrike">
              <a:solidFill>
                <a:schemeClr val="dk1"/>
              </a:solidFill>
              <a:effectLst/>
              <a:uFillTx/>
              <a:latin typeface="Arial"/>
            </a:endParaRPr>
          </a:p>
        </p:txBody>
      </p:sp>
      <p:sp>
        <p:nvSpPr>
          <p:cNvPr id="149" name="PlaceHolder 2"/>
          <p:cNvSpPr>
            <a:spLocks noGrp="1"/>
          </p:cNvSpPr>
          <p:nvPr>
            <p:ph type="subTitle"/>
          </p:nvPr>
        </p:nvSpPr>
        <p:spPr>
          <a:xfrm>
            <a:off x="561960" y="1294920"/>
            <a:ext cx="538128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1600" b="0" u="none" strike="noStrike">
                <a:solidFill>
                  <a:schemeClr val="dk1"/>
                </a:solidFill>
                <a:effectLst/>
                <a:uFillTx/>
                <a:latin typeface="DM Sans"/>
                <a:ea typeface="DM Sans"/>
              </a:rPr>
              <a:t>Do you have any questions?</a:t>
            </a:r>
            <a:endParaRPr lang="en-US" sz="1600" b="0" u="none" strike="noStrike">
              <a:solidFill>
                <a:srgbClr val="000000"/>
              </a:solidFill>
              <a:effectLst/>
              <a:uFillTx/>
              <a:latin typeface="OpenSymbol"/>
            </a:endParaRPr>
          </a:p>
        </p:txBody>
      </p:sp>
      <p:grpSp>
        <p:nvGrpSpPr>
          <p:cNvPr id="150" name="Google Shape;197;p36"/>
          <p:cNvGrpSpPr/>
          <p:nvPr/>
        </p:nvGrpSpPr>
        <p:grpSpPr>
          <a:xfrm>
            <a:off x="586080" y="2537640"/>
            <a:ext cx="437040" cy="437040"/>
            <a:chOff x="586080" y="2537640"/>
            <a:chExt cx="437040" cy="437040"/>
          </a:xfrm>
        </p:grpSpPr>
        <p:sp>
          <p:nvSpPr>
            <p:cNvPr id="151" name="Google Shape;198;p36"/>
            <p:cNvSpPr/>
            <p:nvPr/>
          </p:nvSpPr>
          <p:spPr>
            <a:xfrm>
              <a:off x="586080" y="2537640"/>
              <a:ext cx="437040" cy="437040"/>
            </a:xfrm>
            <a:prstGeom prst="rect">
              <a:avLst/>
            </a:prstGeom>
            <a:solidFill>
              <a:schemeClr val="accent2"/>
            </a:solidFill>
            <a:ln w="9525">
              <a:solidFill>
                <a:srgbClr val="19191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52" name="Google Shape;199;p36"/>
            <p:cNvGrpSpPr/>
            <p:nvPr/>
          </p:nvGrpSpPr>
          <p:grpSpPr>
            <a:xfrm>
              <a:off x="673200" y="2616840"/>
              <a:ext cx="275760" cy="275760"/>
              <a:chOff x="673200" y="2616840"/>
              <a:chExt cx="275760" cy="275760"/>
            </a:xfrm>
          </p:grpSpPr>
          <p:sp>
            <p:nvSpPr>
              <p:cNvPr id="153" name="Google Shape;200;p36"/>
              <p:cNvSpPr/>
              <p:nvPr/>
            </p:nvSpPr>
            <p:spPr>
              <a:xfrm>
                <a:off x="673200" y="26168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54" name="Google Shape;201;p36"/>
              <p:cNvSpPr/>
              <p:nvPr/>
            </p:nvSpPr>
            <p:spPr>
              <a:xfrm>
                <a:off x="737640" y="268272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55" name="Google Shape;202;p36"/>
              <p:cNvSpPr/>
              <p:nvPr/>
            </p:nvSpPr>
            <p:spPr>
              <a:xfrm>
                <a:off x="867240" y="265248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grpSp>
        <p:nvGrpSpPr>
          <p:cNvPr id="156" name="Google Shape;203;p36"/>
          <p:cNvGrpSpPr/>
          <p:nvPr/>
        </p:nvGrpSpPr>
        <p:grpSpPr>
          <a:xfrm>
            <a:off x="1454040" y="2537640"/>
            <a:ext cx="437040" cy="437040"/>
            <a:chOff x="1454040" y="2537640"/>
            <a:chExt cx="437040" cy="437040"/>
          </a:xfrm>
        </p:grpSpPr>
        <p:sp>
          <p:nvSpPr>
            <p:cNvPr id="157" name="Google Shape;204;p36"/>
            <p:cNvSpPr/>
            <p:nvPr/>
          </p:nvSpPr>
          <p:spPr>
            <a:xfrm>
              <a:off x="1454040" y="2537640"/>
              <a:ext cx="437040" cy="437040"/>
            </a:xfrm>
            <a:prstGeom prst="rect">
              <a:avLst/>
            </a:prstGeom>
            <a:solidFill>
              <a:schemeClr val="accent2"/>
            </a:solidFill>
            <a:ln w="9525">
              <a:solidFill>
                <a:srgbClr val="19191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58" name="Google Shape;205;p36"/>
            <p:cNvGrpSpPr/>
            <p:nvPr/>
          </p:nvGrpSpPr>
          <p:grpSpPr>
            <a:xfrm>
              <a:off x="1539360" y="2635560"/>
              <a:ext cx="266400" cy="238320"/>
              <a:chOff x="1539360" y="2635560"/>
              <a:chExt cx="266400" cy="238320"/>
            </a:xfrm>
          </p:grpSpPr>
          <p:sp>
            <p:nvSpPr>
              <p:cNvPr id="159" name="Google Shape;206;p36"/>
              <p:cNvSpPr/>
              <p:nvPr/>
            </p:nvSpPr>
            <p:spPr>
              <a:xfrm>
                <a:off x="1548720" y="271980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60" name="Google Shape;207;p36"/>
              <p:cNvSpPr/>
              <p:nvPr/>
            </p:nvSpPr>
            <p:spPr>
              <a:xfrm>
                <a:off x="1539360" y="263556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61" name="Google Shape;208;p36"/>
              <p:cNvSpPr/>
              <p:nvPr/>
            </p:nvSpPr>
            <p:spPr>
              <a:xfrm>
                <a:off x="1641960" y="271980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grpSp>
        <p:nvGrpSpPr>
          <p:cNvPr id="162" name="Google Shape;209;p36"/>
          <p:cNvGrpSpPr/>
          <p:nvPr/>
        </p:nvGrpSpPr>
        <p:grpSpPr>
          <a:xfrm>
            <a:off x="2322000" y="2537640"/>
            <a:ext cx="437040" cy="437040"/>
            <a:chOff x="2322000" y="2537640"/>
            <a:chExt cx="437040" cy="437040"/>
          </a:xfrm>
        </p:grpSpPr>
        <p:sp>
          <p:nvSpPr>
            <p:cNvPr id="163" name="Google Shape;210;p36"/>
            <p:cNvSpPr/>
            <p:nvPr/>
          </p:nvSpPr>
          <p:spPr>
            <a:xfrm>
              <a:off x="2322000" y="2537640"/>
              <a:ext cx="437040" cy="437040"/>
            </a:xfrm>
            <a:prstGeom prst="rect">
              <a:avLst/>
            </a:prstGeom>
            <a:solidFill>
              <a:schemeClr val="accent2"/>
            </a:solidFill>
            <a:ln w="9525">
              <a:solidFill>
                <a:srgbClr val="19191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 name="Google Shape;211;p36"/>
            <p:cNvSpPr/>
            <p:nvPr/>
          </p:nvSpPr>
          <p:spPr>
            <a:xfrm>
              <a:off x="2403360" y="2635920"/>
              <a:ext cx="291240" cy="237600"/>
            </a:xfrm>
            <a:custGeom>
              <a:avLst/>
              <a:gdLst>
                <a:gd name="textAreaLeft" fmla="*/ 0 w 291240"/>
                <a:gd name="textAreaRight" fmla="*/ 291600 w 291240"/>
                <a:gd name="textAreaTop" fmla="*/ 0 h 237600"/>
                <a:gd name="textAreaBottom" fmla="*/ 237960 h 237600"/>
              </a:gdLst>
              <a:ahLst/>
              <a:cxn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cxnSp>
        <p:nvCxnSpPr>
          <p:cNvPr id="166" name="Google Shape;213;p36"/>
          <p:cNvCxnSpPr/>
          <p:nvPr/>
        </p:nvCxnSpPr>
        <p:spPr>
          <a:xfrm>
            <a:off x="699840" y="4490640"/>
            <a:ext cx="51127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4172040" y="1666800"/>
            <a:ext cx="4343040" cy="17809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500" b="0" u="none" strike="noStrike">
                <a:solidFill>
                  <a:schemeClr val="dk1"/>
                </a:solidFill>
                <a:effectLst/>
                <a:uFillTx/>
                <a:latin typeface="Funnel Display"/>
                <a:ea typeface="Funnel Display"/>
              </a:rPr>
              <a:t>Introduction</a:t>
            </a:r>
            <a:endParaRPr lang="fr-FR" sz="4500" b="0" u="none" strike="noStrike">
              <a:solidFill>
                <a:schemeClr val="dk1"/>
              </a:solidFill>
              <a:effectLst/>
              <a:uFillTx/>
              <a:latin typeface="Arial"/>
            </a:endParaRPr>
          </a:p>
        </p:txBody>
      </p:sp>
      <p:sp>
        <p:nvSpPr>
          <p:cNvPr id="64" name="PlaceHolder 2"/>
          <p:cNvSpPr>
            <a:spLocks noGrp="1"/>
          </p:cNvSpPr>
          <p:nvPr>
            <p:ph type="title"/>
          </p:nvPr>
        </p:nvSpPr>
        <p:spPr>
          <a:xfrm>
            <a:off x="466560" y="428760"/>
            <a:ext cx="856800" cy="66636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4200" b="0" u="none" strike="noStrike">
                <a:solidFill>
                  <a:schemeClr val="dk1"/>
                </a:solidFill>
                <a:effectLst/>
                <a:uFillTx/>
                <a:latin typeface="Funnel Display"/>
                <a:ea typeface="Funnel Display"/>
              </a:rPr>
              <a:t>01</a:t>
            </a:r>
            <a:endParaRPr lang="fr-FR" sz="4200" b="0" u="none" strike="noStrike">
              <a:solidFill>
                <a:schemeClr val="dk1"/>
              </a:solidFill>
              <a:effectLst/>
              <a:uFillTx/>
              <a:latin typeface="Arial"/>
            </a:endParaRPr>
          </a:p>
        </p:txBody>
      </p:sp>
      <p:sp>
        <p:nvSpPr>
          <p:cNvPr id="65" name="PlaceHolder 3"/>
          <p:cNvSpPr>
            <a:spLocks noGrp="1"/>
          </p:cNvSpPr>
          <p:nvPr>
            <p:ph type="subTitle"/>
          </p:nvPr>
        </p:nvSpPr>
        <p:spPr>
          <a:xfrm>
            <a:off x="542880" y="2962440"/>
            <a:ext cx="3018960" cy="1580760"/>
          </a:xfrm>
          <a:prstGeom prst="rect">
            <a:avLst/>
          </a:prstGeom>
          <a:noFill/>
          <a:ln w="0">
            <a:noFill/>
          </a:ln>
        </p:spPr>
        <p:txBody>
          <a:bodyPr lIns="91440" tIns="91440" rIns="91440" bIns="91440" anchor="b">
            <a:normAutofit/>
          </a:bodyPr>
          <a:lstStyle/>
          <a:p>
            <a:pPr indent="0" algn="ctr">
              <a:buNone/>
            </a:pPr>
            <a:r>
              <a:rPr lang="en-US" sz="1400" b="0" u="none" strike="noStrike" dirty="0" smtClean="0">
                <a:solidFill>
                  <a:schemeClr val="dk1"/>
                </a:solidFill>
                <a:effectLst/>
                <a:uFillTx/>
                <a:latin typeface="DM Sans"/>
                <a:ea typeface="DM Sans"/>
              </a:rPr>
              <a:t> </a:t>
            </a:r>
            <a:endParaRPr lang="en-US" sz="1400" b="0" u="none" strike="noStrike" dirty="0">
              <a:solidFill>
                <a:schemeClr val="dk1"/>
              </a:solidFill>
              <a:effectLst/>
              <a:uFillTx/>
              <a:latin typeface="DM Sans"/>
              <a:ea typeface="DM Sans"/>
            </a:endParaRPr>
          </a:p>
        </p:txBody>
      </p:sp>
      <p:cxnSp>
        <p:nvCxnSpPr>
          <p:cNvPr id="66" name="Google Shape;136;p28"/>
          <p:cNvCxnSpPr/>
          <p:nvPr/>
        </p:nvCxnSpPr>
        <p:spPr>
          <a:xfrm>
            <a:off x="1217520" y="928440"/>
            <a:ext cx="7292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Course Overview</a:t>
            </a:r>
            <a:endParaRPr lang="fr-FR" sz="2500" b="0" u="none" strike="noStrike">
              <a:solidFill>
                <a:schemeClr val="dk1"/>
              </a:solidFill>
              <a:effectLst/>
              <a:uFillTx/>
              <a:latin typeface="Arial"/>
            </a:endParaRPr>
          </a:p>
        </p:txBody>
      </p:sp>
      <p:sp>
        <p:nvSpPr>
          <p:cNvPr id="68" name="PlaceHolder 2"/>
          <p:cNvSpPr>
            <a:spLocks noGrp="1"/>
          </p:cNvSpPr>
          <p:nvPr>
            <p:ph type="subTitle"/>
          </p:nvPr>
        </p:nvSpPr>
        <p:spPr>
          <a:xfrm>
            <a:off x="2838600" y="1240465"/>
            <a:ext cx="5581440" cy="3455015"/>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The CSE-412 course at North East University Bangladesh provides a thorough and in-depth exploration of Artificial Intelligence. It seamlessly integrates foundational theories with hands-on practical methodologies, ensuring students not only understand core AI concepts but also develop the skills to apply them effectively. This course is designed to prepare students to tackle real-world AI challenges and innovate with confidence in this rapidly evolving field.</a:t>
            </a:r>
            <a:endParaRPr lang="en-US" sz="1200" b="0" u="none" strike="noStrike" dirty="0">
              <a:solidFill>
                <a:srgbClr val="000000"/>
              </a:solidFill>
              <a:effectLst/>
              <a:uFillTx/>
              <a:latin typeface="OpenSymbol"/>
            </a:endParaRPr>
          </a:p>
        </p:txBody>
      </p:sp>
      <p:cxnSp>
        <p:nvCxnSpPr>
          <p:cNvPr id="69"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My Background and Motivation</a:t>
            </a:r>
            <a:endParaRPr lang="fr-FR" sz="2500" b="0" u="none" strike="noStrike">
              <a:solidFill>
                <a:schemeClr val="dk1"/>
              </a:solidFill>
              <a:effectLst/>
              <a:uFillTx/>
              <a:latin typeface="Arial"/>
            </a:endParaRPr>
          </a:p>
        </p:txBody>
      </p:sp>
      <p:pic>
        <p:nvPicPr>
          <p:cNvPr id="71" name="Google Shape;126;p27"/>
          <p:cNvPicPr/>
          <p:nvPr/>
        </p:nvPicPr>
        <p:blipFill>
          <a:blip r:embed="rId2"/>
          <a:srcRect t="6437" b="6437"/>
          <a:stretch/>
        </p:blipFill>
        <p:spPr>
          <a:xfrm>
            <a:off x="228600" y="233280"/>
            <a:ext cx="3008520" cy="4676400"/>
          </a:xfrm>
          <a:prstGeom prst="rect">
            <a:avLst/>
          </a:prstGeom>
          <a:noFill/>
          <a:ln w="0">
            <a:noFill/>
          </a:ln>
        </p:spPr>
      </p:pic>
      <p:sp>
        <p:nvSpPr>
          <p:cNvPr id="72"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dirty="0">
                <a:solidFill>
                  <a:schemeClr val="dk1"/>
                </a:solidFill>
                <a:effectLst/>
                <a:uFillTx/>
                <a:latin typeface="DM Sans"/>
                <a:ea typeface="DM Sans"/>
              </a:rPr>
              <a:t>With a deep-seated interest in technology and problem-solving, I enrolled in this course to expand my knowledge of AI. My journey is driven by a desire to apply AI in real-world applications, such as game development.</a:t>
            </a:r>
            <a:endParaRPr lang="en-US" sz="1200" b="0" u="none" strike="noStrike" dirty="0">
              <a:solidFill>
                <a:srgbClr val="000000"/>
              </a:solidFill>
              <a:effectLst/>
              <a:uFillTx/>
              <a:latin typeface="OpenSymbol"/>
            </a:endParaRPr>
          </a:p>
        </p:txBody>
      </p:sp>
      <p:cxnSp>
        <p:nvCxnSpPr>
          <p:cNvPr id="73"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Objectives of the Presentation</a:t>
            </a:r>
            <a:endParaRPr lang="fr-FR" sz="2500" b="0" u="none" strike="noStrike">
              <a:solidFill>
                <a:schemeClr val="dk1"/>
              </a:solidFill>
              <a:effectLst/>
              <a:uFillTx/>
              <a:latin typeface="Arial"/>
            </a:endParaRPr>
          </a:p>
        </p:txBody>
      </p:sp>
      <p:sp>
        <p:nvSpPr>
          <p:cNvPr id="75"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The primary aim of this presentation is to provide a comprehensive overview of the key concepts and skills I have gained throughout the CSE-412 course. It highlights the implementation of fundamental AI algorithms, demonstrating how theoretical knowledge was translated into practical applications. Additionally, this presentation reflects on my personal growth and development as I navigated through complex challenges, deepening my understanding and strengthening my ability to design intelligent systems. Ultimately, it showcases the journey of transforming academic learning into tangible, real-world problem-solving expertise.</a:t>
            </a:r>
            <a:endParaRPr lang="en-US" sz="1200" b="0" u="none" strike="noStrike" dirty="0">
              <a:solidFill>
                <a:srgbClr val="000000"/>
              </a:solidFill>
              <a:effectLst/>
              <a:uFillTx/>
              <a:latin typeface="OpenSymbol"/>
            </a:endParaRPr>
          </a:p>
        </p:txBody>
      </p:sp>
      <p:cxnSp>
        <p:nvCxnSpPr>
          <p:cNvPr id="76"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04720" y="3162240"/>
            <a:ext cx="4381200" cy="15235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u="none" strike="noStrike">
                <a:solidFill>
                  <a:schemeClr val="dk1"/>
                </a:solidFill>
                <a:effectLst/>
                <a:uFillTx/>
                <a:latin typeface="Funnel Display"/>
                <a:ea typeface="Funnel Display"/>
              </a:rPr>
              <a:t>Key AI Concepts</a:t>
            </a:r>
            <a:endParaRPr lang="fr-FR" sz="4500" b="0" u="none" strike="noStrike">
              <a:solidFill>
                <a:schemeClr val="dk1"/>
              </a:solidFill>
              <a:effectLst/>
              <a:uFillTx/>
              <a:latin typeface="Arial"/>
            </a:endParaRPr>
          </a:p>
        </p:txBody>
      </p:sp>
      <p:sp>
        <p:nvSpPr>
          <p:cNvPr id="78" name="PlaceHolder 2"/>
          <p:cNvSpPr>
            <a:spLocks noGrp="1"/>
          </p:cNvSpPr>
          <p:nvPr>
            <p:ph type="title"/>
          </p:nvPr>
        </p:nvSpPr>
        <p:spPr>
          <a:xfrm>
            <a:off x="438120" y="457200"/>
            <a:ext cx="1333080" cy="6760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200" b="0" u="none" strike="noStrike">
                <a:solidFill>
                  <a:schemeClr val="dk1"/>
                </a:solidFill>
                <a:effectLst/>
                <a:uFillTx/>
                <a:latin typeface="Funnel Display"/>
                <a:ea typeface="Funnel Display"/>
              </a:rPr>
              <a:t>02</a:t>
            </a:r>
            <a:endParaRPr lang="fr-FR" sz="4200" b="0" u="none" strike="noStrike">
              <a:solidFill>
                <a:schemeClr val="dk1"/>
              </a:solidFill>
              <a:effectLst/>
              <a:uFillTx/>
              <a:latin typeface="Arial"/>
            </a:endParaRPr>
          </a:p>
        </p:txBody>
      </p:sp>
      <p:pic>
        <p:nvPicPr>
          <p:cNvPr id="79" name="Google Shape;158;p31"/>
          <p:cNvPicPr/>
          <p:nvPr/>
        </p:nvPicPr>
        <p:blipFill>
          <a:blip r:embed="rId2"/>
          <a:srcRect l="8954" r="6075" b="851"/>
          <a:stretch/>
        </p:blipFill>
        <p:spPr>
          <a:xfrm>
            <a:off x="6213960" y="151920"/>
            <a:ext cx="2760120" cy="4839480"/>
          </a:xfrm>
          <a:prstGeom prst="rect">
            <a:avLst/>
          </a:prstGeom>
          <a:noFill/>
          <a:ln w="0">
            <a:noFill/>
          </a:ln>
        </p:spPr>
      </p:pic>
      <p:cxnSp>
        <p:nvCxnSpPr>
          <p:cNvPr id="80" name="Google Shape;159;p31"/>
          <p:cNvCxnSpPr/>
          <p:nvPr/>
        </p:nvCxnSpPr>
        <p:spPr>
          <a:xfrm>
            <a:off x="684000" y="995040"/>
            <a:ext cx="360" cy="231228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486240" y="237960"/>
            <a:ext cx="4647960" cy="1142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Overview of Key Algorithms</a:t>
            </a:r>
            <a:endParaRPr lang="fr-FR" sz="2500" b="0" u="none" strike="noStrike">
              <a:solidFill>
                <a:schemeClr val="dk1"/>
              </a:solidFill>
              <a:effectLst/>
              <a:uFillTx/>
              <a:latin typeface="Arial"/>
            </a:endParaRPr>
          </a:p>
        </p:txBody>
      </p:sp>
      <p:pic>
        <p:nvPicPr>
          <p:cNvPr id="82" name="Google Shape;126;p27"/>
          <p:cNvPicPr/>
          <p:nvPr/>
        </p:nvPicPr>
        <p:blipFill>
          <a:blip r:embed="rId2"/>
          <a:srcRect t="6437" b="6437"/>
          <a:stretch/>
        </p:blipFill>
        <p:spPr>
          <a:xfrm>
            <a:off x="228600" y="233280"/>
            <a:ext cx="3008520" cy="4676400"/>
          </a:xfrm>
          <a:prstGeom prst="rect">
            <a:avLst/>
          </a:prstGeom>
          <a:noFill/>
          <a:ln w="0">
            <a:noFill/>
          </a:ln>
        </p:spPr>
      </p:pic>
      <p:sp>
        <p:nvSpPr>
          <p:cNvPr id="83" name="PlaceHolder 2"/>
          <p:cNvSpPr>
            <a:spLocks noGrp="1"/>
          </p:cNvSpPr>
          <p:nvPr>
            <p:ph type="subTitle"/>
          </p:nvPr>
        </p:nvSpPr>
        <p:spPr>
          <a:xfrm>
            <a:off x="3486240" y="1714680"/>
            <a:ext cx="4647960" cy="2847600"/>
          </a:xfrm>
          <a:prstGeom prst="rect">
            <a:avLst/>
          </a:prstGeom>
          <a:noFill/>
          <a:ln w="0">
            <a:noFill/>
          </a:ln>
        </p:spPr>
        <p:txBody>
          <a:bodyPr lIns="91440" tIns="91440" rIns="91440" bIns="91440" anchor="t">
            <a:normAutofit/>
          </a:bodyPr>
          <a:lstStyle/>
          <a:p>
            <a:pPr>
              <a:lnSpc>
                <a:spcPct val="100000"/>
              </a:lnSpc>
              <a:tabLst>
                <a:tab pos="0" algn="l"/>
              </a:tabLst>
            </a:pPr>
            <a:r>
              <a:rPr lang="en" sz="1200" b="0" u="none" strike="noStrike">
                <a:solidFill>
                  <a:schemeClr val="dk1"/>
                </a:solidFill>
                <a:effectLst/>
                <a:uFillTx/>
                <a:latin typeface="DM Sans"/>
                <a:ea typeface="DM Sans"/>
              </a:rPr>
              <a:t>We explored various AI algorithms, including A*, AO*, Minimax, and Alpha-Beta Pruning. Understanding these algorithms is crucial for developing efficient AI systems and applications.</a:t>
            </a:r>
            <a:endParaRPr lang="en-US" sz="1200" b="0" u="none" strike="noStrike">
              <a:solidFill>
                <a:srgbClr val="000000"/>
              </a:solidFill>
              <a:effectLst/>
              <a:uFillTx/>
              <a:latin typeface="OpenSymbol"/>
            </a:endParaRPr>
          </a:p>
        </p:txBody>
      </p:sp>
      <p:cxnSp>
        <p:nvCxnSpPr>
          <p:cNvPr id="84" name="Google Shape;128;p27"/>
          <p:cNvCxnSpPr/>
          <p:nvPr/>
        </p:nvCxnSpPr>
        <p:spPr>
          <a:xfrm>
            <a:off x="3483360" y="4914720"/>
            <a:ext cx="244116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71680" y="523800"/>
            <a:ext cx="80006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500" b="0" u="none" strike="noStrike">
                <a:solidFill>
                  <a:schemeClr val="dk1"/>
                </a:solidFill>
                <a:effectLst/>
                <a:uFillTx/>
                <a:latin typeface="Funnel Display"/>
                <a:ea typeface="Funnel Display"/>
              </a:rPr>
              <a:t>Practical Lab Work and Implementation</a:t>
            </a:r>
            <a:endParaRPr lang="fr-FR" sz="2500" b="0" u="none" strike="noStrike">
              <a:solidFill>
                <a:schemeClr val="dk1"/>
              </a:solidFill>
              <a:effectLst/>
              <a:uFillTx/>
              <a:latin typeface="Arial"/>
            </a:endParaRPr>
          </a:p>
        </p:txBody>
      </p:sp>
      <p:sp>
        <p:nvSpPr>
          <p:cNvPr id="86" name="PlaceHolder 2"/>
          <p:cNvSpPr>
            <a:spLocks noGrp="1"/>
          </p:cNvSpPr>
          <p:nvPr>
            <p:ph type="subTitle"/>
          </p:nvPr>
        </p:nvSpPr>
        <p:spPr>
          <a:xfrm>
            <a:off x="2838600" y="1276200"/>
            <a:ext cx="5581440" cy="3419280"/>
          </a:xfrm>
          <a:prstGeom prst="rect">
            <a:avLst/>
          </a:prstGeom>
          <a:noFill/>
          <a:ln w="0">
            <a:noFill/>
          </a:ln>
        </p:spPr>
        <p:txBody>
          <a:bodyPr lIns="91440" tIns="91440" rIns="91440" bIns="91440" anchor="t">
            <a:normAutofit/>
          </a:bodyPr>
          <a:lstStyle/>
          <a:p>
            <a:pPr>
              <a:lnSpc>
                <a:spcPct val="100000"/>
              </a:lnSpc>
              <a:tabLst>
                <a:tab pos="0" algn="l"/>
              </a:tabLst>
            </a:pPr>
            <a:r>
              <a:rPr lang="en-GB" sz="1200" dirty="0" smtClean="0"/>
              <a:t>In our labs, theoretical concepts came to life through hands-on projects that provided invaluable practical experience. These projects allowed me to apply complex AI algorithms in real-time scenarios, particularly within game dynamics. By implementing strategies and decision-making logic in games like Tic Tac Toe, Chess, and Rock Paper Scissors, I gained a deeper understanding of how AI operates in interactive environments, bridging the gap between theory and practice.</a:t>
            </a:r>
            <a:endParaRPr lang="en-US" sz="1200" b="0" u="none" strike="noStrike" dirty="0">
              <a:solidFill>
                <a:srgbClr val="000000"/>
              </a:solidFill>
              <a:effectLst/>
              <a:uFillTx/>
              <a:latin typeface="OpenSymbol"/>
            </a:endParaRPr>
          </a:p>
        </p:txBody>
      </p:sp>
      <p:cxnSp>
        <p:nvCxnSpPr>
          <p:cNvPr id="87" name="Google Shape;166;p32"/>
          <p:cNvCxnSpPr/>
          <p:nvPr/>
        </p:nvCxnSpPr>
        <p:spPr>
          <a:xfrm>
            <a:off x="668160" y="1094040"/>
            <a:ext cx="7904520" cy="360"/>
          </a:xfrm>
          <a:prstGeom prst="straightConnector1">
            <a:avLst/>
          </a:prstGeom>
          <a:ln w="9525">
            <a:solidFill>
              <a:srgbClr val="191919"/>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Minimalist for Business by Slidesgo">
  <a:themeElements>
    <a:clrScheme name="Simple Light">
      <a:dk1>
        <a:srgbClr val="191919"/>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1074</Words>
  <Application>Microsoft Office PowerPoint</Application>
  <PresentationFormat>On-screen Show (16:9)</PresentationFormat>
  <Paragraphs>56</Paragraphs>
  <Slides>26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DM Sans</vt:lpstr>
      <vt:lpstr>Funnel Display</vt:lpstr>
      <vt:lpstr>OpenSymbol</vt:lpstr>
      <vt:lpstr>Symbol</vt:lpstr>
      <vt:lpstr>Wingdings</vt:lpstr>
      <vt:lpstr>Minimalist for Business by Slidesgo</vt:lpstr>
      <vt:lpstr>Slidesgo Final Pages</vt:lpstr>
      <vt:lpstr>My Journey Through Artificial Intelligence</vt:lpstr>
      <vt:lpstr>Introduction</vt:lpstr>
      <vt:lpstr>Introduction</vt:lpstr>
      <vt:lpstr>Course Overview</vt:lpstr>
      <vt:lpstr>My Background and Motivation</vt:lpstr>
      <vt:lpstr>Objectives of the Presentation</vt:lpstr>
      <vt:lpstr>Key AI Concepts</vt:lpstr>
      <vt:lpstr>Overview of Key Algorithms</vt:lpstr>
      <vt:lpstr>Practical Lab Work and Implementation</vt:lpstr>
      <vt:lpstr>Integration of Theory and Practice</vt:lpstr>
      <vt:lpstr>AI Applications</vt:lpstr>
      <vt:lpstr>Games Developed: Overview</vt:lpstr>
      <vt:lpstr>Search Algorithms in Game Development</vt:lpstr>
      <vt:lpstr>Decision-making Logic and Challenges</vt:lpstr>
      <vt:lpstr>Tools and Resources</vt:lpstr>
      <vt:lpstr>Tools Utilized in Course</vt:lpstr>
      <vt:lpstr>Resources for Continuous Learning</vt:lpstr>
      <vt:lpstr>Personal Development</vt:lpstr>
      <vt:lpstr>Skills Gained Throughout the Course</vt:lpstr>
      <vt:lpstr>Overcoming Challenges</vt:lpstr>
      <vt:lpstr>Future Directions in AI</vt:lpstr>
      <vt:lpstr>Conclusion</vt:lpstr>
      <vt:lpstr>Summary of Key Points</vt:lpstr>
      <vt:lpstr>Passion for AI Development</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Journey Through Artificial Intelligence</dc:title>
  <dc:creator>Srabonti Talukdar</dc:creator>
  <cp:lastModifiedBy>SRABONTI SUCHI</cp:lastModifiedBy>
  <cp:revision>2</cp:revision>
  <dcterms:modified xsi:type="dcterms:W3CDTF">2025-07-13T16:51:30Z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2025-07-13T16:38:47Z</dcterms:created>
  <dc:creator>Unknown Creator</dc:creator>
  <dc:description/>
  <dc:language>en-US</dc:language>
  <cp:lastModifiedBy>Unknown Creator</cp:lastModifiedBy>
  <dcterms:modified xsi:type="dcterms:W3CDTF">2025-07-13T16:38:47Z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27</vt:r8>
  </property>
</Properties>
</file>