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256" r:id="rId2"/>
    <p:sldId id="257" r:id="rId3"/>
    <p:sldId id="288" r:id="rId4"/>
    <p:sldId id="258" r:id="rId5"/>
    <p:sldId id="274" r:id="rId6"/>
    <p:sldId id="259" r:id="rId7"/>
    <p:sldId id="279" r:id="rId8"/>
    <p:sldId id="260" r:id="rId9"/>
    <p:sldId id="280" r:id="rId10"/>
    <p:sldId id="261" r:id="rId11"/>
    <p:sldId id="275" r:id="rId12"/>
    <p:sldId id="264" r:id="rId13"/>
    <p:sldId id="278" r:id="rId14"/>
    <p:sldId id="281" r:id="rId15"/>
    <p:sldId id="268" r:id="rId16"/>
    <p:sldId id="283" r:id="rId17"/>
    <p:sldId id="265" r:id="rId18"/>
    <p:sldId id="282" r:id="rId19"/>
    <p:sldId id="266" r:id="rId20"/>
    <p:sldId id="284" r:id="rId21"/>
    <p:sldId id="267" r:id="rId22"/>
    <p:sldId id="285" r:id="rId23"/>
    <p:sldId id="269" r:id="rId24"/>
    <p:sldId id="286" r:id="rId25"/>
    <p:sldId id="270" r:id="rId26"/>
    <p:sldId id="287" r:id="rId27"/>
    <p:sldId id="271" r:id="rId28"/>
    <p:sldId id="272" r:id="rId29"/>
    <p:sldId id="273" r:id="rId30"/>
    <p:sldId id="289" r:id="rId31"/>
    <p:sldId id="293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357B1-441B-458C-8FE8-8AACDE35758A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82EE-87E7-4206-AC44-DFA9F82C3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882EE-87E7-4206-AC44-DFA9F82C34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9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882EE-87E7-4206-AC44-DFA9F82C348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6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66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75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7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3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0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82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95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5CEC-2E72-4136-B1A1-D83E96E0EE7B}" type="datetimeFigureOut">
              <a:rPr lang="de-DE" smtClean="0"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9130-960C-4EEB-8B1A-7BD75BC21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00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40768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smtClean="0">
                <a:solidFill>
                  <a:srgbClr val="92D050"/>
                </a:solidFill>
              </a:rPr>
              <a:t>Style-Guide</a:t>
            </a:r>
          </a:p>
          <a:p>
            <a:pPr algn="ctr"/>
            <a:endParaRPr lang="de-DE" sz="8000" dirty="0" smtClean="0"/>
          </a:p>
          <a:p>
            <a:pPr algn="ctr"/>
            <a:r>
              <a:rPr lang="de-DE" sz="4800" dirty="0" smtClean="0"/>
              <a:t>Visual-Computing</a:t>
            </a:r>
          </a:p>
          <a:p>
            <a:pPr algn="ctr"/>
            <a:r>
              <a:rPr lang="de-DE" sz="4800" dirty="0" smtClean="0"/>
              <a:t>Gruppe: </a:t>
            </a:r>
            <a:r>
              <a:rPr lang="de-DE" sz="4800" dirty="0" err="1" smtClean="0">
                <a:solidFill>
                  <a:srgbClr val="FFFF00"/>
                </a:solidFill>
              </a:rPr>
              <a:t>RiverRaid</a:t>
            </a:r>
            <a:endParaRPr lang="de-DE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4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3" name="Wolkenförmige Legende 2"/>
          <p:cNvSpPr/>
          <p:nvPr/>
        </p:nvSpPr>
        <p:spPr>
          <a:xfrm>
            <a:off x="107504" y="5229200"/>
            <a:ext cx="2934040" cy="1440160"/>
          </a:xfrm>
          <a:prstGeom prst="cloudCallout">
            <a:avLst>
              <a:gd name="adj1" fmla="val 23594"/>
              <a:gd name="adj2" fmla="val -7396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Ladeschirm des Spiels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24840" y="692696"/>
            <a:ext cx="7894320" cy="5708104"/>
          </a:xfrm>
          <a:prstGeom prst="rect">
            <a:avLst/>
          </a:prstGeom>
          <a:solidFill>
            <a:schemeClr val="accent3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r>
              <a:rPr lang="de-DE" sz="2000" b="1" dirty="0" smtClean="0">
                <a:solidFill>
                  <a:schemeClr val="tx1"/>
                </a:solidFill>
              </a:rPr>
              <a:t>Leere Flächen werden</a:t>
            </a:r>
          </a:p>
          <a:p>
            <a:r>
              <a:rPr lang="de-DE" sz="2000" b="1" dirty="0" smtClean="0">
                <a:solidFill>
                  <a:schemeClr val="tx1"/>
                </a:solidFill>
              </a:rPr>
              <a:t>Immer mit Screenshots</a:t>
            </a:r>
          </a:p>
          <a:p>
            <a:r>
              <a:rPr lang="de-DE" sz="2000" b="1" dirty="0" smtClean="0">
                <a:solidFill>
                  <a:schemeClr val="tx1"/>
                </a:solidFill>
              </a:rPr>
              <a:t>oder Illustrationen gefüllt.</a:t>
            </a:r>
          </a:p>
          <a:p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55976" y="836712"/>
            <a:ext cx="3888432" cy="2304256"/>
          </a:xfrm>
          <a:prstGeom prst="rect">
            <a:avLst/>
          </a:prstGeom>
          <a:solidFill>
            <a:schemeClr val="tx2">
              <a:lumMod val="1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Erzählerisches verpacken</a:t>
            </a: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der Handlung und der Hintergrund</a:t>
            </a: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Geschichte zur zeitlichen</a:t>
            </a: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Überbrückung.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363976" y="3140968"/>
            <a:ext cx="3888432" cy="2304256"/>
          </a:xfrm>
          <a:prstGeom prst="rect">
            <a:avLst/>
          </a:prstGeom>
          <a:solidFill>
            <a:schemeClr val="accent6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Informationen über</a:t>
            </a: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Spieleigenschaften in diesem</a:t>
            </a:r>
            <a:br>
              <a:rPr lang="de-DE" sz="2000" b="1" dirty="0" smtClean="0">
                <a:solidFill>
                  <a:schemeClr val="tx1"/>
                </a:solidFill>
              </a:rPr>
            </a:br>
            <a:r>
              <a:rPr lang="de-DE" sz="2000" b="1" dirty="0" smtClean="0">
                <a:solidFill>
                  <a:schemeClr val="tx1"/>
                </a:solidFill>
              </a:rPr>
              <a:t>Spiel.</a:t>
            </a:r>
            <a:endParaRPr lang="de-D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0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3" name="Wolkenförmige Legende 2"/>
          <p:cNvSpPr/>
          <p:nvPr/>
        </p:nvSpPr>
        <p:spPr>
          <a:xfrm>
            <a:off x="251520" y="228664"/>
            <a:ext cx="2934040" cy="1440160"/>
          </a:xfrm>
          <a:prstGeom prst="cloudCallout">
            <a:avLst>
              <a:gd name="adj1" fmla="val 56629"/>
              <a:gd name="adj2" fmla="val 3143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Haupt Spiel Bildschirm, das „HUD“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89264" y="1052736"/>
            <a:ext cx="6186992" cy="2376264"/>
          </a:xfrm>
          <a:prstGeom prst="rect">
            <a:avLst/>
          </a:prstGeom>
          <a:solidFill>
            <a:schemeClr val="accent6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                           Spielszene</a:t>
            </a: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                              Die Objekte sind direkt selektierbar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187624" y="3429000"/>
            <a:ext cx="4608512" cy="1656184"/>
          </a:xfrm>
          <a:prstGeom prst="rect">
            <a:avLst/>
          </a:prstGeom>
          <a:solidFill>
            <a:schemeClr val="accent6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419872" y="5085184"/>
            <a:ext cx="2376264" cy="1315616"/>
          </a:xfrm>
          <a:prstGeom prst="rect">
            <a:avLst/>
          </a:prstGeom>
          <a:solidFill>
            <a:schemeClr val="accent6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796136" y="3429000"/>
            <a:ext cx="1905364" cy="468052"/>
          </a:xfrm>
          <a:prstGeom prst="rect">
            <a:avLst/>
          </a:prstGeom>
          <a:solidFill>
            <a:schemeClr val="accent6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76256" y="2924944"/>
            <a:ext cx="825244" cy="504056"/>
          </a:xfrm>
          <a:prstGeom prst="rect">
            <a:avLst/>
          </a:prstGeom>
          <a:solidFill>
            <a:schemeClr val="accent6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2751" y="728700"/>
            <a:ext cx="7757202" cy="324036"/>
          </a:xfrm>
          <a:prstGeom prst="rect">
            <a:avLst/>
          </a:prstGeom>
          <a:solidFill>
            <a:schemeClr val="accent3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bg1"/>
                </a:solidFill>
              </a:rPr>
              <a:t>Statusmenü: über Geld, Rohstoffe, usw.                      +Link zum </a:t>
            </a:r>
            <a:r>
              <a:rPr lang="de-DE" b="1" dirty="0" err="1" smtClean="0">
                <a:solidFill>
                  <a:schemeClr val="bg1"/>
                </a:solidFill>
              </a:rPr>
              <a:t>Hauptmenü,Hillfe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796136" y="4509120"/>
            <a:ext cx="2723024" cy="1911128"/>
          </a:xfrm>
          <a:prstGeom prst="rect">
            <a:avLst/>
          </a:prstGeom>
          <a:solidFill>
            <a:schemeClr val="accent4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de-DE" sz="1600" b="1" dirty="0" smtClean="0">
                <a:solidFill>
                  <a:schemeClr val="tx1"/>
                </a:solidFill>
              </a:rPr>
              <a:t>Mini-</a:t>
            </a:r>
            <a:r>
              <a:rPr lang="de-DE" sz="1600" b="1" dirty="0" err="1" smtClean="0">
                <a:solidFill>
                  <a:schemeClr val="tx1"/>
                </a:solidFill>
              </a:rPr>
              <a:t>Map</a:t>
            </a:r>
            <a:r>
              <a:rPr lang="de-DE" sz="1600" b="1" dirty="0" smtClean="0">
                <a:solidFill>
                  <a:schemeClr val="tx1"/>
                </a:solidFill>
              </a:rPr>
              <a:t> des</a:t>
            </a:r>
          </a:p>
          <a:p>
            <a:r>
              <a:rPr lang="de-DE" sz="1600" b="1" dirty="0" smtClean="0">
                <a:solidFill>
                  <a:schemeClr val="tx1"/>
                </a:solidFill>
              </a:rPr>
              <a:t>Spielfeldes.</a:t>
            </a:r>
            <a:br>
              <a:rPr lang="de-DE" sz="1600" b="1" dirty="0" smtClean="0">
                <a:solidFill>
                  <a:schemeClr val="tx1"/>
                </a:solidFill>
              </a:rPr>
            </a:br>
            <a:r>
              <a:rPr lang="de-DE" sz="1600" b="1" dirty="0" smtClean="0">
                <a:solidFill>
                  <a:schemeClr val="tx1"/>
                </a:solidFill>
              </a:rPr>
              <a:t>Markiert auch Aktionen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 smtClean="0">
                <a:solidFill>
                  <a:schemeClr val="tx1"/>
                </a:solidFill>
              </a:rPr>
              <a:t>Durch klick auf eine 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24840" y="5085184"/>
            <a:ext cx="2795032" cy="1298138"/>
          </a:xfrm>
          <a:prstGeom prst="rect">
            <a:avLst/>
          </a:prstGeom>
          <a:solidFill>
            <a:srgbClr val="7030A0">
              <a:alpha val="77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Durchrollen über die</a:t>
            </a: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Verfügbaren Einheiten(gruppen)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6848" y="3429000"/>
            <a:ext cx="562784" cy="1656184"/>
          </a:xfrm>
          <a:prstGeom prst="rect">
            <a:avLst/>
          </a:prstGeom>
          <a:solidFill>
            <a:schemeClr val="accent5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Verfügbare Aktionen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876256" y="1052736"/>
            <a:ext cx="1584176" cy="3456384"/>
          </a:xfrm>
          <a:prstGeom prst="rect">
            <a:avLst/>
          </a:prstGeom>
          <a:solidFill>
            <a:schemeClr val="tx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Status-</a:t>
            </a:r>
          </a:p>
          <a:p>
            <a:pPr algn="ctr"/>
            <a:r>
              <a:rPr lang="de-DE" sz="2000" b="1" dirty="0" err="1" smtClean="0">
                <a:solidFill>
                  <a:schemeClr val="tx1"/>
                </a:solidFill>
              </a:rPr>
              <a:t>infos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96136" y="3897052"/>
            <a:ext cx="1080120" cy="612068"/>
          </a:xfrm>
          <a:prstGeom prst="rect">
            <a:avLst/>
          </a:prstGeom>
          <a:solidFill>
            <a:schemeClr val="tx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3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3691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StarCraft 2</a:t>
            </a:r>
            <a:endParaRPr lang="de-DE" sz="6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2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Wolkenförmige Legende 2"/>
          <p:cNvSpPr/>
          <p:nvPr/>
        </p:nvSpPr>
        <p:spPr>
          <a:xfrm>
            <a:off x="107504" y="5229200"/>
            <a:ext cx="2934040" cy="1440160"/>
          </a:xfrm>
          <a:prstGeom prst="cloudCallout">
            <a:avLst>
              <a:gd name="adj1" fmla="val 23594"/>
              <a:gd name="adj2" fmla="val -7396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Erste Bildschirm ist ein Login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92D050">
              <a:alpha val="71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Leerraum mit Illustration gefüllt</a:t>
            </a: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5816" y="2708920"/>
            <a:ext cx="3456384" cy="1872208"/>
          </a:xfrm>
          <a:prstGeom prst="rect">
            <a:avLst/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Login</a:t>
            </a: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87624" y="3068960"/>
            <a:ext cx="1512168" cy="2416256"/>
          </a:xfrm>
          <a:prstGeom prst="rect">
            <a:avLst/>
          </a:prstGeom>
          <a:solidFill>
            <a:schemeClr val="accent6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Menü 1</a:t>
            </a: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16216" y="3068960"/>
            <a:ext cx="1512168" cy="2416256"/>
          </a:xfrm>
          <a:prstGeom prst="rect">
            <a:avLst/>
          </a:prstGeom>
          <a:solidFill>
            <a:schemeClr val="accent6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Menü 2</a:t>
            </a: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3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Wolkenförmige Legende 3"/>
          <p:cNvSpPr/>
          <p:nvPr/>
        </p:nvSpPr>
        <p:spPr>
          <a:xfrm>
            <a:off x="6084168" y="5280670"/>
            <a:ext cx="2934040" cy="1440160"/>
          </a:xfrm>
          <a:prstGeom prst="cloudCallout">
            <a:avLst>
              <a:gd name="adj1" fmla="val -63045"/>
              <a:gd name="adj2" fmla="val -504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Startbildschirm</a:t>
            </a:r>
          </a:p>
          <a:p>
            <a:pPr algn="ctr"/>
            <a:r>
              <a:rPr lang="de-DE" sz="2000" dirty="0"/>
              <a:t>n</a:t>
            </a:r>
            <a:r>
              <a:rPr lang="de-DE" sz="2000" dirty="0" smtClean="0"/>
              <a:t>ach dem Login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436096" y="857250"/>
            <a:ext cx="2592288" cy="113159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Charakter-Infos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187624" y="866426"/>
            <a:ext cx="4248472" cy="113159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bg1"/>
                </a:solidFill>
              </a:rPr>
              <a:t>Große Button mit wichtigsten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Funktionen 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187624" y="5517230"/>
            <a:ext cx="6840760" cy="48351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bg1"/>
                </a:solidFill>
              </a:rPr>
              <a:t>Submenü</a:t>
            </a:r>
            <a:r>
              <a:rPr lang="de-DE" b="1" dirty="0" smtClean="0">
                <a:solidFill>
                  <a:schemeClr val="bg1"/>
                </a:solidFill>
              </a:rPr>
              <a:t>, welches das Hauptmenü aufruft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92080" y="1992634"/>
            <a:ext cx="2736304" cy="3524597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Nachrichten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87624" y="1977392"/>
            <a:ext cx="4104456" cy="3539839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Optionales fortsetzen einer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Angefangenen Kampagne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Oder das Spielen eines </a:t>
            </a:r>
            <a:r>
              <a:rPr lang="de-DE" b="1" dirty="0" err="1" smtClean="0">
                <a:solidFill>
                  <a:schemeClr val="bg1"/>
                </a:solidFill>
              </a:rPr>
              <a:t>Tutorials</a:t>
            </a:r>
            <a:r>
              <a:rPr lang="de-DE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604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568"/>
            <a:ext cx="9144000" cy="5148863"/>
          </a:xfrm>
          <a:prstGeom prst="rect">
            <a:avLst/>
          </a:prstGeom>
        </p:spPr>
      </p:pic>
      <p:sp>
        <p:nvSpPr>
          <p:cNvPr id="3" name="Wolkenförmige Legende 2"/>
          <p:cNvSpPr/>
          <p:nvPr/>
        </p:nvSpPr>
        <p:spPr>
          <a:xfrm>
            <a:off x="6084168" y="5280670"/>
            <a:ext cx="2934040" cy="1440160"/>
          </a:xfrm>
          <a:prstGeom prst="cloudCallout">
            <a:avLst>
              <a:gd name="adj1" fmla="val -63045"/>
              <a:gd name="adj2" fmla="val -504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Hauptmenü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23528" y="260648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Alle Spielgenres haben unterschiedliche Interfaces die sich etabliert haben.</a:t>
            </a:r>
          </a:p>
          <a:p>
            <a:endParaRPr lang="de-DE" sz="2800" dirty="0" smtClean="0"/>
          </a:p>
          <a:p>
            <a:r>
              <a:rPr lang="de-DE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Da wir ein Strategiespiel entwickeln, schauen wir uns einer der bekanntesten Vertreter dieses Genres an</a:t>
            </a:r>
            <a:r>
              <a:rPr lang="de-DE" sz="2800" dirty="0" smtClean="0"/>
              <a:t>:</a:t>
            </a:r>
          </a:p>
          <a:p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StarCraft 2</a:t>
            </a:r>
          </a:p>
          <a:p>
            <a:pPr marL="514350" indent="-514350">
              <a:buAutoNum type="arabicPeriod"/>
            </a:pPr>
            <a:r>
              <a:rPr lang="de-DE" sz="2800" dirty="0" smtClean="0">
                <a:solidFill>
                  <a:schemeClr val="tx2">
                    <a:lumMod val="50000"/>
                  </a:schemeClr>
                </a:solidFill>
              </a:rPr>
              <a:t>und Civilization </a:t>
            </a:r>
            <a:r>
              <a:rPr lang="de-DE" sz="2800" dirty="0">
                <a:solidFill>
                  <a:schemeClr val="tx2">
                    <a:lumMod val="50000"/>
                  </a:schemeClr>
                </a:solidFill>
              </a:rPr>
              <a:t>V</a:t>
            </a:r>
            <a:endParaRPr lang="de-DE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de-DE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de-DE" sz="2800" dirty="0" smtClean="0"/>
              <a:t>Im folgenden analysieren wir die GUI der Spiele und ziehen Lehren daraus.</a:t>
            </a:r>
          </a:p>
        </p:txBody>
      </p:sp>
    </p:spTree>
    <p:extLst>
      <p:ext uri="{BB962C8B-B14F-4D97-AF65-F5344CB8AC3E}">
        <p14:creationId xmlns:p14="http://schemas.microsoft.com/office/powerpoint/2010/main" val="166473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568"/>
            <a:ext cx="9144000" cy="5148863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508104" y="854568"/>
            <a:ext cx="3635896" cy="5148863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854568"/>
            <a:ext cx="3635896" cy="5148863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Interessant, weil leicht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Ausgeblendet, um den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Fokus auf das Menü im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Vordergrund zu lenken.</a:t>
            </a:r>
          </a:p>
        </p:txBody>
      </p:sp>
      <p:sp>
        <p:nvSpPr>
          <p:cNvPr id="6" name="Rechteck 5"/>
          <p:cNvSpPr/>
          <p:nvPr/>
        </p:nvSpPr>
        <p:spPr>
          <a:xfrm>
            <a:off x="3635896" y="854567"/>
            <a:ext cx="1872208" cy="1278289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635896" y="4725144"/>
            <a:ext cx="1872208" cy="1278287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35896" y="2132856"/>
            <a:ext cx="1872208" cy="2592287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solidFill>
                  <a:schemeClr val="tx1"/>
                </a:solidFill>
              </a:rPr>
              <a:t>Menü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 smtClean="0">
                <a:solidFill>
                  <a:schemeClr val="tx1"/>
                </a:solidFill>
              </a:rPr>
              <a:t>Im wesentlichen: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sz="1600" b="1" dirty="0" smtClean="0">
                <a:solidFill>
                  <a:schemeClr val="tx1"/>
                </a:solidFill>
              </a:rPr>
              <a:t>Optionen</a:t>
            </a:r>
          </a:p>
          <a:p>
            <a:pPr marL="342900" indent="-342900">
              <a:buAutoNum type="arabicPeriod"/>
            </a:pPr>
            <a:r>
              <a:rPr lang="de-DE" sz="1600" b="1" dirty="0" err="1" smtClean="0">
                <a:solidFill>
                  <a:schemeClr val="tx1"/>
                </a:solidFill>
              </a:rPr>
              <a:t>Hotkeys</a:t>
            </a:r>
            <a:endParaRPr lang="de-DE" sz="16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sz="1600" b="1" dirty="0" smtClean="0">
                <a:solidFill>
                  <a:schemeClr val="tx1"/>
                </a:solidFill>
              </a:rPr>
              <a:t>Account Einstellungen</a:t>
            </a:r>
          </a:p>
          <a:p>
            <a:pPr marL="342900" indent="-342900">
              <a:buAutoNum type="arabicPeriod"/>
            </a:pPr>
            <a:r>
              <a:rPr lang="de-DE" sz="1600" b="1" dirty="0" smtClean="0">
                <a:solidFill>
                  <a:schemeClr val="tx1"/>
                </a:solidFill>
              </a:rPr>
              <a:t>Spiel beenden</a:t>
            </a:r>
          </a:p>
        </p:txBody>
      </p:sp>
    </p:spTree>
    <p:extLst>
      <p:ext uri="{BB962C8B-B14F-4D97-AF65-F5344CB8AC3E}">
        <p14:creationId xmlns:p14="http://schemas.microsoft.com/office/powerpoint/2010/main" val="188081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568"/>
            <a:ext cx="9144000" cy="5148863"/>
          </a:xfrm>
          <a:prstGeom prst="rect">
            <a:avLst/>
          </a:prstGeom>
        </p:spPr>
      </p:pic>
      <p:sp>
        <p:nvSpPr>
          <p:cNvPr id="3" name="Wolkenförmige Legende 2"/>
          <p:cNvSpPr/>
          <p:nvPr/>
        </p:nvSpPr>
        <p:spPr>
          <a:xfrm>
            <a:off x="6084168" y="5280670"/>
            <a:ext cx="2934040" cy="1440160"/>
          </a:xfrm>
          <a:prstGeom prst="cloudCallout">
            <a:avLst>
              <a:gd name="adj1" fmla="val -63045"/>
              <a:gd name="adj2" fmla="val -504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Einstellungen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568"/>
            <a:ext cx="9144000" cy="514886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691680" y="1484784"/>
            <a:ext cx="1440160" cy="4176464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288000" rtlCol="0" anchor="t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Navigation</a:t>
            </a:r>
          </a:p>
          <a:p>
            <a:r>
              <a:rPr lang="de-DE" sz="1400" b="1" dirty="0" smtClean="0">
                <a:solidFill>
                  <a:schemeClr val="tx1"/>
                </a:solidFill>
              </a:rPr>
              <a:t>wieder in</a:t>
            </a:r>
          </a:p>
          <a:p>
            <a:r>
              <a:rPr lang="de-DE" sz="1400" b="1" dirty="0" smtClean="0">
                <a:solidFill>
                  <a:schemeClr val="tx1"/>
                </a:solidFill>
              </a:rPr>
              <a:t>Reiter geordnet</a:t>
            </a:r>
          </a:p>
        </p:txBody>
      </p:sp>
      <p:sp>
        <p:nvSpPr>
          <p:cNvPr id="4" name="Rechteck 3"/>
          <p:cNvSpPr/>
          <p:nvPr/>
        </p:nvSpPr>
        <p:spPr>
          <a:xfrm>
            <a:off x="3131840" y="1484784"/>
            <a:ext cx="4392488" cy="4176464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88000" tIns="288000" rtlCol="0" anchor="t"/>
          <a:lstStyle/>
          <a:p>
            <a:r>
              <a:rPr lang="de-DE" b="1" dirty="0" smtClean="0">
                <a:solidFill>
                  <a:schemeClr val="tx1"/>
                </a:solidFill>
              </a:rPr>
              <a:t>Inhalt der gewählten Reiter.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Mögliche Einstellungen im wesentlichen: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b="1" dirty="0" smtClean="0">
                <a:solidFill>
                  <a:schemeClr val="tx1"/>
                </a:solidFill>
              </a:rPr>
              <a:t>Sound</a:t>
            </a:r>
          </a:p>
          <a:p>
            <a:pPr marL="342900" indent="-342900">
              <a:buAutoNum type="arabicPeriod"/>
            </a:pPr>
            <a:r>
              <a:rPr lang="de-DE" b="1" dirty="0" smtClean="0">
                <a:solidFill>
                  <a:schemeClr val="tx1"/>
                </a:solidFill>
              </a:rPr>
              <a:t>Grafik</a:t>
            </a:r>
          </a:p>
          <a:p>
            <a:pPr marL="342900" indent="-342900">
              <a:buAutoNum type="arabicPeriod"/>
            </a:pPr>
            <a:r>
              <a:rPr lang="de-DE" b="1" dirty="0" smtClean="0">
                <a:solidFill>
                  <a:schemeClr val="tx1"/>
                </a:solidFill>
              </a:rPr>
              <a:t>Steuerung</a:t>
            </a:r>
          </a:p>
          <a:p>
            <a:pPr marL="342900" indent="-342900">
              <a:buAutoNum type="arabicPeriod"/>
            </a:pPr>
            <a:r>
              <a:rPr lang="de-DE" b="1" dirty="0" smtClean="0">
                <a:solidFill>
                  <a:schemeClr val="tx1"/>
                </a:solidFill>
              </a:rPr>
              <a:t>Spieleinstellungen</a:t>
            </a:r>
          </a:p>
          <a:p>
            <a:pPr marL="342900" indent="-342900">
              <a:buAutoNum type="arabicPeriod"/>
            </a:pPr>
            <a:r>
              <a:rPr lang="de-DE" b="1" dirty="0" smtClean="0">
                <a:solidFill>
                  <a:schemeClr val="tx1"/>
                </a:solidFill>
              </a:rPr>
              <a:t>(Account Einstellungen, nicht relevant für uns)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endParaRPr lang="de-DE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Wolkenförmige Legende 2"/>
          <p:cNvSpPr/>
          <p:nvPr/>
        </p:nvSpPr>
        <p:spPr>
          <a:xfrm>
            <a:off x="6084168" y="5280670"/>
            <a:ext cx="2934040" cy="1440160"/>
          </a:xfrm>
          <a:prstGeom prst="cloudCallout">
            <a:avLst>
              <a:gd name="adj1" fmla="val -63045"/>
              <a:gd name="adj2" fmla="val -504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Ladeschirm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635896" y="2458600"/>
            <a:ext cx="1800200" cy="1906504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88000" tIns="288000" rtlCol="0" anchor="t"/>
          <a:lstStyle/>
          <a:p>
            <a:r>
              <a:rPr lang="de-DE" sz="2000" b="1" dirty="0" smtClean="0">
                <a:solidFill>
                  <a:schemeClr val="tx1"/>
                </a:solidFill>
              </a:rPr>
              <a:t>Gespielte</a:t>
            </a:r>
          </a:p>
          <a:p>
            <a:r>
              <a:rPr lang="de-DE" sz="2000" b="1" dirty="0" smtClean="0">
                <a:solidFill>
                  <a:schemeClr val="tx1"/>
                </a:solidFill>
              </a:rPr>
              <a:t>Karte</a:t>
            </a:r>
          </a:p>
        </p:txBody>
      </p:sp>
      <p:sp>
        <p:nvSpPr>
          <p:cNvPr id="4" name="Rechteck 3"/>
          <p:cNvSpPr/>
          <p:nvPr/>
        </p:nvSpPr>
        <p:spPr>
          <a:xfrm>
            <a:off x="5580112" y="2458600"/>
            <a:ext cx="2304256" cy="1906504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88000" tIns="288000" rtlCol="0" anchor="t"/>
          <a:lstStyle/>
          <a:p>
            <a:r>
              <a:rPr lang="de-DE" sz="2000" b="1" dirty="0" smtClean="0">
                <a:solidFill>
                  <a:schemeClr val="tx1"/>
                </a:solidFill>
              </a:rPr>
              <a:t>Gegner 2</a:t>
            </a:r>
          </a:p>
        </p:txBody>
      </p:sp>
      <p:sp>
        <p:nvSpPr>
          <p:cNvPr id="5" name="Rechteck 4"/>
          <p:cNvSpPr/>
          <p:nvPr/>
        </p:nvSpPr>
        <p:spPr>
          <a:xfrm>
            <a:off x="1259632" y="2458600"/>
            <a:ext cx="2232248" cy="187220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88000" tIns="288000" rtlCol="0" anchor="t"/>
          <a:lstStyle/>
          <a:p>
            <a:r>
              <a:rPr lang="de-DE" sz="2000" b="1" dirty="0" smtClean="0">
                <a:solidFill>
                  <a:schemeClr val="tx1"/>
                </a:solidFill>
              </a:rPr>
              <a:t>Gegner 1</a:t>
            </a:r>
          </a:p>
        </p:txBody>
      </p:sp>
      <p:sp>
        <p:nvSpPr>
          <p:cNvPr id="6" name="Rechteck 5"/>
          <p:cNvSpPr/>
          <p:nvPr/>
        </p:nvSpPr>
        <p:spPr>
          <a:xfrm>
            <a:off x="2375756" y="5064646"/>
            <a:ext cx="4176464" cy="936104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88000" tIns="288000" rtlCol="0" anchor="t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Ladebalken</a:t>
            </a:r>
          </a:p>
        </p:txBody>
      </p:sp>
    </p:spTree>
    <p:extLst>
      <p:ext uri="{BB962C8B-B14F-4D97-AF65-F5344CB8AC3E}">
        <p14:creationId xmlns:p14="http://schemas.microsoft.com/office/powerpoint/2010/main" val="350123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66" b="-1"/>
          <a:stretch/>
        </p:blipFill>
        <p:spPr>
          <a:xfrm>
            <a:off x="755576" y="-963488"/>
            <a:ext cx="7670626" cy="7453803"/>
          </a:xfrm>
          <a:prstGeom prst="rect">
            <a:avLst/>
          </a:prstGeom>
        </p:spPr>
      </p:pic>
      <p:sp>
        <p:nvSpPr>
          <p:cNvPr id="3" name="Wolkenförmige Legende 2"/>
          <p:cNvSpPr/>
          <p:nvPr/>
        </p:nvSpPr>
        <p:spPr>
          <a:xfrm>
            <a:off x="6012160" y="188640"/>
            <a:ext cx="2934040" cy="1440160"/>
          </a:xfrm>
          <a:prstGeom prst="cloudCallout">
            <a:avLst>
              <a:gd name="adj1" fmla="val -70836"/>
              <a:gd name="adj2" fmla="val 822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In-Game-HUD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66" b="-1"/>
          <a:stretch/>
        </p:blipFill>
        <p:spPr>
          <a:xfrm>
            <a:off x="755576" y="-963488"/>
            <a:ext cx="7670626" cy="74538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1764" y="332657"/>
            <a:ext cx="7674438" cy="43204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Hauptmenü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46950" y="770284"/>
            <a:ext cx="7679252" cy="4386907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Spielszene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1764" y="5157191"/>
            <a:ext cx="1876020" cy="1305565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Mini-</a:t>
            </a:r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372200" y="5157191"/>
            <a:ext cx="2054002" cy="1305565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Verfügbare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Aktionen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27784" y="5157191"/>
            <a:ext cx="3744416" cy="1305565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Momentan selektierte Einheiten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mit Gesundheitsanzeige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6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35326" y="188640"/>
            <a:ext cx="432977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92D050"/>
                </a:solidFill>
              </a:rPr>
              <a:t>Gemeinsamkeiten</a:t>
            </a:r>
          </a:p>
          <a:p>
            <a:r>
              <a:rPr lang="de-DE" sz="2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Gegliedert in zwei Phasen:</a:t>
            </a:r>
          </a:p>
          <a:p>
            <a:pPr marL="457200" indent="-457200">
              <a:buAutoNum type="arabicPeriod"/>
            </a:pP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Vor dem Spiel</a:t>
            </a:r>
          </a:p>
          <a:p>
            <a:pPr marL="457200" indent="-457200">
              <a:buAutoNum type="arabicPeriod"/>
            </a:pPr>
            <a:r>
              <a:rPr lang="de-DE" sz="2000" dirty="0" smtClean="0">
                <a:solidFill>
                  <a:schemeClr val="accent4">
                    <a:lumMod val="75000"/>
                  </a:schemeClr>
                </a:solidFill>
              </a:rPr>
              <a:t>Im 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536" y="20608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</a:rPr>
              <a:t>Vor dem Spiel</a:t>
            </a:r>
          </a:p>
        </p:txBody>
      </p:sp>
      <p:sp>
        <p:nvSpPr>
          <p:cNvPr id="5" name="Rechteck 4"/>
          <p:cNvSpPr/>
          <p:nvPr/>
        </p:nvSpPr>
        <p:spPr>
          <a:xfrm>
            <a:off x="432048" y="2589208"/>
            <a:ext cx="82444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Ein- und Mehrspielermodus direkt auf der Startseite wählbar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Einstellungen sind in form von Reitern organisiert.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Die Grafikeinstellungen bieten mit Abstand die meisten Auswahlmöglichkeiten.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 besteht die Möglichkeit ein Spiel im „Schnellmodus“ zu starten.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Es besteht die Möglichkeit über die „ESC“-Taste das Spiel schnell zu beenden.</a:t>
            </a:r>
            <a:endParaRPr lang="de-DE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552" y="390584"/>
            <a:ext cx="80648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4">
                    <a:lumMod val="75000"/>
                  </a:schemeClr>
                </a:solidFill>
              </a:rPr>
              <a:t>Im Spiel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Das Haupt „Spielmenü“ direkt über die Taste „ESC“ erreichbar.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Spiel lässt sich beenden ohne zum Hauptmenü zurück zu kehren zu müssen.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Eine Hauptleiste ist am unten Bildschirmrand permanent eingeblendet und bietet die meisten Funktionen.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Eine permanent eingeblendete Miniatur-Karte gibt ständig Auskunft über Position der Einheiten (und Teilweise auch über die Einheiten-Typen/-Aktionen).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Meisten wird der Status (Rohstoffe, Geld, Gesundheit über eine Leiste im Kopfbereich des Bildschirms (unauffällig) eingeblendet (manchmal mit Zugang zum Hauptmenü).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tx2">
                    <a:lumMod val="75000"/>
                  </a:schemeClr>
                </a:solidFill>
              </a:rPr>
              <a:t>Die Hauptleiste bietet Buttons für die 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de-DE" sz="2400" dirty="0" smtClean="0">
                <a:solidFill>
                  <a:schemeClr val="tx2">
                    <a:lumMod val="75000"/>
                  </a:schemeClr>
                </a:solidFill>
              </a:rPr>
              <a:t>erfügbaren Aktionen</a:t>
            </a:r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064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92D050"/>
                </a:solidFill>
              </a:rPr>
              <a:t>Für uns relevant momentan</a:t>
            </a:r>
          </a:p>
        </p:txBody>
      </p:sp>
      <p:sp>
        <p:nvSpPr>
          <p:cNvPr id="4" name="Rechteck 3"/>
          <p:cNvSpPr/>
          <p:nvPr/>
        </p:nvSpPr>
        <p:spPr>
          <a:xfrm>
            <a:off x="467544" y="1028343"/>
            <a:ext cx="8208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/>
              <a:t>Startschirm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de-DE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Verbinden mit einem Server (nur Mehrspieler)</a:t>
            </a:r>
          </a:p>
          <a:p>
            <a:pPr marL="514350" indent="-514350">
              <a:buAutoNum type="arabicPeriod"/>
            </a:pP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Rudimentäre Einstellungsmöglichkeiten</a:t>
            </a:r>
          </a:p>
          <a:p>
            <a:pPr marL="514350" indent="-514350">
              <a:buAutoNum type="arabicPeriod"/>
            </a:pPr>
            <a:r>
              <a:rPr lang="de-D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Mit dem Server verbinden</a:t>
            </a:r>
          </a:p>
          <a:p>
            <a:pPr marL="514350" indent="-514350">
              <a:buAutoNum type="arabicPeriod"/>
            </a:pPr>
            <a:r>
              <a:rPr lang="de-DE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Das Spiel beenden</a:t>
            </a:r>
          </a:p>
          <a:p>
            <a:pPr marL="514350" indent="-514350">
              <a:buAutoNum type="arabicPeriod"/>
            </a:pPr>
            <a:r>
              <a:rPr lang="de-DE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Spielgeschichte</a:t>
            </a:r>
          </a:p>
          <a:p>
            <a:pPr marL="514350" indent="-514350">
              <a:buAutoNum type="arabicPeriod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Spielregeln</a:t>
            </a:r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3691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chemeClr val="tx2">
                    <a:lumMod val="50000"/>
                  </a:schemeClr>
                </a:solidFill>
              </a:rPr>
              <a:t>Civilization V</a:t>
            </a:r>
            <a:endParaRPr lang="de-DE" sz="6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84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5536" y="323480"/>
            <a:ext cx="835292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 smtClean="0"/>
              <a:t>Spielschirm</a:t>
            </a:r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(HUD)</a:t>
            </a:r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de-DE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de-DE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Link zum Hauptmenü</a:t>
            </a:r>
          </a:p>
          <a:p>
            <a:pPr marL="457200" indent="-457200">
              <a:buAutoNum type="arabicPeriod"/>
            </a:pP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Buttons für folgende Aktionen:</a:t>
            </a:r>
          </a:p>
          <a:p>
            <a:pPr marL="914400" lvl="1" indent="-457200">
              <a:buAutoNum type="arabicPeriod"/>
            </a:pP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Zug beendet</a:t>
            </a:r>
          </a:p>
          <a:p>
            <a:pPr marL="914400" lvl="1" indent="-457200">
              <a:buAutoNum type="arabicPeriod"/>
            </a:pP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Angreifen</a:t>
            </a:r>
          </a:p>
          <a:p>
            <a:pPr marL="914400" lvl="1" indent="-457200">
              <a:buAutoNum type="arabicPeriod"/>
            </a:pPr>
            <a:r>
              <a:rPr lang="de-DE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Handeln</a:t>
            </a:r>
            <a:endParaRPr lang="de-DE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de-DE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Laufen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Tastenkürzel sollten auch eingebaut werden:</a:t>
            </a:r>
          </a:p>
          <a:p>
            <a:pPr marL="914400" lvl="1" indent="-457200">
              <a:buAutoNum type="arabicPeriod"/>
            </a:pPr>
            <a:r>
              <a:rPr lang="de-DE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Undo</a:t>
            </a: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  <a:r>
              <a:rPr lang="de-DE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Redo</a:t>
            </a: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selektierter Pfad</a:t>
            </a:r>
          </a:p>
          <a:p>
            <a:pPr marL="914400" lvl="1" indent="-457200">
              <a:buAutoNum type="arabicPeriod"/>
            </a:pP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Laufen</a:t>
            </a:r>
          </a:p>
          <a:p>
            <a:pPr marL="914400" lvl="1" indent="-457200">
              <a:buAutoNum type="arabicPeriod"/>
            </a:pP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Angreifen</a:t>
            </a:r>
          </a:p>
          <a:p>
            <a:pPr marL="914400" lvl="1" indent="-457200">
              <a:buAutoNum type="arabicPeriod"/>
            </a:pP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Handeln</a:t>
            </a:r>
          </a:p>
          <a:p>
            <a:pPr marL="914400" lvl="1" indent="-457200">
              <a:buAutoNum type="arabicPeriod"/>
            </a:pPr>
            <a:r>
              <a:rPr lang="de-D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Die Details werden noch im Verlauf des Projekts ausgearbeitet…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Mini-Karte, falls möglich, mit Details des Spielgeschehens.</a:t>
            </a:r>
            <a:endParaRPr lang="de-DE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914400" lvl="1" indent="-457200">
              <a:buAutoNum type="arabicPeriod"/>
            </a:pPr>
            <a:endParaRPr lang="de-DE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38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92D050"/>
                </a:solidFill>
              </a:rPr>
              <a:t>Nachfolgend die 3 wichtigsten Bildschirm für unser Spiel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1. Startbildschirm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2. Spielbildschirm (HUD)</a:t>
            </a:r>
            <a:br>
              <a:rPr lang="de-DE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3. Einstellungen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93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5" y="494424"/>
            <a:ext cx="7805209" cy="58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8" y="502046"/>
            <a:ext cx="7789964" cy="58539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940152" y="5661248"/>
            <a:ext cx="85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Chat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32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6" y="509669"/>
            <a:ext cx="7797587" cy="58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8" name="Wolkenförmige Legende 7"/>
          <p:cNvSpPr/>
          <p:nvPr/>
        </p:nvSpPr>
        <p:spPr>
          <a:xfrm>
            <a:off x="107504" y="5229200"/>
            <a:ext cx="2934040" cy="1440160"/>
          </a:xfrm>
          <a:prstGeom prst="cloudCallout">
            <a:avLst>
              <a:gd name="adj1" fmla="val 23594"/>
              <a:gd name="adj2" fmla="val -7396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Startbildschirm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4727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24840" y="692696"/>
            <a:ext cx="7894320" cy="5708104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Hintergrund Bild</a:t>
            </a: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1844824"/>
            <a:ext cx="3573840" cy="386328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Menü</a:t>
            </a: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r>
              <a:rPr lang="de-DE" sz="2000" b="1" dirty="0" smtClean="0">
                <a:solidFill>
                  <a:schemeClr val="bg1"/>
                </a:solidFill>
              </a:rPr>
              <a:t>Im wesentlichen:</a:t>
            </a:r>
          </a:p>
          <a:p>
            <a:endParaRPr lang="de-DE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chemeClr val="bg1"/>
                </a:solidFill>
              </a:rPr>
              <a:t>Einstellungen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chemeClr val="bg1"/>
                </a:solidFill>
              </a:rPr>
              <a:t>Ein- oder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chemeClr val="bg1"/>
                </a:solidFill>
              </a:rPr>
              <a:t>Mehrspielermodus starten</a:t>
            </a:r>
          </a:p>
        </p:txBody>
      </p:sp>
    </p:spTree>
    <p:extLst>
      <p:ext uri="{BB962C8B-B14F-4D97-AF65-F5344CB8AC3E}">
        <p14:creationId xmlns:p14="http://schemas.microsoft.com/office/powerpoint/2010/main" val="379810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107504" y="5229200"/>
            <a:ext cx="2934040" cy="1440160"/>
          </a:xfrm>
          <a:prstGeom prst="cloudCallout">
            <a:avLst>
              <a:gd name="adj1" fmla="val 23594"/>
              <a:gd name="adj2" fmla="val -7396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Einstellungen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752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899592" y="836712"/>
            <a:ext cx="7344816" cy="768660"/>
          </a:xfrm>
          <a:prstGeom prst="rect">
            <a:avLst/>
          </a:pr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Einstellungen</a:t>
            </a: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  <a:p>
            <a:pPr algn="ctr"/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99592" y="1605372"/>
            <a:ext cx="7344816" cy="311460"/>
          </a:xfrm>
          <a:prstGeom prst="rect">
            <a:avLst/>
          </a:prstGeom>
          <a:solidFill>
            <a:schemeClr val="accent6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Reiterartiges </a:t>
            </a:r>
            <a:r>
              <a:rPr lang="de-DE" sz="1600" b="1" dirty="0" err="1" smtClean="0">
                <a:solidFill>
                  <a:schemeClr val="tx1"/>
                </a:solidFill>
              </a:rPr>
              <a:t>Submenü</a:t>
            </a:r>
            <a:r>
              <a:rPr lang="de-DE" sz="1600" b="1" dirty="0" smtClean="0">
                <a:solidFill>
                  <a:schemeClr val="tx1"/>
                </a:solidFill>
              </a:rPr>
              <a:t> führt zu den Unter-Einstellungen</a:t>
            </a:r>
          </a:p>
        </p:txBody>
      </p:sp>
      <p:sp>
        <p:nvSpPr>
          <p:cNvPr id="6" name="Rechteck 5"/>
          <p:cNvSpPr/>
          <p:nvPr/>
        </p:nvSpPr>
        <p:spPr>
          <a:xfrm>
            <a:off x="899592" y="1913502"/>
            <a:ext cx="7344816" cy="4323810"/>
          </a:xfrm>
          <a:prstGeom prst="rect">
            <a:avLst/>
          </a:prstGeom>
          <a:solidFill>
            <a:schemeClr val="tx2">
              <a:lumMod val="10000"/>
              <a:alpha val="9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de-DE" sz="1600" b="1" dirty="0" smtClean="0">
                <a:solidFill>
                  <a:schemeClr val="tx1"/>
                </a:solidFill>
              </a:rPr>
              <a:t>Inhalt zum gewählten Reiter.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 smtClean="0">
                <a:solidFill>
                  <a:schemeClr val="tx1"/>
                </a:solidFill>
              </a:rPr>
              <a:t>Beginnt standartmäßig mit den Grafikeinstellungen,</a:t>
            </a:r>
          </a:p>
          <a:p>
            <a:r>
              <a:rPr lang="de-DE" sz="1600" b="1" dirty="0" smtClean="0">
                <a:solidFill>
                  <a:schemeClr val="tx1"/>
                </a:solidFill>
              </a:rPr>
              <a:t>Was zu den am häufigsten gebrauchten Einstellungen gehört.</a:t>
            </a:r>
          </a:p>
          <a:p>
            <a:endParaRPr lang="de-DE" sz="1600" b="1" dirty="0" smtClean="0">
              <a:solidFill>
                <a:schemeClr val="tx1"/>
              </a:solidFill>
            </a:endParaRPr>
          </a:p>
          <a:p>
            <a:r>
              <a:rPr lang="de-DE" sz="1600" b="1" dirty="0" smtClean="0">
                <a:solidFill>
                  <a:schemeClr val="tx1"/>
                </a:solidFill>
              </a:rPr>
              <a:t>Auf jeden Fall immer dabei ist: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de-DE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Spieleinstellungen</a:t>
            </a:r>
            <a:r>
              <a:rPr lang="de-DE" sz="1600" b="1" dirty="0" smtClean="0">
                <a:solidFill>
                  <a:schemeClr val="tx1"/>
                </a:solidFill>
              </a:rPr>
              <a:t>: Betrifft das Verhalten des Spiels, z.B. Schwierigkeitsgrad</a:t>
            </a:r>
            <a:br>
              <a:rPr lang="de-DE" sz="1600" b="1" dirty="0" smtClean="0">
                <a:solidFill>
                  <a:schemeClr val="tx1"/>
                </a:solidFill>
              </a:rPr>
            </a:br>
            <a:endParaRPr lang="de-DE" sz="16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Interfaceeinstellungen</a:t>
            </a:r>
            <a:r>
              <a:rPr lang="de-DE" sz="1600" b="1" dirty="0" smtClean="0">
                <a:solidFill>
                  <a:schemeClr val="tx1"/>
                </a:solidFill>
              </a:rPr>
              <a:t>: Ändern was in der GUI im Spiel angezeigt wird.</a:t>
            </a:r>
            <a:br>
              <a:rPr lang="de-DE" sz="1600" b="1" dirty="0" smtClean="0">
                <a:solidFill>
                  <a:schemeClr val="tx1"/>
                </a:solidFill>
              </a:rPr>
            </a:br>
            <a:endParaRPr lang="de-DE" sz="16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Grafikeinstellungen</a:t>
            </a:r>
            <a:r>
              <a:rPr lang="de-DE" sz="1600" b="1" dirty="0" smtClean="0">
                <a:solidFill>
                  <a:schemeClr val="tx1"/>
                </a:solidFill>
              </a:rPr>
              <a:t>: Auflösung, Detailgrad, Texturqualität, sehr </a:t>
            </a:r>
            <a:r>
              <a:rPr lang="de-DE" sz="1600" b="1" dirty="0" err="1" smtClean="0">
                <a:solidFill>
                  <a:schemeClr val="tx1"/>
                </a:solidFill>
              </a:rPr>
              <a:t>detailierte</a:t>
            </a:r>
            <a:r>
              <a:rPr lang="de-DE" sz="1600" b="1" dirty="0" smtClean="0">
                <a:solidFill>
                  <a:schemeClr val="tx1"/>
                </a:solidFill>
              </a:rPr>
              <a:t> Auswahlmöglichkeiten.</a:t>
            </a:r>
            <a:br>
              <a:rPr lang="de-DE" sz="1600" b="1" dirty="0" smtClean="0">
                <a:solidFill>
                  <a:schemeClr val="tx1"/>
                </a:solidFill>
              </a:rPr>
            </a:br>
            <a:endParaRPr lang="de-DE" sz="16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de-DE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Soundeinstellungen</a:t>
            </a:r>
            <a:r>
              <a:rPr lang="de-DE" sz="1600" b="1" dirty="0" smtClean="0">
                <a:solidFill>
                  <a:schemeClr val="tx1"/>
                </a:solidFill>
              </a:rPr>
              <a:t>: Laufstärke der Musik und Effekte und Deaktivierungsmöglichkeit.</a:t>
            </a:r>
            <a:endParaRPr lang="de-DE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3" name="Wolkenförmige Legende 2"/>
          <p:cNvSpPr/>
          <p:nvPr/>
        </p:nvSpPr>
        <p:spPr>
          <a:xfrm>
            <a:off x="120845" y="5254766"/>
            <a:ext cx="2934040" cy="1440160"/>
          </a:xfrm>
          <a:prstGeom prst="cloudCallout">
            <a:avLst>
              <a:gd name="adj1" fmla="val 23594"/>
              <a:gd name="adj2" fmla="val -7396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Mehrspieler-Menü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1146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57200"/>
            <a:ext cx="7894320" cy="59436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699792" y="1916832"/>
            <a:ext cx="3744416" cy="3816424"/>
          </a:xfrm>
          <a:prstGeom prst="rect">
            <a:avLst/>
          </a:prstGeom>
          <a:solidFill>
            <a:srgbClr val="92D050">
              <a:alpha val="77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Der Mehrspieler-Modus erlaubt auch ein Spiel schnell zu starten ohne sehr detailliert Konfigurationen</a:t>
            </a:r>
            <a:endParaRPr lang="de-D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406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Bildschirmpräsentation (4:3)</PresentationFormat>
  <Paragraphs>260</Paragraphs>
  <Slides>34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Nachfolgend die 3 wichtigsten Bildschirm für unser Spiel  1. Startbildschirm 2. Spielbildschirm (HUD) 3. Einstellungen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Saman Rad</dc:creator>
  <cp:lastModifiedBy>Saman Rad</cp:lastModifiedBy>
  <cp:revision>43</cp:revision>
  <dcterms:created xsi:type="dcterms:W3CDTF">2012-01-18T11:24:57Z</dcterms:created>
  <dcterms:modified xsi:type="dcterms:W3CDTF">2012-01-19T15:45:38Z</dcterms:modified>
</cp:coreProperties>
</file>