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4" r:id="rId8"/>
    <p:sldId id="260" r:id="rId9"/>
    <p:sldId id="261" r:id="rId10"/>
    <p:sldId id="262" r:id="rId11"/>
    <p:sldId id="266" r:id="rId12"/>
    <p:sldId id="267" r:id="rId13"/>
    <p:sldId id="275" r:id="rId14"/>
    <p:sldId id="276" r:id="rId15"/>
    <p:sldId id="272" r:id="rId16"/>
    <p:sldId id="274" r:id="rId17"/>
    <p:sldId id="273" r:id="rId18"/>
    <p:sldId id="268" r:id="rId19"/>
    <p:sldId id="269" r:id="rId20"/>
    <p:sldId id="270" r:id="rId21"/>
    <p:sldId id="271" r:id="rId22"/>
    <p:sldId id="263"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Car_rental" TargetMode="External"/><Relationship Id="rId2" Type="http://schemas.openxmlformats.org/officeDocument/2006/relationships/image" Target="../media/image15.jpg"/><Relationship Id="rId1" Type="http://schemas.openxmlformats.org/officeDocument/2006/relationships/slideLayout" Target="../slideLayouts/slideLayout9.xml"/><Relationship Id="rId5" Type="http://schemas.openxmlformats.org/officeDocument/2006/relationships/hyperlink" Target="https://rentrax.com/what-are-the-benefits-of-online-car-rental-software/" TargetMode="External"/><Relationship Id="rId4" Type="http://schemas.openxmlformats.org/officeDocument/2006/relationships/hyperlink" Target="https://www.researchgate.net/publication/353174644_Car_Rental_Syste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31026" y="639097"/>
            <a:ext cx="6812045" cy="3686015"/>
          </a:xfrm>
        </p:spPr>
        <p:txBody>
          <a:bodyPr>
            <a:normAutofit/>
          </a:bodyPr>
          <a:lstStyle/>
          <a:p>
            <a:r>
              <a:rPr lang="en-US" sz="2800" dirty="0"/>
              <a:t>CAR RENTAL MANAGEMENT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Concepts of Object Oriented Design – CSYE6200 </a:t>
            </a: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2036"/>
            <a:ext cx="4635315" cy="6506811"/>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2990-2EA9-B610-F1CF-8BCB3A574C10}"/>
              </a:ext>
            </a:extLst>
          </p:cNvPr>
          <p:cNvSpPr>
            <a:spLocks noGrp="1"/>
          </p:cNvSpPr>
          <p:nvPr>
            <p:ph type="title"/>
          </p:nvPr>
        </p:nvSpPr>
        <p:spPr/>
        <p:txBody>
          <a:bodyPr>
            <a:normAutofit/>
          </a:bodyPr>
          <a:lstStyle/>
          <a:p>
            <a:r>
              <a:rPr lang="en-US" sz="3200" dirty="0"/>
              <a:t>ADMIN OPERATIONS PAGE</a:t>
            </a:r>
            <a:endParaRPr lang="en-IN" sz="3200" dirty="0"/>
          </a:p>
        </p:txBody>
      </p:sp>
      <p:pic>
        <p:nvPicPr>
          <p:cNvPr id="5" name="Content Placeholder 4" descr="A screenshot of a computer&#10;&#10;Description automatically generated">
            <a:extLst>
              <a:ext uri="{FF2B5EF4-FFF2-40B4-BE49-F238E27FC236}">
                <a16:creationId xmlns:a16="http://schemas.microsoft.com/office/drawing/2014/main" id="{C863031C-CB32-8646-36CB-A8705097B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0100" y="2108200"/>
            <a:ext cx="5765800" cy="3760788"/>
          </a:xfrm>
        </p:spPr>
      </p:pic>
    </p:spTree>
    <p:extLst>
      <p:ext uri="{BB962C8B-B14F-4D97-AF65-F5344CB8AC3E}">
        <p14:creationId xmlns:p14="http://schemas.microsoft.com/office/powerpoint/2010/main" val="328128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DB3D-ACC9-3708-239F-98CDD821B8CB}"/>
              </a:ext>
            </a:extLst>
          </p:cNvPr>
          <p:cNvSpPr>
            <a:spLocks noGrp="1"/>
          </p:cNvSpPr>
          <p:nvPr>
            <p:ph type="title"/>
          </p:nvPr>
        </p:nvSpPr>
        <p:spPr/>
        <p:txBody>
          <a:bodyPr>
            <a:normAutofit/>
          </a:bodyPr>
          <a:lstStyle/>
          <a:p>
            <a:r>
              <a:rPr lang="en-US" sz="3600" dirty="0"/>
              <a:t>CAR CATALOG</a:t>
            </a:r>
            <a:endParaRPr lang="en-IN" sz="3600" dirty="0"/>
          </a:p>
        </p:txBody>
      </p:sp>
      <p:pic>
        <p:nvPicPr>
          <p:cNvPr id="5" name="Content Placeholder 4" descr="A screenshot of a computer&#10;&#10;Description automatically generated">
            <a:extLst>
              <a:ext uri="{FF2B5EF4-FFF2-40B4-BE49-F238E27FC236}">
                <a16:creationId xmlns:a16="http://schemas.microsoft.com/office/drawing/2014/main" id="{94A8C570-6478-3425-E265-095DC025D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0" y="2108200"/>
            <a:ext cx="5778499" cy="3760788"/>
          </a:xfrm>
        </p:spPr>
      </p:pic>
    </p:spTree>
    <p:extLst>
      <p:ext uri="{BB962C8B-B14F-4D97-AF65-F5344CB8AC3E}">
        <p14:creationId xmlns:p14="http://schemas.microsoft.com/office/powerpoint/2010/main" val="309747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EF65-E302-EC51-2714-9314DA3C18DC}"/>
              </a:ext>
            </a:extLst>
          </p:cNvPr>
          <p:cNvSpPr>
            <a:spLocks noGrp="1"/>
          </p:cNvSpPr>
          <p:nvPr>
            <p:ph type="title"/>
          </p:nvPr>
        </p:nvSpPr>
        <p:spPr/>
        <p:txBody>
          <a:bodyPr>
            <a:normAutofit/>
          </a:bodyPr>
          <a:lstStyle/>
          <a:p>
            <a:r>
              <a:rPr lang="en-US" sz="3200" dirty="0"/>
              <a:t>MANAGE CUSTOMERS PAGE</a:t>
            </a:r>
            <a:endParaRPr lang="en-IN" sz="3200" dirty="0"/>
          </a:p>
        </p:txBody>
      </p:sp>
      <p:pic>
        <p:nvPicPr>
          <p:cNvPr id="5" name="Content Placeholder 4" descr="A screenshot of a computer&#10;&#10;Description automatically generated">
            <a:extLst>
              <a:ext uri="{FF2B5EF4-FFF2-40B4-BE49-F238E27FC236}">
                <a16:creationId xmlns:a16="http://schemas.microsoft.com/office/drawing/2014/main" id="{1E4F1122-003C-F8B8-A18D-C735F80A19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0521" y="2108200"/>
            <a:ext cx="6493565" cy="3760788"/>
          </a:xfrm>
        </p:spPr>
      </p:pic>
    </p:spTree>
    <p:extLst>
      <p:ext uri="{BB962C8B-B14F-4D97-AF65-F5344CB8AC3E}">
        <p14:creationId xmlns:p14="http://schemas.microsoft.com/office/powerpoint/2010/main" val="103925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4AFA-17EF-EE5C-6680-C47AB56DEE30}"/>
              </a:ext>
            </a:extLst>
          </p:cNvPr>
          <p:cNvSpPr>
            <a:spLocks noGrp="1"/>
          </p:cNvSpPr>
          <p:nvPr>
            <p:ph type="title"/>
          </p:nvPr>
        </p:nvSpPr>
        <p:spPr/>
        <p:txBody>
          <a:bodyPr>
            <a:normAutofit/>
          </a:bodyPr>
          <a:lstStyle/>
          <a:p>
            <a:r>
              <a:rPr lang="en-US" sz="3200" dirty="0"/>
              <a:t>CAR ISSUE PAGE</a:t>
            </a:r>
            <a:endParaRPr lang="en-IN" sz="3200" dirty="0"/>
          </a:p>
        </p:txBody>
      </p:sp>
      <p:pic>
        <p:nvPicPr>
          <p:cNvPr id="5" name="Content Placeholder 4" descr="A screenshot of a computer&#10;&#10;Description automatically generated">
            <a:extLst>
              <a:ext uri="{FF2B5EF4-FFF2-40B4-BE49-F238E27FC236}">
                <a16:creationId xmlns:a16="http://schemas.microsoft.com/office/drawing/2014/main" id="{2B15FC10-AB05-EEF5-28A0-534B3BC89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235" y="2108200"/>
            <a:ext cx="6599582" cy="3760788"/>
          </a:xfrm>
        </p:spPr>
      </p:pic>
    </p:spTree>
    <p:extLst>
      <p:ext uri="{BB962C8B-B14F-4D97-AF65-F5344CB8AC3E}">
        <p14:creationId xmlns:p14="http://schemas.microsoft.com/office/powerpoint/2010/main" val="151439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D4C2-6C41-3392-D0BB-022CD4D36BD0}"/>
              </a:ext>
            </a:extLst>
          </p:cNvPr>
          <p:cNvSpPr>
            <a:spLocks noGrp="1"/>
          </p:cNvSpPr>
          <p:nvPr>
            <p:ph type="title"/>
          </p:nvPr>
        </p:nvSpPr>
        <p:spPr/>
        <p:txBody>
          <a:bodyPr>
            <a:normAutofit/>
          </a:bodyPr>
          <a:lstStyle/>
          <a:p>
            <a:r>
              <a:rPr lang="en-US" sz="3200" dirty="0"/>
              <a:t>CAR RETURN PAGE</a:t>
            </a:r>
            <a:endParaRPr lang="en-IN" sz="3200" dirty="0"/>
          </a:p>
        </p:txBody>
      </p:sp>
      <p:pic>
        <p:nvPicPr>
          <p:cNvPr id="5" name="Content Placeholder 4" descr="A screenshot of a computer&#10;&#10;Description automatically generated">
            <a:extLst>
              <a:ext uri="{FF2B5EF4-FFF2-40B4-BE49-F238E27FC236}">
                <a16:creationId xmlns:a16="http://schemas.microsoft.com/office/drawing/2014/main" id="{8B45D78D-5669-4E2D-FC53-E2EE746D0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2313" y="2108200"/>
            <a:ext cx="5261113" cy="3760788"/>
          </a:xfrm>
        </p:spPr>
      </p:pic>
    </p:spTree>
    <p:extLst>
      <p:ext uri="{BB962C8B-B14F-4D97-AF65-F5344CB8AC3E}">
        <p14:creationId xmlns:p14="http://schemas.microsoft.com/office/powerpoint/2010/main" val="120441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308F-FF18-A59D-1E77-E151BEB533B3}"/>
              </a:ext>
            </a:extLst>
          </p:cNvPr>
          <p:cNvSpPr>
            <a:spLocks noGrp="1"/>
          </p:cNvSpPr>
          <p:nvPr>
            <p:ph type="title"/>
          </p:nvPr>
        </p:nvSpPr>
        <p:spPr/>
        <p:txBody>
          <a:bodyPr/>
          <a:lstStyle/>
          <a:p>
            <a:r>
              <a:rPr lang="en-US" dirty="0"/>
              <a:t>CUSTOMER SIGN IN PAGE</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8DF3CA7E-5A47-6156-993A-1992E8B98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731" y="2108200"/>
            <a:ext cx="5989982" cy="3760788"/>
          </a:xfrm>
        </p:spPr>
      </p:pic>
    </p:spTree>
    <p:extLst>
      <p:ext uri="{BB962C8B-B14F-4D97-AF65-F5344CB8AC3E}">
        <p14:creationId xmlns:p14="http://schemas.microsoft.com/office/powerpoint/2010/main" val="270442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93F8-9DBD-B101-1C6E-780DE15D64E5}"/>
              </a:ext>
            </a:extLst>
          </p:cNvPr>
          <p:cNvSpPr>
            <a:spLocks noGrp="1"/>
          </p:cNvSpPr>
          <p:nvPr>
            <p:ph type="title"/>
          </p:nvPr>
        </p:nvSpPr>
        <p:spPr/>
        <p:txBody>
          <a:bodyPr>
            <a:normAutofit/>
          </a:bodyPr>
          <a:lstStyle/>
          <a:p>
            <a:r>
              <a:rPr lang="en-US" sz="3200" dirty="0"/>
              <a:t>CUSTOMER SIGN UP PAGE</a:t>
            </a:r>
            <a:endParaRPr lang="en-IN" sz="3200" dirty="0"/>
          </a:p>
        </p:txBody>
      </p:sp>
      <p:pic>
        <p:nvPicPr>
          <p:cNvPr id="5" name="Content Placeholder 4" descr="A screenshot of a computer&#10;&#10;Description automatically generated">
            <a:extLst>
              <a:ext uri="{FF2B5EF4-FFF2-40B4-BE49-F238E27FC236}">
                <a16:creationId xmlns:a16="http://schemas.microsoft.com/office/drawing/2014/main" id="{9089ECDD-1385-631D-1AB2-B750FC7A6E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495" y="2108200"/>
            <a:ext cx="5738191" cy="3760788"/>
          </a:xfrm>
        </p:spPr>
      </p:pic>
    </p:spTree>
    <p:extLst>
      <p:ext uri="{BB962C8B-B14F-4D97-AF65-F5344CB8AC3E}">
        <p14:creationId xmlns:p14="http://schemas.microsoft.com/office/powerpoint/2010/main" val="110159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1C32-ED95-149A-C9D6-8EDD4333D40B}"/>
              </a:ext>
            </a:extLst>
          </p:cNvPr>
          <p:cNvSpPr>
            <a:spLocks noGrp="1"/>
          </p:cNvSpPr>
          <p:nvPr>
            <p:ph type="title"/>
          </p:nvPr>
        </p:nvSpPr>
        <p:spPr/>
        <p:txBody>
          <a:bodyPr>
            <a:normAutofit/>
          </a:bodyPr>
          <a:lstStyle/>
          <a:p>
            <a:r>
              <a:rPr lang="en-US" sz="3200" dirty="0"/>
              <a:t>CUSTOMER OPERATIONS SCREEN</a:t>
            </a:r>
            <a:endParaRPr lang="en-IN" sz="3200" dirty="0"/>
          </a:p>
        </p:txBody>
      </p:sp>
      <p:pic>
        <p:nvPicPr>
          <p:cNvPr id="5" name="Content Placeholder 4" descr="A screenshot of a computer&#10;&#10;Description automatically generated">
            <a:extLst>
              <a:ext uri="{FF2B5EF4-FFF2-40B4-BE49-F238E27FC236}">
                <a16:creationId xmlns:a16="http://schemas.microsoft.com/office/drawing/2014/main" id="{BA81D3B2-ABA3-9261-25C5-C426489C6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4017" y="2108200"/>
            <a:ext cx="6096000" cy="3760788"/>
          </a:xfrm>
        </p:spPr>
      </p:pic>
    </p:spTree>
    <p:extLst>
      <p:ext uri="{BB962C8B-B14F-4D97-AF65-F5344CB8AC3E}">
        <p14:creationId xmlns:p14="http://schemas.microsoft.com/office/powerpoint/2010/main" val="77091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ACB1-4227-23AD-8DCB-1E5437D0A89E}"/>
              </a:ext>
            </a:extLst>
          </p:cNvPr>
          <p:cNvSpPr>
            <a:spLocks noGrp="1"/>
          </p:cNvSpPr>
          <p:nvPr>
            <p:ph type="title"/>
          </p:nvPr>
        </p:nvSpPr>
        <p:spPr/>
        <p:txBody>
          <a:bodyPr>
            <a:normAutofit/>
          </a:bodyPr>
          <a:lstStyle/>
          <a:p>
            <a:r>
              <a:rPr lang="en-US" sz="3200" dirty="0"/>
              <a:t>CARS SEARCH SCREEN</a:t>
            </a:r>
            <a:endParaRPr lang="en-IN" sz="3200" dirty="0"/>
          </a:p>
        </p:txBody>
      </p:sp>
      <p:pic>
        <p:nvPicPr>
          <p:cNvPr id="5" name="Content Placeholder 4" descr="A screenshot of a computer&#10;&#10;Description automatically generated">
            <a:extLst>
              <a:ext uri="{FF2B5EF4-FFF2-40B4-BE49-F238E27FC236}">
                <a16:creationId xmlns:a16="http://schemas.microsoft.com/office/drawing/2014/main" id="{0BB31CE6-BAEA-0C4D-048E-221BD367D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730" y="2108200"/>
            <a:ext cx="6347792" cy="3760788"/>
          </a:xfrm>
        </p:spPr>
      </p:pic>
    </p:spTree>
    <p:extLst>
      <p:ext uri="{BB962C8B-B14F-4D97-AF65-F5344CB8AC3E}">
        <p14:creationId xmlns:p14="http://schemas.microsoft.com/office/powerpoint/2010/main" val="333405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black and white icon of a car and a calendar&#10;&#10;Description automatically generated">
            <a:extLst>
              <a:ext uri="{FF2B5EF4-FFF2-40B4-BE49-F238E27FC236}">
                <a16:creationId xmlns:a16="http://schemas.microsoft.com/office/drawing/2014/main" id="{82D45E38-CBCC-F5B0-39F8-AEF5CC17A32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1224" b="31224"/>
          <a:stretch>
            <a:fillRect/>
          </a:stretch>
        </p:blipFill>
        <p:spPr>
          <a:xfrm>
            <a:off x="0" y="-79445"/>
            <a:ext cx="12192000" cy="3180453"/>
          </a:xfrm>
        </p:spPr>
      </p:pic>
      <p:sp>
        <p:nvSpPr>
          <p:cNvPr id="3" name="Title 2">
            <a:extLst>
              <a:ext uri="{FF2B5EF4-FFF2-40B4-BE49-F238E27FC236}">
                <a16:creationId xmlns:a16="http://schemas.microsoft.com/office/drawing/2014/main" id="{8CF248F6-19F3-00CF-DCD8-0E49725CABCD}"/>
              </a:ext>
            </a:extLst>
          </p:cNvPr>
          <p:cNvSpPr>
            <a:spLocks noGrp="1"/>
          </p:cNvSpPr>
          <p:nvPr>
            <p:ph type="title"/>
          </p:nvPr>
        </p:nvSpPr>
        <p:spPr>
          <a:xfrm>
            <a:off x="341905" y="3717236"/>
            <a:ext cx="10113645" cy="743682"/>
          </a:xfrm>
        </p:spPr>
        <p:txBody>
          <a:bodyPr/>
          <a:lstStyle/>
          <a:p>
            <a:r>
              <a:rPr lang="en-US" dirty="0">
                <a:solidFill>
                  <a:schemeClr val="tx1"/>
                </a:solidFill>
              </a:rPr>
              <a:t>REFERENCES</a:t>
            </a:r>
            <a:endParaRPr lang="en-IN" dirty="0">
              <a:solidFill>
                <a:schemeClr val="tx1"/>
              </a:solidFill>
            </a:endParaRPr>
          </a:p>
        </p:txBody>
      </p:sp>
      <p:sp>
        <p:nvSpPr>
          <p:cNvPr id="4" name="Text Placeholder 3">
            <a:extLst>
              <a:ext uri="{FF2B5EF4-FFF2-40B4-BE49-F238E27FC236}">
                <a16:creationId xmlns:a16="http://schemas.microsoft.com/office/drawing/2014/main" id="{B0E824FA-AA81-87D3-9FBB-E4415074EEEA}"/>
              </a:ext>
            </a:extLst>
          </p:cNvPr>
          <p:cNvSpPr>
            <a:spLocks noGrp="1"/>
          </p:cNvSpPr>
          <p:nvPr>
            <p:ph type="body" sz="half" idx="2"/>
          </p:nvPr>
        </p:nvSpPr>
        <p:spPr>
          <a:xfrm>
            <a:off x="341904" y="4717773"/>
            <a:ext cx="11677817" cy="1908313"/>
          </a:xfrm>
        </p:spPr>
        <p:txBody>
          <a:bodyPr>
            <a:normAutofit lnSpcReduction="10000"/>
          </a:bodyPr>
          <a:lstStyle/>
          <a:p>
            <a:pPr marL="285750" indent="-285750">
              <a:buFont typeface="Arial" panose="020B0604020202020204" pitchFamily="34" charset="0"/>
              <a:buChar char="•"/>
            </a:pPr>
            <a:r>
              <a:rPr lang="en-IN" sz="2000" dirty="0">
                <a:latin typeface="+mj-lt"/>
              </a:rPr>
              <a:t>Car Rental From Wikipedia :   </a:t>
            </a:r>
            <a:r>
              <a:rPr lang="en-IN" sz="2000" dirty="0">
                <a:latin typeface="+mj-lt"/>
                <a:hlinkClick r:id="rId3"/>
              </a:rPr>
              <a:t>https://en.wikipedia.org/wiki/Car_rental</a:t>
            </a:r>
            <a:endParaRPr lang="en-IN" sz="2000" dirty="0">
              <a:latin typeface="+mj-lt"/>
            </a:endParaRPr>
          </a:p>
          <a:p>
            <a:pPr marL="285750" indent="-285750">
              <a:buFont typeface="Arial" panose="020B0604020202020204" pitchFamily="34" charset="0"/>
              <a:buChar char="•"/>
            </a:pPr>
            <a:r>
              <a:rPr lang="en-IN" sz="2000" dirty="0">
                <a:latin typeface="+mj-lt"/>
              </a:rPr>
              <a:t>Car Rental System from Research gate : </a:t>
            </a:r>
            <a:r>
              <a:rPr lang="en-IN" sz="2000" dirty="0">
                <a:latin typeface="+mj-lt"/>
                <a:hlinkClick r:id="rId4"/>
              </a:rPr>
              <a:t>https://www.researchgate.net/publication/353174644_Car_Rental_System</a:t>
            </a:r>
            <a:endParaRPr lang="en-IN" sz="2000" dirty="0">
              <a:latin typeface="+mj-lt"/>
            </a:endParaRPr>
          </a:p>
          <a:p>
            <a:pPr marL="285750" indent="-285750">
              <a:buFont typeface="Arial" panose="020B0604020202020204" pitchFamily="34" charset="0"/>
              <a:buChar char="•"/>
            </a:pPr>
            <a:r>
              <a:rPr lang="en-US" sz="2000" b="0" i="0" dirty="0">
                <a:solidFill>
                  <a:schemeClr val="bg1"/>
                </a:solidFill>
                <a:effectLst/>
                <a:latin typeface="-apple-system"/>
              </a:rPr>
              <a:t>What are the benefits of online car rental software?</a:t>
            </a:r>
            <a:endParaRPr lang="en-IN" sz="2000" b="0" i="0" dirty="0">
              <a:solidFill>
                <a:schemeClr val="bg1"/>
              </a:solidFill>
              <a:effectLst/>
              <a:latin typeface="+mj-lt"/>
            </a:endParaRPr>
          </a:p>
          <a:p>
            <a:r>
              <a:rPr lang="en-US" sz="2000" b="0" i="0" dirty="0">
                <a:solidFill>
                  <a:schemeClr val="bg1"/>
                </a:solidFill>
                <a:effectLst/>
                <a:latin typeface="-apple-system"/>
                <a:hlinkClick r:id="rId5"/>
              </a:rPr>
              <a:t>https://rentrax.com/what-are-the-benefits-of-online-car-rental-software/</a:t>
            </a:r>
            <a:endParaRPr lang="en-US" sz="2000" b="0" i="0" dirty="0">
              <a:solidFill>
                <a:schemeClr val="bg1"/>
              </a:solidFill>
              <a:effectLst/>
              <a:latin typeface="-apple-system"/>
            </a:endParaRPr>
          </a:p>
          <a:p>
            <a:endParaRPr lang="en-US" sz="2000" b="0" i="0" dirty="0">
              <a:solidFill>
                <a:schemeClr val="bg1"/>
              </a:solidFill>
              <a:effectLst/>
              <a:latin typeface="-apple-system"/>
            </a:endParaRPr>
          </a:p>
          <a:p>
            <a:endParaRPr lang="en-US" sz="2000" b="0" i="0" dirty="0">
              <a:solidFill>
                <a:schemeClr val="bg1"/>
              </a:solidFill>
              <a:effectLst/>
              <a:latin typeface="-apple-system"/>
            </a:endParaRPr>
          </a:p>
        </p:txBody>
      </p:sp>
    </p:spTree>
    <p:extLst>
      <p:ext uri="{BB962C8B-B14F-4D97-AF65-F5344CB8AC3E}">
        <p14:creationId xmlns:p14="http://schemas.microsoft.com/office/powerpoint/2010/main" val="236677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anchor="ctr">
            <a:normAutofit/>
          </a:bodyPr>
          <a:lstStyle/>
          <a:p>
            <a:pPr lvl="0"/>
            <a:r>
              <a:rPr lang="en-US" sz="3200" dirty="0">
                <a:solidFill>
                  <a:schemeClr val="tx1"/>
                </a:solidFill>
              </a:rPr>
              <a:t>TEAM MEMBERS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2501" y="1878496"/>
            <a:ext cx="8750195" cy="1905000"/>
          </a:xfrm>
        </p:spPr>
        <p:txBody>
          <a:bodyPr>
            <a:normAutofit/>
          </a:bodyPr>
          <a:lstStyle/>
          <a:p>
            <a:r>
              <a:rPr lang="en-US" sz="2200" dirty="0">
                <a:solidFill>
                  <a:srgbClr val="FFFFFF"/>
                </a:solidFill>
                <a:latin typeface="Calibri" panose="020F0502020204030204" pitchFamily="34" charset="0"/>
                <a:cs typeface="Calibri" panose="020F0502020204030204" pitchFamily="34" charset="0"/>
              </a:rPr>
              <a:t>Niharika Santhoshini karri - 002727629</a:t>
            </a:r>
          </a:p>
          <a:p>
            <a:r>
              <a:rPr lang="en-US" sz="2200" dirty="0">
                <a:solidFill>
                  <a:srgbClr val="FFFFFF"/>
                </a:solidFill>
                <a:latin typeface="Calibri" panose="020F0502020204030204" pitchFamily="34" charset="0"/>
                <a:cs typeface="Calibri" panose="020F0502020204030204" pitchFamily="34" charset="0"/>
              </a:rPr>
              <a:t>Sraddha peddagangireddy gari -002743943</a:t>
            </a:r>
          </a:p>
          <a:p>
            <a:r>
              <a:rPr lang="en-US" sz="2200" dirty="0" err="1">
                <a:solidFill>
                  <a:schemeClr val="bg1"/>
                </a:solidFill>
                <a:latin typeface="Calibri" panose="020F0502020204030204" pitchFamily="34" charset="0"/>
                <a:cs typeface="Calibri" panose="020F0502020204030204" pitchFamily="34" charset="0"/>
              </a:rPr>
              <a:t>Sahithi</a:t>
            </a:r>
            <a:r>
              <a:rPr lang="en-US" sz="2200" dirty="0">
                <a:solidFill>
                  <a:schemeClr val="bg1"/>
                </a:solidFill>
                <a:latin typeface="Calibri" panose="020F0502020204030204" pitchFamily="34" charset="0"/>
                <a:cs typeface="Calibri" panose="020F0502020204030204" pitchFamily="34" charset="0"/>
              </a:rPr>
              <a:t> </a:t>
            </a:r>
            <a:r>
              <a:rPr lang="en-US" sz="2200" dirty="0" err="1">
                <a:solidFill>
                  <a:schemeClr val="bg1"/>
                </a:solidFill>
                <a:latin typeface="Calibri" panose="020F0502020204030204" pitchFamily="34" charset="0"/>
                <a:cs typeface="Calibri" panose="020F0502020204030204" pitchFamily="34" charset="0"/>
              </a:rPr>
              <a:t>reddy</a:t>
            </a:r>
            <a:r>
              <a:rPr lang="en-US" sz="2200" dirty="0">
                <a:solidFill>
                  <a:schemeClr val="bg1"/>
                </a:solidFill>
                <a:latin typeface="Calibri" panose="020F0502020204030204" pitchFamily="34" charset="0"/>
                <a:cs typeface="Calibri" panose="020F0502020204030204" pitchFamily="34" charset="0"/>
              </a:rPr>
              <a:t> </a:t>
            </a:r>
            <a:r>
              <a:rPr lang="en-IN" sz="2200" dirty="0" err="1">
                <a:solidFill>
                  <a:schemeClr val="bg1"/>
                </a:solidFill>
              </a:rPr>
              <a:t>Marapadaga</a:t>
            </a:r>
            <a:r>
              <a:rPr lang="en-US" sz="2200" dirty="0">
                <a:solidFill>
                  <a:schemeClr val="bg1"/>
                </a:solidFill>
                <a:latin typeface="Calibri" panose="020F0502020204030204" pitchFamily="34" charset="0"/>
                <a:cs typeface="Calibri" panose="020F0502020204030204" pitchFamily="34" charset="0"/>
              </a:rPr>
              <a:t> - 002764442</a:t>
            </a:r>
          </a:p>
          <a:p>
            <a:endParaRPr lang="en-US" sz="2200" dirty="0">
              <a:solidFill>
                <a:srgbClr val="FFFFFF"/>
              </a:solidFill>
            </a:endParaRPr>
          </a:p>
          <a:p>
            <a:endParaRPr lang="en-US" sz="2200" dirty="0">
              <a:solidFill>
                <a:srgbClr val="FFFFFF"/>
              </a:solidFill>
            </a:endParaRPr>
          </a:p>
        </p:txBody>
      </p:sp>
      <p:pic>
        <p:nvPicPr>
          <p:cNvPr id="9" name="Picture 8" descr="A group of people with one person in the middle&#10;&#10;Description automatically generated">
            <a:extLst>
              <a:ext uri="{FF2B5EF4-FFF2-40B4-BE49-F238E27FC236}">
                <a16:creationId xmlns:a16="http://schemas.microsoft.com/office/drawing/2014/main" id="{C77BB640-4910-3793-5EFD-AC3F1AE20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450" y="-39757"/>
            <a:ext cx="5006009" cy="4992757"/>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4DD441-DFA1-4ECF-E980-E63C7D3B8454}"/>
              </a:ext>
            </a:extLst>
          </p:cNvPr>
          <p:cNvSpPr>
            <a:spLocks noGrp="1"/>
          </p:cNvSpPr>
          <p:nvPr>
            <p:ph type="title"/>
          </p:nvPr>
        </p:nvSpPr>
        <p:spPr/>
        <p:txBody>
          <a:bodyPr/>
          <a:lstStyle/>
          <a:p>
            <a:r>
              <a:rPr lang="en-US" dirty="0"/>
              <a:t> </a:t>
            </a:r>
            <a:endParaRPr lang="en-IN" dirty="0"/>
          </a:p>
        </p:txBody>
      </p:sp>
      <p:sp>
        <p:nvSpPr>
          <p:cNvPr id="4" name="Text Placeholder 3">
            <a:extLst>
              <a:ext uri="{FF2B5EF4-FFF2-40B4-BE49-F238E27FC236}">
                <a16:creationId xmlns:a16="http://schemas.microsoft.com/office/drawing/2014/main" id="{94023A1E-F8CE-4703-9964-4E54BD4EA794}"/>
              </a:ext>
            </a:extLst>
          </p:cNvPr>
          <p:cNvSpPr>
            <a:spLocks noGrp="1"/>
          </p:cNvSpPr>
          <p:nvPr>
            <p:ph type="body" sz="half" idx="2"/>
          </p:nvPr>
        </p:nvSpPr>
        <p:spPr/>
        <p:txBody>
          <a:bodyPr/>
          <a:lstStyle/>
          <a:p>
            <a:r>
              <a:rPr lang="en-US" dirty="0"/>
              <a:t> </a:t>
            </a:r>
            <a:endParaRPr lang="en-IN" dirty="0"/>
          </a:p>
        </p:txBody>
      </p:sp>
      <p:sp>
        <p:nvSpPr>
          <p:cNvPr id="24" name="Picture Placeholder 23">
            <a:extLst>
              <a:ext uri="{FF2B5EF4-FFF2-40B4-BE49-F238E27FC236}">
                <a16:creationId xmlns:a16="http://schemas.microsoft.com/office/drawing/2014/main" id="{F543214D-9EDF-3DB5-EF8A-C4BB85F64154}"/>
              </a:ext>
            </a:extLst>
          </p:cNvPr>
          <p:cNvSpPr>
            <a:spLocks noGrp="1"/>
          </p:cNvSpPr>
          <p:nvPr>
            <p:ph type="pic" idx="1"/>
          </p:nvPr>
        </p:nvSpPr>
        <p:spPr/>
        <p:txBody>
          <a:bodyPr/>
          <a:lstStyle/>
          <a:p>
            <a:r>
              <a:rPr lang="en-US" dirty="0"/>
              <a:t> </a:t>
            </a:r>
            <a:endParaRPr lang="en-IN" dirty="0"/>
          </a:p>
        </p:txBody>
      </p:sp>
      <p:pic>
        <p:nvPicPr>
          <p:cNvPr id="26" name="Picture 25" descr="A car driving on a road&#10;&#10;Description automatically generated">
            <a:extLst>
              <a:ext uri="{FF2B5EF4-FFF2-40B4-BE49-F238E27FC236}">
                <a16:creationId xmlns:a16="http://schemas.microsoft.com/office/drawing/2014/main" id="{6B0D9180-AE5A-567A-74BC-D79C13EC5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84" cy="5715000"/>
          </a:xfrm>
          <a:prstGeom prst="rect">
            <a:avLst/>
          </a:prstGeom>
        </p:spPr>
      </p:pic>
    </p:spTree>
    <p:extLst>
      <p:ext uri="{BB962C8B-B14F-4D97-AF65-F5344CB8AC3E}">
        <p14:creationId xmlns:p14="http://schemas.microsoft.com/office/powerpoint/2010/main" val="248631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49BEB0-2630-C08E-51C6-4AE0B8BBF614}"/>
              </a:ext>
            </a:extLst>
          </p:cNvPr>
          <p:cNvSpPr>
            <a:spLocks noGrp="1"/>
          </p:cNvSpPr>
          <p:nvPr>
            <p:ph type="title"/>
          </p:nvPr>
        </p:nvSpPr>
        <p:spPr/>
        <p:txBody>
          <a:bodyPr/>
          <a:lstStyle/>
          <a:p>
            <a:r>
              <a:rPr lang="en-US" dirty="0">
                <a:solidFill>
                  <a:schemeClr val="tx1"/>
                </a:solidFill>
              </a:rPr>
              <a:t>PROJECT DESCRIPTION</a:t>
            </a:r>
            <a:endParaRPr lang="en-IN" dirty="0">
              <a:solidFill>
                <a:schemeClr val="tx1"/>
              </a:solidFill>
            </a:endParaRPr>
          </a:p>
        </p:txBody>
      </p:sp>
      <p:sp>
        <p:nvSpPr>
          <p:cNvPr id="28" name="Content Placeholder 27">
            <a:extLst>
              <a:ext uri="{FF2B5EF4-FFF2-40B4-BE49-F238E27FC236}">
                <a16:creationId xmlns:a16="http://schemas.microsoft.com/office/drawing/2014/main" id="{1EDDBE3F-BA06-5AAF-2DC8-3556E28B19E8}"/>
              </a:ext>
            </a:extLst>
          </p:cNvPr>
          <p:cNvSpPr>
            <a:spLocks noGrp="1"/>
          </p:cNvSpPr>
          <p:nvPr>
            <p:ph idx="1"/>
          </p:nvPr>
        </p:nvSpPr>
        <p:spPr/>
        <p:txBody>
          <a:bodyPr>
            <a:noAutofit/>
          </a:bodyPr>
          <a:lstStyle/>
          <a:p>
            <a:pPr algn="just"/>
            <a:r>
              <a:rPr lang="en-US" sz="1800" b="1" dirty="0">
                <a:cs typeface="Calibri" panose="020F0502020204030204" pitchFamily="34" charset="0"/>
              </a:rPr>
              <a:t>Car rental management system is an advanced software solution meticulously designed to optimize the operations of a car rental agency. This sophisticated platform streamlines and automates the intricate processes of car availability, car search, car rental, and car return, while offering patrons an intuitive and user-friendly interface.</a:t>
            </a:r>
          </a:p>
          <a:p>
            <a:pPr algn="just"/>
            <a:r>
              <a:rPr lang="en-US" sz="1800" b="1" dirty="0">
                <a:cs typeface="Calibri" panose="020F0502020204030204" pitchFamily="34" charset="0"/>
              </a:rPr>
              <a:t>The car rental management system boasts dual authentication pathways: customer login and administrator login. The customer login grants clients the privilege to effortlessly search for available cars and proficiently manage their account particulars. Conversely, the administrator login empowers rental administrators and personnel to undertake administrative responsibilities, such as adding new cars, updating car records, and overseeing car circulation.</a:t>
            </a:r>
          </a:p>
        </p:txBody>
      </p:sp>
    </p:spTree>
    <p:extLst>
      <p:ext uri="{BB962C8B-B14F-4D97-AF65-F5344CB8AC3E}">
        <p14:creationId xmlns:p14="http://schemas.microsoft.com/office/powerpoint/2010/main" val="101094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FBF9-D980-C3DF-CFE6-B0CF83A6441F}"/>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72B65F2F-5F6B-84EB-A100-B2DB49FD8036}"/>
              </a:ext>
            </a:extLst>
          </p:cNvPr>
          <p:cNvSpPr>
            <a:spLocks noGrp="1"/>
          </p:cNvSpPr>
          <p:nvPr>
            <p:ph idx="1"/>
          </p:nvPr>
        </p:nvSpPr>
        <p:spPr>
          <a:xfrm>
            <a:off x="4704522" y="238541"/>
            <a:ext cx="7301948" cy="5829260"/>
          </a:xfrm>
        </p:spPr>
        <p:txBody>
          <a:bodyPr>
            <a:noAutofit/>
          </a:bodyPr>
          <a:lstStyle/>
          <a:p>
            <a:pPr algn="just"/>
            <a:r>
              <a:rPr lang="en-US" sz="1600" b="1" dirty="0">
                <a:latin typeface="Calibri" panose="020F0502020204030204" pitchFamily="34" charset="0"/>
                <a:cs typeface="Calibri" panose="020F0502020204030204" pitchFamily="34" charset="0"/>
              </a:rPr>
              <a:t>Streamlining and automation: The system's primary focus is on simplifying and automating various tasks, such as car availability, search, rental, and return. By automating these processes, the system can save time and effort for both customers and rental agency staff, leading to increased operational efficiency.</a:t>
            </a:r>
          </a:p>
          <a:p>
            <a:pPr algn="just"/>
            <a:r>
              <a:rPr lang="en-US" sz="1600" b="1" dirty="0">
                <a:latin typeface="Calibri" panose="020F0502020204030204" pitchFamily="34" charset="0"/>
                <a:cs typeface="Calibri" panose="020F0502020204030204" pitchFamily="34" charset="0"/>
              </a:rPr>
              <a:t>Intuitive and user-friendly interface: The system emphasizes providing an intuitive and user-friendly interface, which is essential for enhancing user experience and ensuring that customers can easily navigate through the system to find and rent cars. A user-friendly interface can reduce the learning curve for new users and encourage repeat usage.</a:t>
            </a:r>
          </a:p>
          <a:p>
            <a:pPr algn="just"/>
            <a:r>
              <a:rPr lang="en-US" sz="1600" b="1" dirty="0">
                <a:latin typeface="Calibri" panose="020F0502020204030204" pitchFamily="34" charset="0"/>
                <a:cs typeface="Calibri" panose="020F0502020204030204" pitchFamily="34" charset="0"/>
              </a:rPr>
              <a:t>Efficiency and customer satisfaction: The primary objective of the car rental management system is to improve operational efficiency, thereby leading to enhanced customer satisfaction. By automating tasks and providing an intuitive interface, the system can expedite the rental process, reduce waiting times, and minimize potential errors or discrepancies.</a:t>
            </a:r>
          </a:p>
          <a:p>
            <a:pPr algn="just"/>
            <a:r>
              <a:rPr lang="en-US" sz="1600" b="1" dirty="0">
                <a:latin typeface="Calibri" panose="020F0502020204030204" pitchFamily="34" charset="0"/>
                <a:cs typeface="Calibri" panose="020F0502020204030204" pitchFamily="34" charset="0"/>
              </a:rPr>
              <a:t>Integration of cutting-edge technology: The description mentions the seamless integration of cutting-edge technology, indicating that the system likely leverages modern software development practices and tools to deliver efficient and effective solutions. This suggests that the system may be able to handle a significant volume of data and transactions, as well as provide real-time updates.</a:t>
            </a:r>
          </a:p>
        </p:txBody>
      </p:sp>
      <p:sp>
        <p:nvSpPr>
          <p:cNvPr id="4" name="Text Placeholder 3">
            <a:extLst>
              <a:ext uri="{FF2B5EF4-FFF2-40B4-BE49-F238E27FC236}">
                <a16:creationId xmlns:a16="http://schemas.microsoft.com/office/drawing/2014/main" id="{B22AD8B0-BB54-366A-2C64-FA0ECE55F99C}"/>
              </a:ext>
            </a:extLst>
          </p:cNvPr>
          <p:cNvSpPr>
            <a:spLocks noGrp="1"/>
          </p:cNvSpPr>
          <p:nvPr>
            <p:ph type="body" sz="half" idx="2"/>
          </p:nvPr>
        </p:nvSpPr>
        <p:spPr/>
        <p:txBody>
          <a:bodyPr/>
          <a:lstStyle/>
          <a:p>
            <a:r>
              <a:rPr lang="en-US" sz="1800" dirty="0">
                <a:latin typeface="Calibri" panose="020F0502020204030204" pitchFamily="34" charset="0"/>
                <a:cs typeface="Calibri" panose="020F0502020204030204" pitchFamily="34" charset="0"/>
              </a:rPr>
              <a:t>The designed system is a sophisticated and well-designed software solution aimed at enhancing the operations of a car rental agency. </a:t>
            </a:r>
          </a:p>
          <a:p>
            <a:endParaRPr lang="en-US"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54955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D310-0FBC-D572-EF9F-1CB2C31FCB1D}"/>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1D8D3546-B061-7408-CBB9-30F3C6B22CE2}"/>
              </a:ext>
            </a:extLst>
          </p:cNvPr>
          <p:cNvSpPr>
            <a:spLocks noGrp="1"/>
          </p:cNvSpPr>
          <p:nvPr>
            <p:ph idx="1"/>
          </p:nvPr>
        </p:nvSpPr>
        <p:spPr>
          <a:xfrm>
            <a:off x="4982817" y="812799"/>
            <a:ext cx="6838121" cy="5294757"/>
          </a:xfrm>
        </p:spPr>
        <p:txBody>
          <a:bodyPr/>
          <a:lstStyle/>
          <a:p>
            <a:pPr marL="285750" indent="-285750">
              <a:buFont typeface="Arial" panose="020B0604020202020204" pitchFamily="34" charset="0"/>
              <a:buChar char="•"/>
            </a:pPr>
            <a:r>
              <a:rPr lang="en-US" sz="2000" dirty="0"/>
              <a:t>SYSTEM ADMIN – Manages cars , clients and the whole system</a:t>
            </a:r>
          </a:p>
          <a:p>
            <a:pPr marL="285750" indent="-285750">
              <a:buFont typeface="Arial" panose="020B0604020202020204" pitchFamily="34" charset="0"/>
              <a:buChar char="•"/>
            </a:pPr>
            <a:r>
              <a:rPr lang="en-US" sz="2000" dirty="0"/>
              <a:t>CUSTOMER – Searching , booking and returning cars</a:t>
            </a:r>
          </a:p>
          <a:p>
            <a:pPr marL="285750" indent="-285750">
              <a:buFont typeface="Arial" panose="020B0604020202020204" pitchFamily="34" charset="0"/>
              <a:buChar char="•"/>
            </a:pPr>
            <a:r>
              <a:rPr lang="en-US" sz="2000" dirty="0"/>
              <a:t>CAR MANAGEMENT – Add, Update and delete Cars, Customers and tracking the availability of cars</a:t>
            </a:r>
          </a:p>
          <a:p>
            <a:pPr marL="0" indent="0">
              <a:buNone/>
            </a:pPr>
            <a:endParaRPr lang="en-IN" dirty="0"/>
          </a:p>
        </p:txBody>
      </p:sp>
      <p:sp>
        <p:nvSpPr>
          <p:cNvPr id="4" name="Text Placeholder 3">
            <a:extLst>
              <a:ext uri="{FF2B5EF4-FFF2-40B4-BE49-F238E27FC236}">
                <a16:creationId xmlns:a16="http://schemas.microsoft.com/office/drawing/2014/main" id="{665810D0-DD78-EB41-1673-AF99B38878F3}"/>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SYSTEM ADMIN</a:t>
            </a:r>
          </a:p>
          <a:p>
            <a:pPr marL="285750" indent="-285750">
              <a:buFont typeface="Arial" panose="020B0604020202020204" pitchFamily="34" charset="0"/>
              <a:buChar char="•"/>
            </a:pPr>
            <a:r>
              <a:rPr lang="en-US" dirty="0"/>
              <a:t>CUSTOMER</a:t>
            </a:r>
          </a:p>
          <a:p>
            <a:pPr marL="285750" indent="-285750">
              <a:buFont typeface="Arial" panose="020B0604020202020204" pitchFamily="34" charset="0"/>
              <a:buChar char="•"/>
            </a:pPr>
            <a:r>
              <a:rPr lang="en-US" dirty="0"/>
              <a:t>CAR MANAGEMENT </a:t>
            </a:r>
          </a:p>
          <a:p>
            <a:pPr marL="285750" indent="-285750">
              <a:buFont typeface="Arial" panose="020B0604020202020204" pitchFamily="34" charset="0"/>
              <a:buChar char="•"/>
            </a:pPr>
            <a:endParaRPr lang="en-IN" dirty="0"/>
          </a:p>
        </p:txBody>
      </p:sp>
      <p:pic>
        <p:nvPicPr>
          <p:cNvPr id="8" name="Picture 7" descr="A person handing over a car key to another person&#10;&#10;Description automatically generated">
            <a:extLst>
              <a:ext uri="{FF2B5EF4-FFF2-40B4-BE49-F238E27FC236}">
                <a16:creationId xmlns:a16="http://schemas.microsoft.com/office/drawing/2014/main" id="{033B53FD-273F-A504-9205-A55DB0F84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010" y="3468757"/>
            <a:ext cx="7566990" cy="3428999"/>
          </a:xfrm>
          <a:prstGeom prst="rect">
            <a:avLst/>
          </a:prstGeom>
        </p:spPr>
      </p:pic>
    </p:spTree>
    <p:extLst>
      <p:ext uri="{BB962C8B-B14F-4D97-AF65-F5344CB8AC3E}">
        <p14:creationId xmlns:p14="http://schemas.microsoft.com/office/powerpoint/2010/main" val="160707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2505-B46C-A567-3416-0CF41DAD631C}"/>
              </a:ext>
            </a:extLst>
          </p:cNvPr>
          <p:cNvSpPr>
            <a:spLocks noGrp="1"/>
          </p:cNvSpPr>
          <p:nvPr>
            <p:ph type="title"/>
          </p:nvPr>
        </p:nvSpPr>
        <p:spPr/>
        <p:txBody>
          <a:bodyPr/>
          <a:lstStyle/>
          <a:p>
            <a:r>
              <a:rPr lang="en-US" dirty="0"/>
              <a:t>TECH STACK</a:t>
            </a:r>
            <a:endParaRPr lang="en-IN" dirty="0"/>
          </a:p>
        </p:txBody>
      </p:sp>
      <p:sp>
        <p:nvSpPr>
          <p:cNvPr id="3" name="Content Placeholder 2">
            <a:extLst>
              <a:ext uri="{FF2B5EF4-FFF2-40B4-BE49-F238E27FC236}">
                <a16:creationId xmlns:a16="http://schemas.microsoft.com/office/drawing/2014/main" id="{C25E1544-6862-F52D-278C-CEAA1D223723}"/>
              </a:ext>
            </a:extLst>
          </p:cNvPr>
          <p:cNvSpPr>
            <a:spLocks noGrp="1"/>
          </p:cNvSpPr>
          <p:nvPr>
            <p:ph idx="1"/>
          </p:nvPr>
        </p:nvSpPr>
        <p:spPr/>
        <p:txBody>
          <a:bodyPr>
            <a:noAutofit/>
          </a:bodyPr>
          <a:lstStyle/>
          <a:p>
            <a:pPr>
              <a:buFont typeface="Wingdings" panose="05000000000000000000" pitchFamily="2" charset="2"/>
              <a:buChar char="§"/>
            </a:pPr>
            <a:r>
              <a:rPr lang="en-US" sz="2400" b="1" dirty="0">
                <a:latin typeface="+mj-lt"/>
              </a:rPr>
              <a:t>Java</a:t>
            </a:r>
          </a:p>
          <a:p>
            <a:pPr>
              <a:buFont typeface="Wingdings" panose="05000000000000000000" pitchFamily="2" charset="2"/>
              <a:buChar char="§"/>
            </a:pPr>
            <a:r>
              <a:rPr lang="en-US" sz="2400" b="1" dirty="0">
                <a:latin typeface="+mj-lt"/>
              </a:rPr>
              <a:t>Java FX</a:t>
            </a:r>
          </a:p>
          <a:p>
            <a:pPr>
              <a:buFont typeface="Wingdings" panose="05000000000000000000" pitchFamily="2" charset="2"/>
              <a:buChar char="§"/>
            </a:pPr>
            <a:r>
              <a:rPr lang="en-US" sz="2400" b="1" dirty="0">
                <a:latin typeface="+mj-lt"/>
              </a:rPr>
              <a:t>Scene Builder</a:t>
            </a:r>
          </a:p>
          <a:p>
            <a:pPr>
              <a:buFont typeface="Wingdings" panose="05000000000000000000" pitchFamily="2" charset="2"/>
              <a:buChar char="§"/>
            </a:pPr>
            <a:r>
              <a:rPr lang="en-US" sz="2400" b="1" dirty="0">
                <a:latin typeface="+mj-lt"/>
              </a:rPr>
              <a:t>MySQL</a:t>
            </a:r>
          </a:p>
          <a:p>
            <a:pPr>
              <a:buFont typeface="Wingdings" panose="05000000000000000000" pitchFamily="2" charset="2"/>
              <a:buChar char="§"/>
            </a:pPr>
            <a:r>
              <a:rPr lang="en-US" sz="2400" b="1" dirty="0">
                <a:latin typeface="+mj-lt"/>
              </a:rPr>
              <a:t>Eclipse</a:t>
            </a:r>
          </a:p>
          <a:p>
            <a:pPr>
              <a:buFont typeface="Wingdings" panose="05000000000000000000" pitchFamily="2" charset="2"/>
              <a:buChar char="§"/>
            </a:pPr>
            <a:r>
              <a:rPr lang="en-US" sz="2400" b="1" dirty="0">
                <a:latin typeface="+mj-lt"/>
              </a:rPr>
              <a:t>JDBC</a:t>
            </a:r>
          </a:p>
          <a:p>
            <a:pPr>
              <a:buFont typeface="Wingdings" panose="05000000000000000000" pitchFamily="2" charset="2"/>
              <a:buChar char="§"/>
            </a:pPr>
            <a:r>
              <a:rPr lang="en-US" sz="2400" b="1" dirty="0">
                <a:latin typeface="+mj-lt"/>
              </a:rPr>
              <a:t>Java Collections</a:t>
            </a:r>
            <a:endParaRPr lang="en-IN" sz="2400" b="1" dirty="0">
              <a:latin typeface="+mj-lt"/>
            </a:endParaRPr>
          </a:p>
        </p:txBody>
      </p:sp>
    </p:spTree>
    <p:extLst>
      <p:ext uri="{BB962C8B-B14F-4D97-AF65-F5344CB8AC3E}">
        <p14:creationId xmlns:p14="http://schemas.microsoft.com/office/powerpoint/2010/main" val="104090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8255-60C4-8006-D233-990D2E6D442A}"/>
              </a:ext>
            </a:extLst>
          </p:cNvPr>
          <p:cNvSpPr>
            <a:spLocks noGrp="1"/>
          </p:cNvSpPr>
          <p:nvPr>
            <p:ph type="title"/>
          </p:nvPr>
        </p:nvSpPr>
        <p:spPr/>
        <p:txBody>
          <a:bodyPr/>
          <a:lstStyle/>
          <a:p>
            <a:r>
              <a:rPr lang="en-US" dirty="0"/>
              <a:t>CONTRIBUTIONS</a:t>
            </a:r>
            <a:endParaRPr lang="en-IN" dirty="0"/>
          </a:p>
        </p:txBody>
      </p:sp>
      <p:sp>
        <p:nvSpPr>
          <p:cNvPr id="3" name="Content Placeholder 2">
            <a:extLst>
              <a:ext uri="{FF2B5EF4-FFF2-40B4-BE49-F238E27FC236}">
                <a16:creationId xmlns:a16="http://schemas.microsoft.com/office/drawing/2014/main" id="{C2C3D529-F1D0-AD21-CE59-4ACC32E27B39}"/>
              </a:ext>
            </a:extLst>
          </p:cNvPr>
          <p:cNvSpPr>
            <a:spLocks noGrp="1"/>
          </p:cNvSpPr>
          <p:nvPr>
            <p:ph idx="1"/>
          </p:nvPr>
        </p:nvSpPr>
        <p:spPr/>
        <p:txBody>
          <a:bodyPr>
            <a:normAutofit/>
          </a:bodyPr>
          <a:lstStyle/>
          <a:p>
            <a:r>
              <a:rPr lang="en-US" sz="2000" dirty="0">
                <a:solidFill>
                  <a:schemeClr val="tx1"/>
                </a:solidFill>
                <a:latin typeface="+mj-lt"/>
                <a:cs typeface="Calibri" panose="020F0502020204030204" pitchFamily="34" charset="0"/>
              </a:rPr>
              <a:t>Niharika Santhoshini Karri -</a:t>
            </a:r>
            <a:r>
              <a:rPr lang="en-US" sz="2000" dirty="0">
                <a:solidFill>
                  <a:srgbClr val="000000"/>
                </a:solidFill>
                <a:latin typeface="+mj-lt"/>
                <a:ea typeface="+mn-lt"/>
                <a:cs typeface="Calibri" panose="020F0502020204030204" pitchFamily="34" charset="0"/>
              </a:rPr>
              <a:t> Customer Sign-in &amp; Sign-Up, Customers Management, Customer Operations Screen</a:t>
            </a:r>
            <a:endParaRPr lang="en-US" sz="2000" dirty="0">
              <a:solidFill>
                <a:schemeClr val="tx1"/>
              </a:solidFill>
              <a:latin typeface="+mj-lt"/>
              <a:cs typeface="Calibri" panose="020F0502020204030204" pitchFamily="34" charset="0"/>
            </a:endParaRPr>
          </a:p>
          <a:p>
            <a:r>
              <a:rPr lang="en-US" sz="2000" dirty="0" err="1">
                <a:solidFill>
                  <a:schemeClr val="tx1"/>
                </a:solidFill>
                <a:latin typeface="+mj-lt"/>
                <a:cs typeface="Calibri" panose="020F0502020204030204" pitchFamily="34" charset="0"/>
              </a:rPr>
              <a:t>Sahithi</a:t>
            </a:r>
            <a:r>
              <a:rPr lang="en-US" sz="2000" dirty="0">
                <a:solidFill>
                  <a:schemeClr val="tx1"/>
                </a:solidFill>
                <a:latin typeface="+mj-lt"/>
                <a:cs typeface="Calibri" panose="020F0502020204030204" pitchFamily="34" charset="0"/>
              </a:rPr>
              <a:t> Reddy </a:t>
            </a:r>
            <a:r>
              <a:rPr lang="en-IN" sz="2000" dirty="0" err="1">
                <a:solidFill>
                  <a:schemeClr val="tx1"/>
                </a:solidFill>
                <a:latin typeface="+mj-lt"/>
                <a:cs typeface="Calibri" panose="020F0502020204030204" pitchFamily="34" charset="0"/>
              </a:rPr>
              <a:t>Marapadaga</a:t>
            </a:r>
            <a:r>
              <a:rPr lang="en-IN" sz="2000" dirty="0">
                <a:solidFill>
                  <a:schemeClr val="tx1"/>
                </a:solidFill>
                <a:latin typeface="+mj-lt"/>
                <a:cs typeface="Calibri" panose="020F0502020204030204" pitchFamily="34" charset="0"/>
              </a:rPr>
              <a:t> – </a:t>
            </a:r>
            <a:r>
              <a:rPr lang="en-US" sz="2000" dirty="0">
                <a:solidFill>
                  <a:srgbClr val="000000"/>
                </a:solidFill>
                <a:latin typeface="+mj-lt"/>
                <a:ea typeface="+mn-lt"/>
                <a:cs typeface="Calibri" panose="020F0502020204030204" pitchFamily="34" charset="0"/>
              </a:rPr>
              <a:t>Car Search, Cars Return, Car Issue Page, Car Management</a:t>
            </a:r>
          </a:p>
          <a:p>
            <a:r>
              <a:rPr lang="en-US" sz="2000" dirty="0">
                <a:solidFill>
                  <a:srgbClr val="000000"/>
                </a:solidFill>
                <a:latin typeface="+mj-lt"/>
                <a:ea typeface="+mn-lt"/>
                <a:cs typeface="Calibri" panose="020F0502020204030204" pitchFamily="34" charset="0"/>
              </a:rPr>
              <a:t> </a:t>
            </a:r>
            <a:r>
              <a:rPr lang="en-US" sz="2000" dirty="0">
                <a:solidFill>
                  <a:schemeClr val="tx1"/>
                </a:solidFill>
                <a:latin typeface="+mj-lt"/>
                <a:cs typeface="Calibri" panose="020F0502020204030204" pitchFamily="34" charset="0"/>
              </a:rPr>
              <a:t>Sraddha Peddagangireddy gari - </a:t>
            </a:r>
            <a:r>
              <a:rPr lang="en-US" sz="2000" dirty="0">
                <a:solidFill>
                  <a:srgbClr val="000000"/>
                </a:solidFill>
                <a:latin typeface="+mj-lt"/>
                <a:ea typeface="+mn-lt"/>
                <a:cs typeface="Calibri" panose="020F0502020204030204" pitchFamily="34" charset="0"/>
              </a:rPr>
              <a:t>Home Screen, Admin Operation Screen, Admin Sign-in, Customer Profile</a:t>
            </a:r>
            <a:endParaRPr lang="en-US" sz="2000" dirty="0">
              <a:solidFill>
                <a:schemeClr val="tx1"/>
              </a:solidFill>
              <a:latin typeface="+mj-lt"/>
              <a:cs typeface="Calibri" panose="020F0502020204030204" pitchFamily="34" charset="0"/>
            </a:endParaRPr>
          </a:p>
        </p:txBody>
      </p:sp>
    </p:spTree>
    <p:extLst>
      <p:ext uri="{BB962C8B-B14F-4D97-AF65-F5344CB8AC3E}">
        <p14:creationId xmlns:p14="http://schemas.microsoft.com/office/powerpoint/2010/main" val="374692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2601-8815-ADD5-D4BB-09D7E21249A6}"/>
              </a:ext>
            </a:extLst>
          </p:cNvPr>
          <p:cNvSpPr>
            <a:spLocks noGrp="1"/>
          </p:cNvSpPr>
          <p:nvPr>
            <p:ph type="title"/>
          </p:nvPr>
        </p:nvSpPr>
        <p:spPr/>
        <p:txBody>
          <a:bodyPr/>
          <a:lstStyle/>
          <a:p>
            <a:r>
              <a:rPr lang="en-US" dirty="0"/>
              <a:t>HOME SCREEN</a:t>
            </a:r>
            <a:endParaRPr lang="en-IN" dirty="0"/>
          </a:p>
        </p:txBody>
      </p:sp>
      <p:pic>
        <p:nvPicPr>
          <p:cNvPr id="5" name="Content Placeholder 4" descr="A screenshot of a car rental service&#10;&#10;Description automatically generated">
            <a:extLst>
              <a:ext uri="{FF2B5EF4-FFF2-40B4-BE49-F238E27FC236}">
                <a16:creationId xmlns:a16="http://schemas.microsoft.com/office/drawing/2014/main" id="{EC8B01C0-0356-91E3-BE59-A8EFCAE66A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4" y="2108200"/>
            <a:ext cx="6718853" cy="3760788"/>
          </a:xfrm>
        </p:spPr>
      </p:pic>
    </p:spTree>
    <p:extLst>
      <p:ext uri="{BB962C8B-B14F-4D97-AF65-F5344CB8AC3E}">
        <p14:creationId xmlns:p14="http://schemas.microsoft.com/office/powerpoint/2010/main" val="388188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78DB-9990-688F-9187-45E36A96D9F4}"/>
              </a:ext>
            </a:extLst>
          </p:cNvPr>
          <p:cNvSpPr>
            <a:spLocks noGrp="1"/>
          </p:cNvSpPr>
          <p:nvPr>
            <p:ph type="title"/>
          </p:nvPr>
        </p:nvSpPr>
        <p:spPr/>
        <p:txBody>
          <a:bodyPr/>
          <a:lstStyle/>
          <a:p>
            <a:r>
              <a:rPr lang="en-US" dirty="0"/>
              <a:t>LOGIN SCREEN</a:t>
            </a:r>
            <a:endParaRPr lang="en-IN" dirty="0"/>
          </a:p>
        </p:txBody>
      </p:sp>
      <p:pic>
        <p:nvPicPr>
          <p:cNvPr id="5" name="Content Placeholder 4" descr="A screenshot of a login screen&#10;&#10;Description automatically generated">
            <a:extLst>
              <a:ext uri="{FF2B5EF4-FFF2-40B4-BE49-F238E27FC236}">
                <a16:creationId xmlns:a16="http://schemas.microsoft.com/office/drawing/2014/main" id="{5AC2644D-F149-C784-A8B8-D5FE543053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9304" y="2108200"/>
            <a:ext cx="5579166" cy="3760788"/>
          </a:xfrm>
        </p:spPr>
      </p:pic>
    </p:spTree>
    <p:extLst>
      <p:ext uri="{BB962C8B-B14F-4D97-AF65-F5344CB8AC3E}">
        <p14:creationId xmlns:p14="http://schemas.microsoft.com/office/powerpoint/2010/main" val="103986225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{7E568758-6E53-4E52-A2A3-3DD9BE4BA2B6}tf56160789_win32</Template>
  <TotalTime>4286</TotalTime>
  <Words>592</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Bookman Old Style</vt:lpstr>
      <vt:lpstr>Calibri</vt:lpstr>
      <vt:lpstr>Franklin Gothic Book</vt:lpstr>
      <vt:lpstr>Wingdings</vt:lpstr>
      <vt:lpstr>Custom</vt:lpstr>
      <vt:lpstr>CAR RENTAL MANAGEMENT SYSTEM</vt:lpstr>
      <vt:lpstr>TEAM MEMBERS</vt:lpstr>
      <vt:lpstr>PROJECT DESCRIPTION</vt:lpstr>
      <vt:lpstr>ANALYSIS</vt:lpstr>
      <vt:lpstr>OVERVIEW</vt:lpstr>
      <vt:lpstr>TECH STACK</vt:lpstr>
      <vt:lpstr>CONTRIBUTIONS</vt:lpstr>
      <vt:lpstr>HOME SCREEN</vt:lpstr>
      <vt:lpstr>LOGIN SCREEN</vt:lpstr>
      <vt:lpstr>ADMIN OPERATIONS PAGE</vt:lpstr>
      <vt:lpstr>CAR CATALOG</vt:lpstr>
      <vt:lpstr>MANAGE CUSTOMERS PAGE</vt:lpstr>
      <vt:lpstr>CAR ISSUE PAGE</vt:lpstr>
      <vt:lpstr>CAR RETURN PAGE</vt:lpstr>
      <vt:lpstr>CUSTOMER SIGN IN PAGE</vt:lpstr>
      <vt:lpstr>CUSTOMER SIGN UP PAGE</vt:lpstr>
      <vt:lpstr>CUSTOMER OPERATIONS SCREEN</vt:lpstr>
      <vt:lpstr>CARS SEARCH SCREEN</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MANAGEMENT SYSTEM</dc:title>
  <dc:creator>919182742445</dc:creator>
  <cp:lastModifiedBy>919182742445</cp:lastModifiedBy>
  <cp:revision>14</cp:revision>
  <dcterms:created xsi:type="dcterms:W3CDTF">2023-08-06T17:01:12Z</dcterms:created>
  <dcterms:modified xsi:type="dcterms:W3CDTF">2023-08-09T16:27:24Z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