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63" r:id="rId13"/>
    <p:sldId id="273" r:id="rId14"/>
    <p:sldId id="274" r:id="rId15"/>
    <p:sldId id="275" r:id="rId16"/>
    <p:sldId id="280" r:id="rId17"/>
    <p:sldId id="264" r:id="rId18"/>
    <p:sldId id="276" r:id="rId19"/>
    <p:sldId id="278" r:id="rId20"/>
    <p:sldId id="277" r:id="rId21"/>
    <p:sldId id="279" r:id="rId22"/>
    <p:sldId id="281" r:id="rId23"/>
    <p:sldId id="292" r:id="rId24"/>
    <p:sldId id="293" r:id="rId25"/>
    <p:sldId id="294" r:id="rId26"/>
    <p:sldId id="295" r:id="rId27"/>
    <p:sldId id="260" r:id="rId28"/>
    <p:sldId id="288" r:id="rId29"/>
    <p:sldId id="290" r:id="rId30"/>
    <p:sldId id="289" r:id="rId31"/>
    <p:sldId id="285" r:id="rId32"/>
    <p:sldId id="284" r:id="rId33"/>
    <p:sldId id="287" r:id="rId34"/>
    <p:sldId id="291" r:id="rId35"/>
    <p:sldId id="26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67299-626E-2441-8B9E-190C16839565}" v="2436" dt="2020-02-06T04:41:16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737"/>
  </p:normalViewPr>
  <p:slideViewPr>
    <p:cSldViewPr snapToGrid="0" snapToObjects="1">
      <p:cViewPr varScale="1">
        <p:scale>
          <a:sx n="81" d="100"/>
          <a:sy n="81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FEC0-D196-0044-B4C5-7D5786CF9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AF52-3C3E-A944-AD5B-1DEC16A27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7094-F489-2D41-8C14-BE7F2BC8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1EF4-E90D-DD45-A19D-592A92E6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29CC-0487-5D48-A669-43937E1E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07A5-BB8C-5D4E-B3C9-FFFD26AA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78CE2-4444-BE4C-B807-F2647FAA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E3E3-D340-CF44-8F9A-CC1AB2FF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52F4-AD9C-F54B-BC59-838F25F8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1BE5-724F-7541-9A34-EAA8F561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4D47D-8698-2B49-BEBF-85106C657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CDB7E-B5A5-9841-93C0-E73750D3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A881-FDDB-F449-92A5-5D444280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A584-74DF-604B-A0B5-C3246A61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D02D-F1C2-D944-8682-C9726C28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616C-D0C0-7545-8A92-075F529F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3307-D121-E640-A054-D396F9F1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4536-6ED5-774C-BD32-C696B382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210E-71A5-5341-A4E0-226D153E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D55D-1505-284D-8AC4-17F100DB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D786-B46E-C749-AB6C-A959E85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F1CC-D217-6140-A807-8771B947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BEA3-3B26-F44A-AFE5-B6831ACE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4FF4-DD65-0640-B962-2D4670AA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987C-60FB-9C43-BF97-12F7FDA6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13CB-8913-6D4D-8CFC-6C162304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ADA8-1D5D-6145-9E45-36DAF41CA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FCDBF-18B1-9B40-9F53-BDAA2947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AF6CA-25B0-B04F-B83D-98983012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B19B6-EAD0-564D-BD71-73967275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8A60-9646-1046-9700-77A6798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8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697-60E8-0640-A777-448A5229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AB39E-53CA-924C-ADE7-3448E48F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74863-F834-6D46-975F-445643C8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D3C84-4241-EB4F-A597-47010C03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69BA1-5CAE-8F40-8A56-18A571F5B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F7EBA-D029-9B4D-B548-E97A00E7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8A2D6-0E61-E842-8A2C-FBC85F4B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1F4B1-0E08-AD47-B205-6E8BEB33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663-3B26-374C-9315-13FEC0D6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64F26-A137-5145-91E8-E7F55F3A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6BF94-A6A7-F045-A4DE-ABFEAF0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D7291-DAEB-C24D-ACCC-AE0D57F0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580DF-7E68-984F-901A-5ADC4F31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E140C-12A2-9143-9444-C95A16F9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F4E4-4D6A-FF41-A93E-B0CCBB9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F577-7187-3746-B297-4B06467F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9B46-20D3-784D-83B9-60CAC0CD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94A25-DA07-734F-9894-DD0B57C5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A019B-0042-DA4D-91FD-E5800E33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8AB78-30C1-E04B-A1A5-723219AA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7AD-2C53-BD49-AD00-5FB92938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D569-B289-0A42-969F-B399FD77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33761-1499-1848-B6DB-1F4F513E3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5B20D-E059-9A47-80DD-4EF53E9E2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43D5-5D49-2A48-850D-5AB8F800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36192-D7E3-EA4B-B275-BEB9F8D6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076B-ED9D-FF49-A5C7-4804023A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6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EE605-BC5A-A849-8322-C264F255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2A52D-94BC-1341-98BE-9295D393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F8CD-90C5-E84D-A11C-0E34ED354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2FF5-7326-0F4B-8451-4C5E0985A60D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83E8-3C8C-F44F-A90F-6CDF611D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9DD1-D548-3A43-ACF7-9FA6A3584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831E-B5D3-2243-8865-D8D53EA67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2374-F3F5-7649-AEA5-E8EA6B30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38171"/>
            <a:ext cx="9144000" cy="2387600"/>
          </a:xfrm>
        </p:spPr>
        <p:txBody>
          <a:bodyPr/>
          <a:lstStyle/>
          <a:p>
            <a:r>
              <a:rPr lang="en-US" dirty="0" err="1"/>
              <a:t>CogSci</a:t>
            </a:r>
            <a:r>
              <a:rPr lang="en-US" dirty="0"/>
              <a:t> Attempt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7F1FC01-0D93-E040-B747-71660360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75" y="4847859"/>
            <a:ext cx="3340849" cy="17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BFAF-59BC-E745-BFF8-6F1B361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C7347-E41B-9046-83CA-2E4DB16B6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optimizing the </a:t>
                </a:r>
                <a:r>
                  <a:rPr lang="en-US" dirty="0" err="1"/>
                  <a:t>param</a:t>
                </a:r>
                <a:r>
                  <a:rPr lang="en-US" dirty="0"/>
                  <a:t>eters to subjective randomness estimates,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captured subjective randomness estimates of participants.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However</a:t>
                </a:r>
                <a:r>
                  <a:rPr lang="en-US" dirty="0"/>
                  <a:t>: This was only possible for capturing estimates for sequences of the same length.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How do we normalize randomness estimates to capture estimates for any length?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C7347-E41B-9046-83CA-2E4DB16B6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6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FDCB-0137-3248-B388-96E6C431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912E3-5A27-FA4F-B614-558D320F7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put the randomness of sequences on a universal scale, </a:t>
                </a:r>
                <a:r>
                  <a:rPr lang="en-US" i="1" u="sng" dirty="0"/>
                  <a:t>we divided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u="sng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𝑟𝑎𝑛𝑑𝑜𝑚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u="sng" dirty="0"/>
                  <a:t>, </a:t>
                </a:r>
                <a:r>
                  <a:rPr lang="en-US" dirty="0"/>
                  <a:t>the randomness of the most random sequence of that length.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 algn="ctr">
                  <a:buNone/>
                </a:pPr>
                <a:r>
                  <a:rPr lang="en-US" dirty="0"/>
                  <a:t>This might not be the right approach and has some undesirable properties that we will discuss later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912E3-5A27-FA4F-B614-558D320F7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37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DA3-5BDB-424C-AD19-7D5CBBAE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EAB1-F38E-7D4F-8F23-2AF24480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Before moving to a measure of engagement, </a:t>
            </a:r>
            <a:r>
              <a:rPr lang="en-US" i="1" u="sng" dirty="0">
                <a:sym typeface="Wingdings" pitchFamily="2" charset="2"/>
              </a:rPr>
              <a:t>we calibrate the parameters of the HMM to match human subjective randomness estimates.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The point is that this computation of randomness may reflect a more general measure to extract structure from the world, and people may be anchoring their engagement to event sequences to that measure.</a:t>
            </a:r>
          </a:p>
          <a:p>
            <a:pPr marL="0" indent="0">
              <a:buNone/>
            </a:pPr>
            <a:endParaRPr lang="en-US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(We extend Griffith &amp; Tenenbaum’s model to non-binary sequences)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676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8AAB4D-FCB5-A64D-B656-753AEF6D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52"/>
          <a:stretch/>
        </p:blipFill>
        <p:spPr>
          <a:xfrm>
            <a:off x="1489765" y="252248"/>
            <a:ext cx="956603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5F58B6-2DE2-F845-8255-6374DAD2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1 - Instructions</a:t>
            </a:r>
          </a:p>
        </p:txBody>
      </p:sp>
    </p:spTree>
    <p:extLst>
      <p:ext uri="{BB962C8B-B14F-4D97-AF65-F5344CB8AC3E}">
        <p14:creationId xmlns:p14="http://schemas.microsoft.com/office/powerpoint/2010/main" val="252771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1C2F-F131-4444-98C8-768C0FF9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1 - Task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079FAF1-9E17-5944-B425-F3D945FC3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50" y="2406650"/>
            <a:ext cx="9156700" cy="2044700"/>
          </a:xfrm>
        </p:spPr>
      </p:pic>
    </p:spTree>
    <p:extLst>
      <p:ext uri="{BB962C8B-B14F-4D97-AF65-F5344CB8AC3E}">
        <p14:creationId xmlns:p14="http://schemas.microsoft.com/office/powerpoint/2010/main" val="237964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8E1F-E536-C044-B627-B24BA76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– Subjective judgments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26523-50A7-D243-93C4-4FE22BDA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64" y="2072051"/>
            <a:ext cx="8461805" cy="38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9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848B-C6F6-454D-BE7C-EA3C4011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0"/>
            <a:ext cx="10515600" cy="1325563"/>
          </a:xfrm>
        </p:spPr>
        <p:txBody>
          <a:bodyPr/>
          <a:lstStyle/>
          <a:p>
            <a:r>
              <a:rPr lang="en-US" dirty="0"/>
              <a:t>Experiment 1 -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FE7B6-A497-604C-AE4E-F1A37A747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336" y="1150921"/>
                <a:ext cx="10625328" cy="57070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show a heatmap of correlations for different settings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Human randomness judgments are captured by a wide range of parameter settings. Possibly because different parameters fit judgments of different sequences (rather than all parameters being good for all sequences).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FE7B6-A497-604C-AE4E-F1A37A747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336" y="1150921"/>
                <a:ext cx="10625328" cy="5707079"/>
              </a:xfrm>
              <a:blipFill>
                <a:blip r:embed="rId2"/>
                <a:stretch>
                  <a:fillRect l="-83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E95A6651-EFC2-6048-8043-790CD36C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94" y="1825686"/>
            <a:ext cx="5113212" cy="34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3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3244-DB60-364B-895E-131BEBEE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207B-E247-AC4A-9D72-9DB748E9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experiment was designed to measure the relationship between engagement with event sequences and their complexity</a:t>
            </a:r>
          </a:p>
          <a:p>
            <a:endParaRPr lang="en-US" dirty="0"/>
          </a:p>
          <a:p>
            <a:r>
              <a:rPr lang="en-US" i="1" u="sng" dirty="0"/>
              <a:t>We use a proxy of engagement to facilitate running this study via </a:t>
            </a:r>
            <a:r>
              <a:rPr lang="en-US" i="1" u="sng" dirty="0" err="1"/>
              <a:t>mTurk</a:t>
            </a:r>
            <a:r>
              <a:rPr lang="en-US" i="1" u="sng" dirty="0"/>
              <a:t>:</a:t>
            </a:r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r>
              <a:rPr lang="en-US" dirty="0"/>
              <a:t>We posit that engagement to:</a:t>
            </a:r>
          </a:p>
          <a:p>
            <a:pPr marL="0" indent="0">
              <a:buNone/>
            </a:pPr>
            <a:r>
              <a:rPr lang="en-US" dirty="0"/>
              <a:t>1) predicting the next event in a sequence </a:t>
            </a:r>
            <a:r>
              <a:rPr lang="en-US" b="1" dirty="0"/>
              <a:t>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2) realizing that a temporal sequence is unpredictable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5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F156-2E7C-C647-B25F-AC92B1A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Instructions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5FAB99-FD94-D34D-9950-A3715E36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59" y="1690688"/>
            <a:ext cx="9819728" cy="4641024"/>
          </a:xfrm>
        </p:spPr>
      </p:pic>
    </p:spTree>
    <p:extLst>
      <p:ext uri="{BB962C8B-B14F-4D97-AF65-F5344CB8AC3E}">
        <p14:creationId xmlns:p14="http://schemas.microsoft.com/office/powerpoint/2010/main" val="74301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F156-2E7C-C647-B25F-AC92B1A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Instructions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A5F9B7-1BB0-7D46-B78D-8AFC8B52D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31424" y="1690688"/>
            <a:ext cx="13054848" cy="4887949"/>
          </a:xfrm>
        </p:spPr>
      </p:pic>
    </p:spTree>
    <p:extLst>
      <p:ext uri="{BB962C8B-B14F-4D97-AF65-F5344CB8AC3E}">
        <p14:creationId xmlns:p14="http://schemas.microsoft.com/office/powerpoint/2010/main" val="40842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44BD-0D8F-1148-81C1-A7457348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A737-A9EA-EB41-AE34-63F1C0FB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  <a:p>
            <a:r>
              <a:rPr lang="en-US" dirty="0"/>
              <a:t>Model description</a:t>
            </a:r>
          </a:p>
          <a:p>
            <a:pPr lvl="1"/>
            <a:r>
              <a:rPr lang="en-US" dirty="0"/>
              <a:t>World model</a:t>
            </a:r>
          </a:p>
          <a:p>
            <a:pPr lvl="1"/>
            <a:r>
              <a:rPr lang="en-US" dirty="0"/>
              <a:t>Value model</a:t>
            </a:r>
          </a:p>
          <a:p>
            <a:r>
              <a:rPr lang="en-US" dirty="0"/>
              <a:t>Experiment 1: Subjective randomness estimates</a:t>
            </a:r>
          </a:p>
          <a:p>
            <a:r>
              <a:rPr lang="en-US" dirty="0"/>
              <a:t>Experiment 2: Engagement with event sequences</a:t>
            </a:r>
          </a:p>
          <a:p>
            <a:r>
              <a:rPr lang="en-US" dirty="0"/>
              <a:t>Potential problems</a:t>
            </a:r>
          </a:p>
          <a:p>
            <a:r>
              <a:rPr lang="en-US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72095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227D-9C01-9543-9639-03D75062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Task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5EF86-A11E-CB40-ABFB-88B9C9F27274}"/>
              </a:ext>
            </a:extLst>
          </p:cNvPr>
          <p:cNvSpPr txBox="1"/>
          <p:nvPr/>
        </p:nvSpPr>
        <p:spPr>
          <a:xfrm>
            <a:off x="3047999" y="1633063"/>
            <a:ext cx="1371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8C535-7DE7-D54A-B3BF-6461DA341A0C}"/>
              </a:ext>
            </a:extLst>
          </p:cNvPr>
          <p:cNvSpPr txBox="1"/>
          <p:nvPr/>
        </p:nvSpPr>
        <p:spPr>
          <a:xfrm>
            <a:off x="4032421" y="2426044"/>
            <a:ext cx="137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1A63C-6985-B147-ABF0-8A6C3C703DAE}"/>
              </a:ext>
            </a:extLst>
          </p:cNvPr>
          <p:cNvSpPr txBox="1"/>
          <p:nvPr/>
        </p:nvSpPr>
        <p:spPr>
          <a:xfrm>
            <a:off x="4957118" y="3283041"/>
            <a:ext cx="137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8ED669-302B-BC44-ADC8-CFCA7CE9DDC2}"/>
              </a:ext>
            </a:extLst>
          </p:cNvPr>
          <p:cNvCxnSpPr/>
          <p:nvPr/>
        </p:nvCxnSpPr>
        <p:spPr>
          <a:xfrm>
            <a:off x="3385751" y="2958626"/>
            <a:ext cx="407773" cy="40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6A7399-02E6-8546-8E5D-888E4DFB2FCD}"/>
              </a:ext>
            </a:extLst>
          </p:cNvPr>
          <p:cNvCxnSpPr/>
          <p:nvPr/>
        </p:nvCxnSpPr>
        <p:spPr>
          <a:xfrm>
            <a:off x="4357816" y="3883206"/>
            <a:ext cx="407773" cy="40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97907-0093-104D-AE19-1FE3D0E8B070}"/>
              </a:ext>
            </a:extLst>
          </p:cNvPr>
          <p:cNvCxnSpPr/>
          <p:nvPr/>
        </p:nvCxnSpPr>
        <p:spPr>
          <a:xfrm>
            <a:off x="5638799" y="4937575"/>
            <a:ext cx="407773" cy="40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3A4F03-7100-B64F-A052-F4D68E7DA712}"/>
              </a:ext>
            </a:extLst>
          </p:cNvPr>
          <p:cNvSpPr txBox="1"/>
          <p:nvPr/>
        </p:nvSpPr>
        <p:spPr>
          <a:xfrm>
            <a:off x="6145430" y="4752909"/>
            <a:ext cx="93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C376-76C3-8D48-988E-FD8FBA5F683D}"/>
              </a:ext>
            </a:extLst>
          </p:cNvPr>
          <p:cNvSpPr txBox="1"/>
          <p:nvPr/>
        </p:nvSpPr>
        <p:spPr>
          <a:xfrm>
            <a:off x="6772531" y="5203003"/>
            <a:ext cx="1371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689B44-A1DA-C440-8413-626D0616FED7}"/>
              </a:ext>
            </a:extLst>
          </p:cNvPr>
          <p:cNvSpPr txBox="1"/>
          <p:nvPr/>
        </p:nvSpPr>
        <p:spPr>
          <a:xfrm>
            <a:off x="9094573" y="5203003"/>
            <a:ext cx="147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Self-termination of sequence</a:t>
            </a:r>
          </a:p>
        </p:txBody>
      </p:sp>
    </p:spTree>
    <p:extLst>
      <p:ext uri="{BB962C8B-B14F-4D97-AF65-F5344CB8AC3E}">
        <p14:creationId xmlns:p14="http://schemas.microsoft.com/office/powerpoint/2010/main" val="408159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D115-CEEF-FD4C-93E4-D644FFED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Prediction</a:t>
            </a:r>
          </a:p>
        </p:txBody>
      </p:sp>
      <p:pic>
        <p:nvPicPr>
          <p:cNvPr id="5" name="Content Placeholder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4F136F2-AAF4-A348-ABC9-69120AE20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1777592"/>
            <a:ext cx="6489700" cy="4076700"/>
          </a:xfrm>
        </p:spPr>
      </p:pic>
    </p:spTree>
    <p:extLst>
      <p:ext uri="{BB962C8B-B14F-4D97-AF65-F5344CB8AC3E}">
        <p14:creationId xmlns:p14="http://schemas.microsoft.com/office/powerpoint/2010/main" val="368005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9C71-2D7A-9F4C-9EBA-35E19DDE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9DCB4-1659-444D-A856-8B5EA264A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derive different measures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to see whether we can predict disengagement events:</a:t>
                </a:r>
              </a:p>
              <a:p>
                <a:pPr lvl="1"/>
                <a:r>
                  <a:rPr lang="en-US" dirty="0"/>
                  <a:t>The 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a result of each symbol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absolute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at each symbol</a:t>
                </a:r>
              </a:p>
              <a:p>
                <a:pPr lvl="2"/>
                <a:r>
                  <a:rPr lang="en-US" dirty="0"/>
                  <a:t>Normalized</a:t>
                </a:r>
              </a:p>
              <a:p>
                <a:pPr lvl="2"/>
                <a:r>
                  <a:rPr lang="en-US" dirty="0"/>
                  <a:t>Unnormalized </a:t>
                </a:r>
              </a:p>
              <a:p>
                <a:pPr lvl="1"/>
                <a:r>
                  <a:rPr lang="en-US" dirty="0"/>
                  <a:t>A complexity tracker, counting the number of consecutive increasing/decreasing steps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i="1" u="sng" dirty="0"/>
                  <a:t>We relate these measures to the probability of disengagement via logistic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F9DCB4-1659-444D-A856-8B5EA264A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5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6926-5145-224F-A917-ECCB5C5F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behavior of normalized random(X)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3A6F-0A4B-AE4F-A459-FB05F7CF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model behaves as expected for deterministic sequences and violations: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BABEE6F-F18D-594B-95F4-DB0D55DA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894"/>
            <a:ext cx="4820370" cy="362606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0B0CF90-D6A4-5A4A-88A2-47030D80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35" y="2550893"/>
            <a:ext cx="4829924" cy="3626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4D755-72BA-E440-A1AC-E30816D5BA2E}"/>
              </a:ext>
            </a:extLst>
          </p:cNvPr>
          <p:cNvSpPr txBox="1"/>
          <p:nvPr/>
        </p:nvSpPr>
        <p:spPr>
          <a:xfrm>
            <a:off x="2412812" y="6176962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Deterministic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90D6A-A376-9D4C-A6F7-F57D765309D6}"/>
              </a:ext>
            </a:extLst>
          </p:cNvPr>
          <p:cNvSpPr txBox="1"/>
          <p:nvPr/>
        </p:nvSpPr>
        <p:spPr>
          <a:xfrm>
            <a:off x="8457919" y="6176962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Violation</a:t>
            </a:r>
          </a:p>
        </p:txBody>
      </p:sp>
    </p:spTree>
    <p:extLst>
      <p:ext uri="{BB962C8B-B14F-4D97-AF65-F5344CB8AC3E}">
        <p14:creationId xmlns:p14="http://schemas.microsoft.com/office/powerpoint/2010/main" val="409729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6926-5145-224F-A917-ECCB5C5F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behavior of normalized random(X)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3A6F-0A4B-AE4F-A459-FB05F7CF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DFE19D2-DB93-6C41-9BF2-E91AD345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42" y="2216259"/>
            <a:ext cx="5965821" cy="4351337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F56FC41-E243-2C4C-943F-B019FE19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42" y="2277173"/>
            <a:ext cx="5622816" cy="4204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0A02AE-5C62-A244-B4CF-83E094FE7B32}"/>
              </a:ext>
            </a:extLst>
          </p:cNvPr>
          <p:cNvSpPr txBox="1"/>
          <p:nvPr/>
        </p:nvSpPr>
        <p:spPr>
          <a:xfrm>
            <a:off x="6461016" y="1434991"/>
            <a:ext cx="550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Some intermediate sequences exhibit rippling behavior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3613C-2FC4-2C49-ABB5-2BC10DD3D495}"/>
              </a:ext>
            </a:extLst>
          </p:cNvPr>
          <p:cNvSpPr txBox="1"/>
          <p:nvPr/>
        </p:nvSpPr>
        <p:spPr>
          <a:xfrm>
            <a:off x="673116" y="1482917"/>
            <a:ext cx="562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sequences exhibit oscillations of decreasing size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A1A31-E63B-EF4C-8C7A-79F7C777859B}"/>
              </a:ext>
            </a:extLst>
          </p:cNvPr>
          <p:cNvSpPr txBox="1"/>
          <p:nvPr/>
        </p:nvSpPr>
        <p:spPr>
          <a:xfrm>
            <a:off x="2649295" y="6430857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E5381-D5F4-0A48-A182-8CFFBDD394BA}"/>
              </a:ext>
            </a:extLst>
          </p:cNvPr>
          <p:cNvSpPr txBox="1"/>
          <p:nvPr/>
        </p:nvSpPr>
        <p:spPr>
          <a:xfrm>
            <a:off x="8694402" y="6430857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Intermediate</a:t>
            </a:r>
          </a:p>
        </p:txBody>
      </p:sp>
    </p:spTree>
    <p:extLst>
      <p:ext uri="{BB962C8B-B14F-4D97-AF65-F5344CB8AC3E}">
        <p14:creationId xmlns:p14="http://schemas.microsoft.com/office/powerpoint/2010/main" val="618127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745016-9071-4D44-84EE-7DEA25AAB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" y="1526080"/>
            <a:ext cx="6394025" cy="480942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17003B-26D1-9C46-B268-31FCB767997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behavior of unnormalized random(X)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C2974EF-02FF-4248-ABEE-31497BD4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277" y="1625122"/>
            <a:ext cx="6148447" cy="4611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20ABE8-C4DA-ED47-ACF6-3458B65A6C34}"/>
              </a:ext>
            </a:extLst>
          </p:cNvPr>
          <p:cNvSpPr txBox="1"/>
          <p:nvPr/>
        </p:nvSpPr>
        <p:spPr>
          <a:xfrm>
            <a:off x="2368214" y="6324362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Deterministic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1F0ED-340D-3742-887A-71541A992182}"/>
              </a:ext>
            </a:extLst>
          </p:cNvPr>
          <p:cNvSpPr txBox="1"/>
          <p:nvPr/>
        </p:nvSpPr>
        <p:spPr>
          <a:xfrm>
            <a:off x="8647106" y="6335499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Violation</a:t>
            </a:r>
          </a:p>
        </p:txBody>
      </p:sp>
    </p:spTree>
    <p:extLst>
      <p:ext uri="{BB962C8B-B14F-4D97-AF65-F5344CB8AC3E}">
        <p14:creationId xmlns:p14="http://schemas.microsoft.com/office/powerpoint/2010/main" val="3084998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3C27E99-5D50-A74D-AE39-1CAE65FD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3" y="1907629"/>
            <a:ext cx="6285287" cy="45232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17003B-26D1-9C46-B268-31FCB767997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behavior of unnormalized random(X)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B1493BB-7F41-8142-A60C-0E4572AA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5" y="1986455"/>
            <a:ext cx="6327225" cy="4354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ED2451-822E-BF47-A681-2C04A78FEC35}"/>
              </a:ext>
            </a:extLst>
          </p:cNvPr>
          <p:cNvSpPr txBox="1"/>
          <p:nvPr/>
        </p:nvSpPr>
        <p:spPr>
          <a:xfrm>
            <a:off x="2649295" y="6430857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A945A-601F-C24C-B7C7-A9DC58C33701}"/>
              </a:ext>
            </a:extLst>
          </p:cNvPr>
          <p:cNvSpPr txBox="1"/>
          <p:nvPr/>
        </p:nvSpPr>
        <p:spPr>
          <a:xfrm>
            <a:off x="8694402" y="6430857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Intermediate</a:t>
            </a:r>
          </a:p>
        </p:txBody>
      </p:sp>
    </p:spTree>
    <p:extLst>
      <p:ext uri="{BB962C8B-B14F-4D97-AF65-F5344CB8AC3E}">
        <p14:creationId xmlns:p14="http://schemas.microsoft.com/office/powerpoint/2010/main" val="286595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EE3063-1AB8-0A49-B703-F86938E4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25" y="4892959"/>
            <a:ext cx="7816149" cy="20468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4948" y="0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400" dirty="0"/>
                  <a:t>Experiment 2 – Results: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400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4948" y="0"/>
                <a:ext cx="10515600" cy="1325563"/>
              </a:xfrm>
              <a:blipFill>
                <a:blip r:embed="rId3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AA49ADD-F8E6-EF4E-A1F7-9C1F2F30F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4704" y="941640"/>
            <a:ext cx="4935983" cy="3701987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2624F8E-F27D-E942-A258-B0C056E80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277" y="898969"/>
            <a:ext cx="5049775" cy="3787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0FDA14-CBB5-EB4B-804B-A7445C759134}"/>
                  </a:ext>
                </a:extLst>
              </p:cNvPr>
              <p:cNvSpPr txBox="1"/>
              <p:nvPr/>
            </p:nvSpPr>
            <p:spPr>
              <a:xfrm>
                <a:off x="646386" y="6121313"/>
                <a:ext cx="1714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0FDA14-CBB5-EB4B-804B-A7445C759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" y="6121313"/>
                <a:ext cx="1714765" cy="369332"/>
              </a:xfrm>
              <a:prstGeom prst="rect">
                <a:avLst/>
              </a:prstGeom>
              <a:blipFill>
                <a:blip r:embed="rId6"/>
                <a:stretch>
                  <a:fillRect t="-3333" r="-147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DCDBB7-FA30-DF4C-9ACF-65E692E435AF}"/>
                  </a:ext>
                </a:extLst>
              </p:cNvPr>
              <p:cNvSpPr txBox="1"/>
              <p:nvPr/>
            </p:nvSpPr>
            <p:spPr>
              <a:xfrm>
                <a:off x="413951" y="5833318"/>
                <a:ext cx="1947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^2 =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DCDBB7-FA30-DF4C-9ACF-65E692E43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1" y="5833318"/>
                <a:ext cx="1947200" cy="369332"/>
              </a:xfrm>
              <a:prstGeom prst="rect">
                <a:avLst/>
              </a:prstGeom>
              <a:blipFill>
                <a:blip r:embed="rId7"/>
                <a:stretch>
                  <a:fillRect t="-6667" r="-129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2D2F7847-74AF-BD4C-A61F-DDA3217F1C4C}"/>
              </a:ext>
            </a:extLst>
          </p:cNvPr>
          <p:cNvSpPr/>
          <p:nvPr/>
        </p:nvSpPr>
        <p:spPr>
          <a:xfrm>
            <a:off x="3689131" y="5842271"/>
            <a:ext cx="1418897" cy="369332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9B2948-1928-4546-A052-C762A95B6E73}"/>
              </a:ext>
            </a:extLst>
          </p:cNvPr>
          <p:cNvSpPr/>
          <p:nvPr/>
        </p:nvSpPr>
        <p:spPr>
          <a:xfrm>
            <a:off x="7688317" y="5833318"/>
            <a:ext cx="1418897" cy="369332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4A4006-874C-014E-AB40-894BE9F4361A}"/>
                  </a:ext>
                </a:extLst>
              </p:cNvPr>
              <p:cNvSpPr txBox="1"/>
              <p:nvPr/>
            </p:nvSpPr>
            <p:spPr>
              <a:xfrm>
                <a:off x="9270124" y="4862165"/>
                <a:ext cx="29218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Higher disengagement for lower absolute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(does not check u-shape)</a:t>
                </a:r>
              </a:p>
              <a:p>
                <a:endParaRPr lang="en-US" dirty="0"/>
              </a:p>
              <a:p>
                <a:r>
                  <a:rPr lang="en-US" dirty="0"/>
                  <a:t>However: </a:t>
                </a:r>
                <a:r>
                  <a:rPr lang="en-US" dirty="0" err="1"/>
                  <a:t>eventpos</a:t>
                </a:r>
                <a:r>
                  <a:rPr lang="en-US" dirty="0"/>
                  <a:t> </a:t>
                </a:r>
                <a:r>
                  <a:rPr lang="en-US" dirty="0" err="1"/>
                  <a:t>insign</a:t>
                </a:r>
                <a:r>
                  <a:rPr lang="en-US" dirty="0"/>
                  <a:t>. Due to high multicollinearity.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4A4006-874C-014E-AB40-894BE9F4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124" y="4862165"/>
                <a:ext cx="2921876" cy="2031325"/>
              </a:xfrm>
              <a:prstGeom prst="rect">
                <a:avLst/>
              </a:prstGeom>
              <a:blipFill>
                <a:blip r:embed="rId8"/>
                <a:stretch>
                  <a:fillRect l="-1732" t="-1242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920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152378" cy="1251985"/>
              </a:xfrm>
            </p:spPr>
            <p:txBody>
              <a:bodyPr>
                <a:normAutofit/>
              </a:bodyPr>
              <a:lstStyle/>
              <a:p>
                <a:r>
                  <a:rPr lang="en-US" sz="3400" dirty="0"/>
                  <a:t>Experiment 2 – Results: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400" dirty="0"/>
                  <a:t> unnormalized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152378" cy="1251985"/>
              </a:xfrm>
              <a:blipFill>
                <a:blip r:embed="rId2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E805FAB-C4E1-FC45-953E-6AFB61A0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00" y="1062314"/>
            <a:ext cx="5329100" cy="3996825"/>
          </a:xfrm>
          <a:prstGeom prst="rect">
            <a:avLst/>
          </a:prstGeom>
        </p:spPr>
      </p:pic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176E2314-FE60-9C44-96C6-F63ACE269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27076" y="1062314"/>
            <a:ext cx="5229908" cy="3922431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66BD75-76BA-E443-A75D-C262C5AEF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203" y="5188177"/>
            <a:ext cx="6426289" cy="1669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C08835-2D39-274D-9E8B-680E30A44991}"/>
                  </a:ext>
                </a:extLst>
              </p:cNvPr>
              <p:cNvSpPr txBox="1"/>
              <p:nvPr/>
            </p:nvSpPr>
            <p:spPr>
              <a:xfrm>
                <a:off x="2002220" y="6224782"/>
                <a:ext cx="1576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C08835-2D39-274D-9E8B-680E30A44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20" y="6224782"/>
                <a:ext cx="1576907" cy="369332"/>
              </a:xfrm>
              <a:prstGeom prst="rect">
                <a:avLst/>
              </a:prstGeom>
              <a:blipFill>
                <a:blip r:embed="rId6"/>
                <a:stretch>
                  <a:fillRect t="-3333" r="-16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84B2D4-1897-0D4E-8311-D5CDD060B400}"/>
                  </a:ext>
                </a:extLst>
              </p:cNvPr>
              <p:cNvSpPr txBox="1"/>
              <p:nvPr/>
            </p:nvSpPr>
            <p:spPr>
              <a:xfrm>
                <a:off x="1769785" y="5936787"/>
                <a:ext cx="1809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^2 =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84B2D4-1897-0D4E-8311-D5CDD060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85" y="5936787"/>
                <a:ext cx="1809341" cy="369332"/>
              </a:xfrm>
              <a:prstGeom prst="rect">
                <a:avLst/>
              </a:prstGeom>
              <a:blipFill>
                <a:blip r:embed="rId7"/>
                <a:stretch>
                  <a:fillRect t="-3226" r="-1389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2658D0A-133A-D14B-BDD9-E7039881FB5D}"/>
              </a:ext>
            </a:extLst>
          </p:cNvPr>
          <p:cNvSpPr/>
          <p:nvPr/>
        </p:nvSpPr>
        <p:spPr>
          <a:xfrm>
            <a:off x="4855779" y="5936787"/>
            <a:ext cx="1240221" cy="369332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5C45F9-0192-CD48-91C3-87BBCF1F5977}"/>
              </a:ext>
            </a:extLst>
          </p:cNvPr>
          <p:cNvSpPr/>
          <p:nvPr/>
        </p:nvSpPr>
        <p:spPr>
          <a:xfrm>
            <a:off x="8113985" y="5941219"/>
            <a:ext cx="1240221" cy="369332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FB90C-AE05-974C-B470-D18D228799A5}"/>
              </a:ext>
            </a:extLst>
          </p:cNvPr>
          <p:cNvSpPr txBox="1"/>
          <p:nvPr/>
        </p:nvSpPr>
        <p:spPr>
          <a:xfrm>
            <a:off x="9573918" y="5901616"/>
            <a:ext cx="26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Sig. but wrong sign</a:t>
            </a:r>
          </a:p>
        </p:txBody>
      </p:sp>
    </p:spTree>
    <p:extLst>
      <p:ext uri="{BB962C8B-B14F-4D97-AF65-F5344CB8AC3E}">
        <p14:creationId xmlns:p14="http://schemas.microsoft.com/office/powerpoint/2010/main" val="319835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A97E4E-12D0-7542-81F4-8AC6F209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19" y="5331042"/>
            <a:ext cx="7175556" cy="1526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58918" y="0"/>
                <a:ext cx="9325246" cy="1181096"/>
              </a:xfrm>
            </p:spPr>
            <p:txBody>
              <a:bodyPr>
                <a:normAutofit/>
              </a:bodyPr>
              <a:lstStyle/>
              <a:p>
                <a:r>
                  <a:rPr lang="en-US" sz="3400" dirty="0"/>
                  <a:t>Experiment 2 – Results: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400" dirty="0"/>
                  <a:t> normalized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695A92-2F4B-874B-A808-C2C4BD00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58918" y="0"/>
                <a:ext cx="9325246" cy="1181096"/>
              </a:xfrm>
              <a:blipFill>
                <a:blip r:embed="rId3"/>
                <a:stretch>
                  <a:fillRect l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E38205F-CAE9-5A46-A1E3-968652CDB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4934" y="1154111"/>
            <a:ext cx="5169475" cy="3877106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EE1BED8-7A02-0845-A32E-7046A881A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090" y="1257141"/>
            <a:ext cx="5047075" cy="378530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E8B5DFE-5426-A64D-A7ED-681401589E11}"/>
              </a:ext>
            </a:extLst>
          </p:cNvPr>
          <p:cNvSpPr/>
          <p:nvPr/>
        </p:nvSpPr>
        <p:spPr>
          <a:xfrm>
            <a:off x="7737406" y="6126324"/>
            <a:ext cx="1240221" cy="369332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23DA8-BBBD-E142-984D-0147FC097013}"/>
              </a:ext>
            </a:extLst>
          </p:cNvPr>
          <p:cNvSpPr txBox="1"/>
          <p:nvPr/>
        </p:nvSpPr>
        <p:spPr>
          <a:xfrm>
            <a:off x="9695793" y="5600859"/>
            <a:ext cx="219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linear rel., </a:t>
            </a:r>
          </a:p>
          <a:p>
            <a:r>
              <a:rPr lang="en-US" dirty="0"/>
              <a:t>not interesting</a:t>
            </a:r>
          </a:p>
        </p:txBody>
      </p:sp>
    </p:spTree>
    <p:extLst>
      <p:ext uri="{BB962C8B-B14F-4D97-AF65-F5344CB8AC3E}">
        <p14:creationId xmlns:p14="http://schemas.microsoft.com/office/powerpoint/2010/main" val="43496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78A0-3AED-DD44-9426-F7734FE0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66D0-B014-9B48-92F2-EF816E97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Key experimental and modelling decisions that may have caused undesirable outcomes are </a:t>
            </a:r>
            <a:r>
              <a:rPr lang="en-US" i="1" u="sng" dirty="0"/>
              <a:t>underlined and italicized </a:t>
            </a:r>
            <a:r>
              <a:rPr lang="en-US" dirty="0"/>
              <a:t>throughout the presentation and will be discussed in detail in the </a:t>
            </a:r>
            <a:r>
              <a:rPr lang="en-US" i="1" dirty="0"/>
              <a:t>‘Potential problems’ </a:t>
            </a:r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4237877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5A92-2F4B-874B-A808-C2C4BD00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27" y="0"/>
            <a:ext cx="10385945" cy="1441498"/>
          </a:xfrm>
        </p:spPr>
        <p:txBody>
          <a:bodyPr>
            <a:normAutofit/>
          </a:bodyPr>
          <a:lstStyle/>
          <a:p>
            <a:r>
              <a:rPr lang="en-US" sz="4000" dirty="0"/>
              <a:t>Experiment 2 – Results: Complexity tracker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C7846F1-6431-6348-986F-01EEE01E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027" y="1441498"/>
            <a:ext cx="4620625" cy="346546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D3CBFD6-6F85-A84E-9FBD-DF7E1F03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63" y="1441499"/>
            <a:ext cx="4620624" cy="3465468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44B48-1A71-7D4B-BB67-FE279FC0D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689" y="5039559"/>
            <a:ext cx="7136525" cy="181844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70420AE-B46F-834E-A298-085FEE9EECB3}"/>
              </a:ext>
            </a:extLst>
          </p:cNvPr>
          <p:cNvSpPr/>
          <p:nvPr/>
        </p:nvSpPr>
        <p:spPr>
          <a:xfrm>
            <a:off x="7835462" y="5975130"/>
            <a:ext cx="1623849" cy="332393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761F-6F75-DC4F-A651-FED52A73C731}"/>
              </a:ext>
            </a:extLst>
          </p:cNvPr>
          <p:cNvSpPr txBox="1"/>
          <p:nvPr/>
        </p:nvSpPr>
        <p:spPr>
          <a:xfrm>
            <a:off x="9480331" y="5210115"/>
            <a:ext cx="2711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higher likelihood of disengagement for higher tracker counts,</a:t>
            </a:r>
          </a:p>
          <a:p>
            <a:r>
              <a:rPr lang="en-US" dirty="0"/>
              <a:t>Again probably high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3454607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28DC-693C-254A-A043-2140D321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–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F73F-59E9-FD4F-9D9D-CB0DF939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Experiment 2: </a:t>
            </a:r>
            <a:r>
              <a:rPr lang="en-US" i="1" u="sng" dirty="0"/>
              <a:t>We use a proxy of engagement to facilitate running this study via </a:t>
            </a:r>
            <a:r>
              <a:rPr lang="en-US" i="1" u="sng" dirty="0" err="1"/>
              <a:t>mTurk</a:t>
            </a:r>
            <a:endParaRPr lang="en-US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E3D84-DB9E-5946-9F54-EC1DF5E13860}"/>
              </a:ext>
            </a:extLst>
          </p:cNvPr>
          <p:cNvSpPr txBox="1"/>
          <p:nvPr/>
        </p:nvSpPr>
        <p:spPr>
          <a:xfrm>
            <a:off x="2138855" y="3429000"/>
            <a:ext cx="7914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may be biasing people to look for patterns in the sequences, even when they are too random. It does become apparent quickly enough that a sequence is random, so people engage longer with random sequences than we expected </a:t>
            </a:r>
          </a:p>
        </p:txBody>
      </p:sp>
    </p:spTree>
    <p:extLst>
      <p:ext uri="{BB962C8B-B14F-4D97-AF65-F5344CB8AC3E}">
        <p14:creationId xmlns:p14="http://schemas.microsoft.com/office/powerpoint/2010/main" val="2506110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28DC-693C-254A-A043-2140D321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–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6F73F-59E9-FD4F-9D9D-CB0DF939F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18"/>
                <a:ext cx="10515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ym typeface="Wingdings" pitchFamily="2" charset="2"/>
                  </a:rPr>
                  <a:t>Normalization: </a:t>
                </a:r>
                <a:r>
                  <a:rPr lang="en-US" i="1" u="sng" dirty="0"/>
                  <a:t>we divided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u="sng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𝑟𝑎𝑛𝑑𝑜𝑚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u="sng" dirty="0"/>
                  <a:t>, the randomness of the most random sequence of that length.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6F73F-59E9-FD4F-9D9D-CB0DF939F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18"/>
                <a:ext cx="10515600" cy="4351338"/>
              </a:xfrm>
              <a:blipFill>
                <a:blip r:embed="rId2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06E5914-65D3-BE4D-8E0F-E1A7643F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84" y="2506663"/>
            <a:ext cx="5965821" cy="43513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D5CE6-27A1-EC42-94C3-B73046325D05}"/>
                  </a:ext>
                </a:extLst>
              </p:cNvPr>
              <p:cNvSpPr txBox="1"/>
              <p:nvPr/>
            </p:nvSpPr>
            <p:spPr>
              <a:xfrm>
                <a:off x="7668837" y="2782669"/>
                <a:ext cx="348417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This is likely causing strange behaviors in the intermediate case! These ripples corrupt our predictors, especially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is close to 0 at the top of each ripple.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BD5CE6-27A1-EC42-94C3-B73046325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37" y="2782669"/>
                <a:ext cx="3484179" cy="1754326"/>
              </a:xfrm>
              <a:prstGeom prst="rect">
                <a:avLst/>
              </a:prstGeom>
              <a:blipFill>
                <a:blip r:embed="rId4"/>
                <a:stretch>
                  <a:fillRect l="-1091" t="-1439" r="-2182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F1D8FA7-4832-DC43-8322-D1B56B76C503}"/>
              </a:ext>
            </a:extLst>
          </p:cNvPr>
          <p:cNvSpPr txBox="1"/>
          <p:nvPr/>
        </p:nvSpPr>
        <p:spPr>
          <a:xfrm>
            <a:off x="7668836" y="5028811"/>
            <a:ext cx="348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Also, normalization is causing violations later in the sequence to cause a smaller (rather than larger) change in normalized random(x)</a:t>
            </a:r>
          </a:p>
        </p:txBody>
      </p:sp>
    </p:spTree>
    <p:extLst>
      <p:ext uri="{BB962C8B-B14F-4D97-AF65-F5344CB8AC3E}">
        <p14:creationId xmlns:p14="http://schemas.microsoft.com/office/powerpoint/2010/main" val="256816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28DC-693C-254A-A043-2140D321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–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6F73F-59E9-FD4F-9D9D-CB0DF939F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761"/>
                <a:ext cx="10515600" cy="50411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dirty="0">
                    <a:sym typeface="Wingdings" pitchFamily="2" charset="2"/>
                  </a:rPr>
                  <a:t>The role of </a:t>
                </a:r>
                <a:r>
                  <a:rPr lang="en-US" i="1" dirty="0">
                    <a:sym typeface="Wingdings" pitchFamily="2" charset="2"/>
                  </a:rPr>
                  <a:t>C</a:t>
                </a:r>
                <a:r>
                  <a:rPr lang="en-US" dirty="0">
                    <a:sym typeface="Wingdings" pitchFamily="2" charset="2"/>
                  </a:rPr>
                  <a:t> in HMM transition matrix: </a:t>
                </a:r>
                <a:r>
                  <a:rPr lang="en-US" i="1" u="sng" dirty="0"/>
                  <a:t>C is a constant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>
                    <a:sym typeface="Wingdings" pitchFamily="2" charset="2"/>
                  </a:rPr>
                  <a:t>We deviate from Griffith &amp; Tenenbaum’s (2003) definition of the constant </a:t>
                </a:r>
                <a:r>
                  <a:rPr lang="en-US" i="1" dirty="0">
                    <a:sym typeface="Wingdings" pitchFamily="2" charset="2"/>
                  </a:rPr>
                  <a:t>C </a:t>
                </a:r>
                <a:r>
                  <a:rPr lang="en-US" dirty="0">
                    <a:sym typeface="Wingdings" pitchFamily="2" charset="2"/>
                  </a:rPr>
                  <a:t>in the transition matrix. They define (in the binary case):</a:t>
                </a:r>
              </a:p>
              <a:p>
                <a:pPr marL="0" indent="0"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it is not clear what this constant does. It does not normalize the transition matrix (i.e. rows don’t add up to 1). </a:t>
                </a:r>
              </a:p>
              <a:p>
                <a:pPr marL="0" indent="0">
                  <a:buNone/>
                </a:pPr>
                <a:r>
                  <a:rPr lang="en-US" dirty="0"/>
                  <a:t>We define C such that it is different in each row because depending on the state were are in, delta will replace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𝛼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itchFamily="2" charset="2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so we need C to be different in those two cases so that probabilities sum to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6F73F-59E9-FD4F-9D9D-CB0DF939F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761"/>
                <a:ext cx="10515600" cy="5041188"/>
              </a:xfrm>
              <a:blipFill>
                <a:blip r:embed="rId2"/>
                <a:stretch>
                  <a:fillRect l="-965" t="-2261" r="-1206" b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80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09D7-4981-A245-94CB-C2F045DA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 –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4482-C036-154F-A00A-06269544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Experiment 2: Decision model: </a:t>
            </a:r>
            <a:r>
              <a:rPr lang="en-US" i="1" u="sng" dirty="0"/>
              <a:t>We relate these measures to the probability of disengagement via logistic regression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4E01C-5A26-4C49-8FA5-821632E58617}"/>
              </a:ext>
            </a:extLst>
          </p:cNvPr>
          <p:cNvSpPr txBox="1"/>
          <p:nvPr/>
        </p:nvSpPr>
        <p:spPr>
          <a:xfrm>
            <a:off x="1145627" y="3429000"/>
            <a:ext cx="9900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did this analysis as a first pass, but it may not be the right statistical tool, because data availability (i.e. termination) depends on our predictor. We are looking into survival regression methods to rectify this.</a:t>
            </a:r>
          </a:p>
        </p:txBody>
      </p:sp>
    </p:spTree>
    <p:extLst>
      <p:ext uri="{BB962C8B-B14F-4D97-AF65-F5344CB8AC3E}">
        <p14:creationId xmlns:p14="http://schemas.microsoft.com/office/powerpoint/2010/main" val="343693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A131-174C-A54B-A205-92CAF4C7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99C3-4505-E742-A16C-0DD6194CD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Experiment:</a:t>
            </a:r>
          </a:p>
          <a:p>
            <a:pPr lvl="1"/>
            <a:r>
              <a:rPr lang="en-US" dirty="0"/>
              <a:t>Measure true engagement (ability to change to next sequence/frame based on boredom/preference, not prediction of next symbol?)</a:t>
            </a:r>
          </a:p>
          <a:p>
            <a:pPr lvl="1"/>
            <a:r>
              <a:rPr lang="en-US" dirty="0"/>
              <a:t>Are temporal sequences the best way to test engagement? (screensavers?)</a:t>
            </a:r>
          </a:p>
          <a:p>
            <a:pPr lvl="1"/>
            <a:endParaRPr lang="en-US" dirty="0"/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Hierarchical estimation of HMM parameters</a:t>
            </a:r>
          </a:p>
          <a:p>
            <a:pPr lvl="2"/>
            <a:r>
              <a:rPr lang="en-US" dirty="0"/>
              <a:t>Currently, we estimate a fixed set of parameters for the HMM for all sequences and participants</a:t>
            </a:r>
          </a:p>
          <a:p>
            <a:pPr lvl="2"/>
            <a:r>
              <a:rPr lang="en-US" dirty="0"/>
              <a:t>People may adapt their estimates of the HMM parameters within the sequence (structured sequences should result in lower predicted transition probabilities mid-sequence)</a:t>
            </a:r>
          </a:p>
          <a:p>
            <a:pPr lvl="1"/>
            <a:r>
              <a:rPr lang="en-US" dirty="0"/>
              <a:t>Explore better methods of normalizing sequence randomness</a:t>
            </a:r>
          </a:p>
        </p:txBody>
      </p:sp>
    </p:spTree>
    <p:extLst>
      <p:ext uri="{BB962C8B-B14F-4D97-AF65-F5344CB8AC3E}">
        <p14:creationId xmlns:p14="http://schemas.microsoft.com/office/powerpoint/2010/main" val="20592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DA3-5BDB-424C-AD19-7D5CBBAE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EAB1-F38E-7D4F-8F23-2AF24480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Can we define a criterion by which we decide what to attend to &amp; what to ignore? (in the informational domain)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2) Can this criterion provide a unifying framework with which to understand novelty and familiarity preferences in infant looking time studies?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3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2220-A44A-144C-81E4-D00D4841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angle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7FB8-367D-0C45-852C-DBC7CDBB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narrowed down this question by focusing on what kind of </a:t>
            </a:r>
            <a:r>
              <a:rPr lang="en-US" b="1" i="1" dirty="0"/>
              <a:t>temporal structure </a:t>
            </a:r>
            <a:r>
              <a:rPr lang="en-US" dirty="0"/>
              <a:t>makes an object of attention engaging.</a:t>
            </a:r>
          </a:p>
          <a:p>
            <a:endParaRPr lang="en-US" b="1" i="1" dirty="0"/>
          </a:p>
          <a:p>
            <a:r>
              <a:rPr lang="en-US" dirty="0"/>
              <a:t>This provides a useful separation of two sources of engagement:</a:t>
            </a:r>
          </a:p>
          <a:p>
            <a:pPr lvl="1"/>
            <a:r>
              <a:rPr lang="en-US" dirty="0"/>
              <a:t>Engagement based on salience/interestingness of the stimulus alone</a:t>
            </a:r>
          </a:p>
          <a:p>
            <a:pPr lvl="1"/>
            <a:r>
              <a:rPr lang="en-US" dirty="0"/>
              <a:t>Engagement based on how the stimulus fits in with previous experiences</a:t>
            </a:r>
          </a:p>
          <a:p>
            <a:endParaRPr lang="en-US" dirty="0"/>
          </a:p>
          <a:p>
            <a:r>
              <a:rPr lang="en-US" dirty="0"/>
              <a:t>We focus on the second source: Stimuli are matched for salience in isolation, but the temporal context in which they appear can make them more or less engaging.</a:t>
            </a:r>
          </a:p>
        </p:txBody>
      </p:sp>
    </p:spTree>
    <p:extLst>
      <p:ext uri="{BB962C8B-B14F-4D97-AF65-F5344CB8AC3E}">
        <p14:creationId xmlns:p14="http://schemas.microsoft.com/office/powerpoint/2010/main" val="387286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1312-6218-134F-AA80-57A9E78E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model	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88AF-8E50-9B4C-8475-E5720554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posit that humans have (or can construct) a generative model of temporal sequences in their minds</a:t>
            </a:r>
          </a:p>
          <a:p>
            <a:endParaRPr lang="en-US" dirty="0"/>
          </a:p>
          <a:p>
            <a:r>
              <a:rPr lang="en-US" dirty="0"/>
              <a:t>We chose as our model a sequence-generating Hidden Markov Model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EA1182-A830-9E48-9462-025B2599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35" y="3941802"/>
            <a:ext cx="3793696" cy="2370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6BE6-F91E-1241-92A6-4F716FABEF97}"/>
              </a:ext>
            </a:extLst>
          </p:cNvPr>
          <p:cNvSpPr txBox="1"/>
          <p:nvPr/>
        </p:nvSpPr>
        <p:spPr>
          <a:xfrm>
            <a:off x="2778296" y="6176963"/>
            <a:ext cx="353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Griffiths &amp; Tenenbaum (2003)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DDF56-2A87-A247-9427-97B4E7556B29}"/>
              </a:ext>
            </a:extLst>
          </p:cNvPr>
          <p:cNvSpPr txBox="1"/>
          <p:nvPr/>
        </p:nvSpPr>
        <p:spPr>
          <a:xfrm>
            <a:off x="7022799" y="4379267"/>
            <a:ext cx="353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HMM generates binary sequences (e.g. HTHTTTTT)</a:t>
            </a:r>
          </a:p>
          <a:p>
            <a:endParaRPr lang="en-US" dirty="0"/>
          </a:p>
          <a:p>
            <a:r>
              <a:rPr lang="en-US" dirty="0"/>
              <a:t>It can be in one of six states: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H’s (1), generate T’s (2)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H, then T (3&amp;4)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T, then H (5&amp;6)</a:t>
            </a:r>
          </a:p>
        </p:txBody>
      </p:sp>
    </p:spTree>
    <p:extLst>
      <p:ext uri="{BB962C8B-B14F-4D97-AF65-F5344CB8AC3E}">
        <p14:creationId xmlns:p14="http://schemas.microsoft.com/office/powerpoint/2010/main" val="377716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E899-67CB-E843-A4A6-6B2BE3A6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E40E-2826-C941-9F81-21D02369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transitioning between states is governed by a transition matrix, which looks like this:</a:t>
            </a:r>
          </a:p>
        </p:txBody>
      </p:sp>
      <p:pic>
        <p:nvPicPr>
          <p:cNvPr id="5" name="Picture 4" descr="A picture containing different, group, display, many&#10;&#10;Description automatically generated">
            <a:extLst>
              <a:ext uri="{FF2B5EF4-FFF2-40B4-BE49-F238E27FC236}">
                <a16:creationId xmlns:a16="http://schemas.microsoft.com/office/drawing/2014/main" id="{48013967-CF96-624A-8BC6-D0ED89F8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25" y="2706086"/>
            <a:ext cx="8039100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A245-A1EF-774A-AC09-EF8064358480}"/>
              </a:ext>
            </a:extLst>
          </p:cNvPr>
          <p:cNvSpPr txBox="1"/>
          <p:nvPr/>
        </p:nvSpPr>
        <p:spPr>
          <a:xfrm>
            <a:off x="4929008" y="4927554"/>
            <a:ext cx="353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Griffiths &amp; Tenenbaum (2003)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CE1931-01CF-6F42-879C-2B5BF1C44841}"/>
                  </a:ext>
                </a:extLst>
              </p:cNvPr>
              <p:cNvSpPr txBox="1"/>
              <p:nvPr/>
            </p:nvSpPr>
            <p:spPr>
              <a:xfrm>
                <a:off x="2482677" y="5535863"/>
                <a:ext cx="83356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governs the probability of staying within a motif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the bias in favor of shorter length motifs (as this HMM grows, the number of motifs of higher lengths will be much larger than the number of smaller motifs)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u="sng" dirty="0"/>
                  <a:t>C is a constant (more on this later)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CE1931-01CF-6F42-879C-2B5BF1C44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77" y="5535863"/>
                <a:ext cx="8335663" cy="1200329"/>
              </a:xfrm>
              <a:prstGeom prst="rect">
                <a:avLst/>
              </a:prstGeom>
              <a:blipFill>
                <a:blip r:embed="rId3"/>
                <a:stretch>
                  <a:fillRect l="-304" t="-2105" r="-912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638B318-4A29-444B-AB29-BAB69A5E853E}"/>
              </a:ext>
            </a:extLst>
          </p:cNvPr>
          <p:cNvSpPr/>
          <p:nvPr/>
        </p:nvSpPr>
        <p:spPr>
          <a:xfrm>
            <a:off x="7731520" y="3487136"/>
            <a:ext cx="73152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2807C83-5614-424C-A1C2-2FD6A938B1D6}"/>
              </a:ext>
            </a:extLst>
          </p:cNvPr>
          <p:cNvCxnSpPr>
            <a:cxnSpLocks/>
          </p:cNvCxnSpPr>
          <p:nvPr/>
        </p:nvCxnSpPr>
        <p:spPr>
          <a:xfrm flipV="1">
            <a:off x="8463040" y="2788599"/>
            <a:ext cx="1353374" cy="92713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695BE-880B-D840-A06C-B6B6927153E1}"/>
                  </a:ext>
                </a:extLst>
              </p:cNvPr>
              <p:cNvSpPr txBox="1"/>
              <p:nvPr/>
            </p:nvSpPr>
            <p:spPr>
              <a:xfrm>
                <a:off x="9971903" y="2384854"/>
                <a:ext cx="1692875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P(switching to state 6|state 3)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695BE-880B-D840-A06C-B6B69271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903" y="2384854"/>
                <a:ext cx="1692875" cy="946991"/>
              </a:xfrm>
              <a:prstGeom prst="rect">
                <a:avLst/>
              </a:prstGeom>
              <a:blipFill>
                <a:blip r:embed="rId4"/>
                <a:stretch>
                  <a:fillRect l="-2985" t="-2667" r="-7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37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B561-998C-9042-915E-197AC58A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0F720-5905-034E-A55D-A2F28800F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this generative model to do inference and ask: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Given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i="1" dirty="0"/>
                  <a:t>, what is the probability of most likely path through the HMM to have produced a sequence X? </a:t>
                </a:r>
              </a:p>
              <a:p>
                <a:pPr marL="0" indent="0" algn="ctr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For 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 0.5 (i.e. it is more likely to stay in a motif than to switch), and X = </a:t>
                </a:r>
                <a:r>
                  <a:rPr lang="en-US" i="1" dirty="0"/>
                  <a:t>H T H T H T </a:t>
                </a:r>
                <a:r>
                  <a:rPr lang="en-US" dirty="0"/>
                  <a:t>the most likely states of the HMM to have produced this are </a:t>
                </a:r>
                <a:r>
                  <a:rPr lang="en-US" i="1" dirty="0"/>
                  <a:t>3 4 3 4 3 4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0F720-5905-034E-A55D-A2F28800F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47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3389-F138-9A4B-A527-4FA9CA3C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CF0D7-38DC-4A44-8B44-3953E0948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Griffiths &amp; Tenenbaum (2003) find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closely related to to </a:t>
                </a:r>
                <a:r>
                  <a:rPr lang="en-US" b="1" dirty="0"/>
                  <a:t>algorithmic complexity</a:t>
                </a:r>
                <a:r>
                  <a:rPr lang="en-US" dirty="0"/>
                  <a:t>, i.e. the length of the program needed to express the sequence</a:t>
                </a:r>
              </a:p>
              <a:p>
                <a:pPr lvl="1"/>
                <a:r>
                  <a:rPr lang="en-US" dirty="0"/>
                  <a:t>Random sequences have high algorithmic complexity, structured sequences have low algorithmic complexity.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They define a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𝑟𝑎𝑛𝑑𝑜𝑚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𝑟𝑎𝑛𝑑𝑜𝑚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probability of obtaining X from a coin flip, therefore: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𝑟𝑎𝑛𝑑𝑜𝑚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𝐻𝑀𝑀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sequence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CF0D7-38DC-4A44-8B44-3953E0948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844" t="-2725" r="-10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7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1566</Words>
  <Application>Microsoft Macintosh PowerPoint</Application>
  <PresentationFormat>Widescreen</PresentationFormat>
  <Paragraphs>176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CogSci Attempt</vt:lpstr>
      <vt:lpstr>Outline   </vt:lpstr>
      <vt:lpstr>Note </vt:lpstr>
      <vt:lpstr>Questions  </vt:lpstr>
      <vt:lpstr>Our angle </vt:lpstr>
      <vt:lpstr>World model   </vt:lpstr>
      <vt:lpstr>World model</vt:lpstr>
      <vt:lpstr>World model</vt:lpstr>
      <vt:lpstr>Value model</vt:lpstr>
      <vt:lpstr>Value model</vt:lpstr>
      <vt:lpstr>Normalization </vt:lpstr>
      <vt:lpstr>Experiment 1  </vt:lpstr>
      <vt:lpstr>Experiment 1 - Instructions</vt:lpstr>
      <vt:lpstr>Experiment 1 - Task</vt:lpstr>
      <vt:lpstr>Experiment 1 – Subjective judgments</vt:lpstr>
      <vt:lpstr>Experiment 1 - Results</vt:lpstr>
      <vt:lpstr>Experiment 2</vt:lpstr>
      <vt:lpstr>Experiment 2 - Instructions</vt:lpstr>
      <vt:lpstr>Experiment 2 - Instructions</vt:lpstr>
      <vt:lpstr>Experiment 2 - Task</vt:lpstr>
      <vt:lpstr>Experiment 2 - Prediction</vt:lpstr>
      <vt:lpstr>Experiment 2 - Analysis</vt:lpstr>
      <vt:lpstr>Model behavior of normalized random(X)</vt:lpstr>
      <vt:lpstr>Model behavior of normalized random(X)</vt:lpstr>
      <vt:lpstr>PowerPoint Presentation</vt:lpstr>
      <vt:lpstr>PowerPoint Presentation</vt:lpstr>
      <vt:lpstr>Experiment 2 – Results:  Δrandom(X) </vt:lpstr>
      <vt:lpstr>Experiment 2 – Results:  random(X) unnormalized </vt:lpstr>
      <vt:lpstr>Experiment 2 – Results:  random(X) normalized </vt:lpstr>
      <vt:lpstr>Experiment 2 – Results: Complexity tracker</vt:lpstr>
      <vt:lpstr>Potential problems – Experimental design</vt:lpstr>
      <vt:lpstr>Potential problems – Modeling</vt:lpstr>
      <vt:lpstr>Potential problems – Modeling</vt:lpstr>
      <vt:lpstr>Potential problems – Modeling</vt:lpstr>
      <vt:lpstr>Future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CogSci attempt</dc:title>
  <dc:creator>Gal Raz</dc:creator>
  <cp:lastModifiedBy>Gal Raz</cp:lastModifiedBy>
  <cp:revision>74</cp:revision>
  <dcterms:created xsi:type="dcterms:W3CDTF">2020-02-05T22:14:19Z</dcterms:created>
  <dcterms:modified xsi:type="dcterms:W3CDTF">2020-02-07T00:56:14Z</dcterms:modified>
</cp:coreProperties>
</file>