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1" r:id="rId4"/>
    <p:sldId id="258" r:id="rId5"/>
    <p:sldId id="265" r:id="rId6"/>
    <p:sldId id="259" r:id="rId7"/>
    <p:sldId id="266" r:id="rId8"/>
    <p:sldId id="267" r:id="rId9"/>
    <p:sldId id="268" r:id="rId10"/>
    <p:sldId id="269" r:id="rId11"/>
    <p:sldId id="270" r:id="rId12"/>
    <p:sldId id="263" r:id="rId13"/>
    <p:sldId id="273" r:id="rId14"/>
    <p:sldId id="274" r:id="rId15"/>
    <p:sldId id="275" r:id="rId16"/>
    <p:sldId id="280" r:id="rId17"/>
    <p:sldId id="264" r:id="rId18"/>
    <p:sldId id="276" r:id="rId19"/>
    <p:sldId id="278" r:id="rId20"/>
    <p:sldId id="277" r:id="rId21"/>
    <p:sldId id="279" r:id="rId22"/>
    <p:sldId id="281" r:id="rId23"/>
    <p:sldId id="260" r:id="rId24"/>
    <p:sldId id="288" r:id="rId25"/>
    <p:sldId id="290" r:id="rId26"/>
    <p:sldId id="289" r:id="rId27"/>
    <p:sldId id="285" r:id="rId28"/>
    <p:sldId id="284" r:id="rId29"/>
    <p:sldId id="287" r:id="rId30"/>
    <p:sldId id="291" r:id="rId31"/>
    <p:sldId id="261" r:id="rId32"/>
    <p:sldId id="272" r:id="rId33"/>
    <p:sldId id="282" r:id="rId34"/>
    <p:sldId id="262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467299-626E-2441-8B9E-190C16839565}" v="2436" dt="2020-02-06T04:41:16.3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42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5FEC0-D196-0044-B4C5-7D5786CF93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1DAF52-3C3E-A944-AD5B-1DEC16A272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27094-F489-2D41-8C14-BE7F2BC81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2FF5-7326-0F4B-8451-4C5E0985A60D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81EF4-E90D-DD45-A19D-592A92E65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829CC-0487-5D48-A669-43937E1E3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831E-B5D3-2243-8865-D8D53EA67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85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E07A5-BB8C-5D4E-B3C9-FFFD26AA2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C78CE2-4444-BE4C-B807-F2647FAAF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9E3E3-D340-CF44-8F9A-CC1AB2FF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2FF5-7326-0F4B-8451-4C5E0985A60D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852F4-AD9C-F54B-BC59-838F25F81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F1BE5-724F-7541-9A34-EAA8F561F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831E-B5D3-2243-8865-D8D53EA67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22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E4D47D-8698-2B49-BEBF-85106C6572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0CDB7E-B5A5-9841-93C0-E73750D3E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5A881-FDDB-F449-92A5-5D444280B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2FF5-7326-0F4B-8451-4C5E0985A60D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AA584-74DF-604B-A0B5-C3246A617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AD02D-F1C2-D944-8682-C9726C28A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831E-B5D3-2243-8865-D8D53EA67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69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0616C-D0C0-7545-8A92-075F529F0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23307-D121-E640-A054-D396F9F11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64536-6ED5-774C-BD32-C696B3828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2FF5-7326-0F4B-8451-4C5E0985A60D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8210E-71A5-5341-A4E0-226D153E5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BD55D-1505-284D-8AC4-17F100DB4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831E-B5D3-2243-8865-D8D53EA67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0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4D786-B46E-C749-AB6C-A959E85F5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AF1CC-D217-6140-A807-8771B947F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2BEA3-3B26-F44A-AFE5-B6831ACE4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2FF5-7326-0F4B-8451-4C5E0985A60D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A4FF4-DD65-0640-B962-2D4670AA1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3987C-60FB-9C43-BF97-12F7FDA65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831E-B5D3-2243-8865-D8D53EA67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054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813CB-8913-6D4D-8CFC-6C1623049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3ADA8-1D5D-6145-9E45-36DAF41CA1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9FCDBF-18B1-9B40-9F53-BDAA2947A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AF6CA-25B0-B04F-B83D-98983012E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2FF5-7326-0F4B-8451-4C5E0985A60D}" type="datetimeFigureOut">
              <a:rPr lang="en-US" smtClean="0"/>
              <a:t>2/5/20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B19B6-EAD0-564D-BD71-739672752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68A60-9646-1046-9700-77A6798E4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831E-B5D3-2243-8865-D8D53EA67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87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AC697-60E8-0640-A777-448A52297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AB39E-53CA-924C-ADE7-3448E48FD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B74863-F834-6D46-975F-445643C89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5D3C84-4241-EB4F-A597-47010C03D2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169BA1-5CAE-8F40-8A56-18A571F5B8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6F7EBA-D029-9B4D-B548-E97A00E79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2FF5-7326-0F4B-8451-4C5E0985A60D}" type="datetimeFigureOut">
              <a:rPr lang="en-US" smtClean="0"/>
              <a:t>2/5/20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78A2D6-0E61-E842-8A2C-FBC85F4BD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81F4B1-0E08-AD47-B205-6E8BEB339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831E-B5D3-2243-8865-D8D53EA67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60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5A663-3B26-374C-9315-13FEC0D68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D64F26-A137-5145-91E8-E7F55F3A5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2FF5-7326-0F4B-8451-4C5E0985A60D}" type="datetimeFigureOut">
              <a:rPr lang="en-US" smtClean="0"/>
              <a:t>2/5/20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A6BF94-A6A7-F045-A4DE-ABFEAF010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FD7291-DAEB-C24D-ACCC-AE0D57F09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831E-B5D3-2243-8865-D8D53EA67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3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6580DF-7E68-984F-901A-5ADC4F316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2FF5-7326-0F4B-8451-4C5E0985A60D}" type="datetimeFigureOut">
              <a:rPr lang="en-US" smtClean="0"/>
              <a:t>2/5/20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9E140C-12A2-9143-9444-C95A16F95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DF4E4-4D6A-FF41-A93E-B0CCBB9A9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831E-B5D3-2243-8865-D8D53EA67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90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DF577-7187-3746-B297-4B06467FC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99B46-20D3-784D-83B9-60CAC0CD6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E94A25-DA07-734F-9894-DD0B57C5D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A019B-0042-DA4D-91FD-E5800E337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2FF5-7326-0F4B-8451-4C5E0985A60D}" type="datetimeFigureOut">
              <a:rPr lang="en-US" smtClean="0"/>
              <a:t>2/5/20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08AB78-30C1-E04B-A1A5-723219AA1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A17AD-2C53-BD49-AD00-5FB929388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831E-B5D3-2243-8865-D8D53EA67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21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6D569-B289-0A42-969F-B399FD77B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633761-1499-1848-B6DB-1F4F513E38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65B20D-E059-9A47-80DD-4EF53E9E2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9C43D5-5D49-2A48-850D-5AB8F800A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2FF5-7326-0F4B-8451-4C5E0985A60D}" type="datetimeFigureOut">
              <a:rPr lang="en-US" smtClean="0"/>
              <a:t>2/5/20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36192-D7E3-EA4B-B275-BEB9F8D68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7076B-ED9D-FF49-A5C7-4804023A7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831E-B5D3-2243-8865-D8D53EA67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63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DEE605-BC5A-A849-8322-C264F2558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2A52D-94BC-1341-98BE-9295D3935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FF8CD-90C5-E84D-A11C-0E34ED354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22FF5-7326-0F4B-8451-4C5E0985A60D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783E8-3C8C-F44F-A90F-6CDF611D29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09DD1-D548-3A43-ACF7-9FA6A3584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F831E-B5D3-2243-8865-D8D53EA67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0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32374-F3F5-7649-AEA5-E8EA6B3033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4585"/>
            <a:ext cx="9144000" cy="2387600"/>
          </a:xfrm>
        </p:spPr>
        <p:txBody>
          <a:bodyPr/>
          <a:lstStyle/>
          <a:p>
            <a:r>
              <a:rPr lang="en-US" dirty="0" err="1"/>
              <a:t>CogSci</a:t>
            </a:r>
            <a:r>
              <a:rPr lang="en-US" dirty="0"/>
              <a:t> Attempt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DAE78F-9F92-4D4F-9857-DCBFBDA8C3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22185"/>
            <a:ext cx="9144000" cy="1655762"/>
          </a:xfrm>
        </p:spPr>
        <p:txBody>
          <a:bodyPr/>
          <a:lstStyle/>
          <a:p>
            <a:r>
              <a:rPr lang="en-US" dirty="0" err="1"/>
              <a:t>Setayesh</a:t>
            </a:r>
            <a:r>
              <a:rPr lang="en-US" dirty="0"/>
              <a:t> &amp; Gal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D7F1FC01-0D93-E040-B747-716603606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575" y="4847859"/>
            <a:ext cx="3340849" cy="177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989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6BFAF-59BC-E745-BFF8-6F1B361E1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BC7347-E41B-9046-83CA-2E4DB16B6B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When optimizing the </a:t>
                </a:r>
                <a:r>
                  <a:rPr lang="en-US" dirty="0" err="1"/>
                  <a:t>param</a:t>
                </a:r>
                <a:r>
                  <a:rPr lang="en-US" dirty="0"/>
                  <a:t>eters to subjective randomness estimates,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𝑟𝑎𝑛𝑑𝑜𝑚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captured subjective randomness estimates of participants.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b="1" dirty="0"/>
                  <a:t>However</a:t>
                </a:r>
                <a:r>
                  <a:rPr lang="en-US" dirty="0"/>
                  <a:t>: This was only possible for capturing estimates for sequences of the same length.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i="1" dirty="0"/>
                  <a:t>How do we normalize randomness estimates to capture estimates for any length?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BC7347-E41B-9046-83CA-2E4DB16B6B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32" r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162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5FDCB-0137-3248-B388-96E6C431B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9912E3-5A27-FA4F-B614-558D320F77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To put the randomness of sequences on a universal scale, </a:t>
                </a:r>
                <a:r>
                  <a:rPr lang="en-US" i="1" u="sng" dirty="0"/>
                  <a:t>we divided </a:t>
                </a:r>
                <a14:m>
                  <m:oMath xmlns:m="http://schemas.openxmlformats.org/officeDocument/2006/math">
                    <m:r>
                      <a:rPr lang="en-US" i="1" u="sng">
                        <a:latin typeface="Cambria Math" panose="02040503050406030204" pitchFamily="18" charset="0"/>
                      </a:rPr>
                      <m:t>𝑟𝑎𝑛𝑑𝑜𝑚</m:t>
                    </m:r>
                    <m:d>
                      <m:dPr>
                        <m:ctrlPr>
                          <a:rPr lang="en-US" i="1" u="sng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u="sng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i="1" u="sng" dirty="0"/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u="sng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u="sng" smtClean="0">
                            <a:latin typeface="Cambria Math" panose="02040503050406030204" pitchFamily="18" charset="0"/>
                          </a:rPr>
                          <m:t>𝑟𝑎𝑛𝑑𝑜𝑚</m:t>
                        </m:r>
                        <m:r>
                          <a:rPr lang="en-US" b="0" i="1" u="sng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u="sng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u="sng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u="sng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u="sng" dirty="0"/>
                  <a:t>, </a:t>
                </a:r>
                <a:r>
                  <a:rPr lang="en-US" dirty="0"/>
                  <a:t>the randomness of the most random sequence of that length.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457200" lvl="1" indent="0" algn="ctr">
                  <a:buNone/>
                </a:pPr>
                <a:r>
                  <a:rPr lang="en-US" dirty="0"/>
                  <a:t>This might not be the right approach and has some undesirable properties that we will discuss later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9912E3-5A27-FA4F-B614-558D320F77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r="-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9377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D2DA3-5BDB-424C-AD19-7D5CBBAEE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1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4EAB1-F38E-7D4F-8F23-2AF244803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Before moving to a measure of engagement, </a:t>
            </a:r>
            <a:r>
              <a:rPr lang="en-US" i="1" u="sng" dirty="0">
                <a:sym typeface="Wingdings" pitchFamily="2" charset="2"/>
              </a:rPr>
              <a:t>we calibrate the parameters of the HMM to match human subjective randomness estimates.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The point is that this computation of randomness may reflect a more general measure to extract structure from the world, and people may be anchoring their engagement to event sequences to that measure.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We extend the model to non-binary sequences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765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8AAB4D-FCB5-A64D-B656-753AEF6DC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352"/>
          <a:stretch/>
        </p:blipFill>
        <p:spPr>
          <a:xfrm>
            <a:off x="1946965" y="679612"/>
            <a:ext cx="8618061" cy="617838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5F58B6-2DE2-F845-8255-6374DAD2E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1 - Instructions</a:t>
            </a:r>
          </a:p>
        </p:txBody>
      </p:sp>
    </p:spTree>
    <p:extLst>
      <p:ext uri="{BB962C8B-B14F-4D97-AF65-F5344CB8AC3E}">
        <p14:creationId xmlns:p14="http://schemas.microsoft.com/office/powerpoint/2010/main" val="2527718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C1C2F-F131-4444-98C8-768C0FF9A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1 - Stimulus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3079FAF1-9E17-5944-B425-F3D945FC34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7650" y="2406650"/>
            <a:ext cx="9156700" cy="2044700"/>
          </a:xfrm>
        </p:spPr>
      </p:pic>
    </p:spTree>
    <p:extLst>
      <p:ext uri="{BB962C8B-B14F-4D97-AF65-F5344CB8AC3E}">
        <p14:creationId xmlns:p14="http://schemas.microsoft.com/office/powerpoint/2010/main" val="2379642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98E1F-E536-C044-B627-B24BA76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1 – Subjective judgments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926523-50A7-D243-93C4-4FE22BDA1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664" y="2072051"/>
            <a:ext cx="8461805" cy="385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397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9848B-C6F6-454D-BE7C-EA3C4011B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928" y="0"/>
            <a:ext cx="10515600" cy="1325563"/>
          </a:xfrm>
        </p:spPr>
        <p:txBody>
          <a:bodyPr/>
          <a:lstStyle/>
          <a:p>
            <a:r>
              <a:rPr lang="en-US" dirty="0"/>
              <a:t>Experiment 1 -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FFE7B6-A497-604C-AE4E-F1A37A747F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3336" y="1150921"/>
                <a:ext cx="10625328" cy="570707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We show a heatmap of correlations for different settings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Human randomness judgments are captured by a wide range of parameter settings. Possibly because different parameters fit judgments of different sequences (rather than all parameters being good for all sequences).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FFE7B6-A497-604C-AE4E-F1A37A747F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3336" y="1150921"/>
                <a:ext cx="10625328" cy="5707079"/>
              </a:xfrm>
              <a:blipFill>
                <a:blip r:embed="rId2"/>
                <a:stretch>
                  <a:fillRect l="-956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picture containing screenshot, drawing&#10;&#10;Description automatically generated">
            <a:extLst>
              <a:ext uri="{FF2B5EF4-FFF2-40B4-BE49-F238E27FC236}">
                <a16:creationId xmlns:a16="http://schemas.microsoft.com/office/drawing/2014/main" id="{E95A6651-EFC2-6048-8043-790CD36C5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394" y="1825686"/>
            <a:ext cx="5113212" cy="345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534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A3244-DB60-364B-895E-131BEBEE4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A207B-E247-AC4A-9D72-9DB748E92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experiment was designed to measure the relationship between engagement with event sequences and their complexity</a:t>
            </a:r>
          </a:p>
          <a:p>
            <a:endParaRPr lang="en-US" dirty="0"/>
          </a:p>
          <a:p>
            <a:r>
              <a:rPr lang="en-US" i="1" u="sng" dirty="0"/>
              <a:t>We use a proxy of engagement to facilitate running this study via </a:t>
            </a:r>
            <a:r>
              <a:rPr lang="en-US" i="1" u="sng" dirty="0" err="1"/>
              <a:t>mTurk</a:t>
            </a:r>
            <a:r>
              <a:rPr lang="en-US" i="1" u="sng" dirty="0"/>
              <a:t>:</a:t>
            </a:r>
          </a:p>
          <a:p>
            <a:pPr marL="0" indent="0">
              <a:buNone/>
            </a:pPr>
            <a:endParaRPr lang="en-US" i="1" u="sng" dirty="0"/>
          </a:p>
          <a:p>
            <a:pPr marL="0" indent="0">
              <a:buNone/>
            </a:pPr>
            <a:r>
              <a:rPr lang="en-US" dirty="0"/>
              <a:t>We posit that engagement to:</a:t>
            </a:r>
          </a:p>
          <a:p>
            <a:pPr marL="0" indent="0">
              <a:buNone/>
            </a:pPr>
            <a:r>
              <a:rPr lang="en-US" dirty="0"/>
              <a:t>1) predicting the next event in a sequence </a:t>
            </a:r>
            <a:r>
              <a:rPr lang="en-US" b="1" dirty="0"/>
              <a:t>or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2) realizing that a temporal sequence is unpredictable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54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0F156-2E7C-C647-B25F-AC92B1A1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2 - Instructions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E5FAB99-FD94-D34D-9950-A3715E36F8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9100" y="1918494"/>
            <a:ext cx="8813800" cy="4165600"/>
          </a:xfrm>
        </p:spPr>
      </p:pic>
    </p:spTree>
    <p:extLst>
      <p:ext uri="{BB962C8B-B14F-4D97-AF65-F5344CB8AC3E}">
        <p14:creationId xmlns:p14="http://schemas.microsoft.com/office/powerpoint/2010/main" val="743013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0F156-2E7C-C647-B25F-AC92B1A1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2 - Instructions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1A5F9B7-1BB0-7D46-B78D-8AFC8B52D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9692"/>
            <a:ext cx="10515600" cy="3937213"/>
          </a:xfrm>
        </p:spPr>
      </p:pic>
    </p:spTree>
    <p:extLst>
      <p:ext uri="{BB962C8B-B14F-4D97-AF65-F5344CB8AC3E}">
        <p14:creationId xmlns:p14="http://schemas.microsoft.com/office/powerpoint/2010/main" val="4084299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744BD-0D8F-1148-81C1-A7457348E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EA737-A9EA-EB41-AE34-63F1C0FBC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  <a:p>
            <a:r>
              <a:rPr lang="en-US" dirty="0"/>
              <a:t>Model description</a:t>
            </a:r>
          </a:p>
          <a:p>
            <a:pPr lvl="1"/>
            <a:r>
              <a:rPr lang="en-US" dirty="0"/>
              <a:t>World model</a:t>
            </a:r>
          </a:p>
          <a:p>
            <a:pPr lvl="1"/>
            <a:r>
              <a:rPr lang="en-US" dirty="0"/>
              <a:t>Value model</a:t>
            </a:r>
          </a:p>
          <a:p>
            <a:r>
              <a:rPr lang="en-US" dirty="0"/>
              <a:t>Experiment 1: Subjective randomness estimates</a:t>
            </a:r>
          </a:p>
          <a:p>
            <a:r>
              <a:rPr lang="en-US" dirty="0"/>
              <a:t>Experiment 2: Engagement with event sequences</a:t>
            </a:r>
          </a:p>
          <a:p>
            <a:r>
              <a:rPr lang="en-US" dirty="0"/>
              <a:t>Potential problems</a:t>
            </a:r>
          </a:p>
          <a:p>
            <a:r>
              <a:rPr lang="en-US" dirty="0"/>
              <a:t>Future directions</a:t>
            </a:r>
          </a:p>
        </p:txBody>
      </p:sp>
    </p:spTree>
    <p:extLst>
      <p:ext uri="{BB962C8B-B14F-4D97-AF65-F5344CB8AC3E}">
        <p14:creationId xmlns:p14="http://schemas.microsoft.com/office/powerpoint/2010/main" val="3720954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E227D-9C01-9543-9639-03D75062B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2 - Stimulus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95EF86-A11E-CB40-ABFB-88B9C9F27274}"/>
              </a:ext>
            </a:extLst>
          </p:cNvPr>
          <p:cNvSpPr txBox="1"/>
          <p:nvPr/>
        </p:nvSpPr>
        <p:spPr>
          <a:xfrm>
            <a:off x="3047999" y="1633063"/>
            <a:ext cx="13716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E8C535-7DE7-D54A-B3BF-6461DA341A0C}"/>
              </a:ext>
            </a:extLst>
          </p:cNvPr>
          <p:cNvSpPr txBox="1"/>
          <p:nvPr/>
        </p:nvSpPr>
        <p:spPr>
          <a:xfrm>
            <a:off x="4032421" y="2426044"/>
            <a:ext cx="137160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21A63C-6985-B147-ABF0-8A6C3C703DAE}"/>
              </a:ext>
            </a:extLst>
          </p:cNvPr>
          <p:cNvSpPr txBox="1"/>
          <p:nvPr/>
        </p:nvSpPr>
        <p:spPr>
          <a:xfrm>
            <a:off x="4957118" y="3283041"/>
            <a:ext cx="137160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C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98ED669-302B-BC44-ADC8-CFCA7CE9DDC2}"/>
              </a:ext>
            </a:extLst>
          </p:cNvPr>
          <p:cNvCxnSpPr/>
          <p:nvPr/>
        </p:nvCxnSpPr>
        <p:spPr>
          <a:xfrm>
            <a:off x="3385751" y="2958626"/>
            <a:ext cx="407773" cy="402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86A7399-02E6-8546-8E5D-888E4DFB2FCD}"/>
              </a:ext>
            </a:extLst>
          </p:cNvPr>
          <p:cNvCxnSpPr/>
          <p:nvPr/>
        </p:nvCxnSpPr>
        <p:spPr>
          <a:xfrm>
            <a:off x="4357816" y="3883206"/>
            <a:ext cx="407773" cy="402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2597907-0093-104D-AE19-1FE3D0E8B070}"/>
              </a:ext>
            </a:extLst>
          </p:cNvPr>
          <p:cNvCxnSpPr/>
          <p:nvPr/>
        </p:nvCxnSpPr>
        <p:spPr>
          <a:xfrm>
            <a:off x="5638799" y="4937575"/>
            <a:ext cx="407773" cy="402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A3A4F03-7100-B64F-A052-F4D68E7DA712}"/>
              </a:ext>
            </a:extLst>
          </p:cNvPr>
          <p:cNvSpPr txBox="1"/>
          <p:nvPr/>
        </p:nvSpPr>
        <p:spPr>
          <a:xfrm>
            <a:off x="6145430" y="4752909"/>
            <a:ext cx="937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51C376-76C3-8D48-988E-FD8FBA5F683D}"/>
              </a:ext>
            </a:extLst>
          </p:cNvPr>
          <p:cNvSpPr txBox="1"/>
          <p:nvPr/>
        </p:nvSpPr>
        <p:spPr>
          <a:xfrm>
            <a:off x="6772531" y="5203003"/>
            <a:ext cx="137160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B689B44-A1DA-C440-8413-626D0616FED7}"/>
              </a:ext>
            </a:extLst>
          </p:cNvPr>
          <p:cNvSpPr txBox="1"/>
          <p:nvPr/>
        </p:nvSpPr>
        <p:spPr>
          <a:xfrm>
            <a:off x="9094573" y="5203003"/>
            <a:ext cx="1470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Self-termination of sequence</a:t>
            </a:r>
          </a:p>
        </p:txBody>
      </p:sp>
    </p:spTree>
    <p:extLst>
      <p:ext uri="{BB962C8B-B14F-4D97-AF65-F5344CB8AC3E}">
        <p14:creationId xmlns:p14="http://schemas.microsoft.com/office/powerpoint/2010/main" val="4081593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6D115-CEEF-FD4C-93E4-D644FFED3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2 - Prediction</a:t>
            </a:r>
          </a:p>
        </p:txBody>
      </p:sp>
      <p:pic>
        <p:nvPicPr>
          <p:cNvPr id="5" name="Content Placeholder 4" descr="A picture containing bird, flower&#10;&#10;Description automatically generated">
            <a:extLst>
              <a:ext uri="{FF2B5EF4-FFF2-40B4-BE49-F238E27FC236}">
                <a16:creationId xmlns:a16="http://schemas.microsoft.com/office/drawing/2014/main" id="{F4F136F2-AAF4-A348-ABC9-69120AE206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1150" y="1777592"/>
            <a:ext cx="6489700" cy="4076700"/>
          </a:xfrm>
        </p:spPr>
      </p:pic>
    </p:spTree>
    <p:extLst>
      <p:ext uri="{BB962C8B-B14F-4D97-AF65-F5344CB8AC3E}">
        <p14:creationId xmlns:p14="http://schemas.microsoft.com/office/powerpoint/2010/main" val="3680059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39C71-2D7A-9F4C-9EBA-35E19DDEE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2 -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F9DCB4-1659-444D-A856-8B5EA264A2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derive different measures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𝑟𝑎𝑛𝑑𝑜𝑚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to see whether we can predict disengagement events:</a:t>
                </a:r>
              </a:p>
              <a:p>
                <a:pPr lvl="1"/>
                <a:r>
                  <a:rPr lang="en-US" dirty="0"/>
                  <a:t>The change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𝑟𝑎𝑛𝑑𝑜𝑚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as a result of each symbol [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𝑟𝑎𝑛𝑑𝑜𝑚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absolute value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𝑟𝑎𝑛𝑑𝑜𝑚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at each symbol</a:t>
                </a:r>
              </a:p>
              <a:p>
                <a:pPr lvl="2"/>
                <a:r>
                  <a:rPr lang="en-US" dirty="0"/>
                  <a:t>Normalized</a:t>
                </a:r>
              </a:p>
              <a:p>
                <a:pPr lvl="2"/>
                <a:r>
                  <a:rPr lang="en-US" dirty="0"/>
                  <a:t>Unnormalized </a:t>
                </a:r>
              </a:p>
              <a:p>
                <a:pPr lvl="1"/>
                <a:r>
                  <a:rPr lang="en-US" dirty="0"/>
                  <a:t>A complexity tracker, counting the number of consecutive increasing/decreasing steps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𝑟𝑎𝑛𝑑𝑜𝑚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  <a:p>
                <a:r>
                  <a:rPr lang="en-US" i="1" u="sng" dirty="0"/>
                  <a:t>We relate these measures to the probability of disengagement via logistic regression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F9DCB4-1659-444D-A856-8B5EA264A2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 b="-3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8051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5695A92-2F4B-874B-A808-C2C4BD0064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400" dirty="0"/>
                  <a:t>Experiment 2 – Results: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4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3400" i="1">
                        <a:latin typeface="Cambria Math" panose="02040503050406030204" pitchFamily="18" charset="0"/>
                      </a:rPr>
                      <m:t>𝑟𝑎𝑛𝑑𝑜𝑚</m:t>
                    </m:r>
                    <m:d>
                      <m:d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3400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5695A92-2F4B-874B-A808-C2C4BD0064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EAA49ADD-F8E6-EF4E-A1F7-9C1F2F30F3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755647"/>
            <a:ext cx="4935983" cy="3701987"/>
          </a:xfr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B2624F8E-F27D-E942-A258-B0C056E807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4025" y="1755647"/>
            <a:ext cx="5049775" cy="378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920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5695A92-2F4B-874B-A808-C2C4BD0064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400" dirty="0"/>
                  <a:t>Experiment 2 – Results:  </a:t>
                </a:r>
                <a14:m>
                  <m:oMath xmlns:m="http://schemas.openxmlformats.org/officeDocument/2006/math">
                    <m:r>
                      <a:rPr lang="en-US" sz="3400" i="1">
                        <a:latin typeface="Cambria Math" panose="02040503050406030204" pitchFamily="18" charset="0"/>
                      </a:rPr>
                      <m:t>𝑟𝑎𝑛𝑑𝑜𝑚</m:t>
                    </m:r>
                    <m:d>
                      <m:d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3400" dirty="0"/>
                  <a:t> unnormalized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5695A92-2F4B-874B-A808-C2C4BD0064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49A8EF19-0E1C-0D40-8FEC-A358FEB850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86272" y="1789015"/>
            <a:ext cx="5801784" cy="4351338"/>
          </a:xfr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FE805FAB-C4E1-FC45-953E-6AFB61A02C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552" y="1894775"/>
            <a:ext cx="5519759" cy="413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3580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5695A92-2F4B-874B-A808-C2C4BD0064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400" dirty="0"/>
                  <a:t>Experiment 2 – Results:  </a:t>
                </a:r>
                <a14:m>
                  <m:oMath xmlns:m="http://schemas.openxmlformats.org/officeDocument/2006/math">
                    <m:r>
                      <a:rPr lang="en-US" sz="3400" i="1">
                        <a:latin typeface="Cambria Math" panose="02040503050406030204" pitchFamily="18" charset="0"/>
                      </a:rPr>
                      <m:t>𝑟𝑎𝑛𝑑𝑜𝑚</m:t>
                    </m:r>
                    <m:d>
                      <m:d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3400" dirty="0"/>
                  <a:t> normalized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5695A92-2F4B-874B-A808-C2C4BD0064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FE38205F-CAE9-5A46-A1E3-968652CDB6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4216" y="1519237"/>
            <a:ext cx="5801784" cy="4351338"/>
          </a:xfr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7EE1BED8-7A02-0845-A32E-7046A881A1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3372" y="1622266"/>
            <a:ext cx="5664412" cy="424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9640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95A92-2F4B-874B-A808-C2C4BD006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2 – Results: Complexity tracker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3C7846F1-6431-6348-986F-01EEE01E26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5965" y="2052462"/>
            <a:ext cx="5270036" cy="3952527"/>
          </a:xfr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4D3CBFD6-6F85-A84E-9FBD-DF7E1F03F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52463"/>
            <a:ext cx="5270035" cy="395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6078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028DC-693C-254A-A043-2140D321E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problems – Experimental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6F73F-59E9-FD4F-9D9D-CB0DF939F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sym typeface="Wingdings" pitchFamily="2" charset="2"/>
              </a:rPr>
              <a:t>Experiment 2: </a:t>
            </a:r>
            <a:r>
              <a:rPr lang="en-US" i="1" u="sng" dirty="0"/>
              <a:t>We use a proxy of engagement to facilitate running this study via </a:t>
            </a:r>
            <a:r>
              <a:rPr lang="en-US" i="1" u="sng" dirty="0" err="1"/>
              <a:t>mTurk</a:t>
            </a:r>
            <a:endParaRPr lang="en-US" i="1" u="sng" dirty="0"/>
          </a:p>
        </p:txBody>
      </p:sp>
    </p:spTree>
    <p:extLst>
      <p:ext uri="{BB962C8B-B14F-4D97-AF65-F5344CB8AC3E}">
        <p14:creationId xmlns:p14="http://schemas.microsoft.com/office/powerpoint/2010/main" val="25061100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028DC-693C-254A-A043-2140D321E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problems – Modeling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56F73F-59E9-FD4F-9D9D-CB0DF939F6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US" dirty="0">
                    <a:sym typeface="Wingdings" pitchFamily="2" charset="2"/>
                  </a:rPr>
                  <a:t>Normalization: </a:t>
                </a:r>
                <a:r>
                  <a:rPr lang="en-US" i="1" u="sng" dirty="0"/>
                  <a:t>we divided </a:t>
                </a:r>
                <a14:m>
                  <m:oMath xmlns:m="http://schemas.openxmlformats.org/officeDocument/2006/math">
                    <m:r>
                      <a:rPr lang="en-US" i="1" u="sng">
                        <a:latin typeface="Cambria Math" panose="02040503050406030204" pitchFamily="18" charset="0"/>
                      </a:rPr>
                      <m:t>𝑟𝑎𝑛𝑑𝑜𝑚</m:t>
                    </m:r>
                    <m:d>
                      <m:dPr>
                        <m:ctrlPr>
                          <a:rPr lang="en-US" i="1" u="sng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u="sng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i="1" u="sng" dirty="0"/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u="sng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u="sng">
                            <a:latin typeface="Cambria Math" panose="02040503050406030204" pitchFamily="18" charset="0"/>
                          </a:rPr>
                          <m:t>𝑟𝑎𝑛𝑑𝑜𝑚</m:t>
                        </m:r>
                        <m:r>
                          <a:rPr lang="en-US" i="1" u="sng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u="sng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u="sng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i="1" u="sng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u="sng" dirty="0"/>
                  <a:t>, the randomness of the most random sequence of that length.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56F73F-59E9-FD4F-9D9D-CB0DF939F6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81683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028DC-693C-254A-A043-2140D321E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problems –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6F73F-59E9-FD4F-9D9D-CB0DF939F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sym typeface="Wingdings" pitchFamily="2" charset="2"/>
              </a:rPr>
              <a:t>The role of </a:t>
            </a:r>
            <a:r>
              <a:rPr lang="en-US" i="1" dirty="0">
                <a:sym typeface="Wingdings" pitchFamily="2" charset="2"/>
              </a:rPr>
              <a:t>C</a:t>
            </a:r>
            <a:r>
              <a:rPr lang="en-US" dirty="0">
                <a:sym typeface="Wingdings" pitchFamily="2" charset="2"/>
              </a:rPr>
              <a:t> in HMM transition matrix: </a:t>
            </a:r>
            <a:r>
              <a:rPr lang="en-US" i="1" u="sng" dirty="0"/>
              <a:t>C is a constant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- We deviate from Griffith &amp; Tenenbaum’s (2003) definition of the constant </a:t>
            </a:r>
            <a:r>
              <a:rPr lang="en-US" i="1" dirty="0">
                <a:sym typeface="Wingdings" pitchFamily="2" charset="2"/>
              </a:rPr>
              <a:t>C </a:t>
            </a:r>
            <a:r>
              <a:rPr lang="en-US" dirty="0">
                <a:sym typeface="Wingdings" pitchFamily="2" charset="2"/>
              </a:rPr>
              <a:t>in the transition matrix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580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278A0-3AED-DD44-9426-F7734FE05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366D0-B014-9B48-92F2-EF816E97B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Key experimental and modelling decisions that may have caused undesirable outcomes are </a:t>
            </a:r>
            <a:r>
              <a:rPr lang="en-US" i="1" u="sng" dirty="0"/>
              <a:t>underlined and italicized </a:t>
            </a:r>
            <a:r>
              <a:rPr lang="en-US" dirty="0"/>
              <a:t>throughout the presentation and will be discussed in detail in the </a:t>
            </a:r>
            <a:r>
              <a:rPr lang="en-US" b="1" dirty="0"/>
              <a:t>Potential problems </a:t>
            </a:r>
            <a:r>
              <a:rPr lang="en-US" dirty="0"/>
              <a:t>section</a:t>
            </a:r>
          </a:p>
        </p:txBody>
      </p:sp>
    </p:spTree>
    <p:extLst>
      <p:ext uri="{BB962C8B-B14F-4D97-AF65-F5344CB8AC3E}">
        <p14:creationId xmlns:p14="http://schemas.microsoft.com/office/powerpoint/2010/main" val="42378775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609D7-4981-A245-94CB-C2F045DAB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problems –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D4482-C036-154F-A00A-06269544B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Experiment 2: Decision model: </a:t>
            </a:r>
            <a:r>
              <a:rPr lang="en-US" i="1" u="sng" dirty="0"/>
              <a:t>We relate these measures to the probability of disengagement via logistic regression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9321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AFD5-3F02-A143-BC1C-A25001067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A05C1-EC5C-4246-AD39-A42AC38E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Experiment:</a:t>
            </a:r>
          </a:p>
          <a:p>
            <a:pPr lvl="1"/>
            <a:r>
              <a:rPr lang="en-US" dirty="0"/>
              <a:t>We only measure proxy for engagement: predicting the next symbol (or terminating when they feel the sequence is too random)</a:t>
            </a:r>
          </a:p>
          <a:p>
            <a:pPr lvl="2"/>
            <a:r>
              <a:rPr lang="en-US" dirty="0"/>
              <a:t>We probably are biasing people to search for patterns, causing longer engagement with very random sequences</a:t>
            </a:r>
          </a:p>
          <a:p>
            <a:endParaRPr lang="en-US" dirty="0"/>
          </a:p>
          <a:p>
            <a:r>
              <a:rPr lang="en-US" dirty="0"/>
              <a:t>Model:</a:t>
            </a:r>
          </a:p>
          <a:p>
            <a:pPr lvl="1"/>
            <a:r>
              <a:rPr lang="en-US" dirty="0"/>
              <a:t>Changed C to separate effects of alpha and delta and results changed </a:t>
            </a:r>
          </a:p>
          <a:p>
            <a:pPr lvl="1"/>
            <a:r>
              <a:rPr lang="en-US" dirty="0"/>
              <a:t>Questions about normalization</a:t>
            </a:r>
          </a:p>
          <a:p>
            <a:pPr lvl="2"/>
            <a:r>
              <a:rPr lang="en-US" dirty="0"/>
              <a:t>Currently normalizing by random(</a:t>
            </a:r>
            <a:r>
              <a:rPr lang="en-US" dirty="0" err="1"/>
              <a:t>x_max</a:t>
            </a:r>
            <a:r>
              <a:rPr lang="en-US" dirty="0"/>
              <a:t>), are there better options?</a:t>
            </a:r>
          </a:p>
        </p:txBody>
      </p:sp>
    </p:spTree>
    <p:extLst>
      <p:ext uri="{BB962C8B-B14F-4D97-AF65-F5344CB8AC3E}">
        <p14:creationId xmlns:p14="http://schemas.microsoft.com/office/powerpoint/2010/main" val="22102882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9FC0B-79C2-CD47-BA96-DD3B5CE85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C677D-6EF3-9E4D-9BAC-308468150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8626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D540C-545C-7B45-8B57-CE99285FA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CC051-CA4B-EC4D-A304-B391F8F08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226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EA131-174C-A54B-A205-92CAF4C70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899C3-4505-E742-A16C-0DD6194CD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Experiment:</a:t>
            </a:r>
          </a:p>
          <a:p>
            <a:pPr lvl="1"/>
            <a:r>
              <a:rPr lang="en-US" dirty="0"/>
              <a:t>Measure true engagement (ability to change to next sequence/frame based on boredom/preference, not </a:t>
            </a:r>
            <a:r>
              <a:rPr lang="en-US" dirty="0" err="1"/>
              <a:t>predicition</a:t>
            </a:r>
            <a:r>
              <a:rPr lang="en-US" dirty="0"/>
              <a:t> of next symbol? </a:t>
            </a:r>
          </a:p>
          <a:p>
            <a:pPr lvl="1"/>
            <a:r>
              <a:rPr lang="en-US" dirty="0"/>
              <a:t>Are temporal sequences the best way to test engagement? (screensavers)</a:t>
            </a:r>
          </a:p>
          <a:p>
            <a:pPr lvl="1"/>
            <a:endParaRPr lang="en-US" dirty="0"/>
          </a:p>
          <a:p>
            <a:r>
              <a:rPr lang="en-US" dirty="0"/>
              <a:t>Model: </a:t>
            </a:r>
          </a:p>
          <a:p>
            <a:pPr lvl="1"/>
            <a:r>
              <a:rPr lang="en-US" dirty="0"/>
              <a:t>Hierarchical estimation of HMM parameters</a:t>
            </a:r>
          </a:p>
          <a:p>
            <a:pPr lvl="2"/>
            <a:r>
              <a:rPr lang="en-US" dirty="0"/>
              <a:t>Currently, we estimate a fixed set of parameters for the HMM for all sequences and participants</a:t>
            </a:r>
          </a:p>
          <a:p>
            <a:pPr lvl="2"/>
            <a:r>
              <a:rPr lang="en-US" dirty="0"/>
              <a:t>People may adapt their estimates of the HMM parameters within the sequence (structured sequences should result in lower predicted transition probabilities mid-sequence)</a:t>
            </a:r>
          </a:p>
          <a:p>
            <a:pPr lvl="1"/>
            <a:r>
              <a:rPr lang="en-US" dirty="0"/>
              <a:t>Fix normalization somehow</a:t>
            </a:r>
          </a:p>
        </p:txBody>
      </p:sp>
    </p:spTree>
    <p:extLst>
      <p:ext uri="{BB962C8B-B14F-4D97-AF65-F5344CB8AC3E}">
        <p14:creationId xmlns:p14="http://schemas.microsoft.com/office/powerpoint/2010/main" val="2059284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D2DA3-5BDB-424C-AD19-7D5CBBAEE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4EAB1-F38E-7D4F-8F23-2AF244803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1) Can we define a criterion by which we decide what to attend to &amp; what to ignore? (in the informational domain)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2) Can this criterion provide a unifying framework with which to understand novelty and familiarity preferences in infant looking time studies?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139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72220-A44A-144C-81E4-D00D48412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angle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47FB8-367D-0C45-852C-DBC7CDBBB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narrowed down this question by focusing on what kind of </a:t>
            </a:r>
            <a:r>
              <a:rPr lang="en-US" b="1" i="1" dirty="0"/>
              <a:t>temporal structure </a:t>
            </a:r>
            <a:r>
              <a:rPr lang="en-US" dirty="0"/>
              <a:t>makes an object of attention engaging.</a:t>
            </a:r>
          </a:p>
          <a:p>
            <a:endParaRPr lang="en-US" b="1" i="1" dirty="0"/>
          </a:p>
          <a:p>
            <a:r>
              <a:rPr lang="en-US" dirty="0"/>
              <a:t>This provides a useful separation of two sources of engagement:</a:t>
            </a:r>
          </a:p>
          <a:p>
            <a:pPr lvl="1"/>
            <a:r>
              <a:rPr lang="en-US" dirty="0"/>
              <a:t>Engagement based on salience/interestingness of the stimulus alone</a:t>
            </a:r>
          </a:p>
          <a:p>
            <a:pPr lvl="1"/>
            <a:r>
              <a:rPr lang="en-US" dirty="0"/>
              <a:t>Engagement based on how the stimulus fits in with previous experiences</a:t>
            </a:r>
          </a:p>
          <a:p>
            <a:endParaRPr lang="en-US" dirty="0"/>
          </a:p>
          <a:p>
            <a:r>
              <a:rPr lang="en-US" dirty="0"/>
              <a:t>We focus on the second source: Stimuli are matched for salience in isolation, but the temporal context in which they appear can make them more or less engaging.</a:t>
            </a:r>
          </a:p>
        </p:txBody>
      </p:sp>
    </p:spTree>
    <p:extLst>
      <p:ext uri="{BB962C8B-B14F-4D97-AF65-F5344CB8AC3E}">
        <p14:creationId xmlns:p14="http://schemas.microsoft.com/office/powerpoint/2010/main" val="3872869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51312-6218-134F-AA80-57A9E78EA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model		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B88AF-8E50-9B4C-8475-E57205541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posit that humans have (or can construct) a generative model of temporal sequences in their minds</a:t>
            </a:r>
          </a:p>
          <a:p>
            <a:endParaRPr lang="en-US" dirty="0"/>
          </a:p>
          <a:p>
            <a:r>
              <a:rPr lang="en-US" dirty="0"/>
              <a:t>We chose as our model a sequence-generating Hidden Markov Model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1EA1182-A830-9E48-9462-025B25996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135" y="3941802"/>
            <a:ext cx="3793696" cy="23700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DF6BE6-F91E-1241-92A6-4F716FABEF97}"/>
              </a:ext>
            </a:extLst>
          </p:cNvPr>
          <p:cNvSpPr txBox="1"/>
          <p:nvPr/>
        </p:nvSpPr>
        <p:spPr>
          <a:xfrm>
            <a:off x="2778296" y="6176963"/>
            <a:ext cx="353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Griffiths &amp; Tenenbaum (2003)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0DDF56-2A87-A247-9427-97B4E7556B29}"/>
              </a:ext>
            </a:extLst>
          </p:cNvPr>
          <p:cNvSpPr txBox="1"/>
          <p:nvPr/>
        </p:nvSpPr>
        <p:spPr>
          <a:xfrm>
            <a:off x="7022799" y="4379267"/>
            <a:ext cx="35340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HMM generates binary sequences (e.g. HTHTTTTT)</a:t>
            </a:r>
          </a:p>
          <a:p>
            <a:endParaRPr lang="en-US" dirty="0"/>
          </a:p>
          <a:p>
            <a:r>
              <a:rPr lang="en-US" dirty="0"/>
              <a:t>It can be in one of six states:</a:t>
            </a:r>
          </a:p>
          <a:p>
            <a:pPr marL="285750" indent="-285750">
              <a:buFontTx/>
              <a:buChar char="-"/>
            </a:pPr>
            <a:r>
              <a:rPr lang="en-US" dirty="0"/>
              <a:t>Generate H’s (1), generate T’s (2)</a:t>
            </a:r>
          </a:p>
          <a:p>
            <a:pPr marL="285750" indent="-285750">
              <a:buFontTx/>
              <a:buChar char="-"/>
            </a:pPr>
            <a:r>
              <a:rPr lang="en-US" dirty="0"/>
              <a:t>Generate H, then T (3&amp;4)</a:t>
            </a:r>
          </a:p>
          <a:p>
            <a:pPr marL="285750" indent="-285750">
              <a:buFontTx/>
              <a:buChar char="-"/>
            </a:pPr>
            <a:r>
              <a:rPr lang="en-US" dirty="0"/>
              <a:t>Generate T, then H (5&amp;6)</a:t>
            </a:r>
          </a:p>
        </p:txBody>
      </p:sp>
    </p:spTree>
    <p:extLst>
      <p:ext uri="{BB962C8B-B14F-4D97-AF65-F5344CB8AC3E}">
        <p14:creationId xmlns:p14="http://schemas.microsoft.com/office/powerpoint/2010/main" val="3777164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3E899-67CB-E843-A4A6-6B2BE3A66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3E40E-2826-C941-9F81-21D023693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probability of transitioning between states is governed by a transition matrix, which looks like this:</a:t>
            </a:r>
          </a:p>
        </p:txBody>
      </p:sp>
      <p:pic>
        <p:nvPicPr>
          <p:cNvPr id="5" name="Picture 4" descr="A picture containing different, group, display, many&#10;&#10;Description automatically generated">
            <a:extLst>
              <a:ext uri="{FF2B5EF4-FFF2-40B4-BE49-F238E27FC236}">
                <a16:creationId xmlns:a16="http://schemas.microsoft.com/office/drawing/2014/main" id="{48013967-CF96-624A-8BC6-D0ED89F8B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825" y="2706086"/>
            <a:ext cx="8039100" cy="2476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1DA245-A1EF-774A-AC09-EF8064358480}"/>
              </a:ext>
            </a:extLst>
          </p:cNvPr>
          <p:cNvSpPr txBox="1"/>
          <p:nvPr/>
        </p:nvSpPr>
        <p:spPr>
          <a:xfrm>
            <a:off x="4929008" y="4927554"/>
            <a:ext cx="353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Griffiths &amp; Tenenbaum (2003)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ACE1931-01CF-6F42-879C-2B5BF1C44841}"/>
                  </a:ext>
                </a:extLst>
              </p:cNvPr>
              <p:cNvSpPr txBox="1"/>
              <p:nvPr/>
            </p:nvSpPr>
            <p:spPr>
              <a:xfrm>
                <a:off x="2125325" y="5473822"/>
                <a:ext cx="833566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governs the probability of staying within a motif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controls the bias in favor of shorter length motifs (as this HMM grows, the number of motifs of higher lengths will be much larger than the number of smaller motifs)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i="1" u="sng" dirty="0"/>
                  <a:t>C is a constant (more on this later)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ACE1931-01CF-6F42-879C-2B5BF1C44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325" y="5473822"/>
                <a:ext cx="8335663" cy="1200329"/>
              </a:xfrm>
              <a:prstGeom prst="rect">
                <a:avLst/>
              </a:prstGeom>
              <a:blipFill>
                <a:blip r:embed="rId3"/>
                <a:stretch>
                  <a:fillRect l="-304" t="-2083" r="-912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4638B318-4A29-444B-AB29-BAB69A5E853E}"/>
              </a:ext>
            </a:extLst>
          </p:cNvPr>
          <p:cNvSpPr/>
          <p:nvPr/>
        </p:nvSpPr>
        <p:spPr>
          <a:xfrm>
            <a:off x="7731520" y="3487136"/>
            <a:ext cx="731520" cy="4572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D2807C83-5614-424C-A1C2-2FD6A938B1D6}"/>
              </a:ext>
            </a:extLst>
          </p:cNvPr>
          <p:cNvCxnSpPr>
            <a:cxnSpLocks/>
          </p:cNvCxnSpPr>
          <p:nvPr/>
        </p:nvCxnSpPr>
        <p:spPr>
          <a:xfrm flipV="1">
            <a:off x="8463040" y="2788599"/>
            <a:ext cx="1353374" cy="927137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4F695BE-880B-D840-A06C-B6B6927153E1}"/>
                  </a:ext>
                </a:extLst>
              </p:cNvPr>
              <p:cNvSpPr txBox="1"/>
              <p:nvPr/>
            </p:nvSpPr>
            <p:spPr>
              <a:xfrm>
                <a:off x="9971903" y="2384854"/>
                <a:ext cx="1692875" cy="946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P(switching to state 6|state 3)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4F695BE-880B-D840-A06C-B6B692715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1903" y="2384854"/>
                <a:ext cx="1692875" cy="946991"/>
              </a:xfrm>
              <a:prstGeom prst="rect">
                <a:avLst/>
              </a:prstGeom>
              <a:blipFill>
                <a:blip r:embed="rId4"/>
                <a:stretch>
                  <a:fillRect l="-2985" t="-2667" r="-74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9375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AB561-998C-9042-915E-197AC58A8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70F720-5905-034E-A55D-A2F28800FB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can use this generative model to do inference and ask: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:r>
                  <a:rPr lang="en-US" i="1" dirty="0"/>
                  <a:t>Given parameters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i="1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i="1" dirty="0"/>
                  <a:t>, what is the probability of most likely path through the HMM to have produced a sequence X? </a:t>
                </a:r>
              </a:p>
              <a:p>
                <a:pPr marL="0" indent="0" algn="ctr">
                  <a:buNone/>
                </a:pPr>
                <a:endParaRPr lang="en-US" i="1" dirty="0"/>
              </a:p>
              <a:p>
                <a:pPr marL="0" indent="0">
                  <a:buNone/>
                </a:pPr>
                <a:r>
                  <a:rPr lang="en-US" dirty="0"/>
                  <a:t>For example,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&gt; 0.5 (i.e. it is more likely to stay in a motif than to switch), and X = </a:t>
                </a:r>
                <a:r>
                  <a:rPr lang="en-US" i="1" dirty="0"/>
                  <a:t>H T H T H T </a:t>
                </a:r>
                <a:r>
                  <a:rPr lang="en-US" dirty="0"/>
                  <a:t>the most likely states of the HMM to have produced this are </a:t>
                </a:r>
                <a:r>
                  <a:rPr lang="en-US" i="1" dirty="0"/>
                  <a:t>3 4 3 4 3 4</a:t>
                </a:r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𝐻𝑀𝑀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𝑃𝑟𝑖𝑜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70F720-5905-034E-A55D-A2F28800FB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1475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3389-F138-9A4B-A527-4FA9CA3CA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9CF0D7-38DC-4A44-8B44-3953E09480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Griffiths &amp; Tenenbaum (2003) find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𝐻𝑀𝑀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closely related to to </a:t>
                </a:r>
                <a:r>
                  <a:rPr lang="en-US" b="1" dirty="0"/>
                  <a:t>algorithmic complexity</a:t>
                </a:r>
                <a:r>
                  <a:rPr lang="en-US" dirty="0"/>
                  <a:t>, i.e. the length of the program needed to express the sequence</a:t>
                </a:r>
              </a:p>
              <a:p>
                <a:pPr lvl="1"/>
                <a:r>
                  <a:rPr lang="en-US" dirty="0"/>
                  <a:t>Random sequences have high algorithmic complexity complexity, structured sequences have low algorithmic complexity.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They define a measure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𝑟𝑎𝑛𝑑𝑜𝑚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𝑟𝑎𝑛𝑑𝑜𝑚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𝐻𝑀𝑀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𝑟𝑎𝑛𝑑𝑜𝑚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probability of obtaining X from a coin flip, therefore: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𝑟𝑎𝑛𝑑𝑜𝑚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𝐻𝑀𝑀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𝐻𝑀𝑀</m:t>
                            </m:r>
                          </m:sub>
                        </m:sSub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b="0" i="0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length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sequence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9CF0D7-38DC-4A44-8B44-3953E09480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844" t="-2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0571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1267</Words>
  <Application>Microsoft Macintosh PowerPoint</Application>
  <PresentationFormat>Widescreen</PresentationFormat>
  <Paragraphs>153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Office Theme</vt:lpstr>
      <vt:lpstr>CogSci Attempt</vt:lpstr>
      <vt:lpstr>Outline   </vt:lpstr>
      <vt:lpstr>Note </vt:lpstr>
      <vt:lpstr>Questions  </vt:lpstr>
      <vt:lpstr>Our angle </vt:lpstr>
      <vt:lpstr>World model   </vt:lpstr>
      <vt:lpstr>World model</vt:lpstr>
      <vt:lpstr>World model</vt:lpstr>
      <vt:lpstr>Value model</vt:lpstr>
      <vt:lpstr>Value model</vt:lpstr>
      <vt:lpstr>Normalization </vt:lpstr>
      <vt:lpstr>Experiment 1  </vt:lpstr>
      <vt:lpstr>Experiment 1 - Instructions</vt:lpstr>
      <vt:lpstr>Experiment 1 - Stimulus</vt:lpstr>
      <vt:lpstr>Experiment 1 – Subjective judgments</vt:lpstr>
      <vt:lpstr>Experiment 1 - Results</vt:lpstr>
      <vt:lpstr>Experiment 2</vt:lpstr>
      <vt:lpstr>Experiment 2 - Instructions</vt:lpstr>
      <vt:lpstr>Experiment 2 - Instructions</vt:lpstr>
      <vt:lpstr>Experiment 2 - Stimulus</vt:lpstr>
      <vt:lpstr>Experiment 2 - Prediction</vt:lpstr>
      <vt:lpstr>Experiment 2 - Analysis</vt:lpstr>
      <vt:lpstr>Experiment 2 – Results:  Δrandom(X) </vt:lpstr>
      <vt:lpstr>Experiment 2 – Results:  random(X) unnormalized </vt:lpstr>
      <vt:lpstr>Experiment 2 – Results:  random(X) normalized </vt:lpstr>
      <vt:lpstr>Experiment 2 – Results: Complexity tracker</vt:lpstr>
      <vt:lpstr>Potential problems – Experimental design</vt:lpstr>
      <vt:lpstr>Potential problems – Modeling</vt:lpstr>
      <vt:lpstr>Potential problems – Modeling</vt:lpstr>
      <vt:lpstr>Potential problems – Modeling</vt:lpstr>
      <vt:lpstr>Potential problems</vt:lpstr>
      <vt:lpstr>Potential problems</vt:lpstr>
      <vt:lpstr>Potential problems</vt:lpstr>
      <vt:lpstr>Future directions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CogSci attempt</dc:title>
  <dc:creator>Gal Raz</dc:creator>
  <cp:lastModifiedBy>Gal Raz</cp:lastModifiedBy>
  <cp:revision>6</cp:revision>
  <dcterms:created xsi:type="dcterms:W3CDTF">2020-02-05T22:14:19Z</dcterms:created>
  <dcterms:modified xsi:type="dcterms:W3CDTF">2020-02-06T04:49:37Z</dcterms:modified>
</cp:coreProperties>
</file>