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8" r:id="rId2"/>
    <p:sldId id="259" r:id="rId3"/>
    <p:sldId id="260" r:id="rId4"/>
    <p:sldId id="261" r:id="rId5"/>
    <p:sldId id="262" r:id="rId6"/>
    <p:sldId id="265" r:id="rId7"/>
    <p:sldId id="266" r:id="rId8"/>
    <p:sldId id="263" r:id="rId9"/>
    <p:sldId id="264" r:id="rId10"/>
    <p:sldId id="267" r:id="rId11"/>
    <p:sldId id="268" r:id="rId12"/>
    <p:sldId id="269" r:id="rId13"/>
    <p:sldId id="270" r:id="rId14"/>
    <p:sldId id="271" r:id="rId15"/>
    <p:sldId id="272" r:id="rId16"/>
    <p:sldId id="273"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8B62-19D8-45B1-849A-1239DF17E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3F9161-1FCE-4F99-806C-31378920F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E557F5-2A58-4E29-9DE4-A3D217440072}"/>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5" name="Footer Placeholder 4">
            <a:extLst>
              <a:ext uri="{FF2B5EF4-FFF2-40B4-BE49-F238E27FC236}">
                <a16:creationId xmlns:a16="http://schemas.microsoft.com/office/drawing/2014/main" id="{B9074B15-FE73-4891-B9B3-0153CA5D6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8CF7F-1361-4446-BCD8-11F1556E0820}"/>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370611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8229-42F7-4066-A64F-30C99AE63B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A6DE5-F4D8-40B0-B09E-B5E7316F3B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5EEBE-8E24-4D37-88F2-3170C503C2B9}"/>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5" name="Footer Placeholder 4">
            <a:extLst>
              <a:ext uri="{FF2B5EF4-FFF2-40B4-BE49-F238E27FC236}">
                <a16:creationId xmlns:a16="http://schemas.microsoft.com/office/drawing/2014/main" id="{F7743437-7D8D-4FCC-A0ED-93FC37468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AB986-728D-49FA-AF82-D472C36BE778}"/>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159216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8D6D9-704F-47B5-9227-91BE47248B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224399-5E15-48AD-A65C-A9FB1E2244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DDCF0-DD99-48BE-ABFA-8E67B13C03F7}"/>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5" name="Footer Placeholder 4">
            <a:extLst>
              <a:ext uri="{FF2B5EF4-FFF2-40B4-BE49-F238E27FC236}">
                <a16:creationId xmlns:a16="http://schemas.microsoft.com/office/drawing/2014/main" id="{0AD38FB3-2B80-4A77-A1EA-C1FD18C59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123B9-1589-4465-9AC7-BF3CC3D65F31}"/>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12584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5674-AAB5-4DCF-9ED8-2A4B0D6D23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030ED2-FAC2-4839-B5AC-62B556C9D8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2F679-CA1B-41EC-9E7C-ED851CCD9554}"/>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5" name="Footer Placeholder 4">
            <a:extLst>
              <a:ext uri="{FF2B5EF4-FFF2-40B4-BE49-F238E27FC236}">
                <a16:creationId xmlns:a16="http://schemas.microsoft.com/office/drawing/2014/main" id="{5F1F1426-7288-49CC-A582-31C5D93DAE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718704-234D-4575-8DF4-7902CD6CEEBB}"/>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90140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AA50-379A-4DA5-897A-7B094EBDF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D4B777-4173-47AE-BCDF-D948AE976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AF267-2267-403B-90F4-20242FF3F962}"/>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5" name="Footer Placeholder 4">
            <a:extLst>
              <a:ext uri="{FF2B5EF4-FFF2-40B4-BE49-F238E27FC236}">
                <a16:creationId xmlns:a16="http://schemas.microsoft.com/office/drawing/2014/main" id="{A34F6D04-1B88-4888-9EE9-62D1D233B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30AACC-1F3D-4820-91CE-1544D7C6B3EA}"/>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323614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C413-B02D-46EB-9BFC-8F14E4CA90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789156-E37D-4A05-9394-07F7F87E44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E405F-83EB-44EC-878A-913781B996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DCFC32-CB51-4F26-8CF8-F535424B887F}"/>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6" name="Footer Placeholder 5">
            <a:extLst>
              <a:ext uri="{FF2B5EF4-FFF2-40B4-BE49-F238E27FC236}">
                <a16:creationId xmlns:a16="http://schemas.microsoft.com/office/drawing/2014/main" id="{BC0573F0-A377-48A6-93D1-DA0ED0CF24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94463-239D-45AA-AC2C-AA68D0AAB230}"/>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36009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9F-56D0-4401-B621-DBEFCB3B7D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9D53D4-5D95-4AF2-BF4F-586698608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E89B1-7994-4135-891F-1F4496FDB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74D5A3-C71A-4AFE-85D7-5394496719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BE751-7AA5-4805-83E9-B622170057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AE5E18-B5A8-4DDC-8D4F-816BD8949CBC}"/>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8" name="Footer Placeholder 7">
            <a:extLst>
              <a:ext uri="{FF2B5EF4-FFF2-40B4-BE49-F238E27FC236}">
                <a16:creationId xmlns:a16="http://schemas.microsoft.com/office/drawing/2014/main" id="{815D6A95-CD11-4BB8-A182-0B314603B9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8A8F43-6EC6-4108-A816-D2B12F9A8CD6}"/>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397445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F88D-5B2F-4E47-98D7-9FCE70B91E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BA0B7F-9016-4705-936C-A1C082650914}"/>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4" name="Footer Placeholder 3">
            <a:extLst>
              <a:ext uri="{FF2B5EF4-FFF2-40B4-BE49-F238E27FC236}">
                <a16:creationId xmlns:a16="http://schemas.microsoft.com/office/drawing/2014/main" id="{5B1F7F08-25A7-43F4-AF35-2B78EE1100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993D18-1086-4DE1-B1E4-0AA1BBEF9F1D}"/>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359338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04EE5D-E316-4199-8C54-058FF75D1DA0}"/>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3" name="Footer Placeholder 2">
            <a:extLst>
              <a:ext uri="{FF2B5EF4-FFF2-40B4-BE49-F238E27FC236}">
                <a16:creationId xmlns:a16="http://schemas.microsoft.com/office/drawing/2014/main" id="{AF3CD2EB-AF56-4926-8EE6-6B3CB219CD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58CB70-E563-4C6A-8E39-D896B110F8AE}"/>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71844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7F43-919A-49EA-928F-C03B7C843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679C1C-1387-40F2-86C3-09C96A94B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00C2E7-5865-4DC3-BB99-B9F8C04CD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54D84-24F3-453F-AFD0-8512B2947202}"/>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6" name="Footer Placeholder 5">
            <a:extLst>
              <a:ext uri="{FF2B5EF4-FFF2-40B4-BE49-F238E27FC236}">
                <a16:creationId xmlns:a16="http://schemas.microsoft.com/office/drawing/2014/main" id="{7DD83D46-5A07-478F-9354-8B1D2B024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C6FF4E-EE3F-4369-AD8F-713E1BECD286}"/>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296090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EC93-6F56-41F1-A79B-230108069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1473BF-70C6-4084-95FA-3C2EA7CF2F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B40E33-1286-4978-8DE9-CF89F4F58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00AB7-FF41-4F82-944C-A2CBE915B26F}"/>
              </a:ext>
            </a:extLst>
          </p:cNvPr>
          <p:cNvSpPr>
            <a:spLocks noGrp="1"/>
          </p:cNvSpPr>
          <p:nvPr>
            <p:ph type="dt" sz="half" idx="10"/>
          </p:nvPr>
        </p:nvSpPr>
        <p:spPr/>
        <p:txBody>
          <a:bodyPr/>
          <a:lstStyle/>
          <a:p>
            <a:fld id="{2B4AA4DE-541A-41CC-AC90-10FC6D0A5BDB}" type="datetimeFigureOut">
              <a:rPr lang="en-IN" smtClean="0"/>
              <a:t>14-03-2021</a:t>
            </a:fld>
            <a:endParaRPr lang="en-IN"/>
          </a:p>
        </p:txBody>
      </p:sp>
      <p:sp>
        <p:nvSpPr>
          <p:cNvPr id="6" name="Footer Placeholder 5">
            <a:extLst>
              <a:ext uri="{FF2B5EF4-FFF2-40B4-BE49-F238E27FC236}">
                <a16:creationId xmlns:a16="http://schemas.microsoft.com/office/drawing/2014/main" id="{E132A40D-75E3-452A-8E89-9B65EAE8AD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E144C-0007-43D9-ADB1-F05DF4614CB3}"/>
              </a:ext>
            </a:extLst>
          </p:cNvPr>
          <p:cNvSpPr>
            <a:spLocks noGrp="1"/>
          </p:cNvSpPr>
          <p:nvPr>
            <p:ph type="sldNum" sz="quarter" idx="12"/>
          </p:nvPr>
        </p:nvSpPr>
        <p:spPr/>
        <p:txBody>
          <a:bodyPr/>
          <a:lstStyle/>
          <a:p>
            <a:fld id="{420E9597-F290-4060-BDB9-573C0D6E4601}" type="slidenum">
              <a:rPr lang="en-IN" smtClean="0"/>
              <a:t>‹#›</a:t>
            </a:fld>
            <a:endParaRPr lang="en-IN"/>
          </a:p>
        </p:txBody>
      </p:sp>
    </p:spTree>
    <p:extLst>
      <p:ext uri="{BB962C8B-B14F-4D97-AF65-F5344CB8AC3E}">
        <p14:creationId xmlns:p14="http://schemas.microsoft.com/office/powerpoint/2010/main" val="203944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5F74EE-AD0D-4C2E-AF5C-4C56E5666D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664090-15B6-4F9C-8591-1C8BBB208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A5373-E7BC-400D-B438-1B1A839C1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AA4DE-541A-41CC-AC90-10FC6D0A5BDB}" type="datetimeFigureOut">
              <a:rPr lang="en-IN" smtClean="0"/>
              <a:t>14-03-2021</a:t>
            </a:fld>
            <a:endParaRPr lang="en-IN"/>
          </a:p>
        </p:txBody>
      </p:sp>
      <p:sp>
        <p:nvSpPr>
          <p:cNvPr id="5" name="Footer Placeholder 4">
            <a:extLst>
              <a:ext uri="{FF2B5EF4-FFF2-40B4-BE49-F238E27FC236}">
                <a16:creationId xmlns:a16="http://schemas.microsoft.com/office/drawing/2014/main" id="{C8A18D24-771E-420D-8E43-C3C94E436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242B8E-8794-41F8-B39A-688FBDDAE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E9597-F290-4060-BDB9-573C0D6E4601}" type="slidenum">
              <a:rPr lang="en-IN" smtClean="0"/>
              <a:t>‹#›</a:t>
            </a:fld>
            <a:endParaRPr lang="en-IN"/>
          </a:p>
        </p:txBody>
      </p:sp>
    </p:spTree>
    <p:extLst>
      <p:ext uri="{BB962C8B-B14F-4D97-AF65-F5344CB8AC3E}">
        <p14:creationId xmlns:p14="http://schemas.microsoft.com/office/powerpoint/2010/main" val="1034476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682A-786A-4EC8-AAA6-EFC0FD3B488D}"/>
              </a:ext>
            </a:extLst>
          </p:cNvPr>
          <p:cNvSpPr>
            <a:spLocks noGrp="1"/>
          </p:cNvSpPr>
          <p:nvPr>
            <p:ph type="title"/>
          </p:nvPr>
        </p:nvSpPr>
        <p:spPr/>
        <p:txBody>
          <a:bodyPr/>
          <a:lstStyle/>
          <a:p>
            <a:r>
              <a:rPr lang="en-IN"/>
              <a:t>Problem statement </a:t>
            </a:r>
            <a:endParaRPr lang="en-IN" dirty="0"/>
          </a:p>
        </p:txBody>
      </p:sp>
      <p:sp>
        <p:nvSpPr>
          <p:cNvPr id="3" name="Title 1">
            <a:extLst>
              <a:ext uri="{FF2B5EF4-FFF2-40B4-BE49-F238E27FC236}">
                <a16:creationId xmlns:a16="http://schemas.microsoft.com/office/drawing/2014/main" id="{C4B5189A-6D8D-4F96-8C84-05D89BD4CB72}"/>
              </a:ext>
            </a:extLst>
          </p:cNvPr>
          <p:cNvSpPr txBox="1">
            <a:spLocks/>
          </p:cNvSpPr>
          <p:nvPr/>
        </p:nvSpPr>
        <p:spPr>
          <a:xfrm>
            <a:off x="838200" y="1690689"/>
            <a:ext cx="10753578" cy="158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a:buFont typeface="Arial" panose="020B0604020202020204" pitchFamily="34" charset="0"/>
              <a:buChar char="•"/>
            </a:pPr>
            <a:r>
              <a:rPr lang="en-US" sz="2600" dirty="0"/>
              <a:t>Identify the factors causing chronic kidney disease.</a:t>
            </a:r>
            <a:endParaRPr lang="en-IN" sz="2600" dirty="0"/>
          </a:p>
          <a:p>
            <a:pPr marL="571500" indent="-571500">
              <a:buFont typeface="Arial" panose="020B0604020202020204" pitchFamily="34" charset="0"/>
              <a:buChar char="•"/>
            </a:pPr>
            <a:r>
              <a:rPr lang="en-US" sz="2600" dirty="0"/>
              <a:t>Build a model that can help to determine if a patient is suffering from kidney chronic disease or not</a:t>
            </a:r>
            <a:r>
              <a:rPr lang="en-US" sz="2400" dirty="0"/>
              <a:t>.</a:t>
            </a:r>
            <a:endParaRPr lang="en-IN" sz="2400" dirty="0"/>
          </a:p>
        </p:txBody>
      </p:sp>
    </p:spTree>
    <p:extLst>
      <p:ext uri="{BB962C8B-B14F-4D97-AF65-F5344CB8AC3E}">
        <p14:creationId xmlns:p14="http://schemas.microsoft.com/office/powerpoint/2010/main" val="112348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1F04-E5F7-4D95-BC0E-AFDF1CE1C741}"/>
              </a:ext>
            </a:extLst>
          </p:cNvPr>
          <p:cNvSpPr>
            <a:spLocks noGrp="1"/>
          </p:cNvSpPr>
          <p:nvPr>
            <p:ph type="title"/>
          </p:nvPr>
        </p:nvSpPr>
        <p:spPr>
          <a:xfrm>
            <a:off x="838200" y="182245"/>
            <a:ext cx="10515600" cy="1325563"/>
          </a:xfrm>
        </p:spPr>
        <p:txBody>
          <a:bodyPr/>
          <a:lstStyle/>
          <a:p>
            <a:r>
              <a:rPr lang="en-IN" dirty="0"/>
              <a:t>Numerical variables distribution plots</a:t>
            </a:r>
          </a:p>
        </p:txBody>
      </p:sp>
      <p:pic>
        <p:nvPicPr>
          <p:cNvPr id="6146" name="Picture 2">
            <a:extLst>
              <a:ext uri="{FF2B5EF4-FFF2-40B4-BE49-F238E27FC236}">
                <a16:creationId xmlns:a16="http://schemas.microsoft.com/office/drawing/2014/main" id="{B0E0FF06-0627-4481-BF5B-8DBB392A4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350497"/>
            <a:ext cx="9248335" cy="532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61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1F04-E5F7-4D95-BC0E-AFDF1CE1C741}"/>
              </a:ext>
            </a:extLst>
          </p:cNvPr>
          <p:cNvSpPr>
            <a:spLocks noGrp="1"/>
          </p:cNvSpPr>
          <p:nvPr>
            <p:ph type="title"/>
          </p:nvPr>
        </p:nvSpPr>
        <p:spPr>
          <a:xfrm>
            <a:off x="838200" y="182245"/>
            <a:ext cx="10515600" cy="1325563"/>
          </a:xfrm>
        </p:spPr>
        <p:txBody>
          <a:bodyPr/>
          <a:lstStyle/>
          <a:p>
            <a:r>
              <a:rPr lang="en-IN" dirty="0"/>
              <a:t>Numerical variables heatmap</a:t>
            </a:r>
          </a:p>
        </p:txBody>
      </p:sp>
      <p:pic>
        <p:nvPicPr>
          <p:cNvPr id="8194" name="Picture 2">
            <a:extLst>
              <a:ext uri="{FF2B5EF4-FFF2-40B4-BE49-F238E27FC236}">
                <a16:creationId xmlns:a16="http://schemas.microsoft.com/office/drawing/2014/main" id="{4F1C32AC-FFD2-4B12-BD8D-33C3E1E75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603" y="1206939"/>
            <a:ext cx="8120228" cy="534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19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Model Selection- Logistic regression</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a:xfrm>
            <a:off x="838200" y="1434905"/>
            <a:ext cx="10515600" cy="4742058"/>
          </a:xfrm>
        </p:spPr>
        <p:txBody>
          <a:bodyPr>
            <a:normAutofit fontScale="92500"/>
          </a:bodyPr>
          <a:lstStyle/>
          <a:p>
            <a:r>
              <a:rPr lang="en-US" dirty="0"/>
              <a:t>Logistic Regression is one of the most simple and commonly used Machine Learning algorithms for two-class classification. It is easy to implement and can be used as the baseline for any binary classification problem</a:t>
            </a:r>
            <a:endParaRPr lang="en-IN" dirty="0"/>
          </a:p>
          <a:p>
            <a:r>
              <a:rPr lang="en-US" dirty="0"/>
              <a:t>Logistic regression is a statistical method for predicting binary classes. The outcome or target variable is dichotomous in nature. Dichotomous means there are only two possible classes. For example, it can be used for cancer detection problems. It computes the probability of an event occurrence.</a:t>
            </a:r>
          </a:p>
          <a:p>
            <a:r>
              <a:rPr lang="en-US" dirty="0"/>
              <a:t>It is a special case of linear regression where the target variable is categorical in nature. It uses a log of odds as the dependent variable. Logistic Regression predicts the probability of occurrence of a binary event utilizing a logit function.</a:t>
            </a:r>
          </a:p>
          <a:p>
            <a:endParaRPr lang="en-IN" dirty="0"/>
          </a:p>
          <a:p>
            <a:endParaRPr lang="en-IN" dirty="0"/>
          </a:p>
        </p:txBody>
      </p:sp>
      <p:pic>
        <p:nvPicPr>
          <p:cNvPr id="5" name="Picture 4">
            <a:extLst>
              <a:ext uri="{FF2B5EF4-FFF2-40B4-BE49-F238E27FC236}">
                <a16:creationId xmlns:a16="http://schemas.microsoft.com/office/drawing/2014/main" id="{A6B75D9B-707F-47DD-9840-C6BC7F5B88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71022" y="5557252"/>
            <a:ext cx="4317902" cy="924120"/>
          </a:xfrm>
          <a:prstGeom prst="rect">
            <a:avLst/>
          </a:prstGeom>
          <a:noFill/>
          <a:ln>
            <a:noFill/>
          </a:ln>
        </p:spPr>
      </p:pic>
    </p:spTree>
    <p:extLst>
      <p:ext uri="{BB962C8B-B14F-4D97-AF65-F5344CB8AC3E}">
        <p14:creationId xmlns:p14="http://schemas.microsoft.com/office/powerpoint/2010/main" val="49541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RFE</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a:xfrm>
            <a:off x="838200" y="1434905"/>
            <a:ext cx="10515600" cy="4742058"/>
          </a:xfrm>
        </p:spPr>
        <p:txBody>
          <a:bodyPr>
            <a:normAutofit/>
          </a:bodyPr>
          <a:lstStyle/>
          <a:p>
            <a:r>
              <a:rPr lang="en-US" dirty="0"/>
              <a:t>Feature ranking with recursive feature elimination.</a:t>
            </a:r>
          </a:p>
          <a:p>
            <a:r>
              <a:rPr lang="en-US" dirty="0"/>
              <a:t>Given an external estimator that assigns weights to features (e.g., the coefficients of a linear model), the goal of recursive feature elimination (RFE) is to select features by recursively considering smaller and smaller sets of features. First, the estimator is trained on the initial set of features and the importance of each feature is obtained either through any specific attribute or callable. Then, the least important features are pruned from current set of features. That procedure is recursively repeated on the pruned set until the desired number of features to select is eventually reached.</a:t>
            </a:r>
          </a:p>
          <a:p>
            <a:pPr marL="0" indent="0">
              <a:buNone/>
            </a:pPr>
            <a:endParaRPr lang="en-IN" dirty="0"/>
          </a:p>
        </p:txBody>
      </p:sp>
    </p:spTree>
    <p:extLst>
      <p:ext uri="{BB962C8B-B14F-4D97-AF65-F5344CB8AC3E}">
        <p14:creationId xmlns:p14="http://schemas.microsoft.com/office/powerpoint/2010/main" val="200375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Model building</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a:xfrm>
            <a:off x="838200" y="1434905"/>
            <a:ext cx="10515600" cy="4742058"/>
          </a:xfrm>
        </p:spPr>
        <p:txBody>
          <a:bodyPr>
            <a:normAutofit fontScale="77500" lnSpcReduction="20000"/>
          </a:bodyPr>
          <a:lstStyle/>
          <a:p>
            <a:r>
              <a:rPr lang="en-IN" dirty="0"/>
              <a:t>Considering 15 features from the given data  applying recursive feature elimination(RFE)</a:t>
            </a:r>
          </a:p>
          <a:p>
            <a:r>
              <a:rPr lang="en-US" dirty="0"/>
              <a:t>P-value of "</a:t>
            </a:r>
            <a:r>
              <a:rPr lang="en-US" dirty="0" err="1"/>
              <a:t>appet_poor</a:t>
            </a:r>
            <a:r>
              <a:rPr lang="en-US" dirty="0"/>
              <a:t>" is 0.785 more hence dropping of this feature. And p-value should &lt;= 0.05</a:t>
            </a:r>
          </a:p>
          <a:p>
            <a:r>
              <a:rPr lang="en-US" dirty="0"/>
              <a:t>P-value of "</a:t>
            </a:r>
            <a:r>
              <a:rPr lang="en-US" dirty="0" err="1"/>
              <a:t>pcv</a:t>
            </a:r>
            <a:r>
              <a:rPr lang="en-US" dirty="0"/>
              <a:t>" is 0.778 more hence dropping of this feature. And p-value should &lt;= 0.05</a:t>
            </a:r>
          </a:p>
          <a:p>
            <a:r>
              <a:rPr lang="en-US" dirty="0"/>
              <a:t>P-value of "sg_1.01" is 0.749 more hence dropping of this feature. And p-value should &lt;= 0.05</a:t>
            </a:r>
          </a:p>
          <a:p>
            <a:r>
              <a:rPr lang="en-US" dirty="0"/>
              <a:t>P-value of "dm" is 0.481 more hence dropping of this feature. And p-value should &lt;= 0.05</a:t>
            </a:r>
          </a:p>
          <a:p>
            <a:r>
              <a:rPr lang="en-US" dirty="0"/>
              <a:t>P-value of "pe" is 0.311 more hence dropping of this feature. And p-value should &lt;= 0.05</a:t>
            </a:r>
          </a:p>
          <a:p>
            <a:r>
              <a:rPr lang="en-US" dirty="0"/>
              <a:t>P-value of "</a:t>
            </a:r>
            <a:r>
              <a:rPr lang="en-US" dirty="0" err="1"/>
              <a:t>sc</a:t>
            </a:r>
            <a:r>
              <a:rPr lang="en-US" dirty="0"/>
              <a:t>" is 0.395 more hence dropping of this feature. And p-value should &lt;= 0.05</a:t>
            </a:r>
          </a:p>
          <a:p>
            <a:r>
              <a:rPr lang="en-US" dirty="0"/>
              <a:t>P-value of "sg_1.015 " is 0.072 more hence dropping of this feature. And p-value should &lt;= 0.05</a:t>
            </a:r>
          </a:p>
          <a:p>
            <a:r>
              <a:rPr lang="en-US" dirty="0"/>
              <a:t>All the P-values are &lt; 0.05, so that we can select the remaining features for validation</a:t>
            </a:r>
            <a:endParaRPr lang="en-IN" dirty="0"/>
          </a:p>
          <a:p>
            <a:pPr marL="0" indent="0">
              <a:buNone/>
            </a:pPr>
            <a:endParaRPr lang="en-IN" dirty="0"/>
          </a:p>
        </p:txBody>
      </p:sp>
    </p:spTree>
    <p:extLst>
      <p:ext uri="{BB962C8B-B14F-4D97-AF65-F5344CB8AC3E}">
        <p14:creationId xmlns:p14="http://schemas.microsoft.com/office/powerpoint/2010/main" val="372738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Model building</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a:xfrm>
            <a:off x="838200" y="1434905"/>
            <a:ext cx="10515600" cy="4742058"/>
          </a:xfrm>
        </p:spPr>
        <p:txBody>
          <a:bodyPr>
            <a:normAutofit/>
          </a:bodyPr>
          <a:lstStyle/>
          <a:p>
            <a:r>
              <a:rPr lang="en-IN" dirty="0"/>
              <a:t>Considering 15 features form </a:t>
            </a:r>
            <a:r>
              <a:rPr lang="en-IN" dirty="0" err="1"/>
              <a:t>rfe</a:t>
            </a:r>
            <a:endParaRPr lang="en-IN" dirty="0"/>
          </a:p>
          <a:p>
            <a:pPr marL="0" indent="0">
              <a:buNone/>
            </a:pPr>
            <a:endParaRPr lang="en-IN" dirty="0"/>
          </a:p>
        </p:txBody>
      </p:sp>
      <p:pic>
        <p:nvPicPr>
          <p:cNvPr id="4" name="Picture 3">
            <a:extLst>
              <a:ext uri="{FF2B5EF4-FFF2-40B4-BE49-F238E27FC236}">
                <a16:creationId xmlns:a16="http://schemas.microsoft.com/office/drawing/2014/main" id="{36D0B7E9-9AE1-4041-B7EE-2148EA2B11FA}"/>
              </a:ext>
            </a:extLst>
          </p:cNvPr>
          <p:cNvPicPr>
            <a:picLocks noChangeAspect="1"/>
          </p:cNvPicPr>
          <p:nvPr/>
        </p:nvPicPr>
        <p:blipFill>
          <a:blip r:embed="rId2"/>
          <a:stretch>
            <a:fillRect/>
          </a:stretch>
        </p:blipFill>
        <p:spPr>
          <a:xfrm>
            <a:off x="838200" y="1434905"/>
            <a:ext cx="6054969" cy="5380903"/>
          </a:xfrm>
          <a:prstGeom prst="rect">
            <a:avLst/>
          </a:prstGeom>
        </p:spPr>
      </p:pic>
    </p:spTree>
    <p:extLst>
      <p:ext uri="{BB962C8B-B14F-4D97-AF65-F5344CB8AC3E}">
        <p14:creationId xmlns:p14="http://schemas.microsoft.com/office/powerpoint/2010/main" val="50066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Model building</a:t>
            </a:r>
            <a:endParaRPr lang="en-IN" dirty="0"/>
          </a:p>
        </p:txBody>
      </p:sp>
      <p:pic>
        <p:nvPicPr>
          <p:cNvPr id="4" name="Picture 3">
            <a:extLst>
              <a:ext uri="{FF2B5EF4-FFF2-40B4-BE49-F238E27FC236}">
                <a16:creationId xmlns:a16="http://schemas.microsoft.com/office/drawing/2014/main" id="{2B9A974A-F999-44C9-B5B0-8E0454A8A1D6}"/>
              </a:ext>
            </a:extLst>
          </p:cNvPr>
          <p:cNvPicPr>
            <a:picLocks noChangeAspect="1"/>
          </p:cNvPicPr>
          <p:nvPr/>
        </p:nvPicPr>
        <p:blipFill>
          <a:blip r:embed="rId2"/>
          <a:stretch>
            <a:fillRect/>
          </a:stretch>
        </p:blipFill>
        <p:spPr>
          <a:xfrm>
            <a:off x="838200" y="1434904"/>
            <a:ext cx="6491068" cy="5081975"/>
          </a:xfrm>
          <a:prstGeom prst="rect">
            <a:avLst/>
          </a:prstGeom>
        </p:spPr>
      </p:pic>
    </p:spTree>
    <p:extLst>
      <p:ext uri="{BB962C8B-B14F-4D97-AF65-F5344CB8AC3E}">
        <p14:creationId xmlns:p14="http://schemas.microsoft.com/office/powerpoint/2010/main" val="424773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Model evaluation</a:t>
            </a:r>
            <a:endParaRPr lang="en-IN" dirty="0"/>
          </a:p>
        </p:txBody>
      </p:sp>
      <p:pic>
        <p:nvPicPr>
          <p:cNvPr id="5" name="Content Placeholder 4">
            <a:extLst>
              <a:ext uri="{FF2B5EF4-FFF2-40B4-BE49-F238E27FC236}">
                <a16:creationId xmlns:a16="http://schemas.microsoft.com/office/drawing/2014/main" id="{1F2E36F8-CD06-48AF-ACB7-5747A9384B64}"/>
              </a:ext>
            </a:extLst>
          </p:cNvPr>
          <p:cNvPicPr>
            <a:picLocks noGrp="1" noChangeAspect="1"/>
          </p:cNvPicPr>
          <p:nvPr>
            <p:ph idx="1"/>
          </p:nvPr>
        </p:nvPicPr>
        <p:blipFill>
          <a:blip r:embed="rId2"/>
          <a:stretch>
            <a:fillRect/>
          </a:stretch>
        </p:blipFill>
        <p:spPr>
          <a:xfrm>
            <a:off x="1074345" y="1434905"/>
            <a:ext cx="4143953" cy="1895740"/>
          </a:xfrm>
          <a:prstGeom prst="rect">
            <a:avLst/>
          </a:prstGeom>
        </p:spPr>
      </p:pic>
      <p:pic>
        <p:nvPicPr>
          <p:cNvPr id="12" name="Picture 11">
            <a:extLst>
              <a:ext uri="{FF2B5EF4-FFF2-40B4-BE49-F238E27FC236}">
                <a16:creationId xmlns:a16="http://schemas.microsoft.com/office/drawing/2014/main" id="{8A1FBB3E-4D0C-469C-94BB-16570F8247BE}"/>
              </a:ext>
            </a:extLst>
          </p:cNvPr>
          <p:cNvPicPr>
            <a:picLocks noChangeAspect="1"/>
          </p:cNvPicPr>
          <p:nvPr/>
        </p:nvPicPr>
        <p:blipFill>
          <a:blip r:embed="rId3"/>
          <a:stretch>
            <a:fillRect/>
          </a:stretch>
        </p:blipFill>
        <p:spPr>
          <a:xfrm>
            <a:off x="838200" y="3574093"/>
            <a:ext cx="8545118" cy="1924319"/>
          </a:xfrm>
          <a:prstGeom prst="rect">
            <a:avLst/>
          </a:prstGeom>
        </p:spPr>
      </p:pic>
      <p:sp>
        <p:nvSpPr>
          <p:cNvPr id="13" name="TextBox 12">
            <a:extLst>
              <a:ext uri="{FF2B5EF4-FFF2-40B4-BE49-F238E27FC236}">
                <a16:creationId xmlns:a16="http://schemas.microsoft.com/office/drawing/2014/main" id="{C3FD8668-FC69-4A69-87D6-AC159F1B1763}"/>
              </a:ext>
            </a:extLst>
          </p:cNvPr>
          <p:cNvSpPr txBox="1"/>
          <p:nvPr/>
        </p:nvSpPr>
        <p:spPr>
          <a:xfrm>
            <a:off x="1074345" y="5741860"/>
            <a:ext cx="4689988" cy="369332"/>
          </a:xfrm>
          <a:prstGeom prst="rect">
            <a:avLst/>
          </a:prstGeom>
          <a:noFill/>
        </p:spPr>
        <p:txBody>
          <a:bodyPr wrap="square" rtlCol="0">
            <a:spAutoFit/>
          </a:bodyPr>
          <a:lstStyle/>
          <a:p>
            <a:r>
              <a:rPr lang="en-US" dirty="0"/>
              <a:t>Accuracy of the model is 0.95433</a:t>
            </a:r>
          </a:p>
        </p:txBody>
      </p:sp>
    </p:spTree>
    <p:extLst>
      <p:ext uri="{BB962C8B-B14F-4D97-AF65-F5344CB8AC3E}">
        <p14:creationId xmlns:p14="http://schemas.microsoft.com/office/powerpoint/2010/main" val="4037821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Model Testing</a:t>
            </a:r>
            <a:endParaRPr lang="en-IN" dirty="0"/>
          </a:p>
        </p:txBody>
      </p:sp>
      <p:pic>
        <p:nvPicPr>
          <p:cNvPr id="4" name="Content Placeholder 3">
            <a:extLst>
              <a:ext uri="{FF2B5EF4-FFF2-40B4-BE49-F238E27FC236}">
                <a16:creationId xmlns:a16="http://schemas.microsoft.com/office/drawing/2014/main" id="{3AE5026C-7BE2-4A6B-9E44-F4F116E70D10}"/>
              </a:ext>
            </a:extLst>
          </p:cNvPr>
          <p:cNvPicPr>
            <a:picLocks noGrp="1" noChangeAspect="1"/>
          </p:cNvPicPr>
          <p:nvPr>
            <p:ph idx="1"/>
          </p:nvPr>
        </p:nvPicPr>
        <p:blipFill>
          <a:blip r:embed="rId2"/>
          <a:stretch>
            <a:fillRect/>
          </a:stretch>
        </p:blipFill>
        <p:spPr>
          <a:xfrm>
            <a:off x="1155744" y="1285637"/>
            <a:ext cx="8907118" cy="3772426"/>
          </a:xfrm>
          <a:prstGeom prst="rect">
            <a:avLst/>
          </a:prstGeom>
        </p:spPr>
      </p:pic>
      <p:sp>
        <p:nvSpPr>
          <p:cNvPr id="5" name="Rectangle 4">
            <a:extLst>
              <a:ext uri="{FF2B5EF4-FFF2-40B4-BE49-F238E27FC236}">
                <a16:creationId xmlns:a16="http://schemas.microsoft.com/office/drawing/2014/main" id="{F8F536C7-313A-4BBF-8ACE-C7BFE0B2F318}"/>
              </a:ext>
            </a:extLst>
          </p:cNvPr>
          <p:cNvSpPr/>
          <p:nvPr/>
        </p:nvSpPr>
        <p:spPr>
          <a:xfrm>
            <a:off x="1155744" y="5377087"/>
            <a:ext cx="8224230" cy="369332"/>
          </a:xfrm>
          <a:prstGeom prst="rect">
            <a:avLst/>
          </a:prstGeom>
        </p:spPr>
        <p:txBody>
          <a:bodyPr wrap="square">
            <a:spAutoFit/>
          </a:bodyPr>
          <a:lstStyle/>
          <a:p>
            <a:r>
              <a:rPr lang="en-US" dirty="0">
                <a:solidFill>
                  <a:srgbClr val="000000"/>
                </a:solidFill>
                <a:latin typeface="Helvetica Neue"/>
              </a:rPr>
              <a:t>The accuracy of the model is 0.95 for training data, and for test is 0.93</a:t>
            </a:r>
            <a:endParaRPr lang="en-US" dirty="0"/>
          </a:p>
        </p:txBody>
      </p:sp>
    </p:spTree>
    <p:extLst>
      <p:ext uri="{BB962C8B-B14F-4D97-AF65-F5344CB8AC3E}">
        <p14:creationId xmlns:p14="http://schemas.microsoft.com/office/powerpoint/2010/main" val="118905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6D33-4C68-44FA-A4D1-BD403286ED28}"/>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1ED0CD75-118B-4EB0-BA7D-C25C699B9967}"/>
              </a:ext>
            </a:extLst>
          </p:cNvPr>
          <p:cNvSpPr>
            <a:spLocks noGrp="1"/>
          </p:cNvSpPr>
          <p:nvPr>
            <p:ph idx="1"/>
          </p:nvPr>
        </p:nvSpPr>
        <p:spPr>
          <a:xfrm>
            <a:off x="838200" y="1445342"/>
            <a:ext cx="10515600" cy="4731621"/>
          </a:xfrm>
        </p:spPr>
        <p:txBody>
          <a:bodyPr>
            <a:normAutofit fontScale="92500"/>
          </a:bodyPr>
          <a:lstStyle/>
          <a:p>
            <a:r>
              <a:rPr lang="en-US" dirty="0">
                <a:solidFill>
                  <a:srgbClr val="000000"/>
                </a:solidFill>
                <a:latin typeface="Helvetica Neue"/>
              </a:rPr>
              <a:t>The accuracy of the model is 0.95 for training data, and for test it is 0.93</a:t>
            </a:r>
          </a:p>
          <a:p>
            <a:pPr marL="0" indent="0">
              <a:buNone/>
            </a:pPr>
            <a:r>
              <a:rPr lang="en-US" dirty="0"/>
              <a:t>Selected features for building the model are listed below.</a:t>
            </a:r>
          </a:p>
          <a:p>
            <a:pPr lvl="1"/>
            <a:r>
              <a:rPr lang="en-US" dirty="0"/>
              <a:t>Blood Glucose Random(</a:t>
            </a:r>
            <a:r>
              <a:rPr lang="en-US" dirty="0" err="1"/>
              <a:t>bgr</a:t>
            </a:r>
            <a:r>
              <a:rPr lang="en-US" dirty="0"/>
              <a:t>)</a:t>
            </a:r>
          </a:p>
          <a:p>
            <a:pPr lvl="1"/>
            <a:r>
              <a:rPr lang="en-US" dirty="0"/>
              <a:t>Sodium(sod)</a:t>
            </a:r>
          </a:p>
          <a:p>
            <a:pPr lvl="1"/>
            <a:r>
              <a:rPr lang="en-US" dirty="0"/>
              <a:t>Hemoglobin(</a:t>
            </a:r>
            <a:r>
              <a:rPr lang="en-US" dirty="0" err="1"/>
              <a:t>hemo</a:t>
            </a:r>
            <a:r>
              <a:rPr lang="en-US" dirty="0"/>
              <a:t>)</a:t>
            </a:r>
          </a:p>
          <a:p>
            <a:pPr lvl="1"/>
            <a:r>
              <a:rPr lang="en-US" dirty="0"/>
              <a:t>Hypertension(</a:t>
            </a:r>
            <a:r>
              <a:rPr lang="en-US" dirty="0" err="1"/>
              <a:t>htn</a:t>
            </a:r>
            <a:r>
              <a:rPr lang="en-US" dirty="0"/>
              <a:t>)</a:t>
            </a:r>
          </a:p>
          <a:p>
            <a:pPr lvl="1"/>
            <a:r>
              <a:rPr lang="en-US" dirty="0"/>
              <a:t>Specific Gravity(sg_1.02)</a:t>
            </a:r>
          </a:p>
          <a:p>
            <a:pPr lvl="1"/>
            <a:r>
              <a:rPr lang="en-US" dirty="0"/>
              <a:t>Specific Gravity(sg_1.025)</a:t>
            </a:r>
          </a:p>
          <a:p>
            <a:pPr lvl="1"/>
            <a:r>
              <a:rPr lang="en-US" dirty="0"/>
              <a:t>Albumin(al_1)</a:t>
            </a:r>
          </a:p>
          <a:p>
            <a:pPr lvl="1"/>
            <a:r>
              <a:rPr lang="en-US" dirty="0"/>
              <a:t>Albumin(al_3)</a:t>
            </a:r>
          </a:p>
          <a:p>
            <a:r>
              <a:rPr lang="en-US" dirty="0"/>
              <a:t>For identifying Kidney disease, we are recommending the above features.</a:t>
            </a:r>
          </a:p>
          <a:p>
            <a:endParaRPr lang="en-US" dirty="0"/>
          </a:p>
          <a:p>
            <a:endParaRPr lang="en-US" dirty="0"/>
          </a:p>
        </p:txBody>
      </p:sp>
    </p:spTree>
    <p:extLst>
      <p:ext uri="{BB962C8B-B14F-4D97-AF65-F5344CB8AC3E}">
        <p14:creationId xmlns:p14="http://schemas.microsoft.com/office/powerpoint/2010/main" val="407836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p:txBody>
          <a:bodyPr/>
          <a:lstStyle/>
          <a:p>
            <a:r>
              <a:rPr lang="en-US" b="1" dirty="0"/>
              <a:t>Data Understanding </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p:txBody>
          <a:bodyPr/>
          <a:lstStyle/>
          <a:p>
            <a:r>
              <a:rPr lang="en-US" dirty="0"/>
              <a:t>The data is gathered for two months from patients at a hospital. You need to make utilization of the features presented in the data set for your task. The data set and a document containing the information about the attributes are attached with the assignment problem statement. </a:t>
            </a:r>
            <a:endParaRPr lang="en-IN" dirty="0"/>
          </a:p>
          <a:p>
            <a:r>
              <a:rPr lang="en-US" dirty="0"/>
              <a:t>Make yourself familiar with these attributes as these might help you in determining the patients with kidney chronic disease</a:t>
            </a:r>
            <a:endParaRPr lang="en-IN" dirty="0"/>
          </a:p>
        </p:txBody>
      </p:sp>
    </p:spTree>
    <p:extLst>
      <p:ext uri="{BB962C8B-B14F-4D97-AF65-F5344CB8AC3E}">
        <p14:creationId xmlns:p14="http://schemas.microsoft.com/office/powerpoint/2010/main" val="16764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p:txBody>
          <a:bodyPr/>
          <a:lstStyle/>
          <a:p>
            <a:r>
              <a:rPr lang="en-US" b="1" dirty="0"/>
              <a:t>Dataset columns</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a:xfrm>
            <a:off x="838200" y="1463040"/>
            <a:ext cx="10964594" cy="5029835"/>
          </a:xfrm>
        </p:spPr>
        <p:txBody>
          <a:bodyPr>
            <a:normAutofit fontScale="92500" lnSpcReduction="20000"/>
          </a:bodyPr>
          <a:lstStyle/>
          <a:p>
            <a:pPr marL="0" indent="0">
              <a:buNone/>
            </a:pPr>
            <a:r>
              <a:rPr lang="en-IN" dirty="0"/>
              <a:t>There are 25 columns in the data set 24 + class(predict)</a:t>
            </a:r>
          </a:p>
          <a:p>
            <a:pPr marL="0" indent="0">
              <a:buNone/>
            </a:pPr>
            <a:endParaRPr lang="en-IN" dirty="0"/>
          </a:p>
          <a:p>
            <a:pPr marL="0" indent="0">
              <a:buNone/>
            </a:pPr>
            <a:r>
              <a:rPr lang="en-IN" dirty="0"/>
              <a:t>11 are Numeric variables:</a:t>
            </a:r>
          </a:p>
          <a:p>
            <a:pPr marL="0" indent="0">
              <a:buNone/>
            </a:pPr>
            <a:endParaRPr lang="en-IN" dirty="0"/>
          </a:p>
          <a:p>
            <a:pPr lvl="1"/>
            <a:r>
              <a:rPr lang="en-IN" dirty="0"/>
              <a:t>Age</a:t>
            </a:r>
          </a:p>
          <a:p>
            <a:pPr lvl="1"/>
            <a:r>
              <a:rPr lang="en-US" dirty="0"/>
              <a:t>Blood Pressure(</a:t>
            </a:r>
            <a:r>
              <a:rPr lang="en-IN" dirty="0"/>
              <a:t>bp)</a:t>
            </a:r>
          </a:p>
          <a:p>
            <a:pPr lvl="1"/>
            <a:r>
              <a:rPr lang="en-US" dirty="0"/>
              <a:t>Blood Glucose Random(</a:t>
            </a:r>
            <a:r>
              <a:rPr lang="en-IN" dirty="0" err="1"/>
              <a:t>bgr</a:t>
            </a:r>
            <a:r>
              <a:rPr lang="en-IN" dirty="0"/>
              <a:t>)</a:t>
            </a:r>
          </a:p>
          <a:p>
            <a:pPr lvl="1"/>
            <a:r>
              <a:rPr lang="en-US" dirty="0"/>
              <a:t>Blood Urea(</a:t>
            </a:r>
            <a:r>
              <a:rPr lang="en-IN" dirty="0" err="1"/>
              <a:t>bu</a:t>
            </a:r>
            <a:r>
              <a:rPr lang="en-IN" dirty="0"/>
              <a:t>)</a:t>
            </a:r>
          </a:p>
          <a:p>
            <a:pPr lvl="1"/>
            <a:r>
              <a:rPr lang="en-US" dirty="0"/>
              <a:t>Serum Creatinine(</a:t>
            </a:r>
            <a:r>
              <a:rPr lang="en-IN" dirty="0" err="1"/>
              <a:t>sc</a:t>
            </a:r>
            <a:r>
              <a:rPr lang="en-IN" dirty="0"/>
              <a:t>)</a:t>
            </a:r>
          </a:p>
          <a:p>
            <a:pPr lvl="1"/>
            <a:r>
              <a:rPr lang="en-US" dirty="0"/>
              <a:t>Sodium(</a:t>
            </a:r>
            <a:r>
              <a:rPr lang="en-IN" dirty="0"/>
              <a:t>sod)</a:t>
            </a:r>
          </a:p>
          <a:p>
            <a:pPr lvl="1"/>
            <a:r>
              <a:rPr lang="en-US" dirty="0"/>
              <a:t>Potassium(</a:t>
            </a:r>
            <a:r>
              <a:rPr lang="en-IN" dirty="0"/>
              <a:t>pot)</a:t>
            </a:r>
          </a:p>
          <a:p>
            <a:pPr lvl="1"/>
            <a:r>
              <a:rPr lang="en-US" dirty="0"/>
              <a:t>Hemoglobin(</a:t>
            </a:r>
            <a:r>
              <a:rPr lang="en-IN" dirty="0" err="1"/>
              <a:t>hemo</a:t>
            </a:r>
            <a:r>
              <a:rPr lang="en-IN" dirty="0"/>
              <a:t>)</a:t>
            </a:r>
          </a:p>
          <a:p>
            <a:pPr lvl="1"/>
            <a:r>
              <a:rPr lang="en-US" dirty="0"/>
              <a:t>Packed Cell Volume(</a:t>
            </a:r>
            <a:r>
              <a:rPr lang="en-IN" dirty="0" err="1"/>
              <a:t>pcv</a:t>
            </a:r>
            <a:r>
              <a:rPr lang="en-IN" dirty="0"/>
              <a:t>)</a:t>
            </a:r>
          </a:p>
          <a:p>
            <a:pPr lvl="1"/>
            <a:r>
              <a:rPr lang="en-US" dirty="0"/>
              <a:t>White Blood Cell Count(</a:t>
            </a:r>
            <a:r>
              <a:rPr lang="en-IN" dirty="0" err="1"/>
              <a:t>wbcc</a:t>
            </a:r>
            <a:r>
              <a:rPr lang="en-IN" dirty="0"/>
              <a:t>)</a:t>
            </a:r>
          </a:p>
          <a:p>
            <a:pPr lvl="1"/>
            <a:r>
              <a:rPr lang="en-US" dirty="0"/>
              <a:t>Red Blood Cell Count(</a:t>
            </a:r>
            <a:r>
              <a:rPr lang="en-US" dirty="0" err="1"/>
              <a:t>rbcc</a:t>
            </a:r>
            <a:r>
              <a:rPr lang="en-US" dirty="0"/>
              <a:t>)</a:t>
            </a:r>
            <a:endParaRPr lang="en-IN" dirty="0"/>
          </a:p>
          <a:p>
            <a:pPr lvl="1"/>
            <a:endParaRPr lang="en-IN" dirty="0"/>
          </a:p>
          <a:p>
            <a:pPr marL="0" indent="0">
              <a:buNone/>
            </a:pPr>
            <a:endParaRPr lang="en-IN" dirty="0"/>
          </a:p>
          <a:p>
            <a:endParaRPr lang="en-IN" dirty="0"/>
          </a:p>
          <a:p>
            <a:endParaRPr lang="en-IN" dirty="0"/>
          </a:p>
        </p:txBody>
      </p:sp>
      <p:sp>
        <p:nvSpPr>
          <p:cNvPr id="4" name="TextBox 3">
            <a:extLst>
              <a:ext uri="{FF2B5EF4-FFF2-40B4-BE49-F238E27FC236}">
                <a16:creationId xmlns:a16="http://schemas.microsoft.com/office/drawing/2014/main" id="{DAE6E788-2CF8-4E22-A52E-97B2FC96CD67}"/>
              </a:ext>
            </a:extLst>
          </p:cNvPr>
          <p:cNvSpPr txBox="1"/>
          <p:nvPr/>
        </p:nvSpPr>
        <p:spPr>
          <a:xfrm>
            <a:off x="6320497" y="2197893"/>
            <a:ext cx="4502835" cy="2462213"/>
          </a:xfrm>
          <a:prstGeom prst="rect">
            <a:avLst/>
          </a:prstGeom>
          <a:noFill/>
        </p:spPr>
        <p:txBody>
          <a:bodyPr wrap="square" rtlCol="0">
            <a:spAutoFit/>
          </a:bodyPr>
          <a:lstStyle/>
          <a:p>
            <a:r>
              <a:rPr lang="en-IN" sz="2600" dirty="0"/>
              <a:t>5 Yes/No columns:</a:t>
            </a:r>
          </a:p>
          <a:p>
            <a:r>
              <a:rPr lang="en-IN" dirty="0"/>
              <a:t> </a:t>
            </a:r>
          </a:p>
          <a:p>
            <a:pPr marL="285750" indent="-285750">
              <a:buFont typeface="Arial" panose="020B0604020202020204" pitchFamily="34" charset="0"/>
              <a:buChar char="•"/>
            </a:pPr>
            <a:r>
              <a:rPr lang="en-US" sz="2200" dirty="0"/>
              <a:t>Hypertension (</a:t>
            </a:r>
            <a:r>
              <a:rPr lang="en-IN" sz="2200" dirty="0" err="1"/>
              <a:t>htn</a:t>
            </a:r>
            <a:r>
              <a:rPr lang="en-IN" sz="2200" dirty="0"/>
              <a:t>)</a:t>
            </a:r>
          </a:p>
          <a:p>
            <a:pPr marL="285750" indent="-285750">
              <a:buFont typeface="Arial" panose="020B0604020202020204" pitchFamily="34" charset="0"/>
              <a:buChar char="•"/>
            </a:pPr>
            <a:r>
              <a:rPr lang="en-US" sz="2200" dirty="0"/>
              <a:t>Diabetes Mellitus(d</a:t>
            </a:r>
            <a:r>
              <a:rPr lang="en-IN" sz="2200" dirty="0"/>
              <a:t>m)</a:t>
            </a:r>
          </a:p>
          <a:p>
            <a:pPr marL="285750" indent="-285750">
              <a:buFont typeface="Arial" panose="020B0604020202020204" pitchFamily="34" charset="0"/>
              <a:buChar char="•"/>
            </a:pPr>
            <a:r>
              <a:rPr lang="en-US" sz="2200" dirty="0"/>
              <a:t>Coronary Artery Disease(</a:t>
            </a:r>
            <a:r>
              <a:rPr lang="en-IN" sz="2200" dirty="0"/>
              <a:t>cad)</a:t>
            </a:r>
          </a:p>
          <a:p>
            <a:pPr marL="285750" indent="-285750">
              <a:buFont typeface="Arial" panose="020B0604020202020204" pitchFamily="34" charset="0"/>
              <a:buChar char="•"/>
            </a:pPr>
            <a:r>
              <a:rPr lang="en-US" sz="2200" dirty="0"/>
              <a:t>Pedal Edema(p</a:t>
            </a:r>
            <a:r>
              <a:rPr lang="en-IN" sz="2200" dirty="0"/>
              <a:t>e)</a:t>
            </a:r>
          </a:p>
          <a:p>
            <a:pPr marL="285750" indent="-285750">
              <a:buFont typeface="Arial" panose="020B0604020202020204" pitchFamily="34" charset="0"/>
              <a:buChar char="•"/>
            </a:pPr>
            <a:r>
              <a:rPr lang="en-US" sz="2200" dirty="0"/>
              <a:t>Anemia(</a:t>
            </a:r>
            <a:r>
              <a:rPr lang="en-IN" sz="2200" dirty="0" err="1"/>
              <a:t>ane</a:t>
            </a:r>
            <a:r>
              <a:rPr lang="en-IN" sz="2200" dirty="0"/>
              <a:t>)</a:t>
            </a:r>
          </a:p>
        </p:txBody>
      </p:sp>
    </p:spTree>
    <p:extLst>
      <p:ext uri="{BB962C8B-B14F-4D97-AF65-F5344CB8AC3E}">
        <p14:creationId xmlns:p14="http://schemas.microsoft.com/office/powerpoint/2010/main" val="200594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p:txBody>
          <a:bodyPr/>
          <a:lstStyle/>
          <a:p>
            <a:r>
              <a:rPr lang="en-US" b="1" dirty="0"/>
              <a:t>Dataset columns cont..</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a:xfrm>
            <a:off x="838200" y="1434905"/>
            <a:ext cx="10515600" cy="4742058"/>
          </a:xfrm>
        </p:spPr>
        <p:txBody>
          <a:bodyPr>
            <a:normAutofit fontScale="92500" lnSpcReduction="10000"/>
          </a:bodyPr>
          <a:lstStyle/>
          <a:p>
            <a:r>
              <a:rPr lang="en-US" dirty="0"/>
              <a:t>9 Categorical columns:</a:t>
            </a:r>
          </a:p>
          <a:p>
            <a:pPr lvl="1"/>
            <a:r>
              <a:rPr lang="en-US" dirty="0"/>
              <a:t>Specific Gravity(sg)</a:t>
            </a:r>
          </a:p>
          <a:p>
            <a:pPr lvl="1"/>
            <a:r>
              <a:rPr lang="en-US" dirty="0"/>
              <a:t>Albumin(al)</a:t>
            </a:r>
          </a:p>
          <a:p>
            <a:pPr lvl="1"/>
            <a:r>
              <a:rPr lang="en-US" dirty="0"/>
              <a:t>Sugar(</a:t>
            </a:r>
            <a:r>
              <a:rPr lang="en-US" dirty="0" err="1"/>
              <a:t>sc</a:t>
            </a:r>
            <a:r>
              <a:rPr lang="en-US" dirty="0"/>
              <a:t>)</a:t>
            </a:r>
          </a:p>
          <a:p>
            <a:pPr lvl="1"/>
            <a:r>
              <a:rPr lang="en-US" dirty="0"/>
              <a:t>Red Blood Cells(</a:t>
            </a:r>
            <a:r>
              <a:rPr lang="en-US" dirty="0" err="1"/>
              <a:t>rbc</a:t>
            </a:r>
            <a:r>
              <a:rPr lang="en-US" dirty="0"/>
              <a:t>)</a:t>
            </a:r>
          </a:p>
          <a:p>
            <a:pPr lvl="1"/>
            <a:r>
              <a:rPr lang="en-US" dirty="0"/>
              <a:t>Pus Cell(pc)</a:t>
            </a:r>
          </a:p>
          <a:p>
            <a:pPr lvl="1"/>
            <a:r>
              <a:rPr lang="en-US" dirty="0"/>
              <a:t>Pus Cell clumps(</a:t>
            </a:r>
            <a:r>
              <a:rPr lang="en-US" dirty="0" err="1"/>
              <a:t>pcc</a:t>
            </a:r>
            <a:r>
              <a:rPr lang="en-US" dirty="0"/>
              <a:t>)</a:t>
            </a:r>
          </a:p>
          <a:p>
            <a:pPr lvl="1"/>
            <a:r>
              <a:rPr lang="en-US" dirty="0"/>
              <a:t>Bacteria(</a:t>
            </a:r>
            <a:r>
              <a:rPr lang="en-US" dirty="0" err="1"/>
              <a:t>ba</a:t>
            </a:r>
            <a:r>
              <a:rPr lang="en-US" dirty="0"/>
              <a:t>)</a:t>
            </a:r>
          </a:p>
          <a:p>
            <a:pPr lvl="1"/>
            <a:r>
              <a:rPr lang="en-US" dirty="0"/>
              <a:t>Appetite(</a:t>
            </a:r>
            <a:r>
              <a:rPr lang="en-US" dirty="0" err="1"/>
              <a:t>appet</a:t>
            </a:r>
            <a:r>
              <a:rPr lang="en-US" dirty="0"/>
              <a:t>)</a:t>
            </a:r>
          </a:p>
          <a:p>
            <a:pPr marL="457200" lvl="1" indent="0">
              <a:buNone/>
            </a:pPr>
            <a:endParaRPr lang="en-US" dirty="0"/>
          </a:p>
          <a:p>
            <a:r>
              <a:rPr lang="en-US" dirty="0"/>
              <a:t>Class: this variable is predict (Y) variable contains ‘</a:t>
            </a:r>
            <a:r>
              <a:rPr lang="en-IN" dirty="0" err="1"/>
              <a:t>ckd</a:t>
            </a:r>
            <a:r>
              <a:rPr lang="en-IN" dirty="0"/>
              <a:t>’, ‘</a:t>
            </a:r>
            <a:r>
              <a:rPr lang="en-IN" dirty="0" err="1"/>
              <a:t>notckd</a:t>
            </a:r>
            <a:r>
              <a:rPr lang="en-IN" b="1" dirty="0"/>
              <a:t>’</a:t>
            </a:r>
          </a:p>
          <a:p>
            <a:pPr lvl="1"/>
            <a:r>
              <a:rPr lang="en-US" dirty="0" err="1"/>
              <a:t>ckd</a:t>
            </a:r>
            <a:r>
              <a:rPr lang="en-US" dirty="0"/>
              <a:t>: person contains Chronic Kidney Disease</a:t>
            </a:r>
          </a:p>
          <a:p>
            <a:pPr lvl="1"/>
            <a:r>
              <a:rPr lang="en-US" dirty="0" err="1"/>
              <a:t>notckd</a:t>
            </a:r>
            <a:r>
              <a:rPr lang="en-US" dirty="0"/>
              <a:t>: person does not have Chronic Kidney Disease</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76900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Data Cleaning  and Manipulation</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a:xfrm>
            <a:off x="838200" y="1434905"/>
            <a:ext cx="10515600" cy="4742058"/>
          </a:xfrm>
        </p:spPr>
        <p:txBody>
          <a:bodyPr>
            <a:normAutofit/>
          </a:bodyPr>
          <a:lstStyle/>
          <a:p>
            <a:r>
              <a:rPr lang="en-IN" dirty="0"/>
              <a:t>Identified some ‘?’ in dataset and replace ‘?’ with null values</a:t>
            </a:r>
          </a:p>
          <a:p>
            <a:r>
              <a:rPr lang="en-US" dirty="0"/>
              <a:t>“Red Blood Cells(</a:t>
            </a:r>
            <a:r>
              <a:rPr lang="en-IN" dirty="0" err="1"/>
              <a:t>rbc</a:t>
            </a:r>
            <a:r>
              <a:rPr lang="en-IN" dirty="0"/>
              <a:t>)” column have more no. of null values around 38% , hence dropped the “</a:t>
            </a:r>
            <a:r>
              <a:rPr lang="en-US" dirty="0"/>
              <a:t>Red Blood Cells” column</a:t>
            </a:r>
          </a:p>
          <a:p>
            <a:r>
              <a:rPr lang="en-US" dirty="0"/>
              <a:t>Dropped null values rows for categorical variables. </a:t>
            </a:r>
          </a:p>
          <a:p>
            <a:r>
              <a:rPr lang="en-US" dirty="0"/>
              <a:t>For numerical variables replace the null values with “mean”(</a:t>
            </a:r>
            <a:r>
              <a:rPr lang="en-US" dirty="0" err="1"/>
              <a:t>bgr</a:t>
            </a:r>
            <a:r>
              <a:rPr lang="en-US" dirty="0"/>
              <a:t>, </a:t>
            </a:r>
            <a:r>
              <a:rPr lang="en-US" dirty="0" err="1"/>
              <a:t>bu,hemo,pcv,wbcc,rbcc</a:t>
            </a:r>
            <a:r>
              <a:rPr lang="en-US" dirty="0"/>
              <a:t>) and “mode”(bp, </a:t>
            </a:r>
            <a:r>
              <a:rPr lang="en-US" dirty="0" err="1"/>
              <a:t>sc</a:t>
            </a:r>
            <a:r>
              <a:rPr lang="en-US" dirty="0"/>
              <a:t>, </a:t>
            </a:r>
            <a:r>
              <a:rPr lang="en-US" dirty="0" err="1"/>
              <a:t>sod,pot</a:t>
            </a:r>
            <a:r>
              <a:rPr lang="en-US" dirty="0"/>
              <a:t>) values based on the distribution plots.</a:t>
            </a:r>
            <a:endParaRPr lang="en-IN" dirty="0"/>
          </a:p>
          <a:p>
            <a:endParaRPr lang="en-IN" dirty="0"/>
          </a:p>
          <a:p>
            <a:endParaRPr lang="en-IN" dirty="0"/>
          </a:p>
        </p:txBody>
      </p:sp>
    </p:spTree>
    <p:extLst>
      <p:ext uri="{BB962C8B-B14F-4D97-AF65-F5344CB8AC3E}">
        <p14:creationId xmlns:p14="http://schemas.microsoft.com/office/powerpoint/2010/main" val="227985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Data Cleaning  and Manipulation </a:t>
            </a:r>
            <a:r>
              <a:rPr lang="en-US" b="1" dirty="0" err="1"/>
              <a:t>cont</a:t>
            </a:r>
            <a:r>
              <a:rPr lang="en-US" b="1" dirty="0"/>
              <a:t>… </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a:xfrm>
            <a:off x="838200" y="1434905"/>
            <a:ext cx="10515600" cy="4742058"/>
          </a:xfrm>
        </p:spPr>
        <p:txBody>
          <a:bodyPr>
            <a:normAutofit/>
          </a:bodyPr>
          <a:lstStyle/>
          <a:p>
            <a:r>
              <a:rPr lang="en-IN" dirty="0"/>
              <a:t>Converted ‘yes’-&gt; 1 and ‘No’ -&gt; 0 for below columns</a:t>
            </a:r>
          </a:p>
          <a:p>
            <a:pPr marL="742950" lvl="1" indent="-285750"/>
            <a:r>
              <a:rPr lang="en-US" sz="2200" dirty="0"/>
              <a:t>Hypertension (</a:t>
            </a:r>
            <a:r>
              <a:rPr lang="en-IN" sz="2200" dirty="0" err="1"/>
              <a:t>htn</a:t>
            </a:r>
            <a:r>
              <a:rPr lang="en-IN" sz="2200" dirty="0"/>
              <a:t>)</a:t>
            </a:r>
          </a:p>
          <a:p>
            <a:pPr marL="742950" lvl="1" indent="-285750"/>
            <a:r>
              <a:rPr lang="en-US" sz="2200" dirty="0"/>
              <a:t>Diabetes Mellitus(d</a:t>
            </a:r>
            <a:r>
              <a:rPr lang="en-IN" sz="2200" dirty="0"/>
              <a:t>m)</a:t>
            </a:r>
          </a:p>
          <a:p>
            <a:pPr marL="742950" lvl="1" indent="-285750"/>
            <a:r>
              <a:rPr lang="en-US" sz="2200" dirty="0"/>
              <a:t>Coronary Artery Disease(</a:t>
            </a:r>
            <a:r>
              <a:rPr lang="en-IN" sz="2200" dirty="0"/>
              <a:t>cad)</a:t>
            </a:r>
          </a:p>
          <a:p>
            <a:pPr marL="742950" lvl="1" indent="-285750"/>
            <a:r>
              <a:rPr lang="en-US" sz="2200" dirty="0"/>
              <a:t>Pedal Edema(p</a:t>
            </a:r>
            <a:r>
              <a:rPr lang="en-IN" sz="2200" dirty="0"/>
              <a:t>e)</a:t>
            </a:r>
          </a:p>
          <a:p>
            <a:pPr marL="742950" lvl="1" indent="-285750"/>
            <a:r>
              <a:rPr lang="en-US" sz="2200" dirty="0"/>
              <a:t>Anemia(</a:t>
            </a:r>
            <a:r>
              <a:rPr lang="en-IN" sz="2200" dirty="0" err="1"/>
              <a:t>ane</a:t>
            </a:r>
            <a:r>
              <a:rPr lang="en-IN" sz="2200" dirty="0"/>
              <a:t>)</a:t>
            </a:r>
          </a:p>
          <a:p>
            <a:r>
              <a:rPr lang="en-IN" sz="2600" dirty="0"/>
              <a:t>Predicted variable(class) and other categorical variables convert to numeric variables using pandas ‘</a:t>
            </a:r>
            <a:r>
              <a:rPr lang="en-IN" sz="2600" b="1" dirty="0" err="1"/>
              <a:t>pd.get_dummies</a:t>
            </a:r>
            <a:r>
              <a:rPr lang="en-IN" sz="2600" dirty="0"/>
              <a:t>’ method and dropping the first column</a:t>
            </a:r>
          </a:p>
          <a:p>
            <a:pPr marL="0" indent="0">
              <a:buNone/>
            </a:pPr>
            <a:endParaRPr lang="en-IN" sz="2600" dirty="0"/>
          </a:p>
          <a:p>
            <a:pPr marL="457200" lvl="1" indent="0">
              <a:buNone/>
            </a:pPr>
            <a:endParaRPr lang="en-IN" sz="1800" dirty="0"/>
          </a:p>
          <a:p>
            <a:pPr lvl="1"/>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411690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3CB2-343B-43C0-ABE8-A57FC7411F31}"/>
              </a:ext>
            </a:extLst>
          </p:cNvPr>
          <p:cNvSpPr>
            <a:spLocks noGrp="1"/>
          </p:cNvSpPr>
          <p:nvPr>
            <p:ph type="title"/>
          </p:nvPr>
        </p:nvSpPr>
        <p:spPr>
          <a:xfrm>
            <a:off x="838200" y="109342"/>
            <a:ext cx="10515600" cy="1325563"/>
          </a:xfrm>
        </p:spPr>
        <p:txBody>
          <a:bodyPr/>
          <a:lstStyle/>
          <a:p>
            <a:r>
              <a:rPr lang="en-US" b="1" dirty="0"/>
              <a:t>Dummy variables</a:t>
            </a:r>
            <a:endParaRPr lang="en-IN" dirty="0"/>
          </a:p>
        </p:txBody>
      </p:sp>
      <p:sp>
        <p:nvSpPr>
          <p:cNvPr id="3" name="Content Placeholder 2">
            <a:extLst>
              <a:ext uri="{FF2B5EF4-FFF2-40B4-BE49-F238E27FC236}">
                <a16:creationId xmlns:a16="http://schemas.microsoft.com/office/drawing/2014/main" id="{A94AA6F7-58A6-4491-AFF6-F60FDF2B6F81}"/>
              </a:ext>
            </a:extLst>
          </p:cNvPr>
          <p:cNvSpPr>
            <a:spLocks noGrp="1"/>
          </p:cNvSpPr>
          <p:nvPr>
            <p:ph idx="1"/>
          </p:nvPr>
        </p:nvSpPr>
        <p:spPr>
          <a:xfrm>
            <a:off x="838200" y="1434905"/>
            <a:ext cx="10515600" cy="4742058"/>
          </a:xfrm>
        </p:spPr>
        <p:txBody>
          <a:bodyPr>
            <a:normAutofit/>
          </a:bodyPr>
          <a:lstStyle/>
          <a:p>
            <a:pPr marL="0" indent="0">
              <a:buNone/>
            </a:pPr>
            <a:endParaRPr lang="en-IN" sz="2600" dirty="0"/>
          </a:p>
          <a:p>
            <a:pPr marL="457200" lvl="1" indent="0">
              <a:buNone/>
            </a:pPr>
            <a:endParaRPr lang="en-IN" sz="1800" dirty="0"/>
          </a:p>
          <a:p>
            <a:pPr lvl="1"/>
            <a:endParaRPr lang="en-IN" dirty="0"/>
          </a:p>
          <a:p>
            <a:pPr marL="0" indent="0">
              <a:buNone/>
            </a:pPr>
            <a:endParaRPr lang="en-IN" dirty="0"/>
          </a:p>
          <a:p>
            <a:endParaRPr lang="en-IN" dirty="0"/>
          </a:p>
          <a:p>
            <a:endParaRPr lang="en-IN" dirty="0"/>
          </a:p>
        </p:txBody>
      </p:sp>
      <p:graphicFrame>
        <p:nvGraphicFramePr>
          <p:cNvPr id="7" name="Table 6">
            <a:extLst>
              <a:ext uri="{FF2B5EF4-FFF2-40B4-BE49-F238E27FC236}">
                <a16:creationId xmlns:a16="http://schemas.microsoft.com/office/drawing/2014/main" id="{2FD7577C-6E12-4261-B77D-66669F0F8634}"/>
              </a:ext>
            </a:extLst>
          </p:cNvPr>
          <p:cNvGraphicFramePr>
            <a:graphicFrameLocks noGrp="1"/>
          </p:cNvGraphicFramePr>
          <p:nvPr>
            <p:extLst>
              <p:ext uri="{D42A27DB-BD31-4B8C-83A1-F6EECF244321}">
                <p14:modId xmlns:p14="http://schemas.microsoft.com/office/powerpoint/2010/main" val="1226984498"/>
              </p:ext>
            </p:extLst>
          </p:nvPr>
        </p:nvGraphicFramePr>
        <p:xfrm>
          <a:off x="838200" y="1466239"/>
          <a:ext cx="3930454" cy="2588457"/>
        </p:xfrm>
        <a:graphic>
          <a:graphicData uri="http://schemas.openxmlformats.org/drawingml/2006/table">
            <a:tbl>
              <a:tblPr>
                <a:tableStyleId>{5C22544A-7EE6-4342-B048-85BDC9FD1C3A}</a:tableStyleId>
              </a:tblPr>
              <a:tblGrid>
                <a:gridCol w="1243525">
                  <a:extLst>
                    <a:ext uri="{9D8B030D-6E8A-4147-A177-3AD203B41FA5}">
                      <a16:colId xmlns:a16="http://schemas.microsoft.com/office/drawing/2014/main" val="3615084309"/>
                    </a:ext>
                  </a:extLst>
                </a:gridCol>
                <a:gridCol w="2686929">
                  <a:extLst>
                    <a:ext uri="{9D8B030D-6E8A-4147-A177-3AD203B41FA5}">
                      <a16:colId xmlns:a16="http://schemas.microsoft.com/office/drawing/2014/main" val="384589405"/>
                    </a:ext>
                  </a:extLst>
                </a:gridCol>
              </a:tblGrid>
              <a:tr h="883607">
                <a:tc>
                  <a:txBody>
                    <a:bodyPr/>
                    <a:lstStyle/>
                    <a:p>
                      <a:pPr algn="ctr" fontAlgn="ctr"/>
                      <a:r>
                        <a:rPr lang="en-IN" sz="2200" b="1" u="none" strike="noStrike" dirty="0" err="1">
                          <a:effectLst/>
                        </a:rPr>
                        <a:t>class_ckd</a:t>
                      </a:r>
                      <a:endParaRPr lang="en-IN" sz="22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2200" b="1" u="none" strike="noStrike" dirty="0" err="1">
                          <a:effectLst/>
                        </a:rPr>
                        <a:t>class_notckd</a:t>
                      </a:r>
                      <a:endParaRPr lang="en-IN" sz="2200" b="1"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78628485"/>
                  </a:ext>
                </a:extLst>
              </a:tr>
              <a:tr h="340970">
                <a:tc>
                  <a:txBody>
                    <a:bodyPr/>
                    <a:lstStyle/>
                    <a:p>
                      <a:pPr algn="ctr" fontAlgn="ctr"/>
                      <a:r>
                        <a:rPr lang="en-IN" sz="1600" u="none" strike="noStrike" dirty="0">
                          <a:effectLst/>
                        </a:rPr>
                        <a:t>1</a:t>
                      </a:r>
                      <a:endParaRPr lang="en-IN"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1600" u="none" strike="noStrike" dirty="0">
                          <a:effectLst/>
                        </a:rPr>
                        <a:t>0</a:t>
                      </a:r>
                      <a:endParaRPr lang="en-IN"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43613346"/>
                  </a:ext>
                </a:extLst>
              </a:tr>
              <a:tr h="340970">
                <a:tc>
                  <a:txBody>
                    <a:bodyPr/>
                    <a:lstStyle/>
                    <a:p>
                      <a:pPr algn="ctr" fontAlgn="ctr"/>
                      <a:r>
                        <a:rPr lang="en-IN" sz="1600" u="none" strike="noStrike" dirty="0">
                          <a:effectLst/>
                        </a:rPr>
                        <a:t>1</a:t>
                      </a:r>
                      <a:endParaRPr lang="en-IN"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1600" u="none" strike="noStrike" dirty="0">
                          <a:effectLst/>
                        </a:rPr>
                        <a:t>0</a:t>
                      </a:r>
                      <a:endParaRPr lang="en-IN"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6546350"/>
                  </a:ext>
                </a:extLst>
              </a:tr>
              <a:tr h="340970">
                <a:tc>
                  <a:txBody>
                    <a:bodyPr/>
                    <a:lstStyle/>
                    <a:p>
                      <a:pPr algn="ctr" fontAlgn="ctr"/>
                      <a:r>
                        <a:rPr lang="en-IN" sz="1600" u="none" strike="noStrike" dirty="0">
                          <a:effectLst/>
                        </a:rPr>
                        <a:t>1</a:t>
                      </a:r>
                      <a:endParaRPr lang="en-IN"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1600" u="none" strike="noStrike" dirty="0">
                          <a:effectLst/>
                        </a:rPr>
                        <a:t>0</a:t>
                      </a:r>
                      <a:endParaRPr lang="en-IN"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37502848"/>
                  </a:ext>
                </a:extLst>
              </a:tr>
              <a:tr h="340970">
                <a:tc>
                  <a:txBody>
                    <a:bodyPr/>
                    <a:lstStyle/>
                    <a:p>
                      <a:pPr algn="ctr" fontAlgn="ctr"/>
                      <a:r>
                        <a:rPr lang="en-IN" sz="1600" u="none" strike="noStrike">
                          <a:effectLst/>
                        </a:rPr>
                        <a:t>1</a:t>
                      </a:r>
                      <a:endParaRPr lang="en-IN" sz="16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IN" sz="1600" u="none" strike="noStrike" dirty="0">
                          <a:effectLst/>
                        </a:rPr>
                        <a:t>0</a:t>
                      </a:r>
                      <a:endParaRPr lang="en-IN"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15238280"/>
                  </a:ext>
                </a:extLst>
              </a:tr>
              <a:tr h="340970">
                <a:tc>
                  <a:txBody>
                    <a:bodyPr/>
                    <a:lstStyle/>
                    <a:p>
                      <a:pPr algn="ctr" fontAlgn="ctr"/>
                      <a:r>
                        <a:rPr lang="en-IN" sz="1600" u="none" strike="noStrike" dirty="0">
                          <a:effectLst/>
                        </a:rPr>
                        <a:t>1</a:t>
                      </a:r>
                      <a:endParaRPr lang="en-IN"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1600" u="none" strike="noStrike" dirty="0">
                          <a:effectLst/>
                        </a:rPr>
                        <a:t>0</a:t>
                      </a:r>
                      <a:endParaRPr lang="en-IN" sz="16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63404879"/>
                  </a:ext>
                </a:extLst>
              </a:tr>
            </a:tbl>
          </a:graphicData>
        </a:graphic>
      </p:graphicFrame>
      <p:sp>
        <p:nvSpPr>
          <p:cNvPr id="8" name="TextBox 7">
            <a:extLst>
              <a:ext uri="{FF2B5EF4-FFF2-40B4-BE49-F238E27FC236}">
                <a16:creationId xmlns:a16="http://schemas.microsoft.com/office/drawing/2014/main" id="{765700F7-C99F-47AA-8692-CEC0BE793B59}"/>
              </a:ext>
            </a:extLst>
          </p:cNvPr>
          <p:cNvSpPr txBox="1"/>
          <p:nvPr/>
        </p:nvSpPr>
        <p:spPr>
          <a:xfrm>
            <a:off x="4946260" y="1466239"/>
            <a:ext cx="6870601" cy="2462213"/>
          </a:xfrm>
          <a:prstGeom prst="rect">
            <a:avLst/>
          </a:prstGeom>
          <a:noFill/>
        </p:spPr>
        <p:txBody>
          <a:bodyPr wrap="square" rtlCol="0">
            <a:spAutoFit/>
          </a:bodyPr>
          <a:lstStyle/>
          <a:p>
            <a:pPr marL="285750" indent="-285750">
              <a:buFont typeface="Arial" panose="020B0604020202020204" pitchFamily="34" charset="0"/>
              <a:buChar char="•"/>
            </a:pPr>
            <a:r>
              <a:rPr lang="en-IN" sz="2200" dirty="0"/>
              <a:t>Converted class data to dummy variables</a:t>
            </a:r>
          </a:p>
          <a:p>
            <a:pPr marL="285750" indent="-285750">
              <a:buFont typeface="Arial" panose="020B0604020202020204" pitchFamily="34" charset="0"/>
              <a:buChar char="•"/>
            </a:pPr>
            <a:r>
              <a:rPr lang="en-IN" sz="2200" dirty="0"/>
              <a:t>It has created two columns </a:t>
            </a:r>
            <a:r>
              <a:rPr lang="en-IN" sz="2200" dirty="0" err="1"/>
              <a:t>class_ckd</a:t>
            </a:r>
            <a:r>
              <a:rPr lang="en-IN" sz="2200" dirty="0"/>
              <a:t>, and </a:t>
            </a:r>
            <a:r>
              <a:rPr lang="en-IN" sz="2200" dirty="0" err="1"/>
              <a:t>class_notckd</a:t>
            </a:r>
            <a:endParaRPr lang="en-IN" sz="2200" dirty="0"/>
          </a:p>
          <a:p>
            <a:pPr marL="285750" indent="-285750">
              <a:buFont typeface="Arial" panose="020B0604020202020204" pitchFamily="34" charset="0"/>
              <a:buChar char="•"/>
            </a:pPr>
            <a:r>
              <a:rPr lang="en-IN" sz="2200" dirty="0"/>
              <a:t>Instead of using both features one can be enough to use, as for the dummy variable condition n-1 features need to be considered.</a:t>
            </a:r>
          </a:p>
          <a:p>
            <a:pPr marL="285750" indent="-285750">
              <a:buFont typeface="Arial" panose="020B0604020202020204" pitchFamily="34" charset="0"/>
              <a:buChar char="•"/>
            </a:pPr>
            <a:r>
              <a:rPr lang="en-IN" sz="2200" dirty="0"/>
              <a:t>Same condition applied for all other categorical variables</a:t>
            </a:r>
          </a:p>
        </p:txBody>
      </p:sp>
    </p:spTree>
    <p:extLst>
      <p:ext uri="{BB962C8B-B14F-4D97-AF65-F5344CB8AC3E}">
        <p14:creationId xmlns:p14="http://schemas.microsoft.com/office/powerpoint/2010/main" val="2445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1F04-E5F7-4D95-BC0E-AFDF1CE1C741}"/>
              </a:ext>
            </a:extLst>
          </p:cNvPr>
          <p:cNvSpPr>
            <a:spLocks noGrp="1"/>
          </p:cNvSpPr>
          <p:nvPr>
            <p:ph type="title"/>
          </p:nvPr>
        </p:nvSpPr>
        <p:spPr>
          <a:xfrm>
            <a:off x="838200" y="182245"/>
            <a:ext cx="10515600" cy="1325563"/>
          </a:xfrm>
        </p:spPr>
        <p:txBody>
          <a:bodyPr/>
          <a:lstStyle/>
          <a:p>
            <a:r>
              <a:rPr lang="en-IN" dirty="0"/>
              <a:t>Yes-No columns</a:t>
            </a:r>
          </a:p>
        </p:txBody>
      </p:sp>
      <p:pic>
        <p:nvPicPr>
          <p:cNvPr id="5" name="Picture 4">
            <a:extLst>
              <a:ext uri="{FF2B5EF4-FFF2-40B4-BE49-F238E27FC236}">
                <a16:creationId xmlns:a16="http://schemas.microsoft.com/office/drawing/2014/main" id="{1EE1C93F-195F-432D-914D-6574AF3D4903}"/>
              </a:ext>
            </a:extLst>
          </p:cNvPr>
          <p:cNvPicPr>
            <a:picLocks noChangeAspect="1"/>
          </p:cNvPicPr>
          <p:nvPr/>
        </p:nvPicPr>
        <p:blipFill>
          <a:blip r:embed="rId2"/>
          <a:stretch>
            <a:fillRect/>
          </a:stretch>
        </p:blipFill>
        <p:spPr>
          <a:xfrm>
            <a:off x="838200" y="1270634"/>
            <a:ext cx="7039708" cy="5262405"/>
          </a:xfrm>
          <a:prstGeom prst="rect">
            <a:avLst/>
          </a:prstGeom>
        </p:spPr>
      </p:pic>
      <p:sp>
        <p:nvSpPr>
          <p:cNvPr id="6" name="TextBox 5">
            <a:extLst>
              <a:ext uri="{FF2B5EF4-FFF2-40B4-BE49-F238E27FC236}">
                <a16:creationId xmlns:a16="http://schemas.microsoft.com/office/drawing/2014/main" id="{CF0895DF-6A73-4D5E-ACD9-AE798BC378D1}"/>
              </a:ext>
            </a:extLst>
          </p:cNvPr>
          <p:cNvSpPr txBox="1"/>
          <p:nvPr/>
        </p:nvSpPr>
        <p:spPr>
          <a:xfrm>
            <a:off x="8215532" y="1392702"/>
            <a:ext cx="3291840" cy="2462213"/>
          </a:xfrm>
          <a:prstGeom prst="rect">
            <a:avLst/>
          </a:prstGeom>
          <a:noFill/>
        </p:spPr>
        <p:txBody>
          <a:bodyPr wrap="square" rtlCol="0">
            <a:spAutoFit/>
          </a:bodyPr>
          <a:lstStyle/>
          <a:p>
            <a:pPr marL="285750" indent="-285750">
              <a:buFont typeface="Arial" panose="020B0604020202020204" pitchFamily="34" charset="0"/>
              <a:buChar char="•"/>
            </a:pPr>
            <a:r>
              <a:rPr lang="en-IN" sz="2200" dirty="0"/>
              <a:t>Observed there are some data which is not matched ‘yes’ and ‘no’ text.</a:t>
            </a:r>
          </a:p>
          <a:p>
            <a:pPr marL="285750" indent="-285750">
              <a:buFont typeface="Arial" panose="020B0604020202020204" pitchFamily="34" charset="0"/>
              <a:buChar char="•"/>
            </a:pPr>
            <a:r>
              <a:rPr lang="en-IN" sz="2200" dirty="0"/>
              <a:t>Those data also removed form the data set.</a:t>
            </a:r>
          </a:p>
        </p:txBody>
      </p:sp>
    </p:spTree>
    <p:extLst>
      <p:ext uri="{BB962C8B-B14F-4D97-AF65-F5344CB8AC3E}">
        <p14:creationId xmlns:p14="http://schemas.microsoft.com/office/powerpoint/2010/main" val="345469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1F04-E5F7-4D95-BC0E-AFDF1CE1C741}"/>
              </a:ext>
            </a:extLst>
          </p:cNvPr>
          <p:cNvSpPr>
            <a:spLocks noGrp="1"/>
          </p:cNvSpPr>
          <p:nvPr>
            <p:ph type="title"/>
          </p:nvPr>
        </p:nvSpPr>
        <p:spPr>
          <a:xfrm>
            <a:off x="838200" y="182245"/>
            <a:ext cx="10515600" cy="1325563"/>
          </a:xfrm>
        </p:spPr>
        <p:txBody>
          <a:bodyPr/>
          <a:lstStyle/>
          <a:p>
            <a:r>
              <a:rPr lang="en-IN" dirty="0"/>
              <a:t>Categorical variables count plot</a:t>
            </a:r>
          </a:p>
        </p:txBody>
      </p:sp>
      <p:pic>
        <p:nvPicPr>
          <p:cNvPr id="3074" name="Picture 2">
            <a:extLst>
              <a:ext uri="{FF2B5EF4-FFF2-40B4-BE49-F238E27FC236}">
                <a16:creationId xmlns:a16="http://schemas.microsoft.com/office/drawing/2014/main" id="{2C2458B9-3653-479E-9772-F9FB2C4AC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90813"/>
            <a:ext cx="7721723" cy="522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0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1105</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Problem statement </vt:lpstr>
      <vt:lpstr>Data Understanding </vt:lpstr>
      <vt:lpstr>Dataset columns</vt:lpstr>
      <vt:lpstr>Dataset columns cont..</vt:lpstr>
      <vt:lpstr>Data Cleaning  and Manipulation</vt:lpstr>
      <vt:lpstr>Data Cleaning  and Manipulation cont… </vt:lpstr>
      <vt:lpstr>Dummy variables</vt:lpstr>
      <vt:lpstr>Yes-No columns</vt:lpstr>
      <vt:lpstr>Categorical variables count plot</vt:lpstr>
      <vt:lpstr>Numerical variables distribution plots</vt:lpstr>
      <vt:lpstr>Numerical variables heatmap</vt:lpstr>
      <vt:lpstr>Model Selection- Logistic regression</vt:lpstr>
      <vt:lpstr>RFE</vt:lpstr>
      <vt:lpstr>Model building</vt:lpstr>
      <vt:lpstr>Model building</vt:lpstr>
      <vt:lpstr>Model building</vt:lpstr>
      <vt:lpstr>Model evaluation</vt:lpstr>
      <vt:lpstr>Model Testing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Naveenkumar.Yeddi@otis.com</dc:creator>
  <cp:lastModifiedBy>Shaik, Rafi</cp:lastModifiedBy>
  <cp:revision>84</cp:revision>
  <dcterms:created xsi:type="dcterms:W3CDTF">2021-03-09T12:20:12Z</dcterms:created>
  <dcterms:modified xsi:type="dcterms:W3CDTF">2021-03-14T14:06:45Z</dcterms:modified>
</cp:coreProperties>
</file>