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501" r:id="rId2"/>
  </p:sldMasterIdLst>
  <p:notesMasterIdLst>
    <p:notesMasterId r:id="rId12"/>
  </p:notesMasterIdLst>
  <p:handoutMasterIdLst>
    <p:handoutMasterId r:id="rId13"/>
  </p:handoutMasterIdLst>
  <p:sldIdLst>
    <p:sldId id="839" r:id="rId3"/>
    <p:sldId id="854" r:id="rId4"/>
    <p:sldId id="855" r:id="rId5"/>
    <p:sldId id="857" r:id="rId6"/>
    <p:sldId id="860" r:id="rId7"/>
    <p:sldId id="861" r:id="rId8"/>
    <p:sldId id="864" r:id="rId9"/>
    <p:sldId id="863" r:id="rId10"/>
    <p:sldId id="8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84" charset="0"/>
        <a:ea typeface="ＭＳ Ｐゴシック" pitchFamily="-84" charset="-128"/>
        <a:cs typeface="ＭＳ Ｐゴシック" pitchFamily="-8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A7E"/>
    <a:srgbClr val="F4F4F4"/>
    <a:srgbClr val="EA0000"/>
    <a:srgbClr val="FFFFC5"/>
    <a:srgbClr val="595959"/>
    <a:srgbClr val="660033"/>
    <a:srgbClr val="E5FDFF"/>
    <a:srgbClr val="CF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10" autoAdjust="0"/>
  </p:normalViewPr>
  <p:slideViewPr>
    <p:cSldViewPr snapToGrid="0">
      <p:cViewPr>
        <p:scale>
          <a:sx n="100" d="100"/>
          <a:sy n="100" d="100"/>
        </p:scale>
        <p:origin x="-4176" y="-1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supostdoc:Downloads:exfil-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supostdoc:Downloads:exfil-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supostdoc:Downloads:exfil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QoI-scalability: Sum Similarity-Timeliness tradeoff</a:t>
            </a:r>
          </a:p>
          <a:p>
            <a:pPr>
              <a:defRPr/>
            </a:pPr>
            <a:r>
              <a:rPr lang="en-US"/>
              <a:t>for Exfiltration</a:t>
            </a:r>
          </a:p>
        </c:rich>
      </c:tx>
      <c:layout>
        <c:manualLayout>
          <c:xMode val="edge"/>
          <c:yMode val="edge"/>
          <c:x val="0.304160624500251"/>
          <c:y val="0.0716075105996366"/>
        </c:manualLayout>
      </c:layout>
      <c:overlay val="0"/>
    </c:title>
    <c:autoTitleDeleted val="0"/>
    <c:view3D>
      <c:rotX val="25"/>
      <c:rotY val="3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79829028380798"/>
          <c:y val="0.025065274151436"/>
          <c:w val="0.807256492435933"/>
          <c:h val="0.865592452351907"/>
        </c:manualLayout>
      </c:layout>
      <c:surface3DChart>
        <c:wireframe val="0"/>
        <c:ser>
          <c:idx val="0"/>
          <c:order val="0"/>
          <c:tx>
            <c:v>tau=10</c:v>
          </c:tx>
          <c:cat>
            <c:numRef>
              <c:f>UNICAST!$A$2:$A$52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UNICAST!$B$2:$B$52</c:f>
              <c:numCache>
                <c:formatCode>General</c:formatCode>
                <c:ptCount val="51"/>
                <c:pt idx="0">
                  <c:v>574.0</c:v>
                </c:pt>
                <c:pt idx="1">
                  <c:v>574.0</c:v>
                </c:pt>
                <c:pt idx="2">
                  <c:v>574.0</c:v>
                </c:pt>
                <c:pt idx="3">
                  <c:v>392.0</c:v>
                </c:pt>
                <c:pt idx="4">
                  <c:v>392.0</c:v>
                </c:pt>
                <c:pt idx="5">
                  <c:v>276.0</c:v>
                </c:pt>
                <c:pt idx="6">
                  <c:v>276.0</c:v>
                </c:pt>
                <c:pt idx="7">
                  <c:v>200.0</c:v>
                </c:pt>
                <c:pt idx="8">
                  <c:v>200.0</c:v>
                </c:pt>
                <c:pt idx="9">
                  <c:v>149.0</c:v>
                </c:pt>
                <c:pt idx="10">
                  <c:v>149.0</c:v>
                </c:pt>
                <c:pt idx="11">
                  <c:v>114.0</c:v>
                </c:pt>
                <c:pt idx="12">
                  <c:v>114.0</c:v>
                </c:pt>
                <c:pt idx="13">
                  <c:v>89.0</c:v>
                </c:pt>
                <c:pt idx="14">
                  <c:v>71.0</c:v>
                </c:pt>
                <c:pt idx="15">
                  <c:v>71.0</c:v>
                </c:pt>
                <c:pt idx="16">
                  <c:v>57.0</c:v>
                </c:pt>
                <c:pt idx="17">
                  <c:v>57.0</c:v>
                </c:pt>
                <c:pt idx="18">
                  <c:v>47.0</c:v>
                </c:pt>
                <c:pt idx="19">
                  <c:v>39.0</c:v>
                </c:pt>
                <c:pt idx="20">
                  <c:v>39.0</c:v>
                </c:pt>
                <c:pt idx="21">
                  <c:v>33.0</c:v>
                </c:pt>
                <c:pt idx="22">
                  <c:v>33.0</c:v>
                </c:pt>
                <c:pt idx="23">
                  <c:v>28.0</c:v>
                </c:pt>
                <c:pt idx="24">
                  <c:v>24.0</c:v>
                </c:pt>
                <c:pt idx="25">
                  <c:v>24.0</c:v>
                </c:pt>
                <c:pt idx="26">
                  <c:v>20.0</c:v>
                </c:pt>
                <c:pt idx="27">
                  <c:v>18.0</c:v>
                </c:pt>
                <c:pt idx="28">
                  <c:v>15.0</c:v>
                </c:pt>
                <c:pt idx="29">
                  <c:v>15.0</c:v>
                </c:pt>
                <c:pt idx="30">
                  <c:v>13.0</c:v>
                </c:pt>
                <c:pt idx="31">
                  <c:v>12.0</c:v>
                </c:pt>
                <c:pt idx="32">
                  <c:v>10.0</c:v>
                </c:pt>
                <c:pt idx="33">
                  <c:v>9.0</c:v>
                </c:pt>
                <c:pt idx="34">
                  <c:v>9.0</c:v>
                </c:pt>
                <c:pt idx="35">
                  <c:v>8.0</c:v>
                </c:pt>
                <c:pt idx="36">
                  <c:v>7.0</c:v>
                </c:pt>
                <c:pt idx="37">
                  <c:v>7.0</c:v>
                </c:pt>
                <c:pt idx="38">
                  <c:v>6.0</c:v>
                </c:pt>
                <c:pt idx="39">
                  <c:v>5.0</c:v>
                </c:pt>
                <c:pt idx="40">
                  <c:v>5.0</c:v>
                </c:pt>
                <c:pt idx="41">
                  <c:v>4.0</c:v>
                </c:pt>
                <c:pt idx="42">
                  <c:v>4.0</c:v>
                </c:pt>
                <c:pt idx="43">
                  <c:v>3.0</c:v>
                </c:pt>
                <c:pt idx="44">
                  <c:v>3.0</c:v>
                </c:pt>
                <c:pt idx="45">
                  <c:v>3.0</c:v>
                </c:pt>
                <c:pt idx="46">
                  <c:v>2.0</c:v>
                </c:pt>
                <c:pt idx="47">
                  <c:v>2.0</c:v>
                </c:pt>
                <c:pt idx="48">
                  <c:v>2.0</c:v>
                </c:pt>
                <c:pt idx="49">
                  <c:v>1.0</c:v>
                </c:pt>
                <c:pt idx="50">
                  <c:v>1.0</c:v>
                </c:pt>
              </c:numCache>
            </c:numRef>
          </c:val>
        </c:ser>
        <c:ser>
          <c:idx val="1"/>
          <c:order val="1"/>
          <c:tx>
            <c:v>tau=20</c:v>
          </c:tx>
          <c:cat>
            <c:numRef>
              <c:f>UNICAST!$A$2:$A$52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UNICAST!$C$2:$C$52</c:f>
              <c:numCache>
                <c:formatCode>General</c:formatCode>
                <c:ptCount val="51"/>
                <c:pt idx="0">
                  <c:v>858.0</c:v>
                </c:pt>
                <c:pt idx="1">
                  <c:v>858.0</c:v>
                </c:pt>
                <c:pt idx="2">
                  <c:v>858.0</c:v>
                </c:pt>
                <c:pt idx="3">
                  <c:v>700.0</c:v>
                </c:pt>
                <c:pt idx="4">
                  <c:v>700.0</c:v>
                </c:pt>
                <c:pt idx="5">
                  <c:v>574.0</c:v>
                </c:pt>
                <c:pt idx="6">
                  <c:v>574.0</c:v>
                </c:pt>
                <c:pt idx="7">
                  <c:v>473.0</c:v>
                </c:pt>
                <c:pt idx="8">
                  <c:v>473.0</c:v>
                </c:pt>
                <c:pt idx="9">
                  <c:v>392.0</c:v>
                </c:pt>
                <c:pt idx="10">
                  <c:v>392.0</c:v>
                </c:pt>
                <c:pt idx="11">
                  <c:v>328.0</c:v>
                </c:pt>
                <c:pt idx="12">
                  <c:v>328.0</c:v>
                </c:pt>
                <c:pt idx="13">
                  <c:v>276.0</c:v>
                </c:pt>
                <c:pt idx="14">
                  <c:v>234.0</c:v>
                </c:pt>
                <c:pt idx="15">
                  <c:v>234.0</c:v>
                </c:pt>
                <c:pt idx="16">
                  <c:v>200.0</c:v>
                </c:pt>
                <c:pt idx="17">
                  <c:v>200.0</c:v>
                </c:pt>
                <c:pt idx="18">
                  <c:v>172.0</c:v>
                </c:pt>
                <c:pt idx="19">
                  <c:v>149.0</c:v>
                </c:pt>
                <c:pt idx="20">
                  <c:v>149.0</c:v>
                </c:pt>
                <c:pt idx="21">
                  <c:v>130.0</c:v>
                </c:pt>
                <c:pt idx="22">
                  <c:v>130.0</c:v>
                </c:pt>
                <c:pt idx="23">
                  <c:v>114.0</c:v>
                </c:pt>
                <c:pt idx="24">
                  <c:v>100.0</c:v>
                </c:pt>
                <c:pt idx="25">
                  <c:v>100.0</c:v>
                </c:pt>
                <c:pt idx="26">
                  <c:v>89.0</c:v>
                </c:pt>
                <c:pt idx="27">
                  <c:v>79.0</c:v>
                </c:pt>
                <c:pt idx="28">
                  <c:v>71.0</c:v>
                </c:pt>
                <c:pt idx="29">
                  <c:v>71.0</c:v>
                </c:pt>
                <c:pt idx="30">
                  <c:v>63.0</c:v>
                </c:pt>
                <c:pt idx="31">
                  <c:v>57.0</c:v>
                </c:pt>
                <c:pt idx="32">
                  <c:v>52.0</c:v>
                </c:pt>
                <c:pt idx="33">
                  <c:v>47.0</c:v>
                </c:pt>
                <c:pt idx="34">
                  <c:v>47.0</c:v>
                </c:pt>
                <c:pt idx="35">
                  <c:v>43.0</c:v>
                </c:pt>
                <c:pt idx="36">
                  <c:v>39.0</c:v>
                </c:pt>
                <c:pt idx="37">
                  <c:v>36.0</c:v>
                </c:pt>
                <c:pt idx="38">
                  <c:v>33.0</c:v>
                </c:pt>
                <c:pt idx="39">
                  <c:v>30.0</c:v>
                </c:pt>
                <c:pt idx="40">
                  <c:v>28.0</c:v>
                </c:pt>
                <c:pt idx="41">
                  <c:v>25.0</c:v>
                </c:pt>
                <c:pt idx="42">
                  <c:v>24.0</c:v>
                </c:pt>
                <c:pt idx="43">
                  <c:v>20.0</c:v>
                </c:pt>
                <c:pt idx="44">
                  <c:v>19.0</c:v>
                </c:pt>
                <c:pt idx="45">
                  <c:v>18.0</c:v>
                </c:pt>
                <c:pt idx="46">
                  <c:v>15.0</c:v>
                </c:pt>
                <c:pt idx="47">
                  <c:v>14.0</c:v>
                </c:pt>
                <c:pt idx="48">
                  <c:v>13.0</c:v>
                </c:pt>
                <c:pt idx="49">
                  <c:v>10.0</c:v>
                </c:pt>
                <c:pt idx="50">
                  <c:v>8.0</c:v>
                </c:pt>
              </c:numCache>
            </c:numRef>
          </c:val>
        </c:ser>
        <c:ser>
          <c:idx val="2"/>
          <c:order val="2"/>
          <c:tx>
            <c:v>tau=30</c:v>
          </c:tx>
          <c:cat>
            <c:numRef>
              <c:f>UNICAST!$A$2:$A$52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UNICAST!$D$2:$D$52</c:f>
              <c:numCache>
                <c:formatCode>General</c:formatCode>
                <c:ptCount val="51"/>
                <c:pt idx="0">
                  <c:v>984.0</c:v>
                </c:pt>
                <c:pt idx="1">
                  <c:v>984.0</c:v>
                </c:pt>
                <c:pt idx="2">
                  <c:v>984.0</c:v>
                </c:pt>
                <c:pt idx="3">
                  <c:v>858.0</c:v>
                </c:pt>
                <c:pt idx="4">
                  <c:v>858.0</c:v>
                </c:pt>
                <c:pt idx="5">
                  <c:v>749.0</c:v>
                </c:pt>
                <c:pt idx="6">
                  <c:v>749.0</c:v>
                </c:pt>
                <c:pt idx="7">
                  <c:v>655.0</c:v>
                </c:pt>
                <c:pt idx="8">
                  <c:v>655.0</c:v>
                </c:pt>
                <c:pt idx="9">
                  <c:v>574.0</c:v>
                </c:pt>
                <c:pt idx="10">
                  <c:v>574.0</c:v>
                </c:pt>
                <c:pt idx="11">
                  <c:v>504.0</c:v>
                </c:pt>
                <c:pt idx="12">
                  <c:v>504.0</c:v>
                </c:pt>
                <c:pt idx="13">
                  <c:v>444.0</c:v>
                </c:pt>
                <c:pt idx="14">
                  <c:v>392.0</c:v>
                </c:pt>
                <c:pt idx="15">
                  <c:v>392.0</c:v>
                </c:pt>
                <c:pt idx="16">
                  <c:v>348.0</c:v>
                </c:pt>
                <c:pt idx="17">
                  <c:v>348.0</c:v>
                </c:pt>
                <c:pt idx="18">
                  <c:v>309.0</c:v>
                </c:pt>
                <c:pt idx="19">
                  <c:v>276.0</c:v>
                </c:pt>
                <c:pt idx="20">
                  <c:v>276.0</c:v>
                </c:pt>
                <c:pt idx="21">
                  <c:v>247.0</c:v>
                </c:pt>
                <c:pt idx="22">
                  <c:v>247.0</c:v>
                </c:pt>
                <c:pt idx="23">
                  <c:v>222.0</c:v>
                </c:pt>
                <c:pt idx="24">
                  <c:v>200.0</c:v>
                </c:pt>
                <c:pt idx="25">
                  <c:v>200.0</c:v>
                </c:pt>
                <c:pt idx="26">
                  <c:v>181.0</c:v>
                </c:pt>
                <c:pt idx="27">
                  <c:v>164.0</c:v>
                </c:pt>
                <c:pt idx="28">
                  <c:v>149.0</c:v>
                </c:pt>
                <c:pt idx="29">
                  <c:v>149.0</c:v>
                </c:pt>
                <c:pt idx="30">
                  <c:v>136.0</c:v>
                </c:pt>
                <c:pt idx="31">
                  <c:v>124.0</c:v>
                </c:pt>
                <c:pt idx="32">
                  <c:v>114.0</c:v>
                </c:pt>
                <c:pt idx="33">
                  <c:v>104.0</c:v>
                </c:pt>
                <c:pt idx="34">
                  <c:v>104.0</c:v>
                </c:pt>
                <c:pt idx="35">
                  <c:v>96.0</c:v>
                </c:pt>
                <c:pt idx="36">
                  <c:v>89.0</c:v>
                </c:pt>
                <c:pt idx="37">
                  <c:v>82.0</c:v>
                </c:pt>
                <c:pt idx="38">
                  <c:v>76.0</c:v>
                </c:pt>
                <c:pt idx="39">
                  <c:v>71.0</c:v>
                </c:pt>
                <c:pt idx="40">
                  <c:v>66.0</c:v>
                </c:pt>
                <c:pt idx="41">
                  <c:v>61.0</c:v>
                </c:pt>
                <c:pt idx="42">
                  <c:v>57.0</c:v>
                </c:pt>
                <c:pt idx="43">
                  <c:v>50.0</c:v>
                </c:pt>
                <c:pt idx="44">
                  <c:v>47.0</c:v>
                </c:pt>
                <c:pt idx="45">
                  <c:v>44.0</c:v>
                </c:pt>
                <c:pt idx="46">
                  <c:v>39.0</c:v>
                </c:pt>
                <c:pt idx="47">
                  <c:v>37.0</c:v>
                </c:pt>
                <c:pt idx="48">
                  <c:v>33.0</c:v>
                </c:pt>
                <c:pt idx="49">
                  <c:v>28.0</c:v>
                </c:pt>
                <c:pt idx="50">
                  <c:v>22.0</c:v>
                </c:pt>
              </c:numCache>
            </c:numRef>
          </c:val>
        </c:ser>
        <c:ser>
          <c:idx val="3"/>
          <c:order val="3"/>
          <c:tx>
            <c:v>tau=40</c:v>
          </c:tx>
          <c:cat>
            <c:numRef>
              <c:f>UNICAST!$A$2:$A$52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UNICAST!$E$2:$E$52</c:f>
              <c:numCache>
                <c:formatCode>General</c:formatCode>
                <c:ptCount val="51"/>
                <c:pt idx="0">
                  <c:v>1055.0</c:v>
                </c:pt>
                <c:pt idx="1">
                  <c:v>1055.0</c:v>
                </c:pt>
                <c:pt idx="2">
                  <c:v>1055.0</c:v>
                </c:pt>
                <c:pt idx="3">
                  <c:v>951.0</c:v>
                </c:pt>
                <c:pt idx="4">
                  <c:v>951.0</c:v>
                </c:pt>
                <c:pt idx="5">
                  <c:v>858.0</c:v>
                </c:pt>
                <c:pt idx="6">
                  <c:v>858.0</c:v>
                </c:pt>
                <c:pt idx="7">
                  <c:v>775.0</c:v>
                </c:pt>
                <c:pt idx="8">
                  <c:v>775.0</c:v>
                </c:pt>
                <c:pt idx="9">
                  <c:v>700.0</c:v>
                </c:pt>
                <c:pt idx="10">
                  <c:v>700.0</c:v>
                </c:pt>
                <c:pt idx="11">
                  <c:v>633.0</c:v>
                </c:pt>
                <c:pt idx="12">
                  <c:v>633.0</c:v>
                </c:pt>
                <c:pt idx="13">
                  <c:v>574.0</c:v>
                </c:pt>
                <c:pt idx="14">
                  <c:v>520.0</c:v>
                </c:pt>
                <c:pt idx="15">
                  <c:v>520.0</c:v>
                </c:pt>
                <c:pt idx="16">
                  <c:v>473.0</c:v>
                </c:pt>
                <c:pt idx="17">
                  <c:v>473.0</c:v>
                </c:pt>
                <c:pt idx="18">
                  <c:v>430.0</c:v>
                </c:pt>
                <c:pt idx="19">
                  <c:v>392.0</c:v>
                </c:pt>
                <c:pt idx="20">
                  <c:v>392.0</c:v>
                </c:pt>
                <c:pt idx="21">
                  <c:v>358.0</c:v>
                </c:pt>
                <c:pt idx="22">
                  <c:v>358.0</c:v>
                </c:pt>
                <c:pt idx="23">
                  <c:v>328.0</c:v>
                </c:pt>
                <c:pt idx="24">
                  <c:v>300.0</c:v>
                </c:pt>
                <c:pt idx="25">
                  <c:v>300.0</c:v>
                </c:pt>
                <c:pt idx="26">
                  <c:v>276.0</c:v>
                </c:pt>
                <c:pt idx="27">
                  <c:v>254.0</c:v>
                </c:pt>
                <c:pt idx="28">
                  <c:v>234.0</c:v>
                </c:pt>
                <c:pt idx="29">
                  <c:v>234.0</c:v>
                </c:pt>
                <c:pt idx="30">
                  <c:v>216.0</c:v>
                </c:pt>
                <c:pt idx="31">
                  <c:v>200.0</c:v>
                </c:pt>
                <c:pt idx="32">
                  <c:v>185.0</c:v>
                </c:pt>
                <c:pt idx="33">
                  <c:v>172.0</c:v>
                </c:pt>
                <c:pt idx="34">
                  <c:v>172.0</c:v>
                </c:pt>
                <c:pt idx="35">
                  <c:v>160.0</c:v>
                </c:pt>
                <c:pt idx="36">
                  <c:v>149.0</c:v>
                </c:pt>
                <c:pt idx="37">
                  <c:v>139.0</c:v>
                </c:pt>
                <c:pt idx="38">
                  <c:v>130.0</c:v>
                </c:pt>
                <c:pt idx="39">
                  <c:v>121.0</c:v>
                </c:pt>
                <c:pt idx="40">
                  <c:v>114.0</c:v>
                </c:pt>
                <c:pt idx="41">
                  <c:v>107.0</c:v>
                </c:pt>
                <c:pt idx="42">
                  <c:v>100.0</c:v>
                </c:pt>
                <c:pt idx="43">
                  <c:v>89.0</c:v>
                </c:pt>
                <c:pt idx="44">
                  <c:v>84.0</c:v>
                </c:pt>
                <c:pt idx="45">
                  <c:v>79.0</c:v>
                </c:pt>
                <c:pt idx="46">
                  <c:v>71.0</c:v>
                </c:pt>
                <c:pt idx="47">
                  <c:v>67.0</c:v>
                </c:pt>
                <c:pt idx="48">
                  <c:v>60.0</c:v>
                </c:pt>
                <c:pt idx="49">
                  <c:v>52.0</c:v>
                </c:pt>
                <c:pt idx="50">
                  <c:v>43.0</c:v>
                </c:pt>
              </c:numCache>
            </c:numRef>
          </c:val>
        </c:ser>
        <c:ser>
          <c:idx val="4"/>
          <c:order val="4"/>
          <c:cat>
            <c:numRef>
              <c:f>UNICAST!$A$2:$A$52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UNICAST!$E$2:$E$20</c:f>
              <c:numCache>
                <c:formatCode>General</c:formatCode>
                <c:ptCount val="19"/>
                <c:pt idx="0">
                  <c:v>1055.0</c:v>
                </c:pt>
                <c:pt idx="1">
                  <c:v>1055.0</c:v>
                </c:pt>
                <c:pt idx="2">
                  <c:v>1055.0</c:v>
                </c:pt>
                <c:pt idx="3">
                  <c:v>951.0</c:v>
                </c:pt>
                <c:pt idx="4">
                  <c:v>951.0</c:v>
                </c:pt>
                <c:pt idx="5">
                  <c:v>858.0</c:v>
                </c:pt>
                <c:pt idx="6">
                  <c:v>858.0</c:v>
                </c:pt>
                <c:pt idx="7">
                  <c:v>775.0</c:v>
                </c:pt>
                <c:pt idx="8">
                  <c:v>775.0</c:v>
                </c:pt>
                <c:pt idx="9">
                  <c:v>700.0</c:v>
                </c:pt>
                <c:pt idx="10">
                  <c:v>700.0</c:v>
                </c:pt>
                <c:pt idx="11">
                  <c:v>633.0</c:v>
                </c:pt>
                <c:pt idx="12">
                  <c:v>633.0</c:v>
                </c:pt>
                <c:pt idx="13">
                  <c:v>574.0</c:v>
                </c:pt>
                <c:pt idx="14">
                  <c:v>520.0</c:v>
                </c:pt>
                <c:pt idx="15">
                  <c:v>520.0</c:v>
                </c:pt>
                <c:pt idx="16">
                  <c:v>473.0</c:v>
                </c:pt>
                <c:pt idx="17">
                  <c:v>473.0</c:v>
                </c:pt>
                <c:pt idx="18">
                  <c:v>430.0</c:v>
                </c:pt>
              </c:numCache>
            </c:numRef>
          </c:val>
        </c:ser>
        <c:bandFmts/>
        <c:axId val="829282008"/>
        <c:axId val="921284952"/>
        <c:axId val="891355976"/>
      </c:surface3DChart>
      <c:catAx>
        <c:axId val="829282008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Sum Similarity</a:t>
                </a:r>
              </a:p>
            </c:rich>
          </c:tx>
          <c:layout>
            <c:manualLayout>
              <c:xMode val="edge"/>
              <c:yMode val="edge"/>
              <c:x val="0.22878843034068"/>
              <c:y val="0.7879779464186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21284952"/>
        <c:crosses val="autoZero"/>
        <c:auto val="1"/>
        <c:lblAlgn val="ctr"/>
        <c:lblOffset val="100"/>
        <c:noMultiLvlLbl val="0"/>
      </c:catAx>
      <c:valAx>
        <c:axId val="92128495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Scalability</a:t>
                </a:r>
              </a:p>
            </c:rich>
          </c:tx>
          <c:layout>
            <c:manualLayout>
              <c:xMode val="edge"/>
              <c:yMode val="edge"/>
              <c:x val="0.0491365565285648"/>
              <c:y val="0.1666217932435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29282008"/>
        <c:crosses val="autoZero"/>
        <c:crossBetween val="midCat"/>
      </c:valAx>
      <c:serAx>
        <c:axId val="891355976"/>
        <c:scaling>
          <c:orientation val="minMax"/>
        </c:scaling>
        <c:delete val="1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Timeliness (10-40s)</a:t>
                </a:r>
              </a:p>
            </c:rich>
          </c:tx>
          <c:layout>
            <c:manualLayout>
              <c:xMode val="edge"/>
              <c:yMode val="edge"/>
              <c:x val="0.840505018530975"/>
              <c:y val="0.763326415184017"/>
            </c:manualLayout>
          </c:layout>
          <c:overlay val="0"/>
        </c:title>
        <c:majorTickMark val="out"/>
        <c:minorTickMark val="none"/>
        <c:tickLblPos val="nextTo"/>
        <c:crossAx val="921284952"/>
        <c:crosses val="autoZero"/>
      </c:serAx>
    </c:plotArea>
    <c:legend>
      <c:legendPos val="b"/>
      <c:layout>
        <c:manualLayout>
          <c:xMode val="edge"/>
          <c:yMode val="edge"/>
          <c:x val="0.0132999643888735"/>
          <c:y val="0.896787813495144"/>
          <c:w val="0.751685933836584"/>
          <c:h val="0.0945375529981829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  <c:showDLblsOverMax val="0"/>
  </c:chart>
  <c:txPr>
    <a:bodyPr wrap="square">
      <a:noAutofit/>
    </a:bodyPr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QoI-scalability: Sum Similarity-Timeliness tradeoff</a:t>
            </a:r>
          </a:p>
          <a:p>
            <a:pPr>
              <a:defRPr/>
            </a:pPr>
            <a:r>
              <a:rPr lang="en-US"/>
              <a:t>for Exfiltration</a:t>
            </a:r>
          </a:p>
        </c:rich>
      </c:tx>
      <c:layout>
        <c:manualLayout>
          <c:xMode val="edge"/>
          <c:yMode val="edge"/>
          <c:x val="0.307836953797861"/>
          <c:y val="0.0773767011517926"/>
        </c:manualLayout>
      </c:layout>
      <c:overlay val="0"/>
    </c:title>
    <c:autoTitleDeleted val="0"/>
    <c:view3D>
      <c:rotX val="25"/>
      <c:rotY val="3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898537305952334"/>
          <c:y val="0.0336824094171327"/>
          <c:w val="0.807256492435933"/>
          <c:h val="0.865592452351907"/>
        </c:manualLayout>
      </c:layout>
      <c:surface3DChart>
        <c:wireframe val="0"/>
        <c:ser>
          <c:idx val="0"/>
          <c:order val="0"/>
          <c:tx>
            <c:v>tau=2</c:v>
          </c:tx>
          <c:cat>
            <c:numRef>
              <c:f>FLOODING!$A$2:$A$52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FLOODING!$B$2:$B$52</c:f>
              <c:numCache>
                <c:formatCode>General</c:formatCode>
                <c:ptCount val="51"/>
                <c:pt idx="0">
                  <c:v>36.0</c:v>
                </c:pt>
                <c:pt idx="1">
                  <c:v>36.0</c:v>
                </c:pt>
                <c:pt idx="2">
                  <c:v>36.0</c:v>
                </c:pt>
                <c:pt idx="3">
                  <c:v>25.0</c:v>
                </c:pt>
                <c:pt idx="4">
                  <c:v>25.0</c:v>
                </c:pt>
                <c:pt idx="5">
                  <c:v>19.0</c:v>
                </c:pt>
                <c:pt idx="6">
                  <c:v>19.0</c:v>
                </c:pt>
                <c:pt idx="7">
                  <c:v>15.0</c:v>
                </c:pt>
                <c:pt idx="8">
                  <c:v>15.0</c:v>
                </c:pt>
                <c:pt idx="9">
                  <c:v>13.0</c:v>
                </c:pt>
                <c:pt idx="10">
                  <c:v>13.0</c:v>
                </c:pt>
                <c:pt idx="11">
                  <c:v>11.0</c:v>
                </c:pt>
                <c:pt idx="12">
                  <c:v>11.0</c:v>
                </c:pt>
                <c:pt idx="13">
                  <c:v>10.0</c:v>
                </c:pt>
                <c:pt idx="14">
                  <c:v>9.0</c:v>
                </c:pt>
                <c:pt idx="15">
                  <c:v>9.0</c:v>
                </c:pt>
                <c:pt idx="16">
                  <c:v>8.0</c:v>
                </c:pt>
                <c:pt idx="17">
                  <c:v>8.0</c:v>
                </c:pt>
                <c:pt idx="18">
                  <c:v>7.0</c:v>
                </c:pt>
                <c:pt idx="19">
                  <c:v>7.0</c:v>
                </c:pt>
                <c:pt idx="20">
                  <c:v>7.0</c:v>
                </c:pt>
                <c:pt idx="21">
                  <c:v>6.0</c:v>
                </c:pt>
                <c:pt idx="22">
                  <c:v>6.0</c:v>
                </c:pt>
                <c:pt idx="23">
                  <c:v>6.0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5.0</c:v>
                </c:pt>
                <c:pt idx="29">
                  <c:v>5.0</c:v>
                </c:pt>
                <c:pt idx="30">
                  <c:v>4.0</c:v>
                </c:pt>
                <c:pt idx="31">
                  <c:v>4.0</c:v>
                </c:pt>
                <c:pt idx="32">
                  <c:v>4.0</c:v>
                </c:pt>
                <c:pt idx="33">
                  <c:v>4.0</c:v>
                </c:pt>
                <c:pt idx="34">
                  <c:v>4.0</c:v>
                </c:pt>
                <c:pt idx="35">
                  <c:v>4.0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3.0</c:v>
                </c:pt>
                <c:pt idx="42">
                  <c:v>3.0</c:v>
                </c:pt>
                <c:pt idx="43">
                  <c:v>3.0</c:v>
                </c:pt>
                <c:pt idx="44">
                  <c:v>3.0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2.0</c:v>
                </c:pt>
                <c:pt idx="49">
                  <c:v>2.0</c:v>
                </c:pt>
                <c:pt idx="50">
                  <c:v>2.0</c:v>
                </c:pt>
              </c:numCache>
            </c:numRef>
          </c:val>
        </c:ser>
        <c:ser>
          <c:idx val="1"/>
          <c:order val="1"/>
          <c:tx>
            <c:v>tau=4</c:v>
          </c:tx>
          <c:cat>
            <c:numRef>
              <c:f>FLOODING!$A$2:$A$52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FLOODING!$C$2:$C$52</c:f>
              <c:numCache>
                <c:formatCode>General</c:formatCode>
                <c:ptCount val="51"/>
                <c:pt idx="0">
                  <c:v>65.0</c:v>
                </c:pt>
                <c:pt idx="1">
                  <c:v>65.0</c:v>
                </c:pt>
                <c:pt idx="2">
                  <c:v>65.0</c:v>
                </c:pt>
                <c:pt idx="3">
                  <c:v>46.0</c:v>
                </c:pt>
                <c:pt idx="4">
                  <c:v>46.0</c:v>
                </c:pt>
                <c:pt idx="5">
                  <c:v>36.0</c:v>
                </c:pt>
                <c:pt idx="6">
                  <c:v>36.0</c:v>
                </c:pt>
                <c:pt idx="7">
                  <c:v>29.0</c:v>
                </c:pt>
                <c:pt idx="8">
                  <c:v>29.0</c:v>
                </c:pt>
                <c:pt idx="9">
                  <c:v>25.0</c:v>
                </c:pt>
                <c:pt idx="10">
                  <c:v>25.0</c:v>
                </c:pt>
                <c:pt idx="11">
                  <c:v>22.0</c:v>
                </c:pt>
                <c:pt idx="12">
                  <c:v>22.0</c:v>
                </c:pt>
                <c:pt idx="13">
                  <c:v>19.0</c:v>
                </c:pt>
                <c:pt idx="14">
                  <c:v>17.0</c:v>
                </c:pt>
                <c:pt idx="15">
                  <c:v>17.0</c:v>
                </c:pt>
                <c:pt idx="16">
                  <c:v>15.0</c:v>
                </c:pt>
                <c:pt idx="17">
                  <c:v>15.0</c:v>
                </c:pt>
                <c:pt idx="18">
                  <c:v>14.0</c:v>
                </c:pt>
                <c:pt idx="19">
                  <c:v>13.0</c:v>
                </c:pt>
                <c:pt idx="20">
                  <c:v>13.0</c:v>
                </c:pt>
                <c:pt idx="21">
                  <c:v>12.0</c:v>
                </c:pt>
                <c:pt idx="22">
                  <c:v>12.0</c:v>
                </c:pt>
                <c:pt idx="23">
                  <c:v>11.0</c:v>
                </c:pt>
                <c:pt idx="24">
                  <c:v>11.0</c:v>
                </c:pt>
                <c:pt idx="25">
                  <c:v>11.0</c:v>
                </c:pt>
                <c:pt idx="26">
                  <c:v>10.0</c:v>
                </c:pt>
                <c:pt idx="27">
                  <c:v>9.0</c:v>
                </c:pt>
                <c:pt idx="28">
                  <c:v>9.0</c:v>
                </c:pt>
                <c:pt idx="29">
                  <c:v>9.0</c:v>
                </c:pt>
                <c:pt idx="30">
                  <c:v>8.0</c:v>
                </c:pt>
                <c:pt idx="31">
                  <c:v>8.0</c:v>
                </c:pt>
                <c:pt idx="32">
                  <c:v>8.0</c:v>
                </c:pt>
                <c:pt idx="33">
                  <c:v>7.0</c:v>
                </c:pt>
                <c:pt idx="34">
                  <c:v>7.0</c:v>
                </c:pt>
                <c:pt idx="35">
                  <c:v>7.0</c:v>
                </c:pt>
                <c:pt idx="36">
                  <c:v>7.0</c:v>
                </c:pt>
                <c:pt idx="37">
                  <c:v>6.0</c:v>
                </c:pt>
                <c:pt idx="38">
                  <c:v>6.0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5.0</c:v>
                </c:pt>
                <c:pt idx="43">
                  <c:v>5.0</c:v>
                </c:pt>
                <c:pt idx="44">
                  <c:v>5.0</c:v>
                </c:pt>
                <c:pt idx="45">
                  <c:v>5.0</c:v>
                </c:pt>
                <c:pt idx="46">
                  <c:v>5.0</c:v>
                </c:pt>
                <c:pt idx="47">
                  <c:v>4.0</c:v>
                </c:pt>
                <c:pt idx="48">
                  <c:v>4.0</c:v>
                </c:pt>
                <c:pt idx="49">
                  <c:v>4.0</c:v>
                </c:pt>
                <c:pt idx="50">
                  <c:v>4.0</c:v>
                </c:pt>
              </c:numCache>
            </c:numRef>
          </c:val>
        </c:ser>
        <c:ser>
          <c:idx val="2"/>
          <c:order val="2"/>
          <c:tx>
            <c:v>tau=6</c:v>
          </c:tx>
          <c:cat>
            <c:numRef>
              <c:f>FLOODING!$A$2:$A$52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FLOODING!$D$2:$D$52</c:f>
              <c:numCache>
                <c:formatCode>General</c:formatCode>
                <c:ptCount val="51"/>
                <c:pt idx="0">
                  <c:v>90.0</c:v>
                </c:pt>
                <c:pt idx="1">
                  <c:v>90.0</c:v>
                </c:pt>
                <c:pt idx="2">
                  <c:v>90.0</c:v>
                </c:pt>
                <c:pt idx="3">
                  <c:v>65.0</c:v>
                </c:pt>
                <c:pt idx="4">
                  <c:v>65.0</c:v>
                </c:pt>
                <c:pt idx="5">
                  <c:v>51.0</c:v>
                </c:pt>
                <c:pt idx="6">
                  <c:v>51.0</c:v>
                </c:pt>
                <c:pt idx="7">
                  <c:v>42.0</c:v>
                </c:pt>
                <c:pt idx="8">
                  <c:v>42.0</c:v>
                </c:pt>
                <c:pt idx="9">
                  <c:v>36.0</c:v>
                </c:pt>
                <c:pt idx="10">
                  <c:v>36.0</c:v>
                </c:pt>
                <c:pt idx="11">
                  <c:v>31.0</c:v>
                </c:pt>
                <c:pt idx="12">
                  <c:v>31.0</c:v>
                </c:pt>
                <c:pt idx="13">
                  <c:v>28.0</c:v>
                </c:pt>
                <c:pt idx="14">
                  <c:v>25.0</c:v>
                </c:pt>
                <c:pt idx="15">
                  <c:v>25.0</c:v>
                </c:pt>
                <c:pt idx="16">
                  <c:v>22.0</c:v>
                </c:pt>
                <c:pt idx="17">
                  <c:v>22.0</c:v>
                </c:pt>
                <c:pt idx="18">
                  <c:v>21.0</c:v>
                </c:pt>
                <c:pt idx="19">
                  <c:v>19.0</c:v>
                </c:pt>
                <c:pt idx="20">
                  <c:v>19.0</c:v>
                </c:pt>
                <c:pt idx="21">
                  <c:v>18.0</c:v>
                </c:pt>
                <c:pt idx="22">
                  <c:v>18.0</c:v>
                </c:pt>
                <c:pt idx="23">
                  <c:v>16.0</c:v>
                </c:pt>
                <c:pt idx="24">
                  <c:v>15.0</c:v>
                </c:pt>
                <c:pt idx="25">
                  <c:v>15.0</c:v>
                </c:pt>
                <c:pt idx="26">
                  <c:v>15.0</c:v>
                </c:pt>
                <c:pt idx="27">
                  <c:v>14.0</c:v>
                </c:pt>
                <c:pt idx="28">
                  <c:v>13.0</c:v>
                </c:pt>
                <c:pt idx="29">
                  <c:v>13.0</c:v>
                </c:pt>
                <c:pt idx="30">
                  <c:v>12.0</c:v>
                </c:pt>
                <c:pt idx="31">
                  <c:v>12.0</c:v>
                </c:pt>
                <c:pt idx="32">
                  <c:v>11.0</c:v>
                </c:pt>
                <c:pt idx="33">
                  <c:v>11.0</c:v>
                </c:pt>
                <c:pt idx="34">
                  <c:v>11.0</c:v>
                </c:pt>
                <c:pt idx="35">
                  <c:v>10.0</c:v>
                </c:pt>
                <c:pt idx="36">
                  <c:v>10.0</c:v>
                </c:pt>
                <c:pt idx="37">
                  <c:v>10.0</c:v>
                </c:pt>
                <c:pt idx="38">
                  <c:v>9.0</c:v>
                </c:pt>
                <c:pt idx="39">
                  <c:v>9.0</c:v>
                </c:pt>
                <c:pt idx="40">
                  <c:v>9.0</c:v>
                </c:pt>
                <c:pt idx="41">
                  <c:v>8.0</c:v>
                </c:pt>
                <c:pt idx="42">
                  <c:v>8.0</c:v>
                </c:pt>
                <c:pt idx="43">
                  <c:v>8.0</c:v>
                </c:pt>
                <c:pt idx="44">
                  <c:v>7.0</c:v>
                </c:pt>
                <c:pt idx="45">
                  <c:v>7.0</c:v>
                </c:pt>
                <c:pt idx="46">
                  <c:v>7.0</c:v>
                </c:pt>
                <c:pt idx="47">
                  <c:v>7.0</c:v>
                </c:pt>
                <c:pt idx="48">
                  <c:v>6.0</c:v>
                </c:pt>
                <c:pt idx="49">
                  <c:v>6.0</c:v>
                </c:pt>
                <c:pt idx="50">
                  <c:v>5.0</c:v>
                </c:pt>
              </c:numCache>
            </c:numRef>
          </c:val>
        </c:ser>
        <c:ser>
          <c:idx val="3"/>
          <c:order val="3"/>
          <c:tx>
            <c:v>tau=8</c:v>
          </c:tx>
          <c:cat>
            <c:numRef>
              <c:f>FLOODING!$A$2:$A$52</c:f>
              <c:numCache>
                <c:formatCode>General</c:formatCode>
                <c:ptCount val="5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  <c:pt idx="50">
                  <c:v>13.25</c:v>
                </c:pt>
              </c:numCache>
            </c:numRef>
          </c:cat>
          <c:val>
            <c:numRef>
              <c:f>FLOODING!$E$2:$E$52</c:f>
              <c:numCache>
                <c:formatCode>General</c:formatCode>
                <c:ptCount val="51"/>
                <c:pt idx="0">
                  <c:v>112.0</c:v>
                </c:pt>
                <c:pt idx="1">
                  <c:v>112.0</c:v>
                </c:pt>
                <c:pt idx="2">
                  <c:v>112.0</c:v>
                </c:pt>
                <c:pt idx="3">
                  <c:v>82.0</c:v>
                </c:pt>
                <c:pt idx="4">
                  <c:v>82.0</c:v>
                </c:pt>
                <c:pt idx="5">
                  <c:v>65.0</c:v>
                </c:pt>
                <c:pt idx="6">
                  <c:v>65.0</c:v>
                </c:pt>
                <c:pt idx="7">
                  <c:v>54.0</c:v>
                </c:pt>
                <c:pt idx="8">
                  <c:v>54.0</c:v>
                </c:pt>
                <c:pt idx="9">
                  <c:v>46.0</c:v>
                </c:pt>
                <c:pt idx="10">
                  <c:v>46.0</c:v>
                </c:pt>
                <c:pt idx="11">
                  <c:v>40.0</c:v>
                </c:pt>
                <c:pt idx="12">
                  <c:v>40.0</c:v>
                </c:pt>
                <c:pt idx="13">
                  <c:v>36.0</c:v>
                </c:pt>
                <c:pt idx="14">
                  <c:v>32.0</c:v>
                </c:pt>
                <c:pt idx="15">
                  <c:v>32.0</c:v>
                </c:pt>
                <c:pt idx="16">
                  <c:v>29.0</c:v>
                </c:pt>
                <c:pt idx="17">
                  <c:v>29.0</c:v>
                </c:pt>
                <c:pt idx="18">
                  <c:v>27.0</c:v>
                </c:pt>
                <c:pt idx="19">
                  <c:v>25.0</c:v>
                </c:pt>
                <c:pt idx="20">
                  <c:v>25.0</c:v>
                </c:pt>
                <c:pt idx="21">
                  <c:v>23.0</c:v>
                </c:pt>
                <c:pt idx="22">
                  <c:v>23.0</c:v>
                </c:pt>
                <c:pt idx="23">
                  <c:v>22.0</c:v>
                </c:pt>
                <c:pt idx="24">
                  <c:v>20.0</c:v>
                </c:pt>
                <c:pt idx="25">
                  <c:v>20.0</c:v>
                </c:pt>
                <c:pt idx="26">
                  <c:v>19.0</c:v>
                </c:pt>
                <c:pt idx="27">
                  <c:v>18.0</c:v>
                </c:pt>
                <c:pt idx="28">
                  <c:v>17.0</c:v>
                </c:pt>
                <c:pt idx="29">
                  <c:v>17.0</c:v>
                </c:pt>
                <c:pt idx="30">
                  <c:v>16.0</c:v>
                </c:pt>
                <c:pt idx="31">
                  <c:v>15.0</c:v>
                </c:pt>
                <c:pt idx="32">
                  <c:v>15.0</c:v>
                </c:pt>
                <c:pt idx="33">
                  <c:v>14.0</c:v>
                </c:pt>
                <c:pt idx="34">
                  <c:v>14.0</c:v>
                </c:pt>
                <c:pt idx="35">
                  <c:v>14.0</c:v>
                </c:pt>
                <c:pt idx="36">
                  <c:v>13.0</c:v>
                </c:pt>
                <c:pt idx="37">
                  <c:v>13.0</c:v>
                </c:pt>
                <c:pt idx="38">
                  <c:v>12.0</c:v>
                </c:pt>
                <c:pt idx="39">
                  <c:v>12.0</c:v>
                </c:pt>
                <c:pt idx="40">
                  <c:v>11.0</c:v>
                </c:pt>
                <c:pt idx="41">
                  <c:v>11.0</c:v>
                </c:pt>
                <c:pt idx="42">
                  <c:v>11.0</c:v>
                </c:pt>
                <c:pt idx="43">
                  <c:v>10.0</c:v>
                </c:pt>
                <c:pt idx="44">
                  <c:v>10.0</c:v>
                </c:pt>
                <c:pt idx="45">
                  <c:v>9.0</c:v>
                </c:pt>
                <c:pt idx="46">
                  <c:v>9.0</c:v>
                </c:pt>
                <c:pt idx="47">
                  <c:v>9.0</c:v>
                </c:pt>
                <c:pt idx="48">
                  <c:v>8.0</c:v>
                </c:pt>
                <c:pt idx="49">
                  <c:v>8.0</c:v>
                </c:pt>
                <c:pt idx="50">
                  <c:v>7.0</c:v>
                </c:pt>
              </c:numCache>
            </c:numRef>
          </c:val>
        </c:ser>
        <c:bandFmts/>
        <c:axId val="828611320"/>
        <c:axId val="921609000"/>
        <c:axId val="1049551736"/>
      </c:surface3DChart>
      <c:catAx>
        <c:axId val="82861132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Sum Similarity</a:t>
                </a:r>
              </a:p>
            </c:rich>
          </c:tx>
          <c:layout>
            <c:manualLayout>
              <c:xMode val="edge"/>
              <c:yMode val="edge"/>
              <c:x val="0.22878843034068"/>
              <c:y val="0.7879779464186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21609000"/>
        <c:crosses val="autoZero"/>
        <c:auto val="1"/>
        <c:lblAlgn val="ctr"/>
        <c:lblOffset val="100"/>
        <c:noMultiLvlLbl val="0"/>
      </c:catAx>
      <c:valAx>
        <c:axId val="921609000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Scalability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8611320"/>
        <c:crosses val="autoZero"/>
        <c:crossBetween val="midCat"/>
      </c:valAx>
      <c:serAx>
        <c:axId val="1049551736"/>
        <c:scaling>
          <c:orientation val="minMax"/>
        </c:scaling>
        <c:delete val="1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Timeliness (10-40s)</a:t>
                </a:r>
              </a:p>
            </c:rich>
          </c:tx>
          <c:layout>
            <c:manualLayout>
              <c:xMode val="edge"/>
              <c:yMode val="edge"/>
              <c:x val="0.840505018530975"/>
              <c:y val="0.763326415184017"/>
            </c:manualLayout>
          </c:layout>
          <c:overlay val="0"/>
        </c:title>
        <c:majorTickMark val="out"/>
        <c:minorTickMark val="none"/>
        <c:tickLblPos val="nextTo"/>
        <c:crossAx val="921609000"/>
        <c:crosses val="autoZero"/>
      </c:serAx>
    </c:plotArea>
    <c:legend>
      <c:legendPos val="b"/>
      <c:layout>
        <c:manualLayout>
          <c:xMode val="edge"/>
          <c:yMode val="edge"/>
          <c:x val="0.0132999643888735"/>
          <c:y val="0.896787813495144"/>
          <c:w val="0.837781822498318"/>
          <c:h val="0.0509653194759106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  <c:showDLblsOverMax val="0"/>
  </c:chart>
  <c:txPr>
    <a:bodyPr wrap="square">
      <a:noAutofit/>
    </a:bodyPr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77771165232253"/>
          <c:y val="0.0894154826751652"/>
          <c:w val="0.834936061771348"/>
          <c:h val="0.74311106962603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UNICAST!$I$2:$I$29</c:f>
              <c:numCache>
                <c:formatCode>General</c:formatCode>
                <c:ptCount val="28"/>
                <c:pt idx="0">
                  <c:v>10.0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10.0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10.0</c:v>
                </c:pt>
                <c:pt idx="10">
                  <c:v>10.0</c:v>
                </c:pt>
                <c:pt idx="11">
                  <c:v>10.0</c:v>
                </c:pt>
                <c:pt idx="12">
                  <c:v>10.0</c:v>
                </c:pt>
                <c:pt idx="13">
                  <c:v>10.0</c:v>
                </c:pt>
                <c:pt idx="14">
                  <c:v>10.0</c:v>
                </c:pt>
                <c:pt idx="15">
                  <c:v>10.0</c:v>
                </c:pt>
                <c:pt idx="16">
                  <c:v>10.0</c:v>
                </c:pt>
                <c:pt idx="17">
                  <c:v>10.0</c:v>
                </c:pt>
                <c:pt idx="18">
                  <c:v>10.0</c:v>
                </c:pt>
                <c:pt idx="19">
                  <c:v>10.0</c:v>
                </c:pt>
                <c:pt idx="20">
                  <c:v>10.0</c:v>
                </c:pt>
                <c:pt idx="21">
                  <c:v>10.0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10.0</c:v>
                </c:pt>
                <c:pt idx="27">
                  <c:v>10.0</c:v>
                </c:pt>
              </c:numCache>
            </c:numRef>
          </c:xVal>
          <c:yVal>
            <c:numRef>
              <c:f>UNICAST!$A$2:$A$29</c:f>
              <c:numCache>
                <c:formatCode>General</c:formatCode>
                <c:ptCount val="28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xVal>
            <c:numRef>
              <c:f>UNICAST!$J$2:$J$42</c:f>
              <c:numCache>
                <c:formatCode>General</c:formatCode>
                <c:ptCount val="41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  <c:pt idx="8">
                  <c:v>20.0</c:v>
                </c:pt>
                <c:pt idx="9">
                  <c:v>20.0</c:v>
                </c:pt>
                <c:pt idx="10">
                  <c:v>20.0</c:v>
                </c:pt>
                <c:pt idx="11">
                  <c:v>20.0</c:v>
                </c:pt>
                <c:pt idx="12">
                  <c:v>20.0</c:v>
                </c:pt>
                <c:pt idx="13">
                  <c:v>20.0</c:v>
                </c:pt>
                <c:pt idx="14">
                  <c:v>20.0</c:v>
                </c:pt>
                <c:pt idx="15">
                  <c:v>20.0</c:v>
                </c:pt>
                <c:pt idx="16">
                  <c:v>20.0</c:v>
                </c:pt>
                <c:pt idx="17">
                  <c:v>20.0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20.0</c:v>
                </c:pt>
                <c:pt idx="22">
                  <c:v>20.0</c:v>
                </c:pt>
                <c:pt idx="23">
                  <c:v>20.0</c:v>
                </c:pt>
                <c:pt idx="24">
                  <c:v>20.0</c:v>
                </c:pt>
                <c:pt idx="25">
                  <c:v>20.0</c:v>
                </c:pt>
                <c:pt idx="26">
                  <c:v>20.0</c:v>
                </c:pt>
                <c:pt idx="27">
                  <c:v>20.0</c:v>
                </c:pt>
                <c:pt idx="28">
                  <c:v>20.0</c:v>
                </c:pt>
                <c:pt idx="29">
                  <c:v>20.0</c:v>
                </c:pt>
                <c:pt idx="30">
                  <c:v>20.0</c:v>
                </c:pt>
                <c:pt idx="31">
                  <c:v>20.0</c:v>
                </c:pt>
                <c:pt idx="32">
                  <c:v>20.0</c:v>
                </c:pt>
                <c:pt idx="33">
                  <c:v>20.0</c:v>
                </c:pt>
                <c:pt idx="34">
                  <c:v>20.0</c:v>
                </c:pt>
                <c:pt idx="35">
                  <c:v>20.0</c:v>
                </c:pt>
                <c:pt idx="36">
                  <c:v>20.0</c:v>
                </c:pt>
                <c:pt idx="37">
                  <c:v>20.0</c:v>
                </c:pt>
                <c:pt idx="38">
                  <c:v>20.0</c:v>
                </c:pt>
                <c:pt idx="39">
                  <c:v>20.0</c:v>
                </c:pt>
                <c:pt idx="40">
                  <c:v>20.0</c:v>
                </c:pt>
              </c:numCache>
            </c:numRef>
          </c:xVal>
          <c:yVal>
            <c:numRef>
              <c:f>UNICAST!$A$2:$A$42</c:f>
              <c:numCache>
                <c:formatCode>General</c:formatCode>
                <c:ptCount val="41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xVal>
            <c:numRef>
              <c:f>UNICAST!$K$2:$K$49</c:f>
              <c:numCache>
                <c:formatCode>General</c:formatCode>
                <c:ptCount val="48"/>
                <c:pt idx="0">
                  <c:v>30.0</c:v>
                </c:pt>
                <c:pt idx="1">
                  <c:v>30.0</c:v>
                </c:pt>
                <c:pt idx="2">
                  <c:v>30.0</c:v>
                </c:pt>
                <c:pt idx="3">
                  <c:v>30.0</c:v>
                </c:pt>
                <c:pt idx="4">
                  <c:v>30.0</c:v>
                </c:pt>
                <c:pt idx="5">
                  <c:v>30.0</c:v>
                </c:pt>
                <c:pt idx="6">
                  <c:v>30.0</c:v>
                </c:pt>
                <c:pt idx="7">
                  <c:v>30.0</c:v>
                </c:pt>
                <c:pt idx="8">
                  <c:v>30.0</c:v>
                </c:pt>
                <c:pt idx="9">
                  <c:v>30.0</c:v>
                </c:pt>
                <c:pt idx="10">
                  <c:v>30.0</c:v>
                </c:pt>
                <c:pt idx="11">
                  <c:v>30.0</c:v>
                </c:pt>
                <c:pt idx="12">
                  <c:v>30.0</c:v>
                </c:pt>
                <c:pt idx="13">
                  <c:v>30.0</c:v>
                </c:pt>
                <c:pt idx="14">
                  <c:v>30.0</c:v>
                </c:pt>
                <c:pt idx="15">
                  <c:v>30.0</c:v>
                </c:pt>
                <c:pt idx="16">
                  <c:v>30.0</c:v>
                </c:pt>
                <c:pt idx="17">
                  <c:v>30.0</c:v>
                </c:pt>
                <c:pt idx="18">
                  <c:v>30.0</c:v>
                </c:pt>
                <c:pt idx="19">
                  <c:v>30.0</c:v>
                </c:pt>
                <c:pt idx="20">
                  <c:v>30.0</c:v>
                </c:pt>
                <c:pt idx="21">
                  <c:v>30.0</c:v>
                </c:pt>
                <c:pt idx="22">
                  <c:v>30.0</c:v>
                </c:pt>
                <c:pt idx="23">
                  <c:v>30.0</c:v>
                </c:pt>
                <c:pt idx="24">
                  <c:v>30.0</c:v>
                </c:pt>
                <c:pt idx="25">
                  <c:v>30.0</c:v>
                </c:pt>
                <c:pt idx="26">
                  <c:v>30.0</c:v>
                </c:pt>
                <c:pt idx="27">
                  <c:v>30.0</c:v>
                </c:pt>
                <c:pt idx="28">
                  <c:v>30.0</c:v>
                </c:pt>
                <c:pt idx="29">
                  <c:v>30.0</c:v>
                </c:pt>
                <c:pt idx="30">
                  <c:v>30.0</c:v>
                </c:pt>
                <c:pt idx="31">
                  <c:v>30.0</c:v>
                </c:pt>
                <c:pt idx="32">
                  <c:v>30.0</c:v>
                </c:pt>
                <c:pt idx="33">
                  <c:v>30.0</c:v>
                </c:pt>
                <c:pt idx="34">
                  <c:v>30.0</c:v>
                </c:pt>
                <c:pt idx="35">
                  <c:v>30.0</c:v>
                </c:pt>
                <c:pt idx="36">
                  <c:v>30.0</c:v>
                </c:pt>
                <c:pt idx="37">
                  <c:v>30.0</c:v>
                </c:pt>
                <c:pt idx="38">
                  <c:v>30.0</c:v>
                </c:pt>
                <c:pt idx="39">
                  <c:v>30.0</c:v>
                </c:pt>
                <c:pt idx="40">
                  <c:v>30.0</c:v>
                </c:pt>
                <c:pt idx="41">
                  <c:v>30.0</c:v>
                </c:pt>
                <c:pt idx="42">
                  <c:v>30.0</c:v>
                </c:pt>
                <c:pt idx="43">
                  <c:v>30.0</c:v>
                </c:pt>
                <c:pt idx="44">
                  <c:v>30.0</c:v>
                </c:pt>
                <c:pt idx="45">
                  <c:v>30.0</c:v>
                </c:pt>
                <c:pt idx="46">
                  <c:v>30.0</c:v>
                </c:pt>
                <c:pt idx="47">
                  <c:v>30.0</c:v>
                </c:pt>
              </c:numCache>
            </c:numRef>
          </c:xVal>
          <c:yVal>
            <c:numRef>
              <c:f>UNICAST!$A$2:$A$49</c:f>
              <c:numCache>
                <c:formatCode>General</c:formatCode>
                <c:ptCount val="48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</c:numCache>
            </c:numRef>
          </c:yVal>
          <c:smooth val="0"/>
        </c:ser>
        <c:ser>
          <c:idx val="3"/>
          <c:order val="3"/>
          <c:spPr>
            <a:ln w="47625">
              <a:noFill/>
            </a:ln>
          </c:spPr>
          <c:xVal>
            <c:numRef>
              <c:f>UNICAST!$L$2:$L$51</c:f>
              <c:numCache>
                <c:formatCode>General</c:formatCode>
                <c:ptCount val="50"/>
                <c:pt idx="0">
                  <c:v>40.0</c:v>
                </c:pt>
                <c:pt idx="1">
                  <c:v>40.0</c:v>
                </c:pt>
                <c:pt idx="2">
                  <c:v>40.0</c:v>
                </c:pt>
                <c:pt idx="3">
                  <c:v>40.0</c:v>
                </c:pt>
                <c:pt idx="4">
                  <c:v>40.0</c:v>
                </c:pt>
                <c:pt idx="5">
                  <c:v>40.0</c:v>
                </c:pt>
                <c:pt idx="6">
                  <c:v>40.0</c:v>
                </c:pt>
                <c:pt idx="7">
                  <c:v>40.0</c:v>
                </c:pt>
                <c:pt idx="8">
                  <c:v>40.0</c:v>
                </c:pt>
                <c:pt idx="9">
                  <c:v>40.0</c:v>
                </c:pt>
                <c:pt idx="10">
                  <c:v>40.0</c:v>
                </c:pt>
                <c:pt idx="11">
                  <c:v>40.0</c:v>
                </c:pt>
                <c:pt idx="12">
                  <c:v>40.0</c:v>
                </c:pt>
                <c:pt idx="13">
                  <c:v>40.0</c:v>
                </c:pt>
                <c:pt idx="14">
                  <c:v>40.0</c:v>
                </c:pt>
                <c:pt idx="15">
                  <c:v>40.0</c:v>
                </c:pt>
                <c:pt idx="16">
                  <c:v>40.0</c:v>
                </c:pt>
                <c:pt idx="17">
                  <c:v>40.0</c:v>
                </c:pt>
                <c:pt idx="18">
                  <c:v>40.0</c:v>
                </c:pt>
                <c:pt idx="19">
                  <c:v>40.0</c:v>
                </c:pt>
                <c:pt idx="20">
                  <c:v>40.0</c:v>
                </c:pt>
                <c:pt idx="21">
                  <c:v>40.0</c:v>
                </c:pt>
                <c:pt idx="22">
                  <c:v>40.0</c:v>
                </c:pt>
                <c:pt idx="23">
                  <c:v>40.0</c:v>
                </c:pt>
                <c:pt idx="24">
                  <c:v>40.0</c:v>
                </c:pt>
                <c:pt idx="25">
                  <c:v>40.0</c:v>
                </c:pt>
                <c:pt idx="26">
                  <c:v>40.0</c:v>
                </c:pt>
                <c:pt idx="27">
                  <c:v>40.0</c:v>
                </c:pt>
                <c:pt idx="28">
                  <c:v>40.0</c:v>
                </c:pt>
                <c:pt idx="29">
                  <c:v>40.0</c:v>
                </c:pt>
                <c:pt idx="30">
                  <c:v>40.0</c:v>
                </c:pt>
                <c:pt idx="31">
                  <c:v>40.0</c:v>
                </c:pt>
                <c:pt idx="32">
                  <c:v>40.0</c:v>
                </c:pt>
                <c:pt idx="33">
                  <c:v>40.0</c:v>
                </c:pt>
                <c:pt idx="34">
                  <c:v>40.0</c:v>
                </c:pt>
                <c:pt idx="35">
                  <c:v>40.0</c:v>
                </c:pt>
                <c:pt idx="36">
                  <c:v>40.0</c:v>
                </c:pt>
                <c:pt idx="37">
                  <c:v>40.0</c:v>
                </c:pt>
                <c:pt idx="38">
                  <c:v>40.0</c:v>
                </c:pt>
                <c:pt idx="39">
                  <c:v>40.0</c:v>
                </c:pt>
                <c:pt idx="40">
                  <c:v>40.0</c:v>
                </c:pt>
                <c:pt idx="41">
                  <c:v>40.0</c:v>
                </c:pt>
                <c:pt idx="42">
                  <c:v>40.0</c:v>
                </c:pt>
                <c:pt idx="43">
                  <c:v>40.0</c:v>
                </c:pt>
                <c:pt idx="44">
                  <c:v>40.0</c:v>
                </c:pt>
                <c:pt idx="45">
                  <c:v>40.0</c:v>
                </c:pt>
                <c:pt idx="46">
                  <c:v>40.0</c:v>
                </c:pt>
                <c:pt idx="47">
                  <c:v>40.0</c:v>
                </c:pt>
                <c:pt idx="48">
                  <c:v>40.0</c:v>
                </c:pt>
                <c:pt idx="49">
                  <c:v>40.0</c:v>
                </c:pt>
              </c:numCache>
            </c:numRef>
          </c:xVal>
          <c:yVal>
            <c:numRef>
              <c:f>UNICAST!$A$2:$A$51</c:f>
              <c:numCache>
                <c:formatCode>General</c:formatCode>
                <c:ptCount val="50"/>
                <c:pt idx="0">
                  <c:v>0.75</c:v>
                </c:pt>
                <c:pt idx="1">
                  <c:v>1.0</c:v>
                </c:pt>
                <c:pt idx="2">
                  <c:v>1.25</c:v>
                </c:pt>
                <c:pt idx="3">
                  <c:v>1.5</c:v>
                </c:pt>
                <c:pt idx="4">
                  <c:v>1.75</c:v>
                </c:pt>
                <c:pt idx="5">
                  <c:v>2.0</c:v>
                </c:pt>
                <c:pt idx="6">
                  <c:v>2.25</c:v>
                </c:pt>
                <c:pt idx="7">
                  <c:v>2.5</c:v>
                </c:pt>
                <c:pt idx="8">
                  <c:v>2.75</c:v>
                </c:pt>
                <c:pt idx="9">
                  <c:v>3.0</c:v>
                </c:pt>
                <c:pt idx="10">
                  <c:v>3.25</c:v>
                </c:pt>
                <c:pt idx="11">
                  <c:v>3.5</c:v>
                </c:pt>
                <c:pt idx="12">
                  <c:v>3.75</c:v>
                </c:pt>
                <c:pt idx="13">
                  <c:v>4.0</c:v>
                </c:pt>
                <c:pt idx="14">
                  <c:v>4.25</c:v>
                </c:pt>
                <c:pt idx="15">
                  <c:v>4.5</c:v>
                </c:pt>
                <c:pt idx="16">
                  <c:v>4.75</c:v>
                </c:pt>
                <c:pt idx="17">
                  <c:v>5.0</c:v>
                </c:pt>
                <c:pt idx="18">
                  <c:v>5.25</c:v>
                </c:pt>
                <c:pt idx="19">
                  <c:v>5.5</c:v>
                </c:pt>
                <c:pt idx="20">
                  <c:v>5.75</c:v>
                </c:pt>
                <c:pt idx="21">
                  <c:v>6.0</c:v>
                </c:pt>
                <c:pt idx="22">
                  <c:v>6.25</c:v>
                </c:pt>
                <c:pt idx="23">
                  <c:v>6.5</c:v>
                </c:pt>
                <c:pt idx="24">
                  <c:v>6.75</c:v>
                </c:pt>
                <c:pt idx="25">
                  <c:v>7.0</c:v>
                </c:pt>
                <c:pt idx="26">
                  <c:v>7.25</c:v>
                </c:pt>
                <c:pt idx="27">
                  <c:v>7.5</c:v>
                </c:pt>
                <c:pt idx="28">
                  <c:v>7.75</c:v>
                </c:pt>
                <c:pt idx="29">
                  <c:v>8.0</c:v>
                </c:pt>
                <c:pt idx="30">
                  <c:v>8.25</c:v>
                </c:pt>
                <c:pt idx="31">
                  <c:v>8.5</c:v>
                </c:pt>
                <c:pt idx="32">
                  <c:v>8.75</c:v>
                </c:pt>
                <c:pt idx="33">
                  <c:v>9.0</c:v>
                </c:pt>
                <c:pt idx="34">
                  <c:v>9.25</c:v>
                </c:pt>
                <c:pt idx="35">
                  <c:v>9.5</c:v>
                </c:pt>
                <c:pt idx="36">
                  <c:v>9.75</c:v>
                </c:pt>
                <c:pt idx="37">
                  <c:v>10.0</c:v>
                </c:pt>
                <c:pt idx="38">
                  <c:v>10.25</c:v>
                </c:pt>
                <c:pt idx="39">
                  <c:v>10.5</c:v>
                </c:pt>
                <c:pt idx="40">
                  <c:v>10.75</c:v>
                </c:pt>
                <c:pt idx="41">
                  <c:v>11.0</c:v>
                </c:pt>
                <c:pt idx="42">
                  <c:v>11.25</c:v>
                </c:pt>
                <c:pt idx="43">
                  <c:v>11.5</c:v>
                </c:pt>
                <c:pt idx="44">
                  <c:v>11.75</c:v>
                </c:pt>
                <c:pt idx="45">
                  <c:v>12.0</c:v>
                </c:pt>
                <c:pt idx="46">
                  <c:v>12.25</c:v>
                </c:pt>
                <c:pt idx="47">
                  <c:v>12.5</c:v>
                </c:pt>
                <c:pt idx="48">
                  <c:v>12.75</c:v>
                </c:pt>
                <c:pt idx="49">
                  <c:v>13.0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3827688"/>
        <c:axId val="799435816"/>
      </c:scatterChart>
      <c:valAx>
        <c:axId val="833827688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Timeliness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799435816"/>
        <c:crosses val="autoZero"/>
        <c:crossBetween val="midCat"/>
        <c:majorUnit val="10.0"/>
      </c:valAx>
      <c:valAx>
        <c:axId val="7994358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Sum Similarity</a:t>
                </a:r>
              </a:p>
            </c:rich>
          </c:tx>
          <c:layout>
            <c:manualLayout>
              <c:xMode val="edge"/>
              <c:yMode val="edge"/>
              <c:x val="0.944543828264758"/>
              <c:y val="0.3251129764579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338276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2B2643A-3057-FD4B-8055-AA232319A7B1}" type="datetime1">
              <a:rPr lang="en-US"/>
              <a:pPr>
                <a:defRPr/>
              </a:pPr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5A8B324-82A3-C945-BBE4-68FDBE9D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2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FD2D45-CD1E-094E-9DD8-8CF183DE0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3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111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0" y="685800"/>
            <a:ext cx="9144000" cy="0"/>
          </a:xfrm>
          <a:prstGeom prst="line">
            <a:avLst/>
          </a:prstGeom>
          <a:noFill/>
          <a:ln w="38100">
            <a:solidFill>
              <a:srgbClr val="9B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676400"/>
          </a:xfrm>
        </p:spPr>
        <p:txBody>
          <a:bodyPr/>
          <a:lstStyle>
            <a:lvl1pPr>
              <a:defRPr sz="3200" i="1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A6A77-0F8D-804A-BBC5-626181FDA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5D2F8-2F84-A046-A364-F5C762DD3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0668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9C811-FACF-7443-B3A7-39C8D3852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8382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3771900"/>
            <a:ext cx="8382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85726-C12D-704F-B90D-7CDC5B6EA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67041-EA6E-E642-A8C2-5FBCD1DA8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586B-9F91-D147-95EF-0FF3842DB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8AF21-6A43-DF43-BF81-53D5458FD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CF328-3AD0-D94D-B24F-62BF976A1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ECD61-0F41-B34C-9703-309DF56C3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36042-A41C-0249-BDF3-EBA7C7CDD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A32A4-073C-C442-A24E-AA7DB912B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4E5B5-C930-3345-81F6-63FE0AB7B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Line 4"/>
          <p:cNvSpPr>
            <a:spLocks noChangeShapeType="1"/>
          </p:cNvSpPr>
          <p:nvPr/>
        </p:nvSpPr>
        <p:spPr bwMode="auto">
          <a:xfrm flipH="1"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EA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AA35479-AA34-4641-8683-B405307B4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  <p:sldLayoutId id="2147484497" r:id="rId12"/>
    <p:sldLayoutId id="214748449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475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475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356350"/>
            <a:ext cx="647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itle Placeholder 9"/>
          <p:cNvSpPr>
            <a:spLocks noGrp="1"/>
          </p:cNvSpPr>
          <p:nvPr>
            <p:ph type="title"/>
          </p:nvPr>
        </p:nvSpPr>
        <p:spPr bwMode="auto">
          <a:xfrm>
            <a:off x="1600200" y="152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4576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ahoma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ahom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kern="1200">
          <a:solidFill>
            <a:schemeClr val="tx1"/>
          </a:solidFill>
          <a:latin typeface="Tahoma"/>
          <a:ea typeface="ＭＳ Ｐゴシック" charset="-128"/>
          <a:cs typeface="ＭＳ Ｐゴシック" charset="-128"/>
        </a:defRPr>
      </a:lvl1pPr>
      <a:lvl2pPr marL="593725" indent="-28575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Tahoma"/>
          <a:ea typeface="ＭＳ Ｐゴシック" charset="-128"/>
          <a:cs typeface="+mn-cs"/>
        </a:defRPr>
      </a:lvl2pPr>
      <a:lvl3pPr marL="868363" indent="-2286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400" kern="1200">
          <a:solidFill>
            <a:schemeClr val="tx1"/>
          </a:solidFill>
          <a:latin typeface="Tahoma"/>
          <a:ea typeface="ＭＳ Ｐゴシック" charset="-128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300" kern="1200">
          <a:solidFill>
            <a:schemeClr val="tx1"/>
          </a:solidFill>
          <a:latin typeface="Tahoma"/>
          <a:ea typeface="ＭＳ Ｐゴシック" charset="-128"/>
          <a:cs typeface="+mn-cs"/>
        </a:defRPr>
      </a:lvl4pPr>
      <a:lvl5pPr marL="1416050" indent="-2286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1300" kern="1200">
          <a:solidFill>
            <a:schemeClr val="tx1"/>
          </a:solidFill>
          <a:latin typeface="Tahoma"/>
          <a:ea typeface="ＭＳ Ｐゴシック" charset="-128"/>
          <a:cs typeface="+mn-cs"/>
        </a:defRPr>
      </a:lvl5pPr>
      <a:lvl6pPr marL="1783080" indent="-2286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1200" kern="1200" baseline="0">
          <a:solidFill>
            <a:schemeClr val="tx1"/>
          </a:solidFill>
          <a:latin typeface="Tahoma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4"/>
          <p:cNvSpPr>
            <a:spLocks noGrp="1"/>
          </p:cNvSpPr>
          <p:nvPr>
            <p:ph type="subTitle" idx="1"/>
          </p:nvPr>
        </p:nvSpPr>
        <p:spPr>
          <a:xfrm>
            <a:off x="1435100" y="4038600"/>
            <a:ext cx="6400800" cy="22098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Ertugrul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Ciftcioglu</a:t>
            </a:r>
            <a:r>
              <a:rPr lang="en-US" sz="2000" dirty="0" smtClean="0">
                <a:ea typeface="ＭＳ Ｐゴシック" pitchFamily="-84" charset="-128"/>
                <a:cs typeface="ＭＳ Ｐゴシック" pitchFamily="-84" charset="-128"/>
              </a:rPr>
              <a:t>, Ram Ramanathan, Tom </a:t>
            </a:r>
            <a:r>
              <a:rPr lang="en-US" sz="2000" dirty="0" err="1" smtClean="0">
                <a:ea typeface="ＭＳ Ｐゴシック" pitchFamily="-84" charset="-128"/>
                <a:cs typeface="ＭＳ Ｐゴシック" pitchFamily="-84" charset="-128"/>
              </a:rPr>
              <a:t>LaPorta</a:t>
            </a:r>
            <a:endParaRPr lang="en-US" sz="2000" dirty="0" smtClean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1384300"/>
            <a:ext cx="76073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Scalability of </a:t>
            </a:r>
            <a:r>
              <a:rPr lang="en-US" dirty="0" err="1" smtClean="0">
                <a:ea typeface="+mj-ea"/>
                <a:cs typeface="+mj-cs"/>
              </a:rPr>
              <a:t>QoI</a:t>
            </a:r>
            <a:r>
              <a:rPr lang="en-US" dirty="0" smtClean="0">
                <a:ea typeface="+mj-ea"/>
                <a:cs typeface="+mj-cs"/>
              </a:rPr>
              <a:t>-Aware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Data Exfiltration 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exfiltration: query-based collection of images by a mobile node (</a:t>
            </a:r>
            <a:r>
              <a:rPr lang="en-US" dirty="0" err="1" smtClean="0"/>
              <a:t>e.g</a:t>
            </a:r>
            <a:r>
              <a:rPr lang="en-US" dirty="0" smtClean="0"/>
              <a:t> UAV) from a sensor field</a:t>
            </a:r>
          </a:p>
          <a:p>
            <a:pPr lvl="1"/>
            <a:r>
              <a:rPr lang="en-US" dirty="0" smtClean="0"/>
              <a:t>Queries (e.g. Top-K, Spanner) </a:t>
            </a:r>
          </a:p>
          <a:p>
            <a:r>
              <a:rPr lang="en-US" dirty="0" smtClean="0"/>
              <a:t>Top-K Query: Given a target image, request K most similar images</a:t>
            </a:r>
          </a:p>
          <a:p>
            <a:pPr lvl="1"/>
            <a:r>
              <a:rPr lang="en-US" dirty="0" smtClean="0"/>
              <a:t>Image similarities based on the </a:t>
            </a:r>
            <a:r>
              <a:rPr lang="en-US" dirty="0" err="1" smtClean="0"/>
              <a:t>Tanimoto</a:t>
            </a:r>
            <a:r>
              <a:rPr lang="en-US" dirty="0" smtClean="0"/>
              <a:t> similarity metric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distance, given image feature vector (i.e. CEDD description with 144 features)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two images with feature vectors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dirty="0" err="1" smtClean="0"/>
              <a:t>Tanimoto</a:t>
            </a:r>
            <a:r>
              <a:rPr lang="en-US" dirty="0" smtClean="0"/>
              <a:t> similarity </a:t>
            </a:r>
            <a:r>
              <a:rPr lang="es-ES_tradnl" dirty="0" smtClean="0"/>
              <a:t>T</a:t>
            </a:r>
            <a:r>
              <a:rPr lang="es-ES_tradnl" dirty="0"/>
              <a:t>(</a:t>
            </a:r>
            <a:r>
              <a:rPr lang="es-ES_tradnl" b="1" dirty="0" err="1"/>
              <a:t>a</a:t>
            </a:r>
            <a:r>
              <a:rPr lang="es-ES_tradnl" dirty="0" err="1"/>
              <a:t>,</a:t>
            </a:r>
            <a:r>
              <a:rPr lang="es-ES_tradnl" b="1" dirty="0" err="1"/>
              <a:t>b</a:t>
            </a:r>
            <a:r>
              <a:rPr lang="es-ES_tradnl" dirty="0"/>
              <a:t>)= </a:t>
            </a:r>
            <a:r>
              <a:rPr lang="es-ES_tradnl" b="1" dirty="0" err="1"/>
              <a:t>a</a:t>
            </a:r>
            <a:r>
              <a:rPr lang="es-ES_tradnl" dirty="0" err="1"/>
              <a:t>.</a:t>
            </a:r>
            <a:r>
              <a:rPr lang="es-ES_tradnl" b="1" dirty="0" err="1"/>
              <a:t>b</a:t>
            </a:r>
            <a:r>
              <a:rPr lang="es-ES_tradnl" dirty="0"/>
              <a:t> / (</a:t>
            </a:r>
            <a:r>
              <a:rPr lang="es-ES_tradnl" b="1" dirty="0" err="1"/>
              <a:t>a</a:t>
            </a:r>
            <a:r>
              <a:rPr lang="es-ES_tradnl" dirty="0" err="1"/>
              <a:t>.</a:t>
            </a:r>
            <a:r>
              <a:rPr lang="es-ES_tradnl" b="1" dirty="0" err="1"/>
              <a:t>a</a:t>
            </a:r>
            <a:r>
              <a:rPr lang="es-ES_tradnl" dirty="0" err="1"/>
              <a:t>+</a:t>
            </a:r>
            <a:r>
              <a:rPr lang="es-ES_tradnl" b="1" dirty="0" err="1"/>
              <a:t>b</a:t>
            </a:r>
            <a:r>
              <a:rPr lang="es-ES_tradnl" dirty="0" err="1"/>
              <a:t>.</a:t>
            </a:r>
            <a:r>
              <a:rPr lang="es-ES_tradnl" b="1" dirty="0" err="1"/>
              <a:t>b</a:t>
            </a:r>
            <a:r>
              <a:rPr lang="es-ES_tradnl" dirty="0" err="1"/>
              <a:t>-</a:t>
            </a:r>
            <a:r>
              <a:rPr lang="es-ES_tradnl" b="1" dirty="0" err="1"/>
              <a:t>a</a:t>
            </a:r>
            <a:r>
              <a:rPr lang="es-ES_tradnl" dirty="0" err="1"/>
              <a:t>.</a:t>
            </a:r>
            <a:r>
              <a:rPr lang="es-ES_tradnl" b="1" dirty="0" err="1"/>
              <a:t>b</a:t>
            </a:r>
            <a:r>
              <a:rPr lang="es-ES_tradnl" dirty="0"/>
              <a:t>),</a:t>
            </a:r>
          </a:p>
          <a:p>
            <a:pPr marL="0" indent="0">
              <a:buNone/>
            </a:pPr>
            <a:r>
              <a:rPr lang="es-ES_tradnl" dirty="0" err="1"/>
              <a:t>where</a:t>
            </a:r>
            <a:r>
              <a:rPr lang="es-ES_tradnl" dirty="0"/>
              <a:t> </a:t>
            </a:r>
            <a:r>
              <a:rPr lang="es-ES_tradnl" b="1" dirty="0" err="1"/>
              <a:t>a</a:t>
            </a:r>
            <a:r>
              <a:rPr lang="es-ES_tradnl" dirty="0" err="1"/>
              <a:t>.</a:t>
            </a:r>
            <a:r>
              <a:rPr lang="es-ES_tradnl" b="1" dirty="0" err="1"/>
              <a:t>b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inner</a:t>
            </a:r>
            <a:r>
              <a:rPr lang="es-ES_tradnl" dirty="0"/>
              <a:t> </a:t>
            </a:r>
            <a:r>
              <a:rPr lang="es-ES_tradnl" dirty="0" err="1"/>
              <a:t>product</a:t>
            </a:r>
            <a:r>
              <a:rPr lang="es-ES_tradnl" dirty="0"/>
              <a:t> of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vectors</a:t>
            </a:r>
            <a:r>
              <a:rPr lang="es-ES_tradnl" dirty="0"/>
              <a:t>. </a:t>
            </a:r>
            <a:r>
              <a:rPr lang="es-ES_tradnl" dirty="0" err="1"/>
              <a:t>Proper</a:t>
            </a:r>
            <a:r>
              <a:rPr lang="es-ES_tradnl" dirty="0"/>
              <a:t> </a:t>
            </a:r>
            <a:r>
              <a:rPr lang="es-ES_tradnl" dirty="0" err="1"/>
              <a:t>normalization</a:t>
            </a:r>
            <a:r>
              <a:rPr lang="es-ES_tradnl" dirty="0"/>
              <a:t> </a:t>
            </a:r>
            <a:r>
              <a:rPr lang="es-ES_tradnl" dirty="0" err="1"/>
              <a:t>keeps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distance</a:t>
            </a:r>
            <a:r>
              <a:rPr lang="es-ES_tradnl" dirty="0"/>
              <a:t> in [0,1].</a:t>
            </a:r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Tanimoto</a:t>
            </a:r>
            <a:r>
              <a:rPr lang="es-ES_tradnl" dirty="0"/>
              <a:t> </a:t>
            </a:r>
            <a:r>
              <a:rPr lang="es-ES_tradnl" dirty="0" err="1"/>
              <a:t>distance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equal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1-T(</a:t>
            </a:r>
            <a:r>
              <a:rPr lang="es-ES_tradnl" b="1" dirty="0" err="1"/>
              <a:t>a</a:t>
            </a:r>
            <a:r>
              <a:rPr lang="es-ES_tradnl" dirty="0" err="1"/>
              <a:t>,</a:t>
            </a:r>
            <a:r>
              <a:rPr lang="es-ES_tradnl" b="1" dirty="0" err="1"/>
              <a:t>b</a:t>
            </a:r>
            <a:r>
              <a:rPr lang="es-ES_tradnl" dirty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Similarity of Top-K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72100"/>
            <a:ext cx="8382000" cy="1130300"/>
          </a:xfrm>
        </p:spPr>
        <p:txBody>
          <a:bodyPr/>
          <a:lstStyle/>
          <a:p>
            <a:r>
              <a:rPr lang="en-US" dirty="0" smtClean="0"/>
              <a:t>Averaged over different target images</a:t>
            </a:r>
          </a:p>
          <a:p>
            <a:r>
              <a:rPr lang="en-US" dirty="0" smtClean="0"/>
              <a:t>Diminishing returns: sum similarity tends to saturate after a certain number of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155700"/>
            <a:ext cx="5626100" cy="417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QoI</a:t>
            </a:r>
            <a:r>
              <a:rPr lang="en-US" dirty="0" smtClean="0"/>
              <a:t>-Scalability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QoI</a:t>
            </a:r>
            <a:r>
              <a:rPr lang="en-US" dirty="0" smtClean="0"/>
              <a:t> attribute of Top-K query as Sum Similarity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dirty="0" err="1" smtClean="0"/>
              <a:t>QoI</a:t>
            </a:r>
            <a:r>
              <a:rPr lang="en-US" dirty="0" smtClean="0"/>
              <a:t> attributes of (Sum Similarity, Timeliness)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 Similarity-Timeliness Tradeoff:</a:t>
            </a:r>
          </a:p>
          <a:p>
            <a:pPr lvl="1"/>
            <a:r>
              <a:rPr lang="en-US" dirty="0" smtClean="0"/>
              <a:t>Sum similarity depends on K (number of images collected)</a:t>
            </a:r>
          </a:p>
          <a:p>
            <a:pPr lvl="1"/>
            <a:r>
              <a:rPr lang="en-US" dirty="0" smtClean="0"/>
              <a:t>The number of images K increases load requirements, which can degrade timeliness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Unicast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085497"/>
              </p:ext>
            </p:extLst>
          </p:nvPr>
        </p:nvGraphicFramePr>
        <p:xfrm>
          <a:off x="393700" y="952500"/>
          <a:ext cx="8153400" cy="511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54300" y="6197600"/>
            <a:ext cx="312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TDMA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030150"/>
              </p:ext>
            </p:extLst>
          </p:nvPr>
        </p:nvGraphicFramePr>
        <p:xfrm>
          <a:off x="781050" y="622300"/>
          <a:ext cx="7581900" cy="596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41600" y="6261100"/>
            <a:ext cx="312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Mesh TDMA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Scalability-wise Feasible </a:t>
            </a:r>
            <a:r>
              <a:rPr lang="en-US" dirty="0" err="1" smtClean="0"/>
              <a:t>QoI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7900"/>
            <a:ext cx="8382000" cy="5257800"/>
          </a:xfrm>
        </p:spPr>
        <p:txBody>
          <a:bodyPr/>
          <a:lstStyle/>
          <a:p>
            <a:r>
              <a:rPr lang="en-US" dirty="0"/>
              <a:t>Recall Sum Similarity-Timeliness Tradeoff:</a:t>
            </a:r>
          </a:p>
          <a:p>
            <a:pPr lvl="1"/>
            <a:r>
              <a:rPr lang="en-US" dirty="0"/>
              <a:t>Sum similarity depends on K (number of images collected)</a:t>
            </a:r>
          </a:p>
          <a:p>
            <a:pPr lvl="1"/>
            <a:r>
              <a:rPr lang="en-US" dirty="0"/>
              <a:t>The number of images K increases load requirements, which can degrade timeliness  </a:t>
            </a:r>
          </a:p>
          <a:p>
            <a:r>
              <a:rPr lang="en-US" dirty="0" smtClean="0"/>
              <a:t>Consider a </a:t>
            </a:r>
            <a:r>
              <a:rPr lang="en-US" dirty="0" err="1" smtClean="0"/>
              <a:t>QoI</a:t>
            </a:r>
            <a:r>
              <a:rPr lang="en-US" dirty="0" smtClean="0"/>
              <a:t> requirement of sum similarity S and timeliness T, i.e. </a:t>
            </a:r>
            <a:r>
              <a:rPr lang="en-US" dirty="0" err="1" smtClean="0"/>
              <a:t>QoI</a:t>
            </a:r>
            <a:r>
              <a:rPr lang="en-US" dirty="0" smtClean="0"/>
              <a:t>=(S,T)</a:t>
            </a:r>
          </a:p>
          <a:p>
            <a:pPr lvl="1"/>
            <a:r>
              <a:rPr lang="en-US" dirty="0" smtClean="0"/>
              <a:t>To match a sum similarity requirement of S, K(S) images are required, i.e. a Top-K(S) query has to be satisfied</a:t>
            </a:r>
            <a:endParaRPr lang="en-US" dirty="0"/>
          </a:p>
          <a:p>
            <a:pPr lvl="1"/>
            <a:r>
              <a:rPr lang="en-US" dirty="0" smtClean="0"/>
              <a:t>This Top-K(S) query for sum similarity S, together with a timeliness requirement T results in a scalability of N(T,S) from framework</a:t>
            </a:r>
          </a:p>
          <a:p>
            <a:pPr lvl="1"/>
            <a:r>
              <a:rPr lang="en-US" dirty="0"/>
              <a:t>If these K(S) images need to be collected from distinct nodes, this results in a lower bound on required network size. </a:t>
            </a:r>
          </a:p>
          <a:p>
            <a:r>
              <a:rPr lang="en-US" dirty="0" smtClean="0"/>
              <a:t>If N(S,T) &lt; K(S), this </a:t>
            </a:r>
            <a:r>
              <a:rPr lang="en-US" dirty="0" err="1" smtClean="0"/>
              <a:t>QoI</a:t>
            </a:r>
            <a:r>
              <a:rPr lang="en-US" dirty="0" smtClean="0"/>
              <a:t> requirement (S,T) is not scalability-wise feasible!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Scalably</a:t>
            </a:r>
            <a:r>
              <a:rPr lang="en-US" dirty="0" smtClean="0"/>
              <a:t> Feasible </a:t>
            </a:r>
            <a:r>
              <a:rPr lang="en-US" dirty="0" err="1" smtClean="0"/>
              <a:t>QoI</a:t>
            </a:r>
            <a:r>
              <a:rPr lang="en-US" dirty="0" smtClean="0"/>
              <a:t>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Region of scalability-wise feasible (S,T) pairs- resolution may be increased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666191"/>
              </p:ext>
            </p:extLst>
          </p:nvPr>
        </p:nvGraphicFramePr>
        <p:xfrm>
          <a:off x="749300" y="1038225"/>
          <a:ext cx="7099300" cy="374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4889500"/>
            <a:ext cx="423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Unicast Mesh TDMA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other queries (spanner for diverse collection of images)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Tie as OICC-Scalability: </a:t>
            </a:r>
          </a:p>
          <a:p>
            <a:pPr lvl="1"/>
            <a:r>
              <a:rPr lang="en-US" dirty="0" smtClean="0"/>
              <a:t>We developed OICC as the maximum delivered </a:t>
            </a:r>
            <a:r>
              <a:rPr lang="en-US" dirty="0" err="1" smtClean="0"/>
              <a:t>QoI</a:t>
            </a:r>
            <a:r>
              <a:rPr lang="en-US" dirty="0" smtClean="0"/>
              <a:t> to the end user</a:t>
            </a:r>
          </a:p>
          <a:p>
            <a:pPr lvl="1"/>
            <a:r>
              <a:rPr lang="en-US" dirty="0" smtClean="0"/>
              <a:t>We can relate Sum-Similarity to Sum-</a:t>
            </a:r>
            <a:r>
              <a:rPr lang="en-US" dirty="0" err="1" smtClean="0"/>
              <a:t>QoI</a:t>
            </a:r>
            <a:r>
              <a:rPr lang="en-US" dirty="0" smtClean="0"/>
              <a:t> (Sum </a:t>
            </a:r>
            <a:r>
              <a:rPr lang="en-US" dirty="0" err="1" smtClean="0"/>
              <a:t>QoI</a:t>
            </a:r>
            <a:r>
              <a:rPr lang="en-US" dirty="0" smtClean="0"/>
              <a:t> would be defined as Sum Similarity if timeliness constraints </a:t>
            </a:r>
            <a:r>
              <a:rPr lang="en-US" dirty="0" err="1" smtClean="0"/>
              <a:t>satisified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Along with the scalability framework, we can identify the maximum sum-similarity for given timeliness specifications- we might utilize the </a:t>
            </a:r>
            <a:r>
              <a:rPr lang="en-US" dirty="0" err="1" smtClean="0"/>
              <a:t>Scalably</a:t>
            </a:r>
            <a:r>
              <a:rPr lang="en-US" dirty="0" smtClean="0"/>
              <a:t> Feasible </a:t>
            </a:r>
            <a:r>
              <a:rPr lang="en-US" dirty="0" err="1" smtClean="0"/>
              <a:t>QoI</a:t>
            </a:r>
            <a:r>
              <a:rPr lang="en-US" dirty="0" smtClean="0"/>
              <a:t> Region for this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7041-EA6E-E642-A8C2-5FBCD1DA8C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8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BN_official_light_2003">
  <a:themeElements>
    <a:clrScheme name="BBN_official_light_20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BN_official_light_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BN_official_light_20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BN_official_light_20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N_official_light_20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N_official_light_20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N_official_light_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N_official_light_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N_official_light_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aseline="0" dirty="0" smtClean="0">
            <a:latin typeface="Tahoma"/>
            <a:cs typeface="Tahom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BBN_official_light_2003</Template>
  <TotalTime>41793</TotalTime>
  <Words>575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BBN_official_light_2003</vt:lpstr>
      <vt:lpstr>blank</vt:lpstr>
      <vt:lpstr>Scalability of QoI-Aware Data Exfiltration </vt:lpstr>
      <vt:lpstr>Motivation</vt:lpstr>
      <vt:lpstr>Sum Similarity of Top-K Queries</vt:lpstr>
      <vt:lpstr>QoI-Scalability</vt:lpstr>
      <vt:lpstr>Unicast Traffic</vt:lpstr>
      <vt:lpstr>Flooding Traffic</vt:lpstr>
      <vt:lpstr>Scalability-wise Feasible QoI</vt:lpstr>
      <vt:lpstr>Scalably Feasible QoI Region</vt:lpstr>
      <vt:lpstr>Possible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psu postdoc</cp:lastModifiedBy>
  <cp:revision>883</cp:revision>
  <cp:lastPrinted>2012-04-02T16:02:00Z</cp:lastPrinted>
  <dcterms:created xsi:type="dcterms:W3CDTF">2014-04-04T12:03:51Z</dcterms:created>
  <dcterms:modified xsi:type="dcterms:W3CDTF">2014-04-04T19:47:14Z</dcterms:modified>
</cp:coreProperties>
</file>