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Default Extension="emf" ContentType="image/x-emf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Default Extension="pict" ContentType="image/pi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Default Extension="xlsx" ContentType="application/vnd.openxmlformats-officedocument.spreadsheetml.sheet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7" r:id="rId2"/>
    <p:sldId id="27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86000" autoAdjust="0"/>
  </p:normalViewPr>
  <p:slideViewPr>
    <p:cSldViewPr snapToGrid="0" snapToObjects="1">
      <p:cViewPr>
        <p:scale>
          <a:sx n="100" d="100"/>
          <a:sy n="100" d="100"/>
        </p:scale>
        <p:origin x="-2696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45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Y4 Task Status Summary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4724400" y="87656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3929-CA45-114D-975A-69C58CF660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345F7-3A45-F84D-A828-6EB74B4C4D14}" type="datetimeFigureOut">
              <a:rPr lang="en-US" smtClean="0"/>
              <a:pPr/>
              <a:t>6/13/13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02563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345F7-3A45-F84D-A828-6EB74B4C4D14}" type="datetimeFigureOut">
              <a:rPr lang="en-US" smtClean="0"/>
              <a:pPr/>
              <a:t>6/13/13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Y4 Task Status Summary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4724400" y="877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3929-CA45-114D-975A-69C58CF660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766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INSTRUCTIONS</a:t>
            </a:r>
            <a:r>
              <a:rPr lang="en-US" dirty="0" smtClean="0"/>
              <a:t>:  This template is the 2-slide version for presenting</a:t>
            </a:r>
            <a:r>
              <a:rPr lang="en-US" baseline="0" dirty="0" smtClean="0"/>
              <a:t> a highlighted technical result (includes this slide and the following one).  Please keep this layout and subheadings.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the emphasis must be </a:t>
            </a:r>
            <a:r>
              <a:rPr lang="en-US" baseline="0" dirty="0" smtClean="0"/>
              <a:t>on work and results from the current program year (Y4, which started 28 Sep 2012). Be sure to include any</a:t>
            </a:r>
          </a:p>
          <a:p>
            <a:r>
              <a:rPr lang="en-US" baseline="0" dirty="0" smtClean="0"/>
              <a:t>substantive collaboration with government researchers or use of government resources, data, or expertise.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choose whether to use the 2-slide or the 1-slide version for each technical highlight; please provide at least two but no more</a:t>
            </a:r>
          </a:p>
          <a:p>
            <a:r>
              <a:rPr lang="en-US" baseline="0" dirty="0" smtClean="0"/>
              <a:t>than three technical highlights.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9B0E-4B3A-46F4-90D6-58B4D7EB6ED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R.</a:t>
            </a:r>
            <a:r>
              <a:rPr lang="en-US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Ramanathan, A. </a:t>
            </a:r>
            <a:r>
              <a:rPr lang="en-US" baseline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Samanta</a:t>
            </a:r>
            <a:r>
              <a:rPr lang="en-US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T. La </a:t>
            </a:r>
            <a:r>
              <a:rPr lang="en-US" baseline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Porta</a:t>
            </a:r>
            <a:r>
              <a:rPr lang="en-US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“</a:t>
            </a:r>
            <a:r>
              <a:rPr lang="en-US" baseline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Symptotics</a:t>
            </a:r>
            <a:r>
              <a:rPr lang="en-US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A Framework for Analyzing Real-World Wireless Networks, </a:t>
            </a:r>
            <a:r>
              <a:rPr lang="en-US" i="1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Proc. ACM PE-WASUN, </a:t>
            </a:r>
            <a:r>
              <a:rPr lang="en-US" i="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2012.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E. </a:t>
            </a:r>
            <a:r>
              <a:rPr lang="en-US" i="0" baseline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Ciftcioglu</a:t>
            </a:r>
            <a:r>
              <a:rPr lang="en-US" i="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i="0" baseline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R.Ramanathan</a:t>
            </a:r>
            <a:r>
              <a:rPr lang="en-US" i="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T. La </a:t>
            </a:r>
            <a:r>
              <a:rPr lang="en-US" i="0" baseline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Porta</a:t>
            </a:r>
            <a:r>
              <a:rPr lang="en-US" i="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“Scalability of Tactical Mobility Patterns,” </a:t>
            </a:r>
            <a:r>
              <a:rPr lang="en-US" i="1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submitted to IEEE </a:t>
            </a:r>
            <a:r>
              <a:rPr lang="en-US" i="1" baseline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Milcom</a:t>
            </a:r>
            <a:r>
              <a:rPr lang="en-US" i="1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2013</a:t>
            </a:r>
            <a:endParaRPr 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9B0E-4B3A-46F4-90D6-58B4D7EB6ED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Y4 Task Status </a:t>
            </a:r>
            <a:r>
              <a:rPr lang="en-US" sz="900" dirty="0" smtClean="0"/>
              <a:t>Summary</a:t>
            </a:r>
            <a:endParaRPr lang="en-US" sz="9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0035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0AA-6A81-4D07-AC38-3B754561BC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dirty="0" smtClean="0">
                <a:solidFill>
                  <a:schemeClr val="bg1"/>
                </a:solidFill>
                <a:effectLst/>
                <a:latin typeface="Arial Black" pitchFamily="34" charset="0"/>
                <a:ea typeface="ＭＳ Ｐゴシック" pitchFamily="34" charset="-128"/>
                <a:cs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8505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0AA-6A81-4D07-AC38-3B754561BC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dirty="0" smtClean="0">
                <a:solidFill>
                  <a:schemeClr val="bg1"/>
                </a:solidFill>
                <a:effectLst/>
                <a:latin typeface="Arial Black" pitchFamily="34" charset="0"/>
                <a:ea typeface="ＭＳ Ｐゴシック" pitchFamily="34" charset="-128"/>
                <a:cs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5439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444" y="274638"/>
            <a:ext cx="589844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4810F1-02AA-504A-B99D-FD6408C3C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Y4 Task Status Summary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8388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556" y="274638"/>
            <a:ext cx="5898444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4810F1-02AA-504A-B99D-FD6408C3C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Y4 Task Status Summary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163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67" y="274638"/>
            <a:ext cx="5827889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4810F1-02AA-504A-B99D-FD6408C3C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Y4 Task Status Summary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945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4810F1-02AA-504A-B99D-FD6408C3C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Y4 Task Status Summary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0909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4810F1-02AA-504A-B99D-FD6408C3C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Y4 Task Status Summary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28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444" y="274638"/>
            <a:ext cx="592666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4810F1-02AA-504A-B99D-FD6408C3C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Y4 Task Status Summary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793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18444"/>
            <a:ext cx="2057400" cy="53077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18444"/>
            <a:ext cx="6019800" cy="53077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4810F1-02AA-504A-B99D-FD6408C3C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Y4 Task Status Summary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461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0AA-6A81-4D07-AC38-3B754561BC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dirty="0" smtClean="0">
                <a:solidFill>
                  <a:schemeClr val="bg1"/>
                </a:solidFill>
                <a:effectLst/>
                <a:latin typeface="Arial Black" pitchFamily="34" charset="0"/>
                <a:ea typeface="ＭＳ Ｐゴシック" pitchFamily="34" charset="-128"/>
                <a:cs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850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845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Y4 Task Status Summary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524001" y="281279"/>
            <a:ext cx="5982239" cy="860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530"/>
            <a:ext cx="8229600" cy="5220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3929-CA45-114D-975A-69C58CF660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RL_logo_2012-09-05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506239" y="315725"/>
            <a:ext cx="1180561" cy="444627"/>
          </a:xfrm>
          <a:prstGeom prst="rect">
            <a:avLst/>
          </a:prstGeom>
        </p:spPr>
      </p:pic>
      <p:pic>
        <p:nvPicPr>
          <p:cNvPr id="11" name="Picture 10" descr="Net_Sci_CTA_Logo_cropped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57201" y="271651"/>
            <a:ext cx="1066800" cy="48870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735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4" r:id="rId9"/>
    <p:sldLayoutId id="2147483665" r:id="rId10"/>
    <p:sldLayoutId id="214748367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d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6.pdf"/><Relationship Id="rId6" Type="http://schemas.openxmlformats.org/officeDocument/2006/relationships/image" Target="../media/image7.png"/><Relationship Id="rId7" Type="http://schemas.openxmlformats.org/officeDocument/2006/relationships/image" Target="../media/image8.pdf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1597024" y="0"/>
            <a:ext cx="6099341" cy="923925"/>
          </a:xfrm>
        </p:spPr>
        <p:txBody>
          <a:bodyPr>
            <a:noAutofit/>
          </a:bodyPr>
          <a:lstStyle/>
          <a:p>
            <a:r>
              <a:rPr b="1" dirty="0" smtClean="0">
                <a:solidFill>
                  <a:srgbClr val="000000"/>
                </a:solidFill>
                <a:latin typeface="Arial"/>
                <a:cs typeface="Arial"/>
              </a:rPr>
              <a:t>QoI- and Mobility-Symptotics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648201" y="1125224"/>
            <a:ext cx="4617905" cy="1082236"/>
            <a:chOff x="5219700" y="4873835"/>
            <a:chExt cx="4030884" cy="1054100"/>
          </a:xfrm>
        </p:grpSpPr>
        <p:sp>
          <p:nvSpPr>
            <p:cNvPr id="148" name="Round Same Side Corner Rectangle 5"/>
            <p:cNvSpPr>
              <a:spLocks/>
            </p:cNvSpPr>
            <p:nvPr/>
          </p:nvSpPr>
          <p:spPr bwMode="auto">
            <a:xfrm rot="16200000" flipH="1">
              <a:off x="6654800" y="3438735"/>
              <a:ext cx="1054100" cy="3924300"/>
            </a:xfrm>
            <a:custGeom>
              <a:avLst/>
              <a:gdLst>
                <a:gd name="T0" fmla="*/ 1054100 w 1054100"/>
                <a:gd name="T1" fmla="*/ 1962150 h 3924300"/>
                <a:gd name="T2" fmla="*/ 527050 w 1054100"/>
                <a:gd name="T3" fmla="*/ 3924300 h 3924300"/>
                <a:gd name="T4" fmla="*/ 0 w 1054100"/>
                <a:gd name="T5" fmla="*/ 1962150 h 3924300"/>
                <a:gd name="T6" fmla="*/ 527050 w 1054100"/>
                <a:gd name="T7" fmla="*/ 0 h 39243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51457 w 1054100"/>
                <a:gd name="T13" fmla="*/ 51457 h 3924300"/>
                <a:gd name="T14" fmla="*/ 1002643 w 1054100"/>
                <a:gd name="T15" fmla="*/ 3924300 h 3924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4100" h="3924300">
                  <a:moveTo>
                    <a:pt x="175687" y="0"/>
                  </a:moveTo>
                  <a:lnTo>
                    <a:pt x="878413" y="0"/>
                  </a:lnTo>
                  <a:lnTo>
                    <a:pt x="878413" y="-1"/>
                  </a:lnTo>
                  <a:cubicBezTo>
                    <a:pt x="975442" y="-1"/>
                    <a:pt x="1054100" y="78657"/>
                    <a:pt x="1054100" y="175687"/>
                  </a:cubicBezTo>
                  <a:lnTo>
                    <a:pt x="1054100" y="3924300"/>
                  </a:lnTo>
                  <a:lnTo>
                    <a:pt x="0" y="3924300"/>
                  </a:lnTo>
                  <a:lnTo>
                    <a:pt x="0" y="175687"/>
                  </a:lnTo>
                  <a:lnTo>
                    <a:pt x="-1" y="175686"/>
                  </a:lnTo>
                  <a:cubicBezTo>
                    <a:pt x="-1" y="78657"/>
                    <a:pt x="78657" y="-1"/>
                    <a:pt x="175687" y="-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rgbClr val="333333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38100" dir="2700000" algn="br" rotWithShape="0">
                <a:srgbClr val="000000">
                  <a:alpha val="42998"/>
                </a:srgbClr>
              </a:outerShdw>
            </a:effectLst>
          </p:spPr>
          <p:txBody>
            <a:bodyPr lIns="274320" tIns="0" anchor="ctr"/>
            <a:lstStyle/>
            <a:p>
              <a:pPr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274883" y="4954006"/>
              <a:ext cx="3975701" cy="959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baseline="0" dirty="0">
                  <a:gradFill flip="none" rotWithShape="1">
                    <a:gsLst>
                      <a:gs pos="0">
                        <a:srgbClr val="FFFF8D"/>
                      </a:gs>
                      <a:gs pos="100000">
                        <a:srgbClr val="FFA636"/>
                      </a:gs>
                    </a:gsLst>
                    <a:lin ang="5400000" scaled="0"/>
                    <a:tileRect/>
                  </a:gradFill>
                  <a:latin typeface="Arial"/>
                  <a:ea typeface="ＭＳ Ｐゴシック" pitchFamily="34" charset="-128"/>
                  <a:cs typeface="Arial"/>
                  <a:sym typeface="Wingdings 2"/>
                </a:rPr>
                <a:t>Insight</a:t>
              </a:r>
              <a:r>
                <a:rPr lang="en-US" sz="1400" b="1" baseline="0" dirty="0" smtClean="0">
                  <a:gradFill flip="none" rotWithShape="1">
                    <a:gsLst>
                      <a:gs pos="0">
                        <a:srgbClr val="FFFF8D"/>
                      </a:gs>
                      <a:gs pos="100000">
                        <a:srgbClr val="FFA636"/>
                      </a:gs>
                    </a:gsLst>
                    <a:lin ang="5400000" scaled="0"/>
                    <a:tileRect/>
                  </a:gradFill>
                  <a:latin typeface="Arial"/>
                  <a:ea typeface="ＭＳ Ｐゴシック" pitchFamily="34" charset="-128"/>
                  <a:cs typeface="Arial"/>
                  <a:sym typeface="Wingdings 2"/>
                </a:rPr>
                <a:t>:</a:t>
              </a:r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sym typeface="Wingdings 2"/>
                </a:rPr>
                <a:t> Symptotics can capture the tradeoff space between scalability and application QoI (e.g. accuracy and timeliness), and accommodate mobility using analysis of “stages”.</a:t>
              </a:r>
              <a:endParaRPr lang="en-US" sz="1400" b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1"/>
          <p:cNvSpPr>
            <a:spLocks noChangeArrowheads="1"/>
          </p:cNvSpPr>
          <p:nvPr/>
        </p:nvSpPr>
        <p:spPr bwMode="auto">
          <a:xfrm>
            <a:off x="146050" y="1068388"/>
            <a:ext cx="404495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90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280988" indent="-163513" eaLnBrk="0" hangingPunct="0">
              <a:lnSpc>
                <a:spcPct val="90000"/>
              </a:lnSpc>
              <a:spcBef>
                <a:spcPct val="45000"/>
              </a:spcBef>
              <a:buSzPct val="120000"/>
              <a:defRPr/>
            </a:pPr>
            <a:r>
              <a:rPr lang="en-GB" sz="1600" b="1" baseline="0" dirty="0">
                <a:latin typeface="Arial"/>
                <a:cs typeface="Arial"/>
              </a:rPr>
              <a:t>State-of-the-Art</a:t>
            </a:r>
            <a:endParaRPr lang="en-GB" sz="1600" b="1" baseline="0" dirty="0" smtClean="0">
              <a:latin typeface="Arial"/>
              <a:cs typeface="Arial"/>
            </a:endParaRPr>
          </a:p>
          <a:p>
            <a:pPr marL="280988" indent="-163513" eaLnBrk="0" hangingPunct="0">
              <a:lnSpc>
                <a:spcPct val="90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defRPr/>
            </a:pPr>
            <a:r>
              <a:rPr lang="en-GB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Asymptotic analysis: Does not consider real-world issues such as control protocols, traffic diversity, bottlenecks etc.</a:t>
            </a:r>
          </a:p>
          <a:p>
            <a:pPr marL="280988" indent="-163513" eaLnBrk="0" hangingPunct="0">
              <a:lnSpc>
                <a:spcPct val="90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defRPr/>
            </a:pPr>
            <a:r>
              <a:rPr lang="en-GB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Wireless protocol analysis restricted to single protocols (e.g. 802.11) rather than entire system</a:t>
            </a:r>
            <a:endParaRPr lang="en-GB" sz="1400" dirty="0" smtClean="0">
              <a:ea typeface="ＭＳ Ｐゴシック"/>
              <a:cs typeface="Arial" charset="0"/>
            </a:endParaRPr>
          </a:p>
          <a:p>
            <a:pPr marL="280988" indent="-163513" eaLnBrk="0" hangingPunct="0">
              <a:lnSpc>
                <a:spcPct val="90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defRPr/>
            </a:pPr>
            <a:r>
              <a:rPr lang="en-GB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Symptotics thus far restricted to stationary networks and to analysis based on traditional “bits” or “throughput”</a:t>
            </a:r>
          </a:p>
        </p:txBody>
      </p:sp>
      <p:sp>
        <p:nvSpPr>
          <p:cNvPr id="182" name="Rectangle 41"/>
          <p:cNvSpPr>
            <a:spLocks noChangeArrowheads="1"/>
          </p:cNvSpPr>
          <p:nvPr/>
        </p:nvSpPr>
        <p:spPr bwMode="auto">
          <a:xfrm>
            <a:off x="146050" y="3432030"/>
            <a:ext cx="3646487" cy="25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1600" b="1" baseline="0" dirty="0">
                <a:latin typeface="Arial"/>
                <a:ea typeface="ＭＳ Ｐゴシック" pitchFamily="34" charset="-128"/>
                <a:cs typeface="Arial"/>
              </a:rPr>
              <a:t>Army Need/Benefits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1400" baseline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Army </a:t>
            </a:r>
            <a:r>
              <a:rPr lang="en-US" sz="140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needs</a:t>
            </a:r>
            <a:r>
              <a:rPr lang="en-US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to quickly, assess the scalability/capacity of a system deployment and associated “what if” scenarios, incl.</a:t>
            </a:r>
            <a:endParaRPr lang="en-US" sz="1400" baseline="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6213" indent="-176213" eaLnBrk="0" hangingPunct="0">
              <a:lnSpc>
                <a:spcPct val="90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Performance under military mobility scenarios</a:t>
            </a:r>
            <a:endParaRPr lang="en-US" sz="1400" baseline="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6213" indent="-176213" eaLnBrk="0" hangingPunct="0">
              <a:lnSpc>
                <a:spcPct val="90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Tradeoff with application desired QoI</a:t>
            </a:r>
          </a:p>
          <a:p>
            <a:pPr marL="176213" indent="-176213" eaLnBrk="0" hangingPunct="0">
              <a:lnSpc>
                <a:spcPct val="90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Benefit: Military waveform (SRW, WNW) assessment under mobility, managing tradeoffs in QoI, for instance in checkpoint face recognition</a:t>
            </a:r>
            <a:endParaRPr lang="en-US" sz="1400" baseline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5" name="Slide Number Placeholder 1"/>
          <p:cNvSpPr txBox="1">
            <a:spLocks noGrp="1"/>
          </p:cNvSpPr>
          <p:nvPr/>
        </p:nvSpPr>
        <p:spPr bwMode="auto">
          <a:xfrm>
            <a:off x="8739498" y="6500812"/>
            <a:ext cx="404501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3242CF0-267E-482D-9ED3-A004C5841BB2}" type="slidenum">
              <a:rPr lang="en-US" sz="1600"/>
              <a:pPr algn="r" eaLnBrk="1" hangingPunct="1"/>
              <a:t>1</a:t>
            </a:fld>
            <a:endParaRPr lang="en-US" sz="1600" dirty="0"/>
          </a:p>
        </p:txBody>
      </p:sp>
      <p:sp>
        <p:nvSpPr>
          <p:cNvPr id="78" name="Round Same Side Corner Rectangle 5"/>
          <p:cNvSpPr>
            <a:spLocks/>
          </p:cNvSpPr>
          <p:nvPr/>
        </p:nvSpPr>
        <p:spPr bwMode="auto">
          <a:xfrm rot="5400000">
            <a:off x="1855840" y="4349986"/>
            <a:ext cx="652510" cy="4416579"/>
          </a:xfrm>
          <a:custGeom>
            <a:avLst/>
            <a:gdLst>
              <a:gd name="T0" fmla="*/ 1054100 w 1054100"/>
              <a:gd name="T1" fmla="*/ 1962150 h 3924300"/>
              <a:gd name="T2" fmla="*/ 527050 w 1054100"/>
              <a:gd name="T3" fmla="*/ 3924300 h 3924300"/>
              <a:gd name="T4" fmla="*/ 0 w 1054100"/>
              <a:gd name="T5" fmla="*/ 1962150 h 3924300"/>
              <a:gd name="T6" fmla="*/ 527050 w 1054100"/>
              <a:gd name="T7" fmla="*/ 0 h 39243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1457 w 1054100"/>
              <a:gd name="T13" fmla="*/ 51457 h 3924300"/>
              <a:gd name="T14" fmla="*/ 1002643 w 1054100"/>
              <a:gd name="T15" fmla="*/ 3924300 h 3924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4100" h="3924300">
                <a:moveTo>
                  <a:pt x="175687" y="0"/>
                </a:moveTo>
                <a:lnTo>
                  <a:pt x="878413" y="0"/>
                </a:lnTo>
                <a:lnTo>
                  <a:pt x="878413" y="-1"/>
                </a:lnTo>
                <a:cubicBezTo>
                  <a:pt x="975442" y="-1"/>
                  <a:pt x="1054100" y="78657"/>
                  <a:pt x="1054100" y="175687"/>
                </a:cubicBezTo>
                <a:lnTo>
                  <a:pt x="1054100" y="3924300"/>
                </a:lnTo>
                <a:lnTo>
                  <a:pt x="0" y="3924300"/>
                </a:lnTo>
                <a:lnTo>
                  <a:pt x="0" y="175687"/>
                </a:lnTo>
                <a:lnTo>
                  <a:pt x="-1" y="175686"/>
                </a:lnTo>
                <a:cubicBezTo>
                  <a:pt x="-1" y="78657"/>
                  <a:pt x="78657" y="-1"/>
                  <a:pt x="175687" y="-1"/>
                </a:cubicBez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rgbClr val="333333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lIns="274320" tIns="0" anchor="ctr"/>
          <a:lstStyle/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0" y="6277639"/>
            <a:ext cx="43903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baseline="0" dirty="0" smtClean="0">
                <a:gradFill flip="none" rotWithShape="1">
                  <a:gsLst>
                    <a:gs pos="0">
                      <a:srgbClr val="FFFF8D"/>
                    </a:gs>
                    <a:gs pos="100000">
                      <a:srgbClr val="FFA636"/>
                    </a:gs>
                  </a:gsLst>
                  <a:lin ang="5400000" scaled="0"/>
                  <a:tileRect/>
                </a:gradFill>
                <a:latin typeface="Arial"/>
                <a:ea typeface="ＭＳ Ｐゴシック" pitchFamily="34" charset="-128"/>
                <a:cs typeface="Arial"/>
                <a:sym typeface="Wingdings 2"/>
              </a:rPr>
              <a:t>PIs</a:t>
            </a:r>
            <a:r>
              <a:rPr lang="en-US" sz="1400" b="1" dirty="0" smtClean="0">
                <a:gradFill flip="none" rotWithShape="1">
                  <a:gsLst>
                    <a:gs pos="0">
                      <a:srgbClr val="FFFF8D"/>
                    </a:gs>
                    <a:gs pos="100000">
                      <a:srgbClr val="FFA636"/>
                    </a:gs>
                  </a:gsLst>
                  <a:lin ang="5400000" scaled="0"/>
                  <a:tileRect/>
                </a:gradFill>
                <a:latin typeface="Arial"/>
                <a:ea typeface="ＭＳ Ｐゴシック" pitchFamily="34" charset="-128"/>
                <a:cs typeface="Arial"/>
                <a:sym typeface="Wingdings 2"/>
              </a:rPr>
              <a:t>: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 2"/>
              </a:rPr>
              <a:t>Ram Ramanathan (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 2"/>
              </a:rPr>
              <a:t>BBN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 2"/>
              </a:rPr>
              <a:t>), Tom La </a:t>
            </a:r>
            <a:r>
              <a:rPr lang="en-US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 2"/>
              </a:rPr>
              <a:t>Porta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 2"/>
              </a:rPr>
              <a:t> (PSU)</a:t>
            </a:r>
            <a:r>
              <a:rPr lang="en-US" sz="1400" dirty="0" smtClean="0">
                <a:gradFill flip="none" rotWithShape="1">
                  <a:gsLst>
                    <a:gs pos="0">
                      <a:srgbClr val="FFFF8D"/>
                    </a:gs>
                    <a:gs pos="100000">
                      <a:srgbClr val="FFA636"/>
                    </a:gs>
                  </a:gsLst>
                  <a:lin ang="5400000" scaled="0"/>
                  <a:tileRect/>
                </a:gradFill>
                <a:latin typeface="Arial Black" pitchFamily="34" charset="0"/>
                <a:ea typeface="ＭＳ Ｐゴシック" pitchFamily="34" charset="-128"/>
                <a:sym typeface="Wingdings 2"/>
              </a:rPr>
              <a:t> </a:t>
            </a:r>
          </a:p>
          <a:p>
            <a:pPr>
              <a:defRPr/>
            </a:pPr>
            <a:r>
              <a:rPr lang="en-US" sz="1400" b="1" dirty="0" smtClean="0">
                <a:gradFill flip="none" rotWithShape="1">
                  <a:gsLst>
                    <a:gs pos="0">
                      <a:srgbClr val="FFFF8D"/>
                    </a:gs>
                    <a:gs pos="100000">
                      <a:srgbClr val="FFA636"/>
                    </a:gs>
                  </a:gsLst>
                  <a:lin ang="5400000" scaled="0"/>
                  <a:tileRect/>
                </a:gradFill>
                <a:latin typeface="Arial"/>
                <a:ea typeface="ＭＳ Ｐゴシック" pitchFamily="34" charset="-128"/>
                <a:cs typeface="Arial"/>
                <a:sym typeface="Wingdings 2"/>
              </a:rPr>
              <a:t>Collaboration</a:t>
            </a:r>
            <a:r>
              <a:rPr lang="en-US" sz="1200" b="1" dirty="0">
                <a:gradFill flip="none" rotWithShape="1">
                  <a:gsLst>
                    <a:gs pos="0">
                      <a:srgbClr val="FFFF8D"/>
                    </a:gs>
                    <a:gs pos="100000">
                      <a:srgbClr val="FFA636"/>
                    </a:gs>
                  </a:gsLst>
                  <a:lin ang="5400000" scaled="0"/>
                  <a:tileRect/>
                </a:gradFill>
                <a:latin typeface="Arial"/>
                <a:ea typeface="ＭＳ Ｐゴシック" pitchFamily="34" charset="-128"/>
                <a:cs typeface="Arial"/>
                <a:sym typeface="Wingdings 2"/>
              </a:rPr>
              <a:t>:  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 2"/>
              </a:rPr>
              <a:t>BBN, PSU, USC</a:t>
            </a:r>
            <a:endParaRPr lang="en-US" sz="1200" b="1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52" y="4940300"/>
            <a:ext cx="2286391" cy="164307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95653" y="4719479"/>
            <a:ext cx="2122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Repeated Traversal Military Mobility</a:t>
            </a:r>
            <a:endParaRPr lang="en-US" sz="1000" b="1" dirty="0"/>
          </a:p>
        </p:txBody>
      </p:sp>
      <p:sp>
        <p:nvSpPr>
          <p:cNvPr id="23" name="Rectangle 22"/>
          <p:cNvSpPr/>
          <p:nvPr/>
        </p:nvSpPr>
        <p:spPr>
          <a:xfrm>
            <a:off x="6631276" y="2946231"/>
            <a:ext cx="2454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ea typeface="ＭＳ Ｐゴシック" pitchFamily="-84" charset="-128"/>
                <a:cs typeface="ＭＳ Ｐゴシック" pitchFamily="-84" charset="-128"/>
              </a:rPr>
              <a:t>ηW =  </a:t>
            </a:r>
            <a:r>
              <a:rPr lang="en-US" sz="1600" dirty="0" err="1" smtClean="0">
                <a:ea typeface="ＭＳ Ｐゴシック" pitchFamily="-84" charset="-128"/>
                <a:cs typeface="ＭＳ Ｐゴシック" pitchFamily="-84" charset="-128"/>
              </a:rPr>
              <a:t>Σ</a:t>
            </a:r>
            <a:r>
              <a:rPr lang="en-US" sz="1600" baseline="-25000" dirty="0" err="1" smtClean="0"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sz="1600" baseline="-25000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1600" dirty="0" smtClean="0">
                <a:ea typeface="ＭＳ Ｐゴシック" pitchFamily="-84" charset="-128"/>
                <a:cs typeface="ＭＳ Ｐゴシック" pitchFamily="-84" charset="-128"/>
              </a:rPr>
              <a:t>(1 + </a:t>
            </a:r>
            <a:r>
              <a:rPr lang="en-US" sz="1600" dirty="0" err="1" smtClean="0">
                <a:latin typeface="Lucida Grande" pitchFamily="-84" charset="0"/>
                <a:ea typeface="Lucida Grande" pitchFamily="-84" charset="0"/>
                <a:cs typeface="Lucida Grande" pitchFamily="-84" charset="0"/>
              </a:rPr>
              <a:t>ϒ</a:t>
            </a:r>
            <a:r>
              <a:rPr lang="en-US" sz="1600" baseline="-25000" dirty="0" err="1" smtClean="0"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sz="1600" dirty="0" smtClean="0">
                <a:ea typeface="ＭＳ Ｐゴシック" pitchFamily="-84" charset="-128"/>
                <a:cs typeface="ＭＳ Ｐゴシック" pitchFamily="-84" charset="-128"/>
              </a:rPr>
              <a:t>) ξ(Q) (1 + </a:t>
            </a:r>
            <a:r>
              <a:rPr lang="en-US" sz="1600" dirty="0" err="1" smtClean="0">
                <a:ea typeface="ＭＳ Ｐゴシック" pitchFamily="-84" charset="-128"/>
                <a:cs typeface="ＭＳ Ｐゴシック" pitchFamily="-84" charset="-128"/>
              </a:rPr>
              <a:t>Τ</a:t>
            </a:r>
            <a:r>
              <a:rPr lang="en-US" sz="1600" baseline="-25000" dirty="0" err="1" smtClean="0"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sz="1600" dirty="0" smtClean="0">
                <a:ea typeface="ＭＳ Ｐゴシック" pitchFamily="-84" charset="-128"/>
                <a:cs typeface="ＭＳ Ｐゴシック" pitchFamily="-84" charset="-128"/>
              </a:rPr>
              <a:t>)</a:t>
            </a:r>
            <a:r>
              <a:rPr lang="en-US" sz="1600" baseline="-25000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880343" y="5410200"/>
            <a:ext cx="197899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ea typeface="ＭＳ Ｐゴシック" pitchFamily="-84" charset="-128"/>
                <a:cs typeface="ＭＳ Ｐゴシック" pitchFamily="-84" charset="-128"/>
              </a:rPr>
              <a:t>ηW =  </a:t>
            </a:r>
            <a:r>
              <a:rPr lang="en-US" sz="1600" dirty="0" err="1" smtClean="0">
                <a:ea typeface="ＭＳ Ｐゴシック" pitchFamily="-84" charset="-128"/>
                <a:cs typeface="ＭＳ Ｐゴシック" pitchFamily="-84" charset="-128"/>
              </a:rPr>
              <a:t>Σ</a:t>
            </a:r>
            <a:r>
              <a:rPr lang="en-US" sz="1600" baseline="-25000" dirty="0" err="1" smtClean="0"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sz="1600" baseline="-25000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1600" dirty="0" smtClean="0">
                <a:ea typeface="ＭＳ Ｐゴシック" pitchFamily="-84" charset="-128"/>
                <a:cs typeface="ＭＳ Ｐゴシック" pitchFamily="-84" charset="-128"/>
              </a:rPr>
              <a:t>(1 + </a:t>
            </a:r>
            <a:r>
              <a:rPr lang="en-US" sz="1600" dirty="0" err="1" smtClean="0">
                <a:latin typeface="Lucida Grande" pitchFamily="-84" charset="0"/>
                <a:ea typeface="Lucida Grande" pitchFamily="-84" charset="0"/>
                <a:cs typeface="Lucida Grande" pitchFamily="-84" charset="0"/>
              </a:rPr>
              <a:t>ϒ</a:t>
            </a:r>
            <a:r>
              <a:rPr lang="en-US" sz="1600" baseline="-25000" dirty="0" err="1" smtClean="0"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sz="1600" dirty="0" err="1" smtClean="0">
                <a:ea typeface="ＭＳ Ｐゴシック" pitchFamily="-84" charset="-128"/>
                <a:cs typeface="ＭＳ Ｐゴシック" pitchFamily="-84" charset="-128"/>
              </a:rPr>
              <a:t>(k)).L</a:t>
            </a:r>
            <a:r>
              <a:rPr lang="en-US" sz="1600" baseline="-25000" dirty="0" err="1" smtClean="0"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sz="1600" dirty="0" smtClean="0"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r>
              <a:rPr lang="en-US" sz="1600" dirty="0" smtClean="0">
                <a:ea typeface="ＭＳ Ｐゴシック" pitchFamily="-84" charset="-128"/>
                <a:cs typeface="ＭＳ Ｐゴシック" pitchFamily="-84" charset="-128"/>
              </a:rPr>
              <a:t>                      (1 + </a:t>
            </a:r>
            <a:r>
              <a:rPr lang="en-US" sz="1600" dirty="0" err="1" smtClean="0">
                <a:ea typeface="ＭＳ Ｐゴシック" pitchFamily="-84" charset="-128"/>
                <a:cs typeface="ＭＳ Ｐゴシック" pitchFamily="-84" charset="-128"/>
              </a:rPr>
              <a:t>Τ</a:t>
            </a:r>
            <a:r>
              <a:rPr lang="en-US" sz="1600" baseline="-25000" dirty="0" err="1" smtClean="0"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sz="1600" dirty="0" err="1" smtClean="0">
                <a:ea typeface="ＭＳ Ｐゴシック" pitchFamily="-84" charset="-128"/>
                <a:cs typeface="ＭＳ Ｐゴシック" pitchFamily="-84" charset="-128"/>
              </a:rPr>
              <a:t>(k</a:t>
            </a:r>
            <a:r>
              <a:rPr lang="en-US" sz="1600" dirty="0" smtClean="0">
                <a:ea typeface="ＭＳ Ｐゴシック" pitchFamily="-84" charset="-128"/>
                <a:cs typeface="ＭＳ Ｐゴシック" pitchFamily="-84" charset="-128"/>
              </a:rPr>
              <a:t>))</a:t>
            </a:r>
            <a:r>
              <a:rPr lang="en-US" sz="1600" baseline="-25000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endParaRPr lang="en-US" sz="1600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732153" y="2321162"/>
            <a:ext cx="2230823" cy="222173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rot="5400000" flipH="1" flipV="1">
            <a:off x="6801192" y="2784447"/>
            <a:ext cx="215731" cy="10783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7845455" y="2828980"/>
            <a:ext cx="215731" cy="10783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7778323" y="3390582"/>
            <a:ext cx="349997" cy="10783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8618419" y="3378110"/>
            <a:ext cx="349997" cy="10783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80343" y="2268835"/>
            <a:ext cx="72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Effective</a:t>
            </a:r>
          </a:p>
          <a:p>
            <a:r>
              <a:rPr lang="en-US" sz="1200" b="1" dirty="0" smtClean="0"/>
              <a:t>rate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696365" y="2321162"/>
            <a:ext cx="1009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Contention</a:t>
            </a:r>
          </a:p>
          <a:p>
            <a:r>
              <a:rPr lang="en-US" sz="1200" b="1" dirty="0" smtClean="0"/>
              <a:t>factor (CF)</a:t>
            </a:r>
            <a:endParaRPr 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143561" y="3480028"/>
            <a:ext cx="100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QoI to </a:t>
            </a:r>
          </a:p>
          <a:p>
            <a:r>
              <a:rPr lang="en-US" sz="1200" b="1" dirty="0" smtClean="0"/>
              <a:t>rate function</a:t>
            </a:r>
            <a:endParaRPr 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151469" y="3480028"/>
            <a:ext cx="86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Transit</a:t>
            </a:r>
          </a:p>
          <a:p>
            <a:r>
              <a:rPr lang="en-US" sz="1200" b="1" dirty="0" smtClean="0"/>
              <a:t>factor (TF)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587819" y="4897735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CF for </a:t>
            </a:r>
          </a:p>
          <a:p>
            <a:r>
              <a:rPr lang="en-US" sz="1200" b="1" dirty="0" smtClean="0"/>
              <a:t>stage </a:t>
            </a:r>
            <a:r>
              <a:rPr lang="en-US" sz="1200" b="1" dirty="0" err="1" smtClean="0"/>
              <a:t>k</a:t>
            </a:r>
            <a:endParaRPr lang="en-US" sz="1200" b="1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8117726" y="5189943"/>
            <a:ext cx="254000" cy="186513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8216904" y="6048721"/>
            <a:ext cx="349997" cy="10783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90486" y="6046806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TF for </a:t>
            </a:r>
          </a:p>
          <a:p>
            <a:r>
              <a:rPr lang="en-US" sz="1200" b="1" dirty="0" smtClean="0"/>
              <a:t>stage </a:t>
            </a:r>
            <a:r>
              <a:rPr lang="en-US" sz="1200" b="1" dirty="0" err="1" smtClean="0"/>
              <a:t>k</a:t>
            </a:r>
            <a:endParaRPr lang="en-US" sz="1200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8389072" y="4961235"/>
            <a:ext cx="491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Load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8454743" y="5362317"/>
            <a:ext cx="324366" cy="158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684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 Same Side Corner Rectangle 5"/>
          <p:cNvSpPr>
            <a:spLocks/>
          </p:cNvSpPr>
          <p:nvPr/>
        </p:nvSpPr>
        <p:spPr bwMode="auto">
          <a:xfrm rot="16200000" flipH="1">
            <a:off x="6374210" y="-788592"/>
            <a:ext cx="990603" cy="4548981"/>
          </a:xfrm>
          <a:custGeom>
            <a:avLst/>
            <a:gdLst>
              <a:gd name="T0" fmla="*/ 1054100 w 1054100"/>
              <a:gd name="T1" fmla="*/ 1962150 h 3924300"/>
              <a:gd name="T2" fmla="*/ 527050 w 1054100"/>
              <a:gd name="T3" fmla="*/ 3924300 h 3924300"/>
              <a:gd name="T4" fmla="*/ 0 w 1054100"/>
              <a:gd name="T5" fmla="*/ 1962150 h 3924300"/>
              <a:gd name="T6" fmla="*/ 527050 w 1054100"/>
              <a:gd name="T7" fmla="*/ 0 h 39243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1457 w 1054100"/>
              <a:gd name="T13" fmla="*/ 51457 h 3924300"/>
              <a:gd name="T14" fmla="*/ 1002643 w 1054100"/>
              <a:gd name="T15" fmla="*/ 3924300 h 3924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4100" h="3924300">
                <a:moveTo>
                  <a:pt x="175687" y="0"/>
                </a:moveTo>
                <a:lnTo>
                  <a:pt x="878413" y="0"/>
                </a:lnTo>
                <a:lnTo>
                  <a:pt x="878413" y="-1"/>
                </a:lnTo>
                <a:cubicBezTo>
                  <a:pt x="975442" y="-1"/>
                  <a:pt x="1054100" y="78657"/>
                  <a:pt x="1054100" y="175687"/>
                </a:cubicBezTo>
                <a:lnTo>
                  <a:pt x="1054100" y="3924300"/>
                </a:lnTo>
                <a:lnTo>
                  <a:pt x="0" y="3924300"/>
                </a:lnTo>
                <a:lnTo>
                  <a:pt x="0" y="175687"/>
                </a:lnTo>
                <a:lnTo>
                  <a:pt x="-1" y="175686"/>
                </a:lnTo>
                <a:cubicBezTo>
                  <a:pt x="-1" y="78657"/>
                  <a:pt x="78657" y="-1"/>
                  <a:pt x="175687" y="-1"/>
                </a:cubicBez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rgbClr val="333333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lIns="274320" tIns="0" anchor="ctr"/>
          <a:lstStyle/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625726" y="990600"/>
            <a:ext cx="4518274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baseline="0" dirty="0" smtClean="0">
                <a:gradFill flip="none" rotWithShape="1">
                  <a:gsLst>
                    <a:gs pos="0">
                      <a:srgbClr val="FFFF8D"/>
                    </a:gs>
                    <a:gs pos="100000">
                      <a:srgbClr val="FFA636"/>
                    </a:gs>
                  </a:gsLst>
                  <a:lin ang="5400000" scaled="0"/>
                  <a:tileRect/>
                </a:gradFill>
                <a:latin typeface="Arial"/>
                <a:ea typeface="ＭＳ Ｐゴシック" pitchFamily="34" charset="-128"/>
                <a:cs typeface="Arial"/>
                <a:sym typeface="Wingdings 2"/>
              </a:rPr>
              <a:t>Result</a:t>
            </a:r>
            <a:r>
              <a:rPr lang="en-US" sz="1400" b="1" baseline="0" dirty="0" smtClean="0">
                <a:gradFill flip="none" rotWithShape="1">
                  <a:gsLst>
                    <a:gs pos="0">
                      <a:srgbClr val="FFFF8D"/>
                    </a:gs>
                    <a:gs pos="100000">
                      <a:srgbClr val="FFA636"/>
                    </a:gs>
                  </a:gsLst>
                  <a:lin ang="5400000" scaled="0"/>
                  <a:tileRect/>
                </a:gradFill>
                <a:latin typeface="Arial"/>
                <a:ea typeface="ＭＳ Ｐゴシック" pitchFamily="34" charset="-128"/>
                <a:cs typeface="Arial"/>
                <a:sym typeface="Wingdings 2"/>
              </a:rPr>
              <a:t>:</a:t>
            </a:r>
            <a:r>
              <a:rPr lang="en-US" sz="1400" b="1" baseline="0" dirty="0" smtClean="0">
                <a:solidFill>
                  <a:schemeClr val="bg1"/>
                </a:solidFill>
                <a:latin typeface="Arial"/>
                <a:ea typeface="ＭＳ Ｐゴシック" pitchFamily="34" charset="-128"/>
                <a:cs typeface="Arial"/>
                <a:sym typeface="Wingdings 2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 2"/>
              </a:rPr>
              <a:t>Scalability impact of OCR and FR desired QoI differs for accuracy vs timeliness. Repeated traversal mobility can reduce scalability by an order of magnitude vs equivalent stationary</a:t>
            </a:r>
            <a:endParaRPr lang="en-US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sz="1400" b="1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5014120" y="4657000"/>
            <a:ext cx="4129880" cy="144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1600" b="1" baseline="0" dirty="0">
                <a:latin typeface="Arial"/>
                <a:ea typeface="ＭＳ Ｐゴシック" pitchFamily="34" charset="-128"/>
                <a:cs typeface="Arial"/>
              </a:rPr>
              <a:t>Long-Term </a:t>
            </a:r>
            <a:r>
              <a:rPr lang="en-US" sz="1600" b="1" baseline="0" dirty="0" smtClean="0">
                <a:latin typeface="Arial"/>
                <a:ea typeface="ＭＳ Ｐゴシック" pitchFamily="34" charset="-128"/>
                <a:cs typeface="Arial"/>
              </a:rPr>
              <a:t>Goals</a:t>
            </a:r>
            <a:endParaRPr lang="en-US" sz="1400" b="1" baseline="0" dirty="0">
              <a:latin typeface="Arial"/>
              <a:ea typeface="ＭＳ Ｐゴシック" pitchFamily="34" charset="-128"/>
              <a:cs typeface="Arial"/>
            </a:endParaRPr>
          </a:p>
          <a:p>
            <a:pPr marL="176213" indent="-176213" eaLnBrk="0" hangingPunct="0">
              <a:lnSpc>
                <a:spcPct val="90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Study other applications, e.g. data exfiltration using techniques from USC, other </a:t>
            </a:r>
            <a:r>
              <a:rPr lang="en-US" sz="14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conops</a:t>
            </a:r>
            <a:r>
              <a:rPr lang="en-US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e.g</a:t>
            </a:r>
            <a:r>
              <a:rPr lang="en-US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finding achievable </a:t>
            </a:r>
            <a:r>
              <a:rPr lang="en-US" sz="14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QoI</a:t>
            </a:r>
            <a:r>
              <a:rPr lang="en-US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given network</a:t>
            </a:r>
          </a:p>
          <a:p>
            <a:pPr marL="176213" indent="-176213" eaLnBrk="0" hangingPunct="0">
              <a:lnSpc>
                <a:spcPct val="90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Study symptotics of social network information flow.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6196446"/>
            <a:ext cx="8640762" cy="58535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QoI and Mobility extensions to symptotics enables selection of QoI parameters to meet a given scalability requirement, and helps assess scalability of typical military mobility patterns</a:t>
            </a:r>
            <a:endParaRPr lang="en-US" sz="1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197895" y="3006648"/>
            <a:ext cx="43971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baseline="0" dirty="0" smtClean="0"/>
              <a:t>Face recognition over multihop mesh (Anycast* scenario)</a:t>
            </a:r>
            <a:endParaRPr lang="en-US" sz="1200" b="1" baseline="0" dirty="0"/>
          </a:p>
        </p:txBody>
      </p:sp>
      <p:sp>
        <p:nvSpPr>
          <p:cNvPr id="19" name="Slide Number Placeholder 1"/>
          <p:cNvSpPr txBox="1">
            <a:spLocks noGrp="1"/>
          </p:cNvSpPr>
          <p:nvPr/>
        </p:nvSpPr>
        <p:spPr bwMode="auto">
          <a:xfrm>
            <a:off x="8739498" y="6489700"/>
            <a:ext cx="404501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3242CF0-267E-482D-9ED3-A004C5841BB2}" type="slidenum">
              <a:rPr lang="en-US" sz="1600"/>
              <a:pPr algn="r" eaLnBrk="1" hangingPunct="1"/>
              <a:t>2</a:t>
            </a:fld>
            <a:endParaRPr lang="en-US" sz="1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97024" y="0"/>
            <a:ext cx="6099341" cy="923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effectLst/>
                <a:latin typeface="Arial Black" pitchFamily="34" charset="0"/>
                <a:ea typeface="ＭＳ Ｐゴシック" pitchFamily="34" charset="-128"/>
                <a:cs typeface="Arial Black" pitchFamily="34" charset="0"/>
              </a:defRPr>
            </a:lvl1pPr>
          </a:lstStyle>
          <a:p>
            <a:r>
              <a:rPr b="1" dirty="0" smtClean="0">
                <a:solidFill>
                  <a:srgbClr val="000000"/>
                </a:solidFill>
                <a:latin typeface="Arial"/>
                <a:cs typeface="Arial"/>
              </a:rPr>
              <a:t>QoI- and Mobility-Symptotics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886" y="1068318"/>
            <a:ext cx="40318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sz="1600" dirty="0" smtClean="0"/>
              <a:t>Actual face recognition and OCR data from PSU shows significant non-linearity in accuracy vs image scale that influences scalability.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sz="1600" dirty="0" smtClean="0"/>
              <a:t>Accuracy impact on scalability higher at lower accuracies; timeliness impact roughly same in range studied ; Unicast scalability is 10x that of anycast scalability for FR</a:t>
            </a:r>
            <a:endParaRPr lang="en-US" sz="1600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688825" y="3283647"/>
          <a:ext cx="3248175" cy="2527888"/>
        </p:xfrm>
        <a:graphic>
          <a:graphicData uri="http://schemas.openxmlformats.org/presentationml/2006/ole">
            <p:oleObj spid="_x0000_s53250" name="Worksheet" r:id="rId4" imgW="7581900" imgH="5600700" progId="Excel.Sheet.12">
              <p:embed/>
            </p:oleObj>
          </a:graphicData>
        </a:graphic>
      </p:graphicFrame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32794" y="5878608"/>
            <a:ext cx="4816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baseline="0" dirty="0" smtClean="0"/>
              <a:t>* We have also studied unicast, and both any/unicast for OCR</a:t>
            </a:r>
            <a:endParaRPr lang="en-US" sz="1200" b="1" baseline="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763689" y="2982424"/>
            <a:ext cx="2140356" cy="15555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804053" y="2982424"/>
            <a:ext cx="2276446" cy="155557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rot="16200000" flipH="1">
            <a:off x="5545666" y="4097895"/>
            <a:ext cx="457200" cy="1693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3464" y="3969474"/>
            <a:ext cx="483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~14x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6530" y="2157060"/>
            <a:ext cx="3238500" cy="660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981540" y="2182461"/>
            <a:ext cx="6800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Repeated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Traversal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Stages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Left Arrow 37"/>
          <p:cNvSpPr/>
          <p:nvPr/>
        </p:nvSpPr>
        <p:spPr>
          <a:xfrm>
            <a:off x="5552535" y="2355689"/>
            <a:ext cx="153995" cy="236831"/>
          </a:xfrm>
          <a:prstGeom prst="lef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78440" y="2703161"/>
            <a:ext cx="1898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(M= Group size= Network size/2)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067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618</Words>
  <Application>Microsoft Macintosh PowerPoint</Application>
  <PresentationFormat>On-screen Show (4:3)</PresentationFormat>
  <Paragraphs>59</Paragraphs>
  <Slides>2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Worksheet</vt:lpstr>
      <vt:lpstr>QoI- and Mobility-Symptotics</vt:lpstr>
      <vt:lpstr>Slide 2</vt:lpstr>
    </vt:vector>
  </TitlesOfParts>
  <Manager/>
  <Company>Raytheon BBN Technologies</Company>
  <LinksUpToDate>false</LinksUpToDate>
  <SharedDoc>false</SharedDoc>
  <HyperlinkBase/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Y4 Task Status Summary Exemplar</dc:title>
  <dc:subject/>
  <dc:creator>Prithwish Basu</dc:creator>
  <cp:keywords/>
  <dc:description/>
  <cp:lastModifiedBy>Ram Ramanathan</cp:lastModifiedBy>
  <cp:revision>132</cp:revision>
  <dcterms:created xsi:type="dcterms:W3CDTF">2013-06-13T20:25:05Z</dcterms:created>
  <dcterms:modified xsi:type="dcterms:W3CDTF">2013-06-13T20:25:26Z</dcterms:modified>
  <cp:category/>
</cp:coreProperties>
</file>