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9" r:id="rId10"/>
    <p:sldId id="270" r:id="rId11"/>
    <p:sldId id="264" r:id="rId12"/>
    <p:sldId id="271" r:id="rId13"/>
    <p:sldId id="265" r:id="rId14"/>
    <p:sldId id="272" r:id="rId15"/>
    <p:sldId id="266" r:id="rId16"/>
    <p:sldId id="274" r:id="rId17"/>
    <p:sldId id="267" r:id="rId18"/>
    <p:sldId id="273" r:id="rId19"/>
    <p:sldId id="268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AFB87-EE74-4B09-9CBC-D070D71945A8}" type="datetimeFigureOut">
              <a:rPr lang="en-IN" smtClean="0"/>
              <a:t>05-11-2019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EA8F-15B6-4427-A586-B1EA48EFBB64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188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AFB87-EE74-4B09-9CBC-D070D71945A8}" type="datetimeFigureOut">
              <a:rPr lang="en-IN" smtClean="0"/>
              <a:t>05-11-2019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EA8F-15B6-4427-A586-B1EA48EFBB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4909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AFB87-EE74-4B09-9CBC-D070D71945A8}" type="datetimeFigureOut">
              <a:rPr lang="en-IN" smtClean="0"/>
              <a:t>05-11-2019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EA8F-15B6-4427-A586-B1EA48EFBB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9752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AFB87-EE74-4B09-9CBC-D070D71945A8}" type="datetimeFigureOut">
              <a:rPr lang="en-IN" smtClean="0"/>
              <a:t>05-11-2019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EA8F-15B6-4427-A586-B1EA48EFBB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346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AFB87-EE74-4B09-9CBC-D070D71945A8}" type="datetimeFigureOut">
              <a:rPr lang="en-IN" smtClean="0"/>
              <a:t>05-11-2019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EA8F-15B6-4427-A586-B1EA48EFBB64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3847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AFB87-EE74-4B09-9CBC-D070D71945A8}" type="datetimeFigureOut">
              <a:rPr lang="en-IN" smtClean="0"/>
              <a:t>05-11-2019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EA8F-15B6-4427-A586-B1EA48EFBB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6199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AFB87-EE74-4B09-9CBC-D070D71945A8}" type="datetimeFigureOut">
              <a:rPr lang="en-IN" smtClean="0"/>
              <a:t>05-11-2019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EA8F-15B6-4427-A586-B1EA48EFBB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1918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AFB87-EE74-4B09-9CBC-D070D71945A8}" type="datetimeFigureOut">
              <a:rPr lang="en-IN" smtClean="0"/>
              <a:t>05-11-2019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EA8F-15B6-4427-A586-B1EA48EFBB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9676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AFB87-EE74-4B09-9CBC-D070D71945A8}" type="datetimeFigureOut">
              <a:rPr lang="en-IN" smtClean="0"/>
              <a:t>05-11-2019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EA8F-15B6-4427-A586-B1EA48EFBB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9455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1CAFB87-EE74-4B09-9CBC-D070D71945A8}" type="datetimeFigureOut">
              <a:rPr lang="en-IN" smtClean="0"/>
              <a:t>05-11-2019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AD1EA8F-15B6-4427-A586-B1EA48EFBB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0858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AFB87-EE74-4B09-9CBC-D070D71945A8}" type="datetimeFigureOut">
              <a:rPr lang="en-IN" smtClean="0"/>
              <a:t>05-11-2019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EA8F-15B6-4427-A586-B1EA48EFBB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1156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1CAFB87-EE74-4B09-9CBC-D070D71945A8}" type="datetimeFigureOut">
              <a:rPr lang="en-IN" smtClean="0"/>
              <a:t>05-11-2019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AD1EA8F-15B6-4427-A586-B1EA48EFBB64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4430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Heart Disease Prediction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807137" y="4547060"/>
            <a:ext cx="2622863" cy="1143000"/>
          </a:xfrm>
        </p:spPr>
        <p:txBody>
          <a:bodyPr>
            <a:noAutofit/>
          </a:bodyPr>
          <a:lstStyle/>
          <a:p>
            <a:r>
              <a:rPr lang="en-IN" sz="1200" b="1" dirty="0" smtClean="0"/>
              <a:t>By : 	Sahil Rahi</a:t>
            </a:r>
          </a:p>
          <a:p>
            <a:r>
              <a:rPr lang="en-IN" sz="1200" b="1" dirty="0" smtClean="0"/>
              <a:t>	Kajal Sharma</a:t>
            </a:r>
          </a:p>
          <a:p>
            <a:r>
              <a:rPr lang="en-IN" sz="1200" b="1" dirty="0" smtClean="0"/>
              <a:t>	Shanel Pinto</a:t>
            </a:r>
          </a:p>
          <a:p>
            <a:r>
              <a:rPr lang="en-IN" sz="1200" b="1" dirty="0" smtClean="0"/>
              <a:t>	Chinju Baby</a:t>
            </a:r>
          </a:p>
          <a:p>
            <a:r>
              <a:rPr lang="en-IN" sz="1200" b="1" dirty="0" smtClean="0"/>
              <a:t>	Elda Varghese</a:t>
            </a:r>
            <a:endParaRPr lang="en-IN" sz="1200" b="1" dirty="0"/>
          </a:p>
        </p:txBody>
      </p:sp>
    </p:spTree>
    <p:extLst>
      <p:ext uri="{BB962C8B-B14F-4D97-AF65-F5344CB8AC3E}">
        <p14:creationId xmlns:p14="http://schemas.microsoft.com/office/powerpoint/2010/main" val="825948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Decision Tree Classifier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69316" y="2011363"/>
            <a:ext cx="3044893" cy="40227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97280" y="2011363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medium-content-serif-font"/>
              </a:rPr>
              <a:t>A Decision Tree is a simple representation for </a:t>
            </a:r>
            <a:r>
              <a:rPr lang="en-US" dirty="0" smtClean="0">
                <a:latin typeface="medium-content-serif-font"/>
              </a:rPr>
              <a:t>classification problems. </a:t>
            </a:r>
            <a:r>
              <a:rPr lang="en-US" dirty="0">
                <a:latin typeface="medium-content-serif-font"/>
              </a:rPr>
              <a:t>It is a Supervised Machine Learning where the data is continuously split according to a certain parameter.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2500" y="3211692"/>
            <a:ext cx="3276600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190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Decision Tree Classifier 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904789"/>
            <a:ext cx="8808720" cy="39052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9380" y="5726537"/>
            <a:ext cx="3036643" cy="501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198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Logistic Regression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7701" y="2378075"/>
            <a:ext cx="6175374" cy="32194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39800" y="1956475"/>
            <a:ext cx="478790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medium-content-serif-font"/>
              </a:rPr>
              <a:t>Logistic regression is a statistical method for </a:t>
            </a:r>
            <a:r>
              <a:rPr lang="en-US" dirty="0">
                <a:latin typeface="medium-content-serif-font"/>
              </a:rPr>
              <a:t>analyzing </a:t>
            </a:r>
            <a:r>
              <a:rPr lang="en-US" dirty="0">
                <a:latin typeface="medium-content-serif-font"/>
              </a:rPr>
              <a:t>a dataset in which there are one or more independent variables that determine an outcome. </a:t>
            </a:r>
            <a:endParaRPr lang="en-US" dirty="0">
              <a:latin typeface="medium-content-serif-font"/>
            </a:endParaRPr>
          </a:p>
          <a:p>
            <a:endParaRPr lang="en-US" i="1" dirty="0" smtClean="0">
              <a:latin typeface="medium-content-serif-font"/>
            </a:endParaRPr>
          </a:p>
          <a:p>
            <a:r>
              <a:rPr lang="en-US" dirty="0">
                <a:latin typeface="medium-content-serif-font"/>
              </a:rPr>
              <a:t>The outcome is measured with a dichotomous variable (in which there are only two possible outcomes). </a:t>
            </a:r>
          </a:p>
          <a:p>
            <a:endParaRPr lang="en-US" i="1" dirty="0" smtClean="0">
              <a:latin typeface="medium-content-serif-font"/>
            </a:endParaRPr>
          </a:p>
          <a:p>
            <a:r>
              <a:rPr lang="en-US" i="1" dirty="0" smtClean="0"/>
              <a:t>It </a:t>
            </a:r>
            <a:r>
              <a:rPr lang="en-US" i="1" dirty="0"/>
              <a:t>is used to predict a binary outcome (1 / 0, Yes / No, True / False) given a set of independent variables.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5973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Logistic Regression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45735"/>
            <a:ext cx="8115300" cy="446616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8230" y="5727700"/>
            <a:ext cx="3316464" cy="393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309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Random Forest	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067"/>
          <a:stretch/>
        </p:blipFill>
        <p:spPr>
          <a:xfrm>
            <a:off x="6413500" y="1897063"/>
            <a:ext cx="5618298" cy="40227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97280" y="1897062"/>
            <a:ext cx="531622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C484E"/>
                </a:solidFill>
                <a:latin typeface="Georgia" panose="02040502050405020303" pitchFamily="18" charset="0"/>
              </a:rPr>
              <a:t>The fundamental idea behind a random forest is to combine the predictions made by many decision trees into a single model. Individually, predictions made by decision trees may not be accurate but combined together, the predictions will be closer to the true value on average</a:t>
            </a:r>
            <a:r>
              <a:rPr lang="en-US" dirty="0" smtClean="0">
                <a:solidFill>
                  <a:srgbClr val="3C484E"/>
                </a:solidFill>
                <a:latin typeface="Georgia" panose="02040502050405020303" pitchFamily="18" charset="0"/>
              </a:rPr>
              <a:t>. </a:t>
            </a:r>
          </a:p>
          <a:p>
            <a:endParaRPr lang="en-US" dirty="0" smtClean="0">
              <a:solidFill>
                <a:srgbClr val="3C484E"/>
              </a:solidFill>
              <a:latin typeface="Georgia" panose="02040502050405020303" pitchFamily="18" charset="0"/>
            </a:endParaRPr>
          </a:p>
          <a:p>
            <a:r>
              <a:rPr lang="en-US" dirty="0" smtClean="0">
                <a:solidFill>
                  <a:srgbClr val="3C484E"/>
                </a:solidFill>
                <a:latin typeface="Georgia" panose="02040502050405020303" pitchFamily="18" charset="0"/>
              </a:rPr>
              <a:t>It works on large collection of decorrelated decision trees. We create random subsets of the main dataset. Voting is done to find most predicted values.</a:t>
            </a:r>
          </a:p>
          <a:p>
            <a:endParaRPr lang="en-US" dirty="0">
              <a:solidFill>
                <a:srgbClr val="3C484E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221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Random Forest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8880" y="1871663"/>
            <a:ext cx="7729220" cy="426243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2689" y="5453062"/>
            <a:ext cx="3667129" cy="401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93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Naïve Bayes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2000" y="1967019"/>
            <a:ext cx="4811712" cy="38004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97280" y="2089197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3C484E"/>
                </a:solidFill>
                <a:latin typeface="Georgia" panose="02040502050405020303" pitchFamily="18" charset="0"/>
              </a:rPr>
              <a:t>Naive Bayes is a probabilistic machine learning algorithm based on the Bayes Theorem, used in a wide variety of classification tasks</a:t>
            </a:r>
            <a:endParaRPr lang="en-IN" dirty="0">
              <a:solidFill>
                <a:srgbClr val="3C484E"/>
              </a:solidFill>
              <a:latin typeface="Georgia" panose="02040502050405020303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97280" y="354409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>
                <a:solidFill>
                  <a:srgbClr val="333333"/>
                </a:solidFill>
                <a:latin typeface="geomanistregular"/>
              </a:rPr>
              <a:t>Typical applications include filtering spam, classifying documents, sentiment prediction etc.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5426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Naïve Bayes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2971" y="1833563"/>
            <a:ext cx="6109529" cy="44912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8700" y="5781674"/>
            <a:ext cx="3294184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060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Based on the results we got from the above given algorithms, we can easily say that Random Forest algorithms worked best with our given dataset.</a:t>
            </a:r>
          </a:p>
          <a:p>
            <a:endParaRPr lang="en-IN" dirty="0"/>
          </a:p>
          <a:p>
            <a:r>
              <a:rPr lang="en-US" dirty="0"/>
              <a:t>Decision Trees is a great algorithm, nevertheless, just one run on the data will probably not return the best prediction.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This is the basis of Ensemble Learning and thus Random Forest.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25310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 descr="Image result for conclusion imag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340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2438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Prelude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objective of the project was to apply machine learning solutions to the given processed Cleveland dataset for detecting the presence of heart disease in a person and checking the accuracy of the algorithms.</a:t>
            </a:r>
          </a:p>
          <a:p>
            <a:pPr algn="just"/>
            <a:endParaRPr lang="en-I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809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 Requirements  	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sz="2800" dirty="0" smtClean="0"/>
              <a:t>Download &amp; Install the software Anaconda, Python, libraries etc.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800" dirty="0" smtClean="0"/>
              <a:t>Import the libraries in python.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800" dirty="0" smtClean="0"/>
              <a:t>Start the environment and import the dataset into it.</a:t>
            </a:r>
          </a:p>
          <a:p>
            <a:pPr marL="0" indent="0">
              <a:buNone/>
            </a:pPr>
            <a:endParaRPr lang="en-IN" dirty="0" smtClean="0"/>
          </a:p>
          <a:p>
            <a:pPr>
              <a:buFont typeface="Wingdings" panose="05000000000000000000" pitchFamily="2" charset="2"/>
              <a:buChar char="q"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2330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Machine Learning process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dirty="0" smtClean="0"/>
              <a:t>Importing the dataset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 smtClean="0"/>
              <a:t>Handling the missing values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 smtClean="0"/>
              <a:t>Detecting and modifying outliers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 smtClean="0"/>
              <a:t>Correlation between the independent and dependent attributes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 smtClean="0"/>
              <a:t>Applying the Algorithms : 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Decision Tree Classifier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Logistic Regression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Random Forest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Naïve Bayes</a:t>
            </a:r>
          </a:p>
          <a:p>
            <a:pPr>
              <a:buFont typeface="Wingdings" panose="05000000000000000000" pitchFamily="2" charset="2"/>
              <a:buChar char="q"/>
            </a:pPr>
            <a:endParaRPr lang="en-IN" dirty="0" smtClean="0"/>
          </a:p>
          <a:p>
            <a:pPr>
              <a:buFont typeface="Wingdings" panose="05000000000000000000" pitchFamily="2" charset="2"/>
              <a:buChar char="v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0315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Importing the Dataset using Panda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2302"/>
          <a:stretch/>
        </p:blipFill>
        <p:spPr>
          <a:xfrm>
            <a:off x="1390740" y="1991406"/>
            <a:ext cx="9764940" cy="332517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390740" y="2913017"/>
            <a:ext cx="4735740" cy="33963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2525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Handling the missing values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75522"/>
          <a:stretch/>
        </p:blipFill>
        <p:spPr>
          <a:xfrm>
            <a:off x="1097280" y="2185580"/>
            <a:ext cx="7144068" cy="3490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365" y="2648089"/>
            <a:ext cx="8475549" cy="722132"/>
          </a:xfrm>
          <a:prstGeom prst="rect">
            <a:avLst/>
          </a:prstGeom>
        </p:spPr>
      </p:pic>
      <p:pic>
        <p:nvPicPr>
          <p:cNvPr id="6" name="Content Placeholder 3"/>
          <p:cNvPicPr>
            <a:picLocks noChangeAspect="1"/>
          </p:cNvPicPr>
          <p:nvPr/>
        </p:nvPicPr>
        <p:blipFill rotWithShape="1">
          <a:blip r:embed="rId2"/>
          <a:srcRect t="27670"/>
          <a:stretch/>
        </p:blipFill>
        <p:spPr>
          <a:xfrm>
            <a:off x="1097280" y="3370221"/>
            <a:ext cx="7144068" cy="103134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79" y="4713242"/>
            <a:ext cx="8085635" cy="65559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3770" y="5744591"/>
            <a:ext cx="7879144" cy="346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610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Detecting and modifying outliers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9015" y="1991812"/>
            <a:ext cx="3020287" cy="64066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2886931"/>
            <a:ext cx="3931920" cy="27158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1786" y="1912818"/>
            <a:ext cx="4777060" cy="71966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5428" y="2807937"/>
            <a:ext cx="3764961" cy="273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948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91441"/>
            <a:ext cx="10058400" cy="164592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Correlation </a:t>
            </a:r>
            <a:r>
              <a:rPr lang="en-IN" dirty="0"/>
              <a:t>between the independent and </a:t>
            </a:r>
            <a:r>
              <a:rPr lang="en-IN" dirty="0" smtClean="0"/>
              <a:t>dependent attributes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788" y="1989227"/>
            <a:ext cx="4457429" cy="12011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6217" y="1989227"/>
            <a:ext cx="6087292" cy="4150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848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Confusion Matrix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4613" y="2346324"/>
            <a:ext cx="5707387" cy="379148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097280" y="1746160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latin typeface="medium-content-serif-font"/>
              </a:rPr>
              <a:t>True Positive:</a:t>
            </a:r>
            <a:endParaRPr lang="en-US" dirty="0">
              <a:latin typeface="medium-content-serif-font"/>
            </a:endParaRPr>
          </a:p>
          <a:p>
            <a:r>
              <a:rPr lang="en-US" dirty="0">
                <a:latin typeface="medium-content-serif-font"/>
              </a:rPr>
              <a:t>Interpretation: You predicted positive and it’s true.</a:t>
            </a:r>
          </a:p>
          <a:p>
            <a:r>
              <a:rPr lang="en-US" dirty="0">
                <a:latin typeface="medium-content-serif-font"/>
              </a:rPr>
              <a:t>You predicted that a woman is pregnant and she actually is.</a:t>
            </a:r>
            <a:endParaRPr lang="en-US" b="0" i="0" dirty="0">
              <a:effectLst/>
              <a:latin typeface="medium-content-serif-fon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97280" y="2881442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latin typeface="medium-content-serif-font"/>
              </a:rPr>
              <a:t>True Negative:</a:t>
            </a:r>
            <a:endParaRPr lang="en-US" dirty="0">
              <a:latin typeface="medium-content-serif-font"/>
            </a:endParaRPr>
          </a:p>
          <a:p>
            <a:r>
              <a:rPr lang="en-US" dirty="0">
                <a:latin typeface="medium-content-serif-font"/>
              </a:rPr>
              <a:t>Interpretation: You predicted negative and it’s true.</a:t>
            </a:r>
          </a:p>
          <a:p>
            <a:r>
              <a:rPr lang="en-US" dirty="0">
                <a:latin typeface="medium-content-serif-font"/>
              </a:rPr>
              <a:t>You predicted that a man is not pregnant and he actually is not.</a:t>
            </a:r>
            <a:endParaRPr lang="en-US" b="0" i="0" dirty="0">
              <a:effectLst/>
              <a:latin typeface="medium-content-serif-fon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97280" y="4016723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latin typeface="medium-content-serif-font"/>
              </a:rPr>
              <a:t>False Positive: (Type 1 Error)</a:t>
            </a:r>
            <a:endParaRPr lang="en-US" dirty="0">
              <a:latin typeface="medium-content-serif-font"/>
            </a:endParaRPr>
          </a:p>
          <a:p>
            <a:r>
              <a:rPr lang="en-US" dirty="0">
                <a:latin typeface="medium-content-serif-font"/>
              </a:rPr>
              <a:t>Interpretation: You predicted positive and it’s false.</a:t>
            </a:r>
          </a:p>
          <a:p>
            <a:r>
              <a:rPr lang="en-US" dirty="0">
                <a:latin typeface="medium-content-serif-font"/>
              </a:rPr>
              <a:t>You predicted that a man is pregnant but he actually is not.</a:t>
            </a:r>
            <a:endParaRPr lang="en-US" b="0" i="0" dirty="0">
              <a:effectLst/>
              <a:latin typeface="medium-content-serif-fon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97280" y="516470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latin typeface="medium-content-serif-font"/>
              </a:rPr>
              <a:t>False Negative: (Type 2 Error)</a:t>
            </a:r>
            <a:endParaRPr lang="en-US" dirty="0">
              <a:latin typeface="medium-content-serif-font"/>
            </a:endParaRPr>
          </a:p>
          <a:p>
            <a:r>
              <a:rPr lang="en-US" dirty="0">
                <a:latin typeface="medium-content-serif-font"/>
              </a:rPr>
              <a:t>Interpretation: You predicted negative and it’s false.</a:t>
            </a:r>
          </a:p>
          <a:p>
            <a:r>
              <a:rPr lang="en-US" dirty="0">
                <a:latin typeface="medium-content-serif-font"/>
              </a:rPr>
              <a:t>You predicted that a woman is not pregnant but she actually is.</a:t>
            </a:r>
            <a:endParaRPr lang="en-US" b="0" i="0" dirty="0">
              <a:effectLst/>
              <a:latin typeface="medium-content-serif-font"/>
            </a:endParaRPr>
          </a:p>
        </p:txBody>
      </p:sp>
    </p:spTree>
    <p:extLst>
      <p:ext uri="{BB962C8B-B14F-4D97-AF65-F5344CB8AC3E}">
        <p14:creationId xmlns:p14="http://schemas.microsoft.com/office/powerpoint/2010/main" val="246777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1309</TotalTime>
  <Words>455</Words>
  <Application>Microsoft Office PowerPoint</Application>
  <PresentationFormat>Widescreen</PresentationFormat>
  <Paragraphs>65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Calibri</vt:lpstr>
      <vt:lpstr>Calibri Light</vt:lpstr>
      <vt:lpstr>geomanistregular</vt:lpstr>
      <vt:lpstr>Georgia</vt:lpstr>
      <vt:lpstr>medium-content-serif-font</vt:lpstr>
      <vt:lpstr>Times New Roman</vt:lpstr>
      <vt:lpstr>Wingdings</vt:lpstr>
      <vt:lpstr>Retrospect</vt:lpstr>
      <vt:lpstr>Heart Disease Prediction</vt:lpstr>
      <vt:lpstr>Prelude</vt:lpstr>
      <vt:lpstr>Process Requirements   </vt:lpstr>
      <vt:lpstr>Machine Learning process</vt:lpstr>
      <vt:lpstr>Importing the Dataset using Panda</vt:lpstr>
      <vt:lpstr>Handling the missing values</vt:lpstr>
      <vt:lpstr>Detecting and modifying outliers</vt:lpstr>
      <vt:lpstr>            Correlation between the independent and dependent attributes</vt:lpstr>
      <vt:lpstr>Confusion Matrix</vt:lpstr>
      <vt:lpstr>Decision Tree Classifier</vt:lpstr>
      <vt:lpstr>Decision Tree Classifier </vt:lpstr>
      <vt:lpstr>Logistic Regression</vt:lpstr>
      <vt:lpstr>Logistic Regression</vt:lpstr>
      <vt:lpstr>Random Forest </vt:lpstr>
      <vt:lpstr>Random Forest</vt:lpstr>
      <vt:lpstr>Naïve Bayes</vt:lpstr>
      <vt:lpstr>Naïve Bayes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Heart Disease Prediction</dc:title>
  <dc:creator>Sahil Rahi</dc:creator>
  <cp:lastModifiedBy>Sahil Rahi</cp:lastModifiedBy>
  <cp:revision>43</cp:revision>
  <dcterms:created xsi:type="dcterms:W3CDTF">2019-11-05T21:46:16Z</dcterms:created>
  <dcterms:modified xsi:type="dcterms:W3CDTF">2019-11-06T19:35:56Z</dcterms:modified>
</cp:coreProperties>
</file>