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8" r:id="rId6"/>
    <p:sldId id="260" r:id="rId7"/>
    <p:sldId id="261" r:id="rId8"/>
    <p:sldId id="262" r:id="rId9"/>
    <p:sldId id="267"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14"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EE0506F-9576-4F0E-8D40-69E4AA0C6948}" type="datetimeFigureOut">
              <a:rPr lang="en-CA" smtClean="0"/>
              <a:pPr/>
              <a:t>2019-11-27</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1A46433-3238-487E-8495-5FE6B8477433}" type="slidenum">
              <a:rPr lang="en-CA" smtClean="0"/>
              <a:pPr/>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34907632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0506F-9576-4F0E-8D40-69E4AA0C6948}" type="datetimeFigureOut">
              <a:rPr lang="en-CA" smtClean="0"/>
              <a:pPr/>
              <a:t>2019-11-27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1A46433-3238-487E-8495-5FE6B8477433}" type="slidenum">
              <a:rPr lang="en-CA" smtClean="0"/>
              <a:pPr/>
              <a:t>‹#›</a:t>
            </a:fld>
            <a:endParaRPr lang="en-CA"/>
          </a:p>
        </p:txBody>
      </p:sp>
    </p:spTree>
    <p:extLst>
      <p:ext uri="{BB962C8B-B14F-4D97-AF65-F5344CB8AC3E}">
        <p14:creationId xmlns:p14="http://schemas.microsoft.com/office/powerpoint/2010/main" xmlns="" val="928639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0506F-9576-4F0E-8D40-69E4AA0C6948}" type="datetimeFigureOut">
              <a:rPr lang="en-CA" smtClean="0"/>
              <a:pPr/>
              <a:t>2019-11-27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1A46433-3238-487E-8495-5FE6B8477433}" type="slidenum">
              <a:rPr lang="en-CA" smtClean="0"/>
              <a:pPr/>
              <a:t>‹#›</a:t>
            </a:fld>
            <a:endParaRPr lang="en-CA"/>
          </a:p>
        </p:txBody>
      </p:sp>
    </p:spTree>
    <p:extLst>
      <p:ext uri="{BB962C8B-B14F-4D97-AF65-F5344CB8AC3E}">
        <p14:creationId xmlns:p14="http://schemas.microsoft.com/office/powerpoint/2010/main" xmlns="" val="368708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0506F-9576-4F0E-8D40-69E4AA0C6948}" type="datetimeFigureOut">
              <a:rPr lang="en-CA" smtClean="0"/>
              <a:pPr/>
              <a:t>2019-11-27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1A46433-3238-487E-8495-5FE6B8477433}" type="slidenum">
              <a:rPr lang="en-CA" smtClean="0"/>
              <a:pPr/>
              <a:t>‹#›</a:t>
            </a:fld>
            <a:endParaRPr lang="en-CA"/>
          </a:p>
        </p:txBody>
      </p:sp>
    </p:spTree>
    <p:extLst>
      <p:ext uri="{BB962C8B-B14F-4D97-AF65-F5344CB8AC3E}">
        <p14:creationId xmlns:p14="http://schemas.microsoft.com/office/powerpoint/2010/main" xmlns="" val="1468597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0506F-9576-4F0E-8D40-69E4AA0C6948}" type="datetimeFigureOut">
              <a:rPr lang="en-CA" smtClean="0"/>
              <a:pPr/>
              <a:t>2019-11-27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1A46433-3238-487E-8495-5FE6B8477433}" type="slidenum">
              <a:rPr lang="en-CA" smtClean="0"/>
              <a:pPr/>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899859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0506F-9576-4F0E-8D40-69E4AA0C6948}" type="datetimeFigureOut">
              <a:rPr lang="en-CA" smtClean="0"/>
              <a:pPr/>
              <a:t>2019-11-27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1A46433-3238-487E-8495-5FE6B8477433}" type="slidenum">
              <a:rPr lang="en-CA" smtClean="0"/>
              <a:pPr/>
              <a:t>‹#›</a:t>
            </a:fld>
            <a:endParaRPr lang="en-CA"/>
          </a:p>
        </p:txBody>
      </p:sp>
    </p:spTree>
    <p:extLst>
      <p:ext uri="{BB962C8B-B14F-4D97-AF65-F5344CB8AC3E}">
        <p14:creationId xmlns:p14="http://schemas.microsoft.com/office/powerpoint/2010/main" xmlns="" val="230058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0506F-9576-4F0E-8D40-69E4AA0C6948}" type="datetimeFigureOut">
              <a:rPr lang="en-CA" smtClean="0"/>
              <a:pPr/>
              <a:t>2019-11-27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1A46433-3238-487E-8495-5FE6B8477433}" type="slidenum">
              <a:rPr lang="en-CA" smtClean="0"/>
              <a:pPr/>
              <a:t>‹#›</a:t>
            </a:fld>
            <a:endParaRPr lang="en-CA"/>
          </a:p>
        </p:txBody>
      </p:sp>
    </p:spTree>
    <p:extLst>
      <p:ext uri="{BB962C8B-B14F-4D97-AF65-F5344CB8AC3E}">
        <p14:creationId xmlns:p14="http://schemas.microsoft.com/office/powerpoint/2010/main" xmlns="" val="101167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0506F-9576-4F0E-8D40-69E4AA0C6948}" type="datetimeFigureOut">
              <a:rPr lang="en-CA" smtClean="0"/>
              <a:pPr/>
              <a:t>2019-11-27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1A46433-3238-487E-8495-5FE6B8477433}" type="slidenum">
              <a:rPr lang="en-CA" smtClean="0"/>
              <a:pPr/>
              <a:t>‹#›</a:t>
            </a:fld>
            <a:endParaRPr lang="en-CA"/>
          </a:p>
        </p:txBody>
      </p:sp>
    </p:spTree>
    <p:extLst>
      <p:ext uri="{BB962C8B-B14F-4D97-AF65-F5344CB8AC3E}">
        <p14:creationId xmlns:p14="http://schemas.microsoft.com/office/powerpoint/2010/main" xmlns="" val="42570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0506F-9576-4F0E-8D40-69E4AA0C6948}" type="datetimeFigureOut">
              <a:rPr lang="en-CA" smtClean="0"/>
              <a:pPr/>
              <a:t>2019-11-27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1A46433-3238-487E-8495-5FE6B8477433}" type="slidenum">
              <a:rPr lang="en-CA" smtClean="0"/>
              <a:pPr/>
              <a:t>‹#›</a:t>
            </a:fld>
            <a:endParaRPr lang="en-CA"/>
          </a:p>
        </p:txBody>
      </p:sp>
    </p:spTree>
    <p:extLst>
      <p:ext uri="{BB962C8B-B14F-4D97-AF65-F5344CB8AC3E}">
        <p14:creationId xmlns:p14="http://schemas.microsoft.com/office/powerpoint/2010/main" xmlns="" val="2388458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E0506F-9576-4F0E-8D40-69E4AA0C6948}" type="datetimeFigureOut">
              <a:rPr lang="en-CA" smtClean="0"/>
              <a:pPr/>
              <a:t>2019-11-27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1A46433-3238-487E-8495-5FE6B8477433}" type="slidenum">
              <a:rPr lang="en-CA" smtClean="0"/>
              <a:pPr/>
              <a:t>‹#›</a:t>
            </a:fld>
            <a:endParaRPr lang="en-CA"/>
          </a:p>
        </p:txBody>
      </p:sp>
    </p:spTree>
    <p:extLst>
      <p:ext uri="{BB962C8B-B14F-4D97-AF65-F5344CB8AC3E}">
        <p14:creationId xmlns:p14="http://schemas.microsoft.com/office/powerpoint/2010/main" xmlns="" val="397891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E0506F-9576-4F0E-8D40-69E4AA0C6948}" type="datetimeFigureOut">
              <a:rPr lang="en-CA" smtClean="0"/>
              <a:pPr/>
              <a:t>2019-11-27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1A46433-3238-487E-8495-5FE6B8477433}" type="slidenum">
              <a:rPr lang="en-CA" smtClean="0"/>
              <a:pPr/>
              <a:t>‹#›</a:t>
            </a:fld>
            <a:endParaRPr lang="en-CA"/>
          </a:p>
        </p:txBody>
      </p:sp>
    </p:spTree>
    <p:extLst>
      <p:ext uri="{BB962C8B-B14F-4D97-AF65-F5344CB8AC3E}">
        <p14:creationId xmlns:p14="http://schemas.microsoft.com/office/powerpoint/2010/main" xmlns="" val="248397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EE0506F-9576-4F0E-8D40-69E4AA0C6948}" type="datetimeFigureOut">
              <a:rPr lang="en-CA" smtClean="0"/>
              <a:pPr/>
              <a:t>2019-11-27</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1A46433-3238-487E-8495-5FE6B8477433}" type="slidenum">
              <a:rPr lang="en-CA" smtClean="0"/>
              <a:pPr/>
              <a:t>‹#›</a:t>
            </a:fld>
            <a:endParaRPr lang="en-CA"/>
          </a:p>
        </p:txBody>
      </p:sp>
    </p:spTree>
    <p:extLst>
      <p:ext uri="{BB962C8B-B14F-4D97-AF65-F5344CB8AC3E}">
        <p14:creationId xmlns:p14="http://schemas.microsoft.com/office/powerpoint/2010/main" xmlns="" val="17022077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xmlns="" id="{51EBB8E8-DF34-46B4-8697-0D8C8DB6D52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723376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BF072CE-AFA7-4A2D-9F35-06EDFAE1BCC8}"/>
              </a:ext>
            </a:extLst>
          </p:cNvPr>
          <p:cNvSpPr>
            <a:spLocks noGrp="1"/>
          </p:cNvSpPr>
          <p:nvPr>
            <p:ph type="ctrTitle"/>
          </p:nvPr>
        </p:nvSpPr>
        <p:spPr>
          <a:xfrm>
            <a:off x="899160" y="931862"/>
            <a:ext cx="6059962" cy="5087938"/>
          </a:xfrm>
        </p:spPr>
        <p:txBody>
          <a:bodyPr anchor="ctr">
            <a:normAutofit/>
          </a:bodyPr>
          <a:lstStyle/>
          <a:p>
            <a:r>
              <a:rPr lang="en-US" sz="5400" b="1" dirty="0">
                <a:latin typeface="Times New Roman" panose="02020603050405020304" pitchFamily="18" charset="0"/>
                <a:cs typeface="Times New Roman" panose="02020603050405020304" pitchFamily="18" charset="0"/>
              </a:rPr>
              <a:t>Dow Jones Index Data Set using K means Clustering</a:t>
            </a:r>
            <a:r>
              <a:rPr lang="en-CA" dirty="0"/>
              <a:t/>
            </a:r>
            <a:br>
              <a:rPr lang="en-CA" dirty="0"/>
            </a:br>
            <a:endParaRPr lang="en-CA" sz="6000" dirty="0">
              <a:solidFill>
                <a:srgbClr val="FFFFFF"/>
              </a:solidFill>
            </a:endParaRPr>
          </a:p>
        </p:txBody>
      </p:sp>
      <p:sp>
        <p:nvSpPr>
          <p:cNvPr id="16" name="Rectangle 9">
            <a:extLst>
              <a:ext uri="{FF2B5EF4-FFF2-40B4-BE49-F238E27FC236}">
                <a16:creationId xmlns:a16="http://schemas.microsoft.com/office/drawing/2014/main" xmlns="" id="{35417EB8-D7CD-427B-B5E9-9A88C85B45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72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1">
            <a:extLst>
              <a:ext uri="{FF2B5EF4-FFF2-40B4-BE49-F238E27FC236}">
                <a16:creationId xmlns:a16="http://schemas.microsoft.com/office/drawing/2014/main" xmlns="" id="{ABB4B243-B5D9-4B56-B29F-6356B903BB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233761" y="-2812"/>
            <a:ext cx="4059079" cy="68608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xmlns="" id="{D7CEDD0B-69E7-4C5D-8E45-B865D501F24E}"/>
              </a:ext>
            </a:extLst>
          </p:cNvPr>
          <p:cNvSpPr>
            <a:spLocks noGrp="1"/>
          </p:cNvSpPr>
          <p:nvPr>
            <p:ph type="subTitle" idx="1"/>
          </p:nvPr>
        </p:nvSpPr>
        <p:spPr>
          <a:xfrm>
            <a:off x="7588603" y="931862"/>
            <a:ext cx="3358797" cy="5087938"/>
          </a:xfrm>
          <a:noFill/>
        </p:spPr>
        <p:txBody>
          <a:bodyPr anchor="ctr">
            <a:normAutofit/>
          </a:bodyPr>
          <a:lstStyle/>
          <a:p>
            <a:r>
              <a:rPr lang="en-CA" sz="2000" dirty="0">
                <a:solidFill>
                  <a:srgbClr val="FFFFFF"/>
                </a:solidFill>
              </a:rPr>
              <a:t>By,</a:t>
            </a:r>
          </a:p>
          <a:p>
            <a:r>
              <a:rPr lang="en-CA" sz="2000" dirty="0">
                <a:solidFill>
                  <a:srgbClr val="FFFFFF"/>
                </a:solidFill>
              </a:rPr>
              <a:t>Sahil </a:t>
            </a:r>
            <a:r>
              <a:rPr lang="en-CA" sz="2000" dirty="0" err="1">
                <a:solidFill>
                  <a:srgbClr val="FFFFFF"/>
                </a:solidFill>
              </a:rPr>
              <a:t>Rahi</a:t>
            </a:r>
            <a:endParaRPr lang="en-CA" sz="2000" dirty="0">
              <a:solidFill>
                <a:srgbClr val="FFFFFF"/>
              </a:solidFill>
            </a:endParaRPr>
          </a:p>
          <a:p>
            <a:r>
              <a:rPr lang="en-CA" sz="2000" dirty="0">
                <a:solidFill>
                  <a:srgbClr val="FFFFFF"/>
                </a:solidFill>
              </a:rPr>
              <a:t>Kajal Sharma</a:t>
            </a:r>
          </a:p>
          <a:p>
            <a:r>
              <a:rPr lang="en-CA" sz="2000" dirty="0">
                <a:solidFill>
                  <a:srgbClr val="FFFFFF"/>
                </a:solidFill>
              </a:rPr>
              <a:t>Chinju Baby</a:t>
            </a:r>
          </a:p>
          <a:p>
            <a:r>
              <a:rPr lang="en-CA" sz="2000" dirty="0">
                <a:solidFill>
                  <a:srgbClr val="FFFFFF"/>
                </a:solidFill>
              </a:rPr>
              <a:t>Elda Varghese</a:t>
            </a:r>
          </a:p>
          <a:p>
            <a:r>
              <a:rPr lang="en-CA" sz="2000" dirty="0">
                <a:solidFill>
                  <a:srgbClr val="FFFFFF"/>
                </a:solidFill>
              </a:rPr>
              <a:t>Shanel Pinto</a:t>
            </a:r>
          </a:p>
        </p:txBody>
      </p:sp>
      <p:sp>
        <p:nvSpPr>
          <p:cNvPr id="14" name="Rectangle 13">
            <a:extLst>
              <a:ext uri="{FF2B5EF4-FFF2-40B4-BE49-F238E27FC236}">
                <a16:creationId xmlns:a16="http://schemas.microsoft.com/office/drawing/2014/main" xmlns="" id="{41DFD47B-FB81-4F2F-9AEA-CBCF1667A6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92840" y="-2812"/>
            <a:ext cx="914400" cy="68608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11190274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CFB470E-3027-4191-9109-56C71E81CC53}"/>
              </a:ext>
            </a:extLst>
          </p:cNvPr>
          <p:cNvSpPr>
            <a:spLocks noGrp="1"/>
          </p:cNvSpPr>
          <p:nvPr>
            <p:ph idx="1"/>
          </p:nvPr>
        </p:nvSpPr>
        <p:spPr>
          <a:xfrm>
            <a:off x="1261872" y="955040"/>
            <a:ext cx="9101328" cy="5262879"/>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K- Means Clustering: </a:t>
            </a:r>
            <a:r>
              <a:rPr lang="en-US" sz="2000" dirty="0">
                <a:latin typeface="Times New Roman" panose="02020603050405020304" pitchFamily="18" charset="0"/>
                <a:cs typeface="Times New Roman" panose="02020603050405020304" pitchFamily="18" charset="0"/>
              </a:rPr>
              <a:t>K means clustering involves determining the number of clusters within an unlabeled multidimensional dataset.</a:t>
            </a:r>
            <a:endParaRPr lang="en-CA" sz="2000" dirty="0">
              <a:latin typeface="Times New Roman" panose="02020603050405020304" pitchFamily="18" charset="0"/>
              <a:cs typeface="Times New Roman" panose="02020603050405020304" pitchFamily="18" charset="0"/>
            </a:endParaRPr>
          </a:p>
          <a:p>
            <a:pPr marL="0" indent="0">
              <a:buNone/>
            </a:pPr>
            <a:endParaRPr lang="en-CA"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srcRect b="7839"/>
          <a:stretch/>
        </p:blipFill>
        <p:spPr>
          <a:xfrm>
            <a:off x="1261873" y="2212521"/>
            <a:ext cx="9371294" cy="3286941"/>
          </a:xfrm>
          <a:prstGeom prst="rect">
            <a:avLst/>
          </a:prstGeom>
        </p:spPr>
      </p:pic>
    </p:spTree>
    <p:extLst>
      <p:ext uri="{BB962C8B-B14F-4D97-AF65-F5344CB8AC3E}">
        <p14:creationId xmlns:p14="http://schemas.microsoft.com/office/powerpoint/2010/main" xmlns="" val="2233082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0E99ED6D-365F-4CAE-942F-ECA78F74BD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xmlns="" id="{F52E1877-3902-4B70-8515-0964EDC30C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12928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D02A5863-EFF7-462C-8FF5-B710B33E26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0333228"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1201783" y="627016"/>
            <a:ext cx="9039497" cy="5656217"/>
          </a:xfrm>
          <a:prstGeom prst="rect">
            <a:avLst/>
          </a:prstGeom>
        </p:spPr>
      </p:pic>
    </p:spTree>
    <p:extLst>
      <p:ext uri="{BB962C8B-B14F-4D97-AF65-F5344CB8AC3E}">
        <p14:creationId xmlns:p14="http://schemas.microsoft.com/office/powerpoint/2010/main" xmlns="" val="330952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62A91FD-5B78-4902-9832-DEEBCB9FD7DE}"/>
              </a:ext>
            </a:extLst>
          </p:cNvPr>
          <p:cNvSpPr>
            <a:spLocks noGrp="1"/>
          </p:cNvSpPr>
          <p:nvPr>
            <p:ph idx="1"/>
          </p:nvPr>
        </p:nvSpPr>
        <p:spPr>
          <a:xfrm>
            <a:off x="1261872" y="1056640"/>
            <a:ext cx="9182608" cy="5123497"/>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Silhouette Score: </a:t>
            </a:r>
            <a:r>
              <a:rPr lang="en-US" sz="2000" dirty="0">
                <a:latin typeface="Times New Roman" panose="02020603050405020304" pitchFamily="18" charset="0"/>
                <a:cs typeface="Times New Roman" panose="02020603050405020304" pitchFamily="18" charset="0"/>
              </a:rPr>
              <a:t>To depict the distance between the resulting clusters and the results is more effective if the distance between each point in a cluster is less so that the Silhouette score is nearing to 1.</a:t>
            </a:r>
            <a:endParaRPr lang="en-CA" sz="2000" dirty="0">
              <a:latin typeface="Times New Roman" panose="02020603050405020304" pitchFamily="18" charset="0"/>
              <a:cs typeface="Times New Roman" panose="02020603050405020304" pitchFamily="18" charset="0"/>
            </a:endParaRPr>
          </a:p>
          <a:p>
            <a:pPr marL="0" indent="0">
              <a:buNone/>
            </a:pPr>
            <a:endParaRPr lang="en-CA"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srcRect r="43998"/>
          <a:stretch/>
        </p:blipFill>
        <p:spPr>
          <a:xfrm>
            <a:off x="1261872" y="2673099"/>
            <a:ext cx="8443831" cy="919187"/>
          </a:xfrm>
          <a:prstGeom prst="rect">
            <a:avLst/>
          </a:prstGeom>
        </p:spPr>
      </p:pic>
    </p:spTree>
    <p:extLst>
      <p:ext uri="{BB962C8B-B14F-4D97-AF65-F5344CB8AC3E}">
        <p14:creationId xmlns:p14="http://schemas.microsoft.com/office/powerpoint/2010/main" xmlns="" val="1132281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Conclusion</a:t>
            </a:r>
            <a:r>
              <a:rPr lang="en-IN" dirty="0" smtClean="0"/>
              <a:t>	</a:t>
            </a:r>
            <a:endParaRPr lang="en-IN" dirty="0"/>
          </a:p>
        </p:txBody>
      </p:sp>
      <p:sp>
        <p:nvSpPr>
          <p:cNvPr id="3" name="Content Placeholder 2"/>
          <p:cNvSpPr>
            <a:spLocks noGrp="1"/>
          </p:cNvSpPr>
          <p:nvPr>
            <p:ph idx="1"/>
          </p:nvPr>
        </p:nvSpPr>
        <p:spPr/>
        <p:txBody>
          <a:bodyPr/>
          <a:lstStyle/>
          <a:p>
            <a:r>
              <a:rPr lang="en-IN" b="1" dirty="0" smtClean="0"/>
              <a:t>IBM</a:t>
            </a:r>
            <a:r>
              <a:rPr lang="en-IN" dirty="0" smtClean="0"/>
              <a:t> is High Volatile but is profitable stock as well. This stock can see high dramatic profits or loss. It is usually for traders who prefer taking risks.</a:t>
            </a:r>
          </a:p>
          <a:p>
            <a:r>
              <a:rPr lang="en-US" b="1" dirty="0" smtClean="0"/>
              <a:t>PFE</a:t>
            </a:r>
            <a:r>
              <a:rPr lang="en-US" dirty="0" smtClean="0"/>
              <a:t> is Low Volatile and is profitable stock. New Stock Traders who want to invest can start with PFE as it wont have high loss but no high profits as well.</a:t>
            </a:r>
          </a:p>
          <a:p>
            <a:r>
              <a:rPr lang="en-US" b="1" dirty="0" smtClean="0"/>
              <a:t>AA</a:t>
            </a:r>
            <a:r>
              <a:rPr lang="en-US" dirty="0" smtClean="0"/>
              <a:t> is the stock with most stability but loss as well.</a:t>
            </a:r>
          </a:p>
          <a:p>
            <a:endParaRPr lang="en-US" dirty="0" smtClean="0"/>
          </a:p>
          <a:p>
            <a:pPr marL="0" indent="0">
              <a:buNone/>
            </a:pPr>
            <a:r>
              <a:rPr lang="en-US" dirty="0" smtClean="0"/>
              <a:t>For next week it is ideal to invest in </a:t>
            </a:r>
            <a:r>
              <a:rPr lang="en-US" b="1" dirty="0" smtClean="0"/>
              <a:t>PFE</a:t>
            </a:r>
            <a:r>
              <a:rPr lang="en-US" dirty="0" smtClean="0"/>
              <a:t> stock as it is giving highest return with more stability as well.</a:t>
            </a:r>
            <a:endParaRPr lang="en-US" dirty="0"/>
          </a:p>
        </p:txBody>
      </p:sp>
    </p:spTree>
    <p:extLst>
      <p:ext uri="{BB962C8B-B14F-4D97-AF65-F5344CB8AC3E}">
        <p14:creationId xmlns:p14="http://schemas.microsoft.com/office/powerpoint/2010/main" xmlns="" val="3292455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746E81-02E7-44C5-92DE-36B41C655FDE}"/>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DOW Jones Dataset</a:t>
            </a:r>
          </a:p>
        </p:txBody>
      </p:sp>
      <p:graphicFrame>
        <p:nvGraphicFramePr>
          <p:cNvPr id="8" name="Content Placeholder 7">
            <a:extLst>
              <a:ext uri="{FF2B5EF4-FFF2-40B4-BE49-F238E27FC236}">
                <a16:creationId xmlns:a16="http://schemas.microsoft.com/office/drawing/2014/main" xmlns="" id="{978DEFA4-AA25-4CBB-930E-3A2DADD7DD09}"/>
              </a:ext>
            </a:extLst>
          </p:cNvPr>
          <p:cNvGraphicFramePr>
            <a:graphicFrameLocks noGrp="1"/>
          </p:cNvGraphicFramePr>
          <p:nvPr>
            <p:ph idx="1"/>
            <p:extLst>
              <p:ext uri="{D42A27DB-BD31-4B8C-83A1-F6EECF244321}">
                <p14:modId xmlns:p14="http://schemas.microsoft.com/office/powerpoint/2010/main" xmlns="" val="1751803956"/>
              </p:ext>
            </p:extLst>
          </p:nvPr>
        </p:nvGraphicFramePr>
        <p:xfrm>
          <a:off x="1261872" y="2474308"/>
          <a:ext cx="8969248" cy="3804572"/>
        </p:xfrm>
        <a:graphic>
          <a:graphicData uri="http://schemas.openxmlformats.org/drawingml/2006/table">
            <a:tbl>
              <a:tblPr firstRow="1" firstCol="1" bandRow="1">
                <a:tableStyleId>{5C22544A-7EE6-4342-B048-85BDC9FD1C3A}</a:tableStyleId>
              </a:tblPr>
              <a:tblGrid>
                <a:gridCol w="838265">
                  <a:extLst>
                    <a:ext uri="{9D8B030D-6E8A-4147-A177-3AD203B41FA5}">
                      <a16:colId xmlns:a16="http://schemas.microsoft.com/office/drawing/2014/main" xmlns="" val="1935779141"/>
                    </a:ext>
                  </a:extLst>
                </a:gridCol>
                <a:gridCol w="4415557">
                  <a:extLst>
                    <a:ext uri="{9D8B030D-6E8A-4147-A177-3AD203B41FA5}">
                      <a16:colId xmlns:a16="http://schemas.microsoft.com/office/drawing/2014/main" xmlns="" val="2464766233"/>
                    </a:ext>
                  </a:extLst>
                </a:gridCol>
                <a:gridCol w="3715426">
                  <a:extLst>
                    <a:ext uri="{9D8B030D-6E8A-4147-A177-3AD203B41FA5}">
                      <a16:colId xmlns:a16="http://schemas.microsoft.com/office/drawing/2014/main" xmlns="" val="1708325412"/>
                    </a:ext>
                  </a:extLst>
                </a:gridCol>
              </a:tblGrid>
              <a:tr h="542660">
                <a:tc>
                  <a:txBody>
                    <a:bodyPr/>
                    <a:lstStyle/>
                    <a:p>
                      <a:pPr marL="3175" algn="just">
                        <a:spcAft>
                          <a:spcPts val="0"/>
                        </a:spcAft>
                      </a:pPr>
                      <a:r>
                        <a:rPr lang="en-US" sz="1400">
                          <a:effectLst/>
                        </a:rPr>
                        <a:t>Index</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2540" algn="just">
                        <a:spcAft>
                          <a:spcPts val="0"/>
                        </a:spcAft>
                      </a:pPr>
                      <a:r>
                        <a:rPr lang="en-US" sz="1400">
                          <a:effectLst/>
                        </a:rPr>
                        <a:t>Attribute</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1270" algn="just">
                        <a:spcAft>
                          <a:spcPts val="0"/>
                        </a:spcAft>
                      </a:pPr>
                      <a:r>
                        <a:rPr lang="en-US" sz="1400">
                          <a:effectLst/>
                        </a:rPr>
                        <a:t>Significance</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extLst>
                  <a:ext uri="{0D108BD9-81ED-4DB2-BD59-A6C34878D82A}">
                    <a16:rowId xmlns:a16="http://schemas.microsoft.com/office/drawing/2014/main" xmlns="" val="2769914918"/>
                  </a:ext>
                </a:extLst>
              </a:tr>
              <a:tr h="470305">
                <a:tc>
                  <a:txBody>
                    <a:bodyPr/>
                    <a:lstStyle/>
                    <a:p>
                      <a:pPr marL="3175" algn="just">
                        <a:spcAft>
                          <a:spcPts val="0"/>
                        </a:spcAft>
                      </a:pPr>
                      <a:r>
                        <a:rPr lang="en-US" sz="1200">
                          <a:effectLst/>
                        </a:rPr>
                        <a:t>1</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3175" algn="just">
                        <a:spcAft>
                          <a:spcPts val="0"/>
                        </a:spcAft>
                      </a:pPr>
                      <a:r>
                        <a:rPr lang="en-US" sz="1200" dirty="0">
                          <a:effectLst/>
                        </a:rPr>
                        <a:t>Quarter</a:t>
                      </a:r>
                      <a:endParaRPr lang="en-CA" sz="1000" dirty="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1905" algn="just">
                        <a:spcAft>
                          <a:spcPts val="0"/>
                        </a:spcAft>
                      </a:pPr>
                      <a:r>
                        <a:rPr lang="en-US" sz="1200">
                          <a:effectLst/>
                        </a:rPr>
                        <a:t>The yearly quarter(1=Jan-Mar; 2=Apr-Jun)</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extLst>
                  <a:ext uri="{0D108BD9-81ED-4DB2-BD59-A6C34878D82A}">
                    <a16:rowId xmlns:a16="http://schemas.microsoft.com/office/drawing/2014/main" xmlns="" val="3680211898"/>
                  </a:ext>
                </a:extLst>
              </a:tr>
              <a:tr h="385137">
                <a:tc>
                  <a:txBody>
                    <a:bodyPr/>
                    <a:lstStyle/>
                    <a:p>
                      <a:pPr marL="3175" algn="just">
                        <a:spcAft>
                          <a:spcPts val="0"/>
                        </a:spcAft>
                      </a:pPr>
                      <a:r>
                        <a:rPr lang="en-US" sz="1200">
                          <a:effectLst/>
                        </a:rPr>
                        <a:t>2</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3175" algn="just">
                        <a:spcAft>
                          <a:spcPts val="0"/>
                        </a:spcAft>
                      </a:pPr>
                      <a:r>
                        <a:rPr lang="en-US" sz="1200">
                          <a:effectLst/>
                        </a:rPr>
                        <a:t>Stock</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algn="just">
                        <a:lnSpc>
                          <a:spcPct val="107000"/>
                        </a:lnSpc>
                        <a:spcAft>
                          <a:spcPts val="35"/>
                        </a:spcAft>
                      </a:pPr>
                      <a:r>
                        <a:rPr lang="en-US" sz="1200">
                          <a:effectLst/>
                        </a:rPr>
                        <a:t>Stock symbol</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extLst>
                  <a:ext uri="{0D108BD9-81ED-4DB2-BD59-A6C34878D82A}">
                    <a16:rowId xmlns:a16="http://schemas.microsoft.com/office/drawing/2014/main" xmlns="" val="2744854064"/>
                  </a:ext>
                </a:extLst>
              </a:tr>
              <a:tr h="488620">
                <a:tc>
                  <a:txBody>
                    <a:bodyPr/>
                    <a:lstStyle/>
                    <a:p>
                      <a:pPr marL="3175" algn="just">
                        <a:spcAft>
                          <a:spcPts val="0"/>
                        </a:spcAft>
                      </a:pPr>
                      <a:r>
                        <a:rPr lang="en-US" sz="1200">
                          <a:effectLst/>
                        </a:rPr>
                        <a:t>3</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3175" algn="just">
                        <a:spcAft>
                          <a:spcPts val="0"/>
                        </a:spcAft>
                      </a:pPr>
                      <a:r>
                        <a:rPr lang="en-US" sz="1000">
                          <a:effectLst/>
                        </a:rPr>
                        <a:t>date</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algn="just">
                        <a:lnSpc>
                          <a:spcPct val="107000"/>
                        </a:lnSpc>
                        <a:spcAft>
                          <a:spcPts val="0"/>
                        </a:spcAft>
                      </a:pPr>
                      <a:r>
                        <a:rPr lang="en-US" sz="1200">
                          <a:effectLst/>
                        </a:rPr>
                        <a:t>The last business day of the work which is typically Friday.</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extLst>
                  <a:ext uri="{0D108BD9-81ED-4DB2-BD59-A6C34878D82A}">
                    <a16:rowId xmlns:a16="http://schemas.microsoft.com/office/drawing/2014/main" xmlns="" val="1560677122"/>
                  </a:ext>
                </a:extLst>
              </a:tr>
              <a:tr h="470305">
                <a:tc>
                  <a:txBody>
                    <a:bodyPr/>
                    <a:lstStyle/>
                    <a:p>
                      <a:pPr marL="3175" algn="just">
                        <a:spcAft>
                          <a:spcPts val="0"/>
                        </a:spcAft>
                      </a:pPr>
                      <a:r>
                        <a:rPr lang="en-US" sz="1200">
                          <a:effectLst/>
                        </a:rPr>
                        <a:t>4</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3175" algn="just">
                        <a:spcAft>
                          <a:spcPts val="0"/>
                        </a:spcAft>
                      </a:pPr>
                      <a:r>
                        <a:rPr lang="en-US" sz="1200">
                          <a:effectLst/>
                        </a:rPr>
                        <a:t>open</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3175" indent="-1270" algn="just">
                        <a:spcAft>
                          <a:spcPts val="0"/>
                        </a:spcAft>
                      </a:pPr>
                      <a:r>
                        <a:rPr lang="en-US" sz="1200">
                          <a:effectLst/>
                        </a:rPr>
                        <a:t>The price of the stock at the beginning of the week.</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extLst>
                  <a:ext uri="{0D108BD9-81ED-4DB2-BD59-A6C34878D82A}">
                    <a16:rowId xmlns:a16="http://schemas.microsoft.com/office/drawing/2014/main" xmlns="" val="73944509"/>
                  </a:ext>
                </a:extLst>
              </a:tr>
              <a:tr h="470305">
                <a:tc>
                  <a:txBody>
                    <a:bodyPr/>
                    <a:lstStyle/>
                    <a:p>
                      <a:pPr marL="3175" algn="just">
                        <a:spcAft>
                          <a:spcPts val="0"/>
                        </a:spcAft>
                      </a:pPr>
                      <a:r>
                        <a:rPr lang="en-US" sz="1200">
                          <a:effectLst/>
                        </a:rPr>
                        <a:t>5</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3175" algn="just">
                        <a:spcAft>
                          <a:spcPts val="0"/>
                        </a:spcAft>
                      </a:pPr>
                      <a:r>
                        <a:rPr lang="en-US" sz="1200">
                          <a:effectLst/>
                        </a:rPr>
                        <a:t>high</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1905" algn="just">
                        <a:spcAft>
                          <a:spcPts val="0"/>
                        </a:spcAft>
                      </a:pPr>
                      <a:r>
                        <a:rPr lang="en-US" sz="1200">
                          <a:effectLst/>
                        </a:rPr>
                        <a:t>The highest price of the stock during the week.</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extLst>
                  <a:ext uri="{0D108BD9-81ED-4DB2-BD59-A6C34878D82A}">
                    <a16:rowId xmlns:a16="http://schemas.microsoft.com/office/drawing/2014/main" xmlns="" val="2964704072"/>
                  </a:ext>
                </a:extLst>
              </a:tr>
              <a:tr h="488620">
                <a:tc>
                  <a:txBody>
                    <a:bodyPr/>
                    <a:lstStyle/>
                    <a:p>
                      <a:pPr marL="3175" algn="just">
                        <a:spcAft>
                          <a:spcPts val="0"/>
                        </a:spcAft>
                      </a:pPr>
                      <a:r>
                        <a:rPr lang="en-US" sz="1200">
                          <a:effectLst/>
                        </a:rPr>
                        <a:t>6</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3175" algn="just">
                        <a:spcAft>
                          <a:spcPts val="0"/>
                        </a:spcAft>
                      </a:pPr>
                      <a:r>
                        <a:rPr lang="en-US" sz="1200">
                          <a:effectLst/>
                        </a:rPr>
                        <a:t>low</a:t>
                      </a:r>
                      <a:endParaRPr lang="en-CA" sz="1000">
                        <a:effectLst/>
                      </a:endParaRPr>
                    </a:p>
                    <a:p>
                      <a:pPr marL="3175" algn="just">
                        <a:spcAft>
                          <a:spcPts val="0"/>
                        </a:spcAft>
                      </a:pPr>
                      <a:r>
                        <a:rPr lang="en-US" sz="1200">
                          <a:effectLst/>
                        </a:rPr>
                        <a:t> </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algn="just">
                        <a:lnSpc>
                          <a:spcPct val="107000"/>
                        </a:lnSpc>
                        <a:spcAft>
                          <a:spcPts val="0"/>
                        </a:spcAft>
                      </a:pPr>
                      <a:r>
                        <a:rPr lang="en-US" sz="1200">
                          <a:effectLst/>
                        </a:rPr>
                        <a:t>The lowest  price of the stock during the week.</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extLst>
                  <a:ext uri="{0D108BD9-81ED-4DB2-BD59-A6C34878D82A}">
                    <a16:rowId xmlns:a16="http://schemas.microsoft.com/office/drawing/2014/main" xmlns="" val="2255446941"/>
                  </a:ext>
                </a:extLst>
              </a:tr>
              <a:tr h="488620">
                <a:tc>
                  <a:txBody>
                    <a:bodyPr/>
                    <a:lstStyle/>
                    <a:p>
                      <a:pPr marL="3175" algn="just">
                        <a:spcAft>
                          <a:spcPts val="0"/>
                        </a:spcAft>
                      </a:pPr>
                      <a:r>
                        <a:rPr lang="en-US" sz="1200">
                          <a:effectLst/>
                        </a:rPr>
                        <a:t>7</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3175" algn="just">
                        <a:spcAft>
                          <a:spcPts val="0"/>
                        </a:spcAft>
                      </a:pPr>
                      <a:r>
                        <a:rPr lang="en-US" sz="1200">
                          <a:effectLst/>
                        </a:rPr>
                        <a:t>close</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algn="just">
                        <a:lnSpc>
                          <a:spcPct val="107000"/>
                        </a:lnSpc>
                        <a:spcAft>
                          <a:spcPts val="0"/>
                        </a:spcAft>
                      </a:pPr>
                      <a:r>
                        <a:rPr lang="en-US" sz="1200" dirty="0">
                          <a:effectLst/>
                        </a:rPr>
                        <a:t>The price of the stock at the end of the week.</a:t>
                      </a:r>
                      <a:endParaRPr lang="en-CA" sz="1000" dirty="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extLst>
                  <a:ext uri="{0D108BD9-81ED-4DB2-BD59-A6C34878D82A}">
                    <a16:rowId xmlns:a16="http://schemas.microsoft.com/office/drawing/2014/main" xmlns="" val="3005088190"/>
                  </a:ext>
                </a:extLst>
              </a:tr>
            </a:tbl>
          </a:graphicData>
        </a:graphic>
      </p:graphicFrame>
    </p:spTree>
    <p:extLst>
      <p:ext uri="{BB962C8B-B14F-4D97-AF65-F5344CB8AC3E}">
        <p14:creationId xmlns:p14="http://schemas.microsoft.com/office/powerpoint/2010/main" xmlns="" val="1601646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97C3E87E-CADD-4281-A8D8-620156F48514}"/>
              </a:ext>
            </a:extLst>
          </p:cNvPr>
          <p:cNvGraphicFramePr>
            <a:graphicFrameLocks noGrp="1"/>
          </p:cNvGraphicFramePr>
          <p:nvPr>
            <p:ph idx="1"/>
            <p:extLst>
              <p:ext uri="{D42A27DB-BD31-4B8C-83A1-F6EECF244321}">
                <p14:modId xmlns:p14="http://schemas.microsoft.com/office/powerpoint/2010/main" xmlns="" val="1898913718"/>
              </p:ext>
            </p:extLst>
          </p:nvPr>
        </p:nvGraphicFramePr>
        <p:xfrm>
          <a:off x="1239519" y="1341121"/>
          <a:ext cx="9215122" cy="4744720"/>
        </p:xfrm>
        <a:graphic>
          <a:graphicData uri="http://schemas.openxmlformats.org/drawingml/2006/table">
            <a:tbl>
              <a:tblPr firstRow="1" firstCol="1" bandRow="1">
                <a:tableStyleId>{5C22544A-7EE6-4342-B048-85BDC9FD1C3A}</a:tableStyleId>
              </a:tblPr>
              <a:tblGrid>
                <a:gridCol w="861245">
                  <a:extLst>
                    <a:ext uri="{9D8B030D-6E8A-4147-A177-3AD203B41FA5}">
                      <a16:colId xmlns:a16="http://schemas.microsoft.com/office/drawing/2014/main" xmlns="" val="30045065"/>
                    </a:ext>
                  </a:extLst>
                </a:gridCol>
                <a:gridCol w="4536600">
                  <a:extLst>
                    <a:ext uri="{9D8B030D-6E8A-4147-A177-3AD203B41FA5}">
                      <a16:colId xmlns:a16="http://schemas.microsoft.com/office/drawing/2014/main" xmlns="" val="655488762"/>
                    </a:ext>
                  </a:extLst>
                </a:gridCol>
                <a:gridCol w="3817277">
                  <a:extLst>
                    <a:ext uri="{9D8B030D-6E8A-4147-A177-3AD203B41FA5}">
                      <a16:colId xmlns:a16="http://schemas.microsoft.com/office/drawing/2014/main" xmlns="" val="3748023882"/>
                    </a:ext>
                  </a:extLst>
                </a:gridCol>
              </a:tblGrid>
              <a:tr h="575552">
                <a:tc>
                  <a:txBody>
                    <a:bodyPr/>
                    <a:lstStyle/>
                    <a:p>
                      <a:pPr marL="3175" algn="just">
                        <a:spcAft>
                          <a:spcPts val="0"/>
                        </a:spcAft>
                      </a:pPr>
                      <a:r>
                        <a:rPr lang="en-US" sz="1200" b="0">
                          <a:solidFill>
                            <a:schemeClr val="tx1"/>
                          </a:solidFill>
                          <a:effectLst/>
                        </a:rPr>
                        <a:t>8</a:t>
                      </a:r>
                      <a:endParaRPr lang="en-CA" sz="1000" b="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3175" algn="just">
                        <a:spcAft>
                          <a:spcPts val="0"/>
                        </a:spcAft>
                      </a:pPr>
                      <a:r>
                        <a:rPr lang="en-US" sz="1200" b="0" dirty="0">
                          <a:solidFill>
                            <a:schemeClr val="tx1"/>
                          </a:solidFill>
                          <a:effectLst/>
                        </a:rPr>
                        <a:t>volume</a:t>
                      </a:r>
                      <a:endParaRPr lang="en-CA" sz="1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solidFill>
                      <a:schemeClr val="bg1">
                        <a:lumMod val="95000"/>
                      </a:schemeClr>
                    </a:solidFill>
                  </a:tcPr>
                </a:tc>
                <a:tc>
                  <a:txBody>
                    <a:bodyPr/>
                    <a:lstStyle/>
                    <a:p>
                      <a:pPr marL="1905" algn="just">
                        <a:spcAft>
                          <a:spcPts val="0"/>
                        </a:spcAft>
                      </a:pPr>
                      <a:r>
                        <a:rPr lang="en-US" sz="1200" b="0" dirty="0">
                          <a:solidFill>
                            <a:schemeClr val="tx1"/>
                          </a:solidFill>
                          <a:effectLst/>
                        </a:rPr>
                        <a:t>The number of shares of stock that traded hands in the previous week.</a:t>
                      </a:r>
                      <a:endParaRPr lang="en-CA" sz="1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solidFill>
                      <a:schemeClr val="bg1">
                        <a:lumMod val="95000"/>
                      </a:schemeClr>
                    </a:solidFill>
                  </a:tcPr>
                </a:tc>
                <a:extLst>
                  <a:ext uri="{0D108BD9-81ED-4DB2-BD59-A6C34878D82A}">
                    <a16:rowId xmlns:a16="http://schemas.microsoft.com/office/drawing/2014/main" xmlns="" val="1806050324"/>
                  </a:ext>
                </a:extLst>
              </a:tr>
              <a:tr h="502346">
                <a:tc>
                  <a:txBody>
                    <a:bodyPr/>
                    <a:lstStyle/>
                    <a:p>
                      <a:pPr marL="3175" algn="just">
                        <a:spcAft>
                          <a:spcPts val="0"/>
                        </a:spcAft>
                      </a:pPr>
                      <a:r>
                        <a:rPr lang="en-US" sz="1200">
                          <a:effectLst/>
                        </a:rPr>
                        <a:t>9</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3175" algn="just">
                        <a:spcAft>
                          <a:spcPts val="0"/>
                        </a:spcAft>
                      </a:pPr>
                      <a:r>
                        <a:rPr lang="en-US" sz="1200" dirty="0" err="1">
                          <a:effectLst/>
                        </a:rPr>
                        <a:t>percent_change_price</a:t>
                      </a:r>
                      <a:endParaRPr lang="en-CA" sz="1000" dirty="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algn="just">
                        <a:lnSpc>
                          <a:spcPct val="107000"/>
                        </a:lnSpc>
                        <a:spcAft>
                          <a:spcPts val="0"/>
                        </a:spcAft>
                      </a:pPr>
                      <a:r>
                        <a:rPr lang="en-US" sz="1200" dirty="0">
                          <a:effectLst/>
                        </a:rPr>
                        <a:t>The percentage change in price throughout the week.</a:t>
                      </a:r>
                      <a:endParaRPr lang="en-CA" sz="1000" dirty="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extLst>
                  <a:ext uri="{0D108BD9-81ED-4DB2-BD59-A6C34878D82A}">
                    <a16:rowId xmlns:a16="http://schemas.microsoft.com/office/drawing/2014/main" xmlns="" val="4283993598"/>
                  </a:ext>
                </a:extLst>
              </a:tr>
              <a:tr h="757308">
                <a:tc>
                  <a:txBody>
                    <a:bodyPr/>
                    <a:lstStyle/>
                    <a:p>
                      <a:pPr marL="3175" algn="just">
                        <a:spcAft>
                          <a:spcPts val="0"/>
                        </a:spcAft>
                      </a:pPr>
                      <a:r>
                        <a:rPr lang="en-US" sz="1200">
                          <a:effectLst/>
                        </a:rPr>
                        <a:t>10</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3175" algn="just">
                        <a:spcAft>
                          <a:spcPts val="0"/>
                        </a:spcAft>
                      </a:pPr>
                      <a:r>
                        <a:rPr lang="en-US" sz="1200" dirty="0" err="1">
                          <a:effectLst/>
                        </a:rPr>
                        <a:t>percent_change_volume_over_last_week</a:t>
                      </a:r>
                      <a:endParaRPr lang="en-CA" sz="1000" dirty="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1905" algn="just">
                        <a:spcAft>
                          <a:spcPts val="0"/>
                        </a:spcAft>
                      </a:pPr>
                      <a:r>
                        <a:rPr lang="en-US" sz="1200" dirty="0">
                          <a:effectLst/>
                        </a:rPr>
                        <a:t>The percentage change in the number of shares of stock that traded hands for this week compared to the previous week.</a:t>
                      </a:r>
                      <a:endParaRPr lang="en-CA" sz="1000" dirty="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extLst>
                  <a:ext uri="{0D108BD9-81ED-4DB2-BD59-A6C34878D82A}">
                    <a16:rowId xmlns:a16="http://schemas.microsoft.com/office/drawing/2014/main" xmlns="" val="3743320610"/>
                  </a:ext>
                </a:extLst>
              </a:tr>
              <a:tr h="603639">
                <a:tc>
                  <a:txBody>
                    <a:bodyPr/>
                    <a:lstStyle/>
                    <a:p>
                      <a:pPr marL="3175" algn="just">
                        <a:spcAft>
                          <a:spcPts val="0"/>
                        </a:spcAft>
                      </a:pPr>
                      <a:r>
                        <a:rPr lang="en-US" sz="1200">
                          <a:effectLst/>
                        </a:rPr>
                        <a:t>11</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3175" algn="just">
                        <a:spcAft>
                          <a:spcPts val="0"/>
                        </a:spcAft>
                      </a:pPr>
                      <a:r>
                        <a:rPr lang="en-US" sz="1200">
                          <a:effectLst/>
                        </a:rPr>
                        <a:t>previous_weeks_volume</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algn="just">
                        <a:lnSpc>
                          <a:spcPct val="107000"/>
                        </a:lnSpc>
                        <a:spcAft>
                          <a:spcPts val="0"/>
                        </a:spcAft>
                      </a:pPr>
                      <a:r>
                        <a:rPr lang="en-US" sz="1200">
                          <a:effectLst/>
                        </a:rPr>
                        <a:t>The no.of.shares of stocks that traded hands in the previous week.</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extLst>
                  <a:ext uri="{0D108BD9-81ED-4DB2-BD59-A6C34878D82A}">
                    <a16:rowId xmlns:a16="http://schemas.microsoft.com/office/drawing/2014/main" xmlns="" val="3404051971"/>
                  </a:ext>
                </a:extLst>
              </a:tr>
              <a:tr h="393800">
                <a:tc>
                  <a:txBody>
                    <a:bodyPr/>
                    <a:lstStyle/>
                    <a:p>
                      <a:pPr marL="3175" algn="just">
                        <a:spcAft>
                          <a:spcPts val="0"/>
                        </a:spcAft>
                      </a:pPr>
                      <a:r>
                        <a:rPr lang="en-US" sz="1200">
                          <a:effectLst/>
                        </a:rPr>
                        <a:t>12</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3175" algn="just">
                        <a:spcAft>
                          <a:spcPts val="0"/>
                        </a:spcAft>
                      </a:pPr>
                      <a:r>
                        <a:rPr lang="en-US" sz="1200" dirty="0" err="1">
                          <a:effectLst/>
                        </a:rPr>
                        <a:t>next_weeks_open</a:t>
                      </a:r>
                      <a:endParaRPr lang="en-CA" sz="1000" dirty="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3175" algn="just">
                        <a:spcAft>
                          <a:spcPts val="0"/>
                        </a:spcAft>
                      </a:pPr>
                      <a:r>
                        <a:rPr lang="en-US" sz="1200">
                          <a:effectLst/>
                        </a:rPr>
                        <a:t>The opening price of the stock in the following week.</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extLst>
                  <a:ext uri="{0D108BD9-81ED-4DB2-BD59-A6C34878D82A}">
                    <a16:rowId xmlns:a16="http://schemas.microsoft.com/office/drawing/2014/main" xmlns="" val="232030072"/>
                  </a:ext>
                </a:extLst>
              </a:tr>
              <a:tr h="467006">
                <a:tc>
                  <a:txBody>
                    <a:bodyPr/>
                    <a:lstStyle/>
                    <a:p>
                      <a:pPr marL="3175" algn="just">
                        <a:spcAft>
                          <a:spcPts val="0"/>
                        </a:spcAft>
                      </a:pPr>
                      <a:r>
                        <a:rPr lang="en-US" sz="1200">
                          <a:effectLst/>
                        </a:rPr>
                        <a:t>13</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3175" algn="just">
                        <a:spcAft>
                          <a:spcPts val="0"/>
                        </a:spcAft>
                      </a:pPr>
                      <a:r>
                        <a:rPr lang="en-US" sz="1200">
                          <a:effectLst/>
                        </a:rPr>
                        <a:t>next_weeks_close</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algn="just">
                        <a:lnSpc>
                          <a:spcPct val="107000"/>
                        </a:lnSpc>
                        <a:spcAft>
                          <a:spcPts val="0"/>
                        </a:spcAft>
                      </a:pPr>
                      <a:r>
                        <a:rPr lang="en-US" sz="1200">
                          <a:effectLst/>
                        </a:rPr>
                        <a:t>The closing price of the stock in the following week.</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extLst>
                  <a:ext uri="{0D108BD9-81ED-4DB2-BD59-A6C34878D82A}">
                    <a16:rowId xmlns:a16="http://schemas.microsoft.com/office/drawing/2014/main" xmlns="" val="939331516"/>
                  </a:ext>
                </a:extLst>
              </a:tr>
              <a:tr h="603639">
                <a:tc>
                  <a:txBody>
                    <a:bodyPr/>
                    <a:lstStyle/>
                    <a:p>
                      <a:pPr marL="3175" algn="just">
                        <a:spcAft>
                          <a:spcPts val="0"/>
                        </a:spcAft>
                      </a:pPr>
                      <a:r>
                        <a:rPr lang="en-US" sz="1200">
                          <a:effectLst/>
                        </a:rPr>
                        <a:t>14</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3175" algn="just">
                        <a:spcAft>
                          <a:spcPts val="0"/>
                        </a:spcAft>
                      </a:pPr>
                      <a:r>
                        <a:rPr lang="en-US" sz="1200">
                          <a:effectLst/>
                        </a:rPr>
                        <a:t>percent_change_next_weeks_price</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algn="just">
                        <a:lnSpc>
                          <a:spcPct val="107000"/>
                        </a:lnSpc>
                        <a:spcAft>
                          <a:spcPts val="0"/>
                        </a:spcAft>
                      </a:pPr>
                      <a:r>
                        <a:rPr lang="en-US" sz="1200">
                          <a:effectLst/>
                        </a:rPr>
                        <a:t>The percentage change in the price of the stock in the following week.</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extLst>
                  <a:ext uri="{0D108BD9-81ED-4DB2-BD59-A6C34878D82A}">
                    <a16:rowId xmlns:a16="http://schemas.microsoft.com/office/drawing/2014/main" xmlns="" val="1494818219"/>
                  </a:ext>
                </a:extLst>
              </a:tr>
              <a:tr h="409135">
                <a:tc>
                  <a:txBody>
                    <a:bodyPr/>
                    <a:lstStyle/>
                    <a:p>
                      <a:pPr marL="3175" algn="just">
                        <a:spcAft>
                          <a:spcPts val="0"/>
                        </a:spcAft>
                      </a:pPr>
                      <a:r>
                        <a:rPr lang="en-US" sz="1200">
                          <a:effectLst/>
                        </a:rPr>
                        <a:t>15</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3175" algn="just">
                        <a:spcAft>
                          <a:spcPts val="0"/>
                        </a:spcAft>
                      </a:pPr>
                      <a:r>
                        <a:rPr lang="en-US" sz="1200">
                          <a:effectLst/>
                        </a:rPr>
                        <a:t>days_to_next_dividend</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algn="just">
                        <a:lnSpc>
                          <a:spcPct val="107000"/>
                        </a:lnSpc>
                        <a:spcAft>
                          <a:spcPts val="0"/>
                        </a:spcAft>
                      </a:pPr>
                      <a:r>
                        <a:rPr lang="en-US" sz="1200">
                          <a:effectLst/>
                        </a:rPr>
                        <a:t>The number of days until the next dividend.</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extLst>
                  <a:ext uri="{0D108BD9-81ED-4DB2-BD59-A6C34878D82A}">
                    <a16:rowId xmlns:a16="http://schemas.microsoft.com/office/drawing/2014/main" xmlns="" val="468002872"/>
                  </a:ext>
                </a:extLst>
              </a:tr>
              <a:tr h="432295">
                <a:tc>
                  <a:txBody>
                    <a:bodyPr/>
                    <a:lstStyle/>
                    <a:p>
                      <a:pPr marL="3175" algn="just">
                        <a:spcAft>
                          <a:spcPts val="0"/>
                        </a:spcAft>
                      </a:pPr>
                      <a:r>
                        <a:rPr lang="en-US" sz="1200" dirty="0">
                          <a:effectLst/>
                        </a:rPr>
                        <a:t>16</a:t>
                      </a:r>
                      <a:endParaRPr lang="en-CA" sz="1000" dirty="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marL="3175" algn="just">
                        <a:spcAft>
                          <a:spcPts val="0"/>
                        </a:spcAft>
                      </a:pPr>
                      <a:r>
                        <a:rPr lang="en-US" sz="1200">
                          <a:effectLst/>
                        </a:rPr>
                        <a:t>percent_return_next_dividend</a:t>
                      </a:r>
                      <a:endParaRPr lang="en-CA" sz="100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tc>
                  <a:txBody>
                    <a:bodyPr/>
                    <a:lstStyle/>
                    <a:p>
                      <a:pPr algn="just">
                        <a:lnSpc>
                          <a:spcPct val="107000"/>
                        </a:lnSpc>
                        <a:spcAft>
                          <a:spcPts val="0"/>
                        </a:spcAft>
                      </a:pPr>
                      <a:r>
                        <a:rPr lang="en-US" sz="1200" dirty="0">
                          <a:effectLst/>
                        </a:rPr>
                        <a:t>The percentage of return on the next dividend.</a:t>
                      </a:r>
                      <a:endParaRPr lang="en-CA" sz="1000" dirty="0">
                        <a:effectLst/>
                        <a:latin typeface="Calibri" panose="020F0502020204030204" pitchFamily="34" charset="0"/>
                        <a:ea typeface="Calibri" panose="020F0502020204030204" pitchFamily="34" charset="0"/>
                        <a:cs typeface="Arial" panose="020B0604020202020204" pitchFamily="34" charset="0"/>
                      </a:endParaRPr>
                    </a:p>
                  </a:txBody>
                  <a:tcPr marL="65405" marR="34290" marT="30480" marB="0"/>
                </a:tc>
                <a:extLst>
                  <a:ext uri="{0D108BD9-81ED-4DB2-BD59-A6C34878D82A}">
                    <a16:rowId xmlns:a16="http://schemas.microsoft.com/office/drawing/2014/main" xmlns="" val="794143159"/>
                  </a:ext>
                </a:extLst>
              </a:tr>
            </a:tbl>
          </a:graphicData>
        </a:graphic>
      </p:graphicFrame>
    </p:spTree>
    <p:extLst>
      <p:ext uri="{BB962C8B-B14F-4D97-AF65-F5344CB8AC3E}">
        <p14:creationId xmlns:p14="http://schemas.microsoft.com/office/powerpoint/2010/main" xmlns="" val="3407335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BC3CF1-4B72-47E8-AD19-957839FF928F}"/>
              </a:ext>
            </a:extLst>
          </p:cNvPr>
          <p:cNvSpPr>
            <a:spLocks noGrp="1"/>
          </p:cNvSpPr>
          <p:nvPr>
            <p:ph type="title"/>
          </p:nvPr>
        </p:nvSpPr>
        <p:spPr>
          <a:xfrm>
            <a:off x="1261872" y="365760"/>
            <a:ext cx="9692640" cy="1325562"/>
          </a:xfrm>
        </p:spPr>
        <p:txBody>
          <a:bodyPr/>
          <a:lstStyle/>
          <a:p>
            <a:r>
              <a:rPr lang="en-CA" dirty="0">
                <a:latin typeface="Times New Roman" panose="02020603050405020304" pitchFamily="18" charset="0"/>
                <a:cs typeface="Times New Roman" panose="02020603050405020304" pitchFamily="18" charset="0"/>
              </a:rPr>
              <a:t>Data Cleaning</a:t>
            </a:r>
          </a:p>
        </p:txBody>
      </p:sp>
      <p:sp>
        <p:nvSpPr>
          <p:cNvPr id="6" name="Rectangle 5">
            <a:extLst>
              <a:ext uri="{FF2B5EF4-FFF2-40B4-BE49-F238E27FC236}">
                <a16:creationId xmlns:a16="http://schemas.microsoft.com/office/drawing/2014/main" xmlns="" id="{538CC8E2-2D94-477F-9A3F-664D62556149}"/>
              </a:ext>
            </a:extLst>
          </p:cNvPr>
          <p:cNvSpPr/>
          <p:nvPr/>
        </p:nvSpPr>
        <p:spPr>
          <a:xfrm>
            <a:off x="1235993" y="3111035"/>
            <a:ext cx="8379968" cy="2554545"/>
          </a:xfrm>
          <a:prstGeom prst="rect">
            <a:avLst/>
          </a:prstGeom>
        </p:spPr>
        <p:txBody>
          <a:bodyPr wrap="square">
            <a:spAutoFit/>
          </a:bodyPr>
          <a:lstStyle/>
          <a:p>
            <a:pPr marL="285750" indent="-285750" algn="just">
              <a:spcAft>
                <a:spcPts val="0"/>
              </a:spcAft>
              <a:buFont typeface="Arial" panose="020B0604020202020204" pitchFamily="34" charset="0"/>
              <a:buChar char="•"/>
            </a:pP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Aft>
                <a:spcPts val="0"/>
              </a:spcAft>
              <a:buFont typeface="Arial" panose="020B0604020202020204" pitchFamily="34" charset="0"/>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Missing </a:t>
            </a:r>
            <a:r>
              <a:rPr lang="en-US" sz="2000" dirty="0">
                <a:latin typeface="Times New Roman" panose="02020603050405020304" pitchFamily="18" charset="0"/>
                <a:ea typeface="Calibri" panose="020F0502020204030204" pitchFamily="34" charset="0"/>
                <a:cs typeface="Times New Roman" panose="02020603050405020304" pitchFamily="18" charset="0"/>
              </a:rPr>
              <a:t>values with ‘Nan’ in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percentage_change_over_lst_wk</a:t>
            </a:r>
            <a:r>
              <a:rPr lang="en-US" sz="2000" dirty="0">
                <a:latin typeface="Times New Roman" panose="02020603050405020304" pitchFamily="18" charset="0"/>
                <a:ea typeface="Calibri" panose="020F0502020204030204" pitchFamily="34" charset="0"/>
                <a:cs typeface="Times New Roman" panose="02020603050405020304" pitchFamily="18" charset="0"/>
              </a:rPr>
              <a:t> and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previous_weeks_volume</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columns</a:t>
            </a:r>
          </a:p>
          <a:p>
            <a:pPr marL="285750" indent="-285750" algn="just">
              <a:spcAft>
                <a:spcPts val="0"/>
              </a:spcAft>
              <a:buFont typeface="Arial" panose="020B0604020202020204" pitchFamily="34" charset="0"/>
              <a:buChar char="•"/>
            </a:pPr>
            <a:endParaRPr lang="en-CA"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Aft>
                <a:spcPts val="0"/>
              </a:spcAft>
              <a:buFont typeface="Arial" panose="020B0604020202020204" pitchFamily="34" charset="0"/>
              <a:buChar char="•"/>
            </a:pPr>
            <a:endParaRPr lang="en-CA" sz="2000"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CA" sz="20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Aft>
                <a:spcPts val="0"/>
              </a:spcAft>
            </a:pP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Aft>
                <a:spcPts val="0"/>
              </a:spcAft>
            </a:pPr>
            <a:endParaRPr lang="en-CA"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Content Placeholder 9"/>
          <p:cNvPicPr>
            <a:picLocks noGrp="1"/>
          </p:cNvPicPr>
          <p:nvPr>
            <p:ph idx="1"/>
          </p:nvPr>
        </p:nvPicPr>
        <p:blipFill>
          <a:blip r:embed="rId2"/>
          <a:srcRect/>
          <a:stretch>
            <a:fillRect/>
          </a:stretch>
        </p:blipFill>
        <p:spPr bwMode="auto">
          <a:xfrm>
            <a:off x="934258" y="1873764"/>
            <a:ext cx="8594725" cy="1585428"/>
          </a:xfrm>
          <a:prstGeom prst="rect">
            <a:avLst/>
          </a:prstGeom>
          <a:noFill/>
          <a:ln w="9525">
            <a:noFill/>
            <a:miter lim="800000"/>
            <a:headEnd/>
            <a:tailEnd/>
          </a:ln>
        </p:spPr>
      </p:pic>
      <p:pic>
        <p:nvPicPr>
          <p:cNvPr id="11" name="Picture 10"/>
          <p:cNvPicPr>
            <a:picLocks noChangeAspect="1"/>
          </p:cNvPicPr>
          <p:nvPr/>
        </p:nvPicPr>
        <p:blipFill>
          <a:blip r:embed="rId3"/>
          <a:stretch>
            <a:fillRect/>
          </a:stretch>
        </p:blipFill>
        <p:spPr>
          <a:xfrm>
            <a:off x="1532248" y="4493205"/>
            <a:ext cx="6549716" cy="1012912"/>
          </a:xfrm>
          <a:prstGeom prst="rect">
            <a:avLst/>
          </a:prstGeom>
        </p:spPr>
      </p:pic>
    </p:spTree>
    <p:extLst>
      <p:ext uri="{BB962C8B-B14F-4D97-AF65-F5344CB8AC3E}">
        <p14:creationId xmlns:p14="http://schemas.microsoft.com/office/powerpoint/2010/main" xmlns="" val="374433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040346"/>
          </a:xfrm>
        </p:spPr>
        <p:txBody>
          <a:bodyPr>
            <a:normAutofit/>
          </a:bodyPr>
          <a:lstStyle/>
          <a:p>
            <a:r>
              <a:rPr lang="en-US" sz="1800" dirty="0" smtClean="0"/>
              <a:t>The below command gives the different stock names </a:t>
            </a:r>
            <a:endParaRPr lang="en-US" sz="1800" dirty="0"/>
          </a:p>
        </p:txBody>
      </p:sp>
      <p:pic>
        <p:nvPicPr>
          <p:cNvPr id="4" name="Content Placeholder 3"/>
          <p:cNvPicPr>
            <a:picLocks noGrp="1"/>
          </p:cNvPicPr>
          <p:nvPr>
            <p:ph idx="1"/>
          </p:nvPr>
        </p:nvPicPr>
        <p:blipFill>
          <a:blip r:embed="rId2"/>
          <a:srcRect/>
          <a:stretch>
            <a:fillRect/>
          </a:stretch>
        </p:blipFill>
        <p:spPr bwMode="auto">
          <a:xfrm>
            <a:off x="1391459" y="1612438"/>
            <a:ext cx="8594725" cy="1725983"/>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974785" y="3874380"/>
            <a:ext cx="9023230" cy="1896692"/>
          </a:xfrm>
          <a:prstGeom prst="rect">
            <a:avLst/>
          </a:prstGeom>
          <a:noFill/>
          <a:ln w="9525">
            <a:noFill/>
            <a:miter lim="800000"/>
            <a:headEnd/>
            <a:tailEnd/>
          </a:ln>
        </p:spPr>
      </p:pic>
      <p:sp>
        <p:nvSpPr>
          <p:cNvPr id="6" name="Rectangle 5"/>
          <p:cNvSpPr/>
          <p:nvPr/>
        </p:nvSpPr>
        <p:spPr>
          <a:xfrm>
            <a:off x="1995577" y="3312869"/>
            <a:ext cx="7752271" cy="369332"/>
          </a:xfrm>
          <a:prstGeom prst="rect">
            <a:avLst/>
          </a:prstGeom>
        </p:spPr>
        <p:txBody>
          <a:bodyPr wrap="square">
            <a:spAutoFit/>
          </a:bodyPr>
          <a:lstStyle/>
          <a:p>
            <a:r>
              <a:rPr lang="en-US" dirty="0" smtClean="0">
                <a:latin typeface="Times New Roman" panose="02020603050405020304" pitchFamily="18" charset="0"/>
                <a:ea typeface="Calibri" panose="020F0502020204030204" pitchFamily="34" charset="0"/>
                <a:cs typeface="Times New Roman" panose="02020603050405020304" pitchFamily="18" charset="0"/>
              </a:rPr>
              <a:t>Removing the $ sign from open column in the dataset for further analysis.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201F533-7BD9-4E90-8396-42E2DF5F302D}"/>
              </a:ext>
            </a:extLst>
          </p:cNvPr>
          <p:cNvSpPr>
            <a:spLocks noGrp="1"/>
          </p:cNvSpPr>
          <p:nvPr>
            <p:ph idx="1"/>
          </p:nvPr>
        </p:nvSpPr>
        <p:spPr>
          <a:xfrm>
            <a:off x="1261872" y="1036320"/>
            <a:ext cx="9385808" cy="5151120"/>
          </a:xfrm>
        </p:spPr>
        <p:txBody>
          <a:bodyPr/>
          <a:lstStyle/>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Data Transformation:</a:t>
            </a:r>
            <a:endParaRPr lang="en-CA"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stock market data the two most important factors are:</a:t>
            </a:r>
            <a:endParaRPr lang="en-CA"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1.returns on the stock</a:t>
            </a:r>
            <a:endParaRPr lang="en-CA"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2. volatility(stability) of the stock</a:t>
            </a:r>
            <a:endParaRPr lang="en-CA" sz="2000" dirty="0">
              <a:latin typeface="Times New Roman" panose="02020603050405020304" pitchFamily="18" charset="0"/>
              <a:cs typeface="Times New Roman" panose="02020603050405020304" pitchFamily="18" charset="0"/>
            </a:endParaRPr>
          </a:p>
          <a:p>
            <a:pPr marL="0" indent="0">
              <a:buNone/>
            </a:pPr>
            <a:endParaRPr lang="en-CA"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Percentage returns on the stock is the mean of </a:t>
            </a:r>
            <a:r>
              <a:rPr lang="en-US" sz="2000" dirty="0" err="1">
                <a:latin typeface="Times New Roman" panose="02020603050405020304" pitchFamily="18" charset="0"/>
                <a:cs typeface="Times New Roman" panose="02020603050405020304" pitchFamily="18" charset="0"/>
              </a:rPr>
              <a:t>percent_change_price</a:t>
            </a:r>
            <a:r>
              <a:rPr lang="en-US" sz="2000" dirty="0">
                <a:latin typeface="Times New Roman" panose="02020603050405020304" pitchFamily="18" charset="0"/>
                <a:cs typeface="Times New Roman" panose="02020603050405020304" pitchFamily="18" charset="0"/>
              </a:rPr>
              <a:t>.</a:t>
            </a:r>
            <a:endParaRPr lang="en-CA"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Volatility of the stock can be nothing but the standard deviation of the stock price.</a:t>
            </a:r>
            <a:endParaRPr lang="en-CA" sz="2000" dirty="0">
              <a:latin typeface="Times New Roman" panose="02020603050405020304" pitchFamily="18"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xmlns="" val="3349462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201F533-7BD9-4E90-8396-42E2DF5F302D}"/>
              </a:ext>
            </a:extLst>
          </p:cNvPr>
          <p:cNvSpPr>
            <a:spLocks noGrp="1"/>
          </p:cNvSpPr>
          <p:nvPr>
            <p:ph idx="1"/>
          </p:nvPr>
        </p:nvSpPr>
        <p:spPr>
          <a:xfrm>
            <a:off x="1261872" y="1036320"/>
            <a:ext cx="9385808" cy="5151120"/>
          </a:xfrm>
        </p:spPr>
        <p:txBody>
          <a:bodyPr/>
          <a:lstStyle/>
          <a:p>
            <a:pPr marL="457200" indent="-457200">
              <a:buFont typeface="+mj-lt"/>
              <a:buAutoNum type="arabicPeriod" startAt="2"/>
            </a:pPr>
            <a:r>
              <a:rPr lang="en-US" sz="2000" b="1">
                <a:latin typeface="Times New Roman" panose="02020603050405020304" pitchFamily="18" charset="0"/>
                <a:cs typeface="Times New Roman" panose="02020603050405020304" pitchFamily="18" charset="0"/>
              </a:rPr>
              <a:t>Feature Extraction:</a:t>
            </a:r>
          </a:p>
          <a:p>
            <a:pPr marL="0" indent="0">
              <a:buNone/>
            </a:pPr>
            <a:endParaRPr lang="en-CA" dirty="0"/>
          </a:p>
        </p:txBody>
      </p:sp>
      <p:pic>
        <p:nvPicPr>
          <p:cNvPr id="4" name="Picture 3">
            <a:extLst>
              <a:ext uri="{FF2B5EF4-FFF2-40B4-BE49-F238E27FC236}">
                <a16:creationId xmlns:a16="http://schemas.microsoft.com/office/drawing/2014/main" xmlns="" id="{9B55440D-983D-40B2-90F5-C6E92A7354C2}"/>
              </a:ext>
            </a:extLst>
          </p:cNvPr>
          <p:cNvPicPr/>
          <p:nvPr/>
        </p:nvPicPr>
        <p:blipFill>
          <a:blip r:embed="rId2"/>
          <a:stretch>
            <a:fillRect/>
          </a:stretch>
        </p:blipFill>
        <p:spPr>
          <a:xfrm>
            <a:off x="1403096" y="1920240"/>
            <a:ext cx="9385807" cy="4185920"/>
          </a:xfrm>
          <a:prstGeom prst="rect">
            <a:avLst/>
          </a:prstGeom>
        </p:spPr>
      </p:pic>
    </p:spTree>
    <p:extLst>
      <p:ext uri="{BB962C8B-B14F-4D97-AF65-F5344CB8AC3E}">
        <p14:creationId xmlns:p14="http://schemas.microsoft.com/office/powerpoint/2010/main" xmlns="" val="362299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3BFF9-0619-49D7-A021-88F58CCD2FFF}"/>
              </a:ext>
            </a:extLst>
          </p:cNvPr>
          <p:cNvSpPr>
            <a:spLocks noGrp="1"/>
          </p:cNvSpPr>
          <p:nvPr>
            <p:ph type="title"/>
          </p:nvPr>
        </p:nvSpPr>
        <p:spPr>
          <a:xfrm>
            <a:off x="1261872" y="365760"/>
            <a:ext cx="9692640" cy="1325562"/>
          </a:xfrm>
        </p:spPr>
        <p:txBody>
          <a:bodyPr/>
          <a:lstStyle/>
          <a:p>
            <a:r>
              <a:rPr lang="en-CA">
                <a:latin typeface="Times New Roman" panose="02020603050405020304" pitchFamily="18" charset="0"/>
                <a:cs typeface="Times New Roman" panose="02020603050405020304" pitchFamily="18" charset="0"/>
              </a:rPr>
              <a:t>Clustering</a:t>
            </a:r>
            <a:endParaRPr lang="en-CA"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C0DBA54-4011-4D98-BC14-2EA0EECF5982}"/>
              </a:ext>
            </a:extLst>
          </p:cNvPr>
          <p:cNvSpPr>
            <a:spLocks noGrp="1"/>
          </p:cNvSpPr>
          <p:nvPr>
            <p:ph idx="1"/>
          </p:nvPr>
        </p:nvSpPr>
        <p:spPr>
          <a:xfrm>
            <a:off x="1261872" y="1828800"/>
            <a:ext cx="9091168" cy="4351337"/>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Screen </a:t>
            </a:r>
            <a:r>
              <a:rPr lang="en-US" sz="2000" b="1" dirty="0">
                <a:latin typeface="Times New Roman" panose="02020603050405020304" pitchFamily="18" charset="0"/>
                <a:cs typeface="Times New Roman" panose="02020603050405020304" pitchFamily="18" charset="0"/>
              </a:rPr>
              <a:t>Plot: </a:t>
            </a:r>
            <a:r>
              <a:rPr lang="en-US" sz="2000" dirty="0" smtClean="0">
                <a:latin typeface="Times New Roman" panose="02020603050405020304" pitchFamily="18" charset="0"/>
                <a:cs typeface="Times New Roman" panose="02020603050405020304" pitchFamily="18" charset="0"/>
              </a:rPr>
              <a:t>Screen </a:t>
            </a:r>
            <a:r>
              <a:rPr lang="en-US" sz="2000" dirty="0">
                <a:latin typeface="Times New Roman" panose="02020603050405020304" pitchFamily="18" charset="0"/>
                <a:cs typeface="Times New Roman" panose="02020603050405020304" pitchFamily="18" charset="0"/>
              </a:rPr>
              <a:t>plotting is a technique used to determine the number of clusters(K) which is called Elbow method.</a:t>
            </a:r>
            <a:endParaRPr lang="en-CA" sz="2000" dirty="0">
              <a:latin typeface="Times New Roman" panose="02020603050405020304" pitchFamily="18" charset="0"/>
              <a:cs typeface="Times New Roman" panose="02020603050405020304" pitchFamily="18" charset="0"/>
            </a:endParaRPr>
          </a:p>
          <a:p>
            <a:pPr marL="0" indent="0">
              <a:buNone/>
            </a:pPr>
            <a:endParaRPr lang="en-CA"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58538" y="2619919"/>
            <a:ext cx="8856616" cy="3943350"/>
          </a:xfrm>
          <a:prstGeom prst="rect">
            <a:avLst/>
          </a:prstGeom>
        </p:spPr>
      </p:pic>
    </p:spTree>
    <p:extLst>
      <p:ext uri="{BB962C8B-B14F-4D97-AF65-F5344CB8AC3E}">
        <p14:creationId xmlns:p14="http://schemas.microsoft.com/office/powerpoint/2010/main" xmlns="" val="192025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Unsupervised Learning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r>
              <a:rPr lang="en-US" dirty="0"/>
              <a:t>Unsupervised learning is where you only have input data (X) and no corresponding output variables.</a:t>
            </a:r>
          </a:p>
          <a:p>
            <a:pPr fontAlgn="base"/>
            <a:r>
              <a:rPr lang="en-US" dirty="0"/>
              <a:t>The goal for unsupervised learning is to model the underlying structure or distribution in the data in order to learn more about the data.</a:t>
            </a:r>
          </a:p>
          <a:p>
            <a:pPr marL="0" indent="0">
              <a:buNone/>
            </a:pPr>
            <a:r>
              <a:rPr lang="en-US" dirty="0" smtClean="0"/>
              <a:t>These </a:t>
            </a:r>
            <a:r>
              <a:rPr lang="en-US" dirty="0"/>
              <a:t>are called unsupervised learning because unlike supervised learning above there is no correct answers and there is no teacher. Algorithms are left to their own devises to discover and present the interesting structure in the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823696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179</TotalTime>
  <Words>542</Words>
  <Application>Microsoft Office PowerPoint</Application>
  <PresentationFormat>Custom</PresentationFormat>
  <Paragraphs>90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View</vt:lpstr>
      <vt:lpstr>Dow Jones Index Data Set using K means Clustering </vt:lpstr>
      <vt:lpstr>DOW Jones Dataset</vt:lpstr>
      <vt:lpstr>Slide 3</vt:lpstr>
      <vt:lpstr>Data Cleaning</vt:lpstr>
      <vt:lpstr>The below command gives the different stock names </vt:lpstr>
      <vt:lpstr>Slide 6</vt:lpstr>
      <vt:lpstr>Slide 7</vt:lpstr>
      <vt:lpstr>Clustering</vt:lpstr>
      <vt:lpstr>Unsupervised Learning</vt:lpstr>
      <vt:lpstr>Slide 10</vt:lpstr>
      <vt:lpstr>Slide 11</vt:lpstr>
      <vt:lpstr>Slide 12</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Dow Jones Index Data Set using K means Clustering </dc:title>
  <dc:creator>shanel pinto</dc:creator>
  <cp:lastModifiedBy>eldavarghese@outlook.com</cp:lastModifiedBy>
  <cp:revision>41</cp:revision>
  <dcterms:created xsi:type="dcterms:W3CDTF">2019-11-27T04:57:48Z</dcterms:created>
  <dcterms:modified xsi:type="dcterms:W3CDTF">2019-11-27T20:39:16Z</dcterms:modified>
</cp:coreProperties>
</file>