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4" r:id="rId5"/>
    <p:sldId id="269" r:id="rId6"/>
    <p:sldId id="267" r:id="rId7"/>
    <p:sldId id="258" r:id="rId8"/>
    <p:sldId id="272" r:id="rId9"/>
    <p:sldId id="273" r:id="rId10"/>
    <p:sldId id="260" r:id="rId11"/>
    <p:sldId id="261" r:id="rId12"/>
    <p:sldId id="262" r:id="rId13"/>
    <p:sldId id="275" r:id="rId14"/>
    <p:sldId id="277" r:id="rId15"/>
    <p:sldId id="278" r:id="rId16"/>
    <p:sldId id="279" r:id="rId17"/>
    <p:sldId id="280"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5EB6AE-27BE-4770-AAA0-0D247A29EF31}" v="17" dt="2022-03-05T03:16:14.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6" d="100"/>
          <a:sy n="106" d="100"/>
        </p:scale>
        <p:origin x="777"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6A07-2686-406D-8979-5156B8052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C6226B-F41E-45C9-BAC3-CF0B1EE94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EBEAC-5DC7-4205-8B73-38E2B750C5BD}"/>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5" name="Footer Placeholder 4">
            <a:extLst>
              <a:ext uri="{FF2B5EF4-FFF2-40B4-BE49-F238E27FC236}">
                <a16:creationId xmlns:a16="http://schemas.microsoft.com/office/drawing/2014/main" id="{B40B98AB-09BF-4DD5-80C8-55EEAFB36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32FD6-BA28-4C4E-A2E5-9E211F2A1DFA}"/>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28577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290D-5DDD-4EAF-A535-24C4D013DA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012E94-44D0-437A-812E-86270CADF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BCDB7-DA0D-416C-AC02-415C12E306D3}"/>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5" name="Footer Placeholder 4">
            <a:extLst>
              <a:ext uri="{FF2B5EF4-FFF2-40B4-BE49-F238E27FC236}">
                <a16:creationId xmlns:a16="http://schemas.microsoft.com/office/drawing/2014/main" id="{F9EFE622-DF6D-4CB7-A420-5E9F7B691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4D766-D37A-4E92-BDFD-8AF12DB5BF09}"/>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4708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77D49-F409-4243-9B04-383FF93327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006E8-4A0F-49F5-AC06-E53A8FD4BF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54F23-390C-4472-91A6-8F9A8BB4CC20}"/>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5" name="Footer Placeholder 4">
            <a:extLst>
              <a:ext uri="{FF2B5EF4-FFF2-40B4-BE49-F238E27FC236}">
                <a16:creationId xmlns:a16="http://schemas.microsoft.com/office/drawing/2014/main" id="{4657913B-8C6B-46F0-BE86-AA02F5115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134BC-BF61-47BA-A59D-35F81A9C99A9}"/>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281209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B971-FA16-4F22-A06D-C6DD86BC8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F848C-F766-4A8E-B30D-2BFA2449FE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1A034-7B1A-4F4F-81CB-D6DE8A47CA22}"/>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5" name="Footer Placeholder 4">
            <a:extLst>
              <a:ext uri="{FF2B5EF4-FFF2-40B4-BE49-F238E27FC236}">
                <a16:creationId xmlns:a16="http://schemas.microsoft.com/office/drawing/2014/main" id="{DD26BD2B-9741-4944-A6C3-1A68A0F3A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FA299-18CC-4812-9636-FD7710C2331D}"/>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60732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8023-9B8C-4593-B522-99534E207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4C77C7-7E79-496A-8AEF-778FE6F99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570FA-204F-4DC5-A0B6-E079D826B5F1}"/>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5" name="Footer Placeholder 4">
            <a:extLst>
              <a:ext uri="{FF2B5EF4-FFF2-40B4-BE49-F238E27FC236}">
                <a16:creationId xmlns:a16="http://schemas.microsoft.com/office/drawing/2014/main" id="{ABD1ED75-AA91-496E-B18C-9D7A7410A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59B76-2B75-42DC-9C0E-27126B02CFCF}"/>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396735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67F7-2890-448D-81A2-B5A856851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6479D-90D7-4CC7-ABB1-551543EEE8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BC8829-2F09-4257-AF34-856EAE639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89F29A-77A4-446D-9177-5F4E6AA10D89}"/>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6" name="Footer Placeholder 5">
            <a:extLst>
              <a:ext uri="{FF2B5EF4-FFF2-40B4-BE49-F238E27FC236}">
                <a16:creationId xmlns:a16="http://schemas.microsoft.com/office/drawing/2014/main" id="{8DD7BEB5-81D4-4C75-84DE-3BD7EAE3D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7A774-575E-4A47-B066-AA73CA27F223}"/>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335937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5797-FC4D-497D-A23E-1F27FB68C1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91214-5B7B-4F28-9BCF-269D3E69A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40A80-68A8-4015-AA92-0622EF165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D4159-A288-4B99-98D7-5C12FE237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96A4F-66E2-4DC3-A4E0-BB8F09A514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AB08A5-D70C-4CBA-B91B-2B2D1FC670CA}"/>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8" name="Footer Placeholder 7">
            <a:extLst>
              <a:ext uri="{FF2B5EF4-FFF2-40B4-BE49-F238E27FC236}">
                <a16:creationId xmlns:a16="http://schemas.microsoft.com/office/drawing/2014/main" id="{98EC61BF-A0F6-4F28-94BF-DE094E1CA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04A51B-DC69-424A-B351-2F912B0C17FE}"/>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76707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C755-04FB-4010-8770-2162A5D865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BFBC56-937C-41E9-8B19-BA46096A3D58}"/>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4" name="Footer Placeholder 3">
            <a:extLst>
              <a:ext uri="{FF2B5EF4-FFF2-40B4-BE49-F238E27FC236}">
                <a16:creationId xmlns:a16="http://schemas.microsoft.com/office/drawing/2014/main" id="{C8243870-562E-4B9D-9437-6F3583FE7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ED576E-97AF-453A-9AAF-0150609E01E0}"/>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395550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A11FC0-E0A8-4C4E-89B0-6CC6AA5FFC14}"/>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3" name="Footer Placeholder 2">
            <a:extLst>
              <a:ext uri="{FF2B5EF4-FFF2-40B4-BE49-F238E27FC236}">
                <a16:creationId xmlns:a16="http://schemas.microsoft.com/office/drawing/2014/main" id="{E2B4D960-608F-41EF-9B19-7F2EFE410C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77634-2310-42D9-BEC5-FD40CB77FF4C}"/>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354199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01B2-FA01-4E29-A3ED-00CD986F10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765C4C-87A8-472C-BDFD-8465DFF28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852332-4BD1-40E1-8ADA-B27200258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667E1-BD68-4987-94A2-D726D7689F5B}"/>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6" name="Footer Placeholder 5">
            <a:extLst>
              <a:ext uri="{FF2B5EF4-FFF2-40B4-BE49-F238E27FC236}">
                <a16:creationId xmlns:a16="http://schemas.microsoft.com/office/drawing/2014/main" id="{4A4BF571-BA27-4340-A282-C1F234E42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5D496-8FED-4B44-844F-F52D6EF64F35}"/>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408577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8885-DC24-4C52-8D89-84DA996F8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A9EE66-88F9-4B49-8A0E-0FAC3AAAA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0C4081-DD35-4B8C-B847-BE80042D9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7075F-A458-442F-A112-7E9F5B2A1591}"/>
              </a:ext>
            </a:extLst>
          </p:cNvPr>
          <p:cNvSpPr>
            <a:spLocks noGrp="1"/>
          </p:cNvSpPr>
          <p:nvPr>
            <p:ph type="dt" sz="half" idx="10"/>
          </p:nvPr>
        </p:nvSpPr>
        <p:spPr/>
        <p:txBody>
          <a:bodyPr/>
          <a:lstStyle/>
          <a:p>
            <a:fld id="{20F36673-0951-4D0B-839A-D87AAD1C05CD}" type="datetimeFigureOut">
              <a:rPr lang="en-US" smtClean="0"/>
              <a:t>3/4/2022</a:t>
            </a:fld>
            <a:endParaRPr lang="en-US"/>
          </a:p>
        </p:txBody>
      </p:sp>
      <p:sp>
        <p:nvSpPr>
          <p:cNvPr id="6" name="Footer Placeholder 5">
            <a:extLst>
              <a:ext uri="{FF2B5EF4-FFF2-40B4-BE49-F238E27FC236}">
                <a16:creationId xmlns:a16="http://schemas.microsoft.com/office/drawing/2014/main" id="{6F496E79-E9EA-469E-924C-51274C0E9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B3527-D3E7-4916-8FB2-8660A184ABF0}"/>
              </a:ext>
            </a:extLst>
          </p:cNvPr>
          <p:cNvSpPr>
            <a:spLocks noGrp="1"/>
          </p:cNvSpPr>
          <p:nvPr>
            <p:ph type="sldNum" sz="quarter" idx="12"/>
          </p:nvPr>
        </p:nvSpPr>
        <p:spPr/>
        <p:txBody>
          <a:bodyPr/>
          <a:lstStyle/>
          <a:p>
            <a:fld id="{8F0CB897-22E7-449D-9651-5E9157ACC2A9}" type="slidenum">
              <a:rPr lang="en-US" smtClean="0"/>
              <a:t>‹#›</a:t>
            </a:fld>
            <a:endParaRPr lang="en-US"/>
          </a:p>
        </p:txBody>
      </p:sp>
    </p:spTree>
    <p:extLst>
      <p:ext uri="{BB962C8B-B14F-4D97-AF65-F5344CB8AC3E}">
        <p14:creationId xmlns:p14="http://schemas.microsoft.com/office/powerpoint/2010/main" val="401622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C29FC6-5FE6-4D84-AC69-8747BB996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9B2E9-6064-48AC-B2D9-F5E103573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DA376-6064-4513-BE4D-BC2C57EE04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36673-0951-4D0B-839A-D87AAD1C05CD}" type="datetimeFigureOut">
              <a:rPr lang="en-US" smtClean="0"/>
              <a:t>3/4/2022</a:t>
            </a:fld>
            <a:endParaRPr lang="en-US"/>
          </a:p>
        </p:txBody>
      </p:sp>
      <p:sp>
        <p:nvSpPr>
          <p:cNvPr id="5" name="Footer Placeholder 4">
            <a:extLst>
              <a:ext uri="{FF2B5EF4-FFF2-40B4-BE49-F238E27FC236}">
                <a16:creationId xmlns:a16="http://schemas.microsoft.com/office/drawing/2014/main" id="{1F0A76B5-3D19-4A5E-B788-51B0F75F3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1DAB5B-70FA-46BD-9B5E-1A36D2F24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CB897-22E7-449D-9651-5E9157ACC2A9}" type="slidenum">
              <a:rPr lang="en-US" smtClean="0"/>
              <a:t>‹#›</a:t>
            </a:fld>
            <a:endParaRPr lang="en-US"/>
          </a:p>
        </p:txBody>
      </p:sp>
    </p:spTree>
    <p:extLst>
      <p:ext uri="{BB962C8B-B14F-4D97-AF65-F5344CB8AC3E}">
        <p14:creationId xmlns:p14="http://schemas.microsoft.com/office/powerpoint/2010/main" val="261144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7320-C308-49FA-ACEF-18B774AAF2FC}"/>
              </a:ext>
            </a:extLst>
          </p:cNvPr>
          <p:cNvSpPr>
            <a:spLocks noGrp="1"/>
          </p:cNvSpPr>
          <p:nvPr>
            <p:ph type="ctrTitle"/>
          </p:nvPr>
        </p:nvSpPr>
        <p:spPr/>
        <p:txBody>
          <a:bodyPr/>
          <a:lstStyle/>
          <a:p>
            <a:r>
              <a:rPr lang="en-US" dirty="0"/>
              <a:t>DSC530 Final Project</a:t>
            </a:r>
          </a:p>
        </p:txBody>
      </p:sp>
      <p:sp>
        <p:nvSpPr>
          <p:cNvPr id="3" name="Subtitle 2">
            <a:extLst>
              <a:ext uri="{FF2B5EF4-FFF2-40B4-BE49-F238E27FC236}">
                <a16:creationId xmlns:a16="http://schemas.microsoft.com/office/drawing/2014/main" id="{F1986090-5274-4958-AEFF-2FB0449097B0}"/>
              </a:ext>
            </a:extLst>
          </p:cNvPr>
          <p:cNvSpPr>
            <a:spLocks noGrp="1"/>
          </p:cNvSpPr>
          <p:nvPr>
            <p:ph type="subTitle" idx="1"/>
          </p:nvPr>
        </p:nvSpPr>
        <p:spPr/>
        <p:txBody>
          <a:bodyPr/>
          <a:lstStyle/>
          <a:p>
            <a:r>
              <a:rPr lang="en-US" dirty="0"/>
              <a:t>By</a:t>
            </a:r>
          </a:p>
          <a:p>
            <a:r>
              <a:rPr lang="en-US" dirty="0"/>
              <a:t>Saima Rahmanzai</a:t>
            </a:r>
          </a:p>
        </p:txBody>
      </p:sp>
    </p:spTree>
    <p:extLst>
      <p:ext uri="{BB962C8B-B14F-4D97-AF65-F5344CB8AC3E}">
        <p14:creationId xmlns:p14="http://schemas.microsoft.com/office/powerpoint/2010/main" val="153023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8944-2200-45A1-8523-CB901CC94150}"/>
              </a:ext>
            </a:extLst>
          </p:cNvPr>
          <p:cNvSpPr>
            <a:spLocks noGrp="1"/>
          </p:cNvSpPr>
          <p:nvPr>
            <p:ph type="title"/>
          </p:nvPr>
        </p:nvSpPr>
        <p:spPr>
          <a:xfrm>
            <a:off x="838200" y="365126"/>
            <a:ext cx="10515600" cy="383020"/>
          </a:xfrm>
        </p:spPr>
        <p:txBody>
          <a:bodyPr>
            <a:normAutofit fontScale="90000"/>
          </a:bodyPr>
          <a:lstStyle/>
          <a:p>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PMF</a:t>
            </a:r>
            <a:b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59A315C-9971-4784-8736-7863533D9295}"/>
              </a:ext>
            </a:extLst>
          </p:cNvPr>
          <p:cNvSpPr>
            <a:spLocks noGrp="1"/>
          </p:cNvSpPr>
          <p:nvPr>
            <p:ph idx="1"/>
          </p:nvPr>
        </p:nvSpPr>
        <p:spPr>
          <a:xfrm>
            <a:off x="455012" y="459388"/>
            <a:ext cx="10898788" cy="630017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9" name="Straight Arrow Connector 8">
            <a:extLst>
              <a:ext uri="{FF2B5EF4-FFF2-40B4-BE49-F238E27FC236}">
                <a16:creationId xmlns:a16="http://schemas.microsoft.com/office/drawing/2014/main" id="{FE39A897-7747-4B7E-8774-EB923F52A498}"/>
              </a:ext>
            </a:extLst>
          </p:cNvPr>
          <p:cNvCxnSpPr>
            <a:cxnSpLocks/>
          </p:cNvCxnSpPr>
          <p:nvPr/>
        </p:nvCxnSpPr>
        <p:spPr>
          <a:xfrm flipV="1">
            <a:off x="4169489" y="3429000"/>
            <a:ext cx="1172532" cy="718614"/>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sp>
        <p:nvSpPr>
          <p:cNvPr id="12" name="TextBox 11">
            <a:extLst>
              <a:ext uri="{FF2B5EF4-FFF2-40B4-BE49-F238E27FC236}">
                <a16:creationId xmlns:a16="http://schemas.microsoft.com/office/drawing/2014/main" id="{F7447CC8-0582-471F-8088-046C0B3EE7A3}"/>
              </a:ext>
            </a:extLst>
          </p:cNvPr>
          <p:cNvSpPr txBox="1"/>
          <p:nvPr/>
        </p:nvSpPr>
        <p:spPr>
          <a:xfrm>
            <a:off x="256004" y="5901317"/>
            <a:ext cx="11061760" cy="646331"/>
          </a:xfrm>
          <a:prstGeom prst="rect">
            <a:avLst/>
          </a:prstGeom>
          <a:noFill/>
        </p:spPr>
        <p:txBody>
          <a:bodyPr wrap="square">
            <a:spAutoFit/>
          </a:bodyPr>
          <a:lstStyle/>
          <a:p>
            <a:pPr marL="0" indent="0">
              <a:buNone/>
            </a:pPr>
            <a:r>
              <a:rPr lang="en-US" dirty="0"/>
              <a:t>I used the “Combined Dataset” and calculated PMF for Variable “TYPE”.  As shown above, the Type “Espionage” has the highest probability.</a:t>
            </a:r>
          </a:p>
        </p:txBody>
      </p:sp>
      <p:pic>
        <p:nvPicPr>
          <p:cNvPr id="6" name="Picture 5">
            <a:extLst>
              <a:ext uri="{FF2B5EF4-FFF2-40B4-BE49-F238E27FC236}">
                <a16:creationId xmlns:a16="http://schemas.microsoft.com/office/drawing/2014/main" id="{ACD208F7-5E7C-4022-9ED4-9FDB3934A756}"/>
              </a:ext>
            </a:extLst>
          </p:cNvPr>
          <p:cNvPicPr>
            <a:picLocks noChangeAspect="1"/>
          </p:cNvPicPr>
          <p:nvPr/>
        </p:nvPicPr>
        <p:blipFill>
          <a:blip r:embed="rId2"/>
          <a:stretch>
            <a:fillRect/>
          </a:stretch>
        </p:blipFill>
        <p:spPr>
          <a:xfrm>
            <a:off x="292040" y="459388"/>
            <a:ext cx="3743932" cy="4782288"/>
          </a:xfrm>
          <a:prstGeom prst="rect">
            <a:avLst/>
          </a:prstGeom>
        </p:spPr>
      </p:pic>
      <p:pic>
        <p:nvPicPr>
          <p:cNvPr id="10" name="Picture 9">
            <a:extLst>
              <a:ext uri="{FF2B5EF4-FFF2-40B4-BE49-F238E27FC236}">
                <a16:creationId xmlns:a16="http://schemas.microsoft.com/office/drawing/2014/main" id="{D333FE92-60DB-4A4D-A5C1-C8136072370B}"/>
              </a:ext>
            </a:extLst>
          </p:cNvPr>
          <p:cNvPicPr>
            <a:picLocks noChangeAspect="1"/>
          </p:cNvPicPr>
          <p:nvPr/>
        </p:nvPicPr>
        <p:blipFill>
          <a:blip r:embed="rId3"/>
          <a:stretch>
            <a:fillRect/>
          </a:stretch>
        </p:blipFill>
        <p:spPr>
          <a:xfrm>
            <a:off x="5775219" y="272001"/>
            <a:ext cx="5705517" cy="5629316"/>
          </a:xfrm>
          <a:prstGeom prst="rect">
            <a:avLst/>
          </a:prstGeom>
        </p:spPr>
      </p:pic>
    </p:spTree>
    <p:extLst>
      <p:ext uri="{BB962C8B-B14F-4D97-AF65-F5344CB8AC3E}">
        <p14:creationId xmlns:p14="http://schemas.microsoft.com/office/powerpoint/2010/main" val="394683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8944-2200-45A1-8523-CB901CC94150}"/>
              </a:ext>
            </a:extLst>
          </p:cNvPr>
          <p:cNvSpPr>
            <a:spLocks noGrp="1"/>
          </p:cNvSpPr>
          <p:nvPr>
            <p:ph type="title"/>
          </p:nvPr>
        </p:nvSpPr>
        <p:spPr>
          <a:xfrm>
            <a:off x="861898" y="365126"/>
            <a:ext cx="10491901" cy="523024"/>
          </a:xfrm>
        </p:spPr>
        <p:txBody>
          <a:bodyPr>
            <a:normAutofit fontScale="90000"/>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CDF for one of the Variables:  </a:t>
            </a:r>
            <a:b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will create a CDF plot for field “Type” in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cyberopsfinal_df</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See below:</a:t>
            </a:r>
            <a:b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cxnSp>
        <p:nvCxnSpPr>
          <p:cNvPr id="8" name="Straight Arrow Connector 7">
            <a:extLst>
              <a:ext uri="{FF2B5EF4-FFF2-40B4-BE49-F238E27FC236}">
                <a16:creationId xmlns:a16="http://schemas.microsoft.com/office/drawing/2014/main" id="{6A8D0E37-DCE1-477E-80E8-18098A5DA7F9}"/>
              </a:ext>
            </a:extLst>
          </p:cNvPr>
          <p:cNvCxnSpPr>
            <a:cxnSpLocks/>
          </p:cNvCxnSpPr>
          <p:nvPr/>
        </p:nvCxnSpPr>
        <p:spPr>
          <a:xfrm flipV="1">
            <a:off x="5738395" y="5550459"/>
            <a:ext cx="1172532" cy="718614"/>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pic>
        <p:nvPicPr>
          <p:cNvPr id="9" name="Picture 8">
            <a:extLst>
              <a:ext uri="{FF2B5EF4-FFF2-40B4-BE49-F238E27FC236}">
                <a16:creationId xmlns:a16="http://schemas.microsoft.com/office/drawing/2014/main" id="{D93B084E-70A6-4EF3-BC91-AD459DE83948}"/>
              </a:ext>
            </a:extLst>
          </p:cNvPr>
          <p:cNvPicPr>
            <a:picLocks noChangeAspect="1"/>
          </p:cNvPicPr>
          <p:nvPr/>
        </p:nvPicPr>
        <p:blipFill>
          <a:blip r:embed="rId2"/>
          <a:stretch>
            <a:fillRect/>
          </a:stretch>
        </p:blipFill>
        <p:spPr>
          <a:xfrm>
            <a:off x="173167" y="746777"/>
            <a:ext cx="5467390" cy="5562641"/>
          </a:xfrm>
          <a:prstGeom prst="rect">
            <a:avLst/>
          </a:prstGeom>
        </p:spPr>
      </p:pic>
      <p:pic>
        <p:nvPicPr>
          <p:cNvPr id="11" name="Picture 10">
            <a:extLst>
              <a:ext uri="{FF2B5EF4-FFF2-40B4-BE49-F238E27FC236}">
                <a16:creationId xmlns:a16="http://schemas.microsoft.com/office/drawing/2014/main" id="{05A274A2-937A-458D-AE10-6B8C542A4BF4}"/>
              </a:ext>
            </a:extLst>
          </p:cNvPr>
          <p:cNvPicPr>
            <a:picLocks noChangeAspect="1"/>
          </p:cNvPicPr>
          <p:nvPr/>
        </p:nvPicPr>
        <p:blipFill>
          <a:blip r:embed="rId3"/>
          <a:stretch>
            <a:fillRect/>
          </a:stretch>
        </p:blipFill>
        <p:spPr>
          <a:xfrm>
            <a:off x="6267056" y="626638"/>
            <a:ext cx="4991136" cy="4695859"/>
          </a:xfrm>
          <a:prstGeom prst="rect">
            <a:avLst/>
          </a:prstGeom>
        </p:spPr>
      </p:pic>
    </p:spTree>
    <p:extLst>
      <p:ext uri="{BB962C8B-B14F-4D97-AF65-F5344CB8AC3E}">
        <p14:creationId xmlns:p14="http://schemas.microsoft.com/office/powerpoint/2010/main" val="126069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8944-2200-45A1-8523-CB901CC94150}"/>
              </a:ext>
            </a:extLst>
          </p:cNvPr>
          <p:cNvSpPr>
            <a:spLocks noGrp="1"/>
          </p:cNvSpPr>
          <p:nvPr>
            <p:ph type="title"/>
          </p:nvPr>
        </p:nvSpPr>
        <p:spPr>
          <a:xfrm>
            <a:off x="838200" y="575130"/>
            <a:ext cx="10515600" cy="422397"/>
          </a:xfrm>
        </p:spPr>
        <p:txBody>
          <a:bodyPr>
            <a:normAutofit fontScale="90000"/>
          </a:bodyPr>
          <a:lstStyle/>
          <a:p>
            <a:pPr marL="342900" marR="0" lvl="0" indent="-342900" fontAlgn="ctr">
              <a:spcBef>
                <a:spcPts val="0"/>
              </a:spcBef>
              <a:spcAft>
                <a:spcPts val="0"/>
              </a:spcAft>
              <a:tabLst>
                <a:tab pos="4572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Analytical Distribution:  </a:t>
            </a:r>
            <a:b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Analytics Distribution, I will create a pareto chart of variable Type in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‘Combined Dataset’</a:t>
            </a:r>
            <a:b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2" name="TextBox 11">
            <a:extLst>
              <a:ext uri="{FF2B5EF4-FFF2-40B4-BE49-F238E27FC236}">
                <a16:creationId xmlns:a16="http://schemas.microsoft.com/office/drawing/2014/main" id="{66A2C3D9-44AE-4E27-8E3F-2B46A9D59C24}"/>
              </a:ext>
            </a:extLst>
          </p:cNvPr>
          <p:cNvSpPr txBox="1"/>
          <p:nvPr/>
        </p:nvSpPr>
        <p:spPr>
          <a:xfrm>
            <a:off x="7607447" y="5096265"/>
            <a:ext cx="4275249" cy="461665"/>
          </a:xfrm>
          <a:prstGeom prst="rect">
            <a:avLst/>
          </a:prstGeom>
          <a:noFill/>
        </p:spPr>
        <p:txBody>
          <a:bodyPr wrap="square">
            <a:spAutoFit/>
          </a:bodyPr>
          <a:lstStyle/>
          <a:p>
            <a:pPr marL="0" indent="0">
              <a:buNone/>
            </a:pPr>
            <a:r>
              <a:rPr lang="en-US" sz="1200" b="1" dirty="0"/>
              <a:t>Based on the above Pareto Distribution, Espionage Type is significant and need to be addressed to tackle this Incident Type</a:t>
            </a:r>
          </a:p>
        </p:txBody>
      </p:sp>
      <p:cxnSp>
        <p:nvCxnSpPr>
          <p:cNvPr id="13" name="Straight Arrow Connector 12">
            <a:extLst>
              <a:ext uri="{FF2B5EF4-FFF2-40B4-BE49-F238E27FC236}">
                <a16:creationId xmlns:a16="http://schemas.microsoft.com/office/drawing/2014/main" id="{42409CCD-A173-4537-8551-E7451EFEE6BE}"/>
              </a:ext>
            </a:extLst>
          </p:cNvPr>
          <p:cNvCxnSpPr>
            <a:cxnSpLocks/>
          </p:cNvCxnSpPr>
          <p:nvPr/>
        </p:nvCxnSpPr>
        <p:spPr>
          <a:xfrm flipV="1">
            <a:off x="5553967" y="4801726"/>
            <a:ext cx="329705" cy="558550"/>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pic>
        <p:nvPicPr>
          <p:cNvPr id="4" name="Picture 3">
            <a:extLst>
              <a:ext uri="{FF2B5EF4-FFF2-40B4-BE49-F238E27FC236}">
                <a16:creationId xmlns:a16="http://schemas.microsoft.com/office/drawing/2014/main" id="{4C4073AC-1A59-44BF-BAF8-6A1666ACF757}"/>
              </a:ext>
            </a:extLst>
          </p:cNvPr>
          <p:cNvPicPr>
            <a:picLocks noChangeAspect="1"/>
          </p:cNvPicPr>
          <p:nvPr/>
        </p:nvPicPr>
        <p:blipFill>
          <a:blip r:embed="rId2"/>
          <a:stretch>
            <a:fillRect/>
          </a:stretch>
        </p:blipFill>
        <p:spPr>
          <a:xfrm>
            <a:off x="5966004" y="575130"/>
            <a:ext cx="5305464" cy="4410107"/>
          </a:xfrm>
          <a:prstGeom prst="rect">
            <a:avLst/>
          </a:prstGeom>
        </p:spPr>
      </p:pic>
      <p:pic>
        <p:nvPicPr>
          <p:cNvPr id="11" name="Picture 10">
            <a:extLst>
              <a:ext uri="{FF2B5EF4-FFF2-40B4-BE49-F238E27FC236}">
                <a16:creationId xmlns:a16="http://schemas.microsoft.com/office/drawing/2014/main" id="{00259785-F6D6-40F1-BE50-0DBC14722AA5}"/>
              </a:ext>
            </a:extLst>
          </p:cNvPr>
          <p:cNvPicPr>
            <a:picLocks noChangeAspect="1"/>
          </p:cNvPicPr>
          <p:nvPr/>
        </p:nvPicPr>
        <p:blipFill>
          <a:blip r:embed="rId3"/>
          <a:stretch>
            <a:fillRect/>
          </a:stretch>
        </p:blipFill>
        <p:spPr>
          <a:xfrm>
            <a:off x="11143" y="603853"/>
            <a:ext cx="4532221" cy="4950372"/>
          </a:xfrm>
          <a:prstGeom prst="rect">
            <a:avLst/>
          </a:prstGeom>
        </p:spPr>
      </p:pic>
      <p:pic>
        <p:nvPicPr>
          <p:cNvPr id="15" name="Picture 14">
            <a:extLst>
              <a:ext uri="{FF2B5EF4-FFF2-40B4-BE49-F238E27FC236}">
                <a16:creationId xmlns:a16="http://schemas.microsoft.com/office/drawing/2014/main" id="{1A49F47C-8A2A-4154-A7CE-2AAFAEE80E62}"/>
              </a:ext>
            </a:extLst>
          </p:cNvPr>
          <p:cNvPicPr>
            <a:picLocks noChangeAspect="1"/>
          </p:cNvPicPr>
          <p:nvPr/>
        </p:nvPicPr>
        <p:blipFill>
          <a:blip r:embed="rId4"/>
          <a:stretch>
            <a:fillRect/>
          </a:stretch>
        </p:blipFill>
        <p:spPr>
          <a:xfrm>
            <a:off x="4351547" y="5506064"/>
            <a:ext cx="4442077" cy="1351936"/>
          </a:xfrm>
          <a:prstGeom prst="rect">
            <a:avLst/>
          </a:prstGeom>
        </p:spPr>
      </p:pic>
    </p:spTree>
    <p:extLst>
      <p:ext uri="{BB962C8B-B14F-4D97-AF65-F5344CB8AC3E}">
        <p14:creationId xmlns:p14="http://schemas.microsoft.com/office/powerpoint/2010/main" val="57229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F100-59A4-4E12-A4A5-7166BF450896}"/>
              </a:ext>
            </a:extLst>
          </p:cNvPr>
          <p:cNvSpPr>
            <a:spLocks noGrp="1"/>
          </p:cNvSpPr>
          <p:nvPr>
            <p:ph type="title"/>
          </p:nvPr>
        </p:nvSpPr>
        <p:spPr>
          <a:xfrm>
            <a:off x="1441419" y="302064"/>
            <a:ext cx="8837700" cy="499726"/>
          </a:xfrm>
        </p:spPr>
        <p:txBody>
          <a:bodyPr>
            <a:normAutofit/>
          </a:bodyPr>
          <a:lstStyle/>
          <a:p>
            <a:r>
              <a:rPr lang="en-US" sz="2000" b="1" dirty="0"/>
              <a:t>Scatterplots and interpretation for the Combined dataset and the vulnerability dataset</a:t>
            </a:r>
          </a:p>
        </p:txBody>
      </p:sp>
      <p:sp>
        <p:nvSpPr>
          <p:cNvPr id="6" name="TextBox 5">
            <a:extLst>
              <a:ext uri="{FF2B5EF4-FFF2-40B4-BE49-F238E27FC236}">
                <a16:creationId xmlns:a16="http://schemas.microsoft.com/office/drawing/2014/main" id="{B4169380-6422-4B9C-B1B0-73E377E8B251}"/>
              </a:ext>
            </a:extLst>
          </p:cNvPr>
          <p:cNvSpPr txBox="1"/>
          <p:nvPr/>
        </p:nvSpPr>
        <p:spPr>
          <a:xfrm>
            <a:off x="279279" y="891878"/>
            <a:ext cx="11450266" cy="1231106"/>
          </a:xfrm>
          <a:prstGeom prst="rect">
            <a:avLst/>
          </a:prstGeom>
          <a:noFill/>
        </p:spPr>
        <p:txBody>
          <a:bodyPr wrap="square" rtlCol="0">
            <a:spAutoFit/>
          </a:bodyPr>
          <a:lstStyle/>
          <a:p>
            <a:r>
              <a:rPr lang="en-US" sz="1400" dirty="0">
                <a:solidFill>
                  <a:srgbClr val="222222"/>
                </a:solidFill>
                <a:effectLst/>
                <a:ea typeface="Times New Roman" panose="02020603050405020304" pitchFamily="18" charset="0"/>
                <a:cs typeface="Calibri" panose="020F0502020204030204" pitchFamily="34" charset="0"/>
              </a:rPr>
              <a:t>I created scatterplots on a couple of variables of my interest (Year and incidents for the Combined dataset of security incidents and count of vulnerabilities by year for the vulnerability dataset) and both show a linear positive correlation between the variables.  </a:t>
            </a:r>
            <a:r>
              <a:rPr lang="en-US" sz="1400" dirty="0">
                <a:solidFill>
                  <a:srgbClr val="333333"/>
                </a:solidFill>
                <a:effectLst/>
                <a:ea typeface="Calibri" panose="020F0502020204030204" pitchFamily="34" charset="0"/>
                <a:cs typeface="Times New Roman" panose="02020603050405020304" pitchFamily="18" charset="0"/>
              </a:rPr>
              <a:t>When the points in the graph are rising (as in my case in both the datasets I used the scatterplots), moving from left to right, then the scatter plot shows a positive correlation. It means the values of one variable are increasing with respect to another. </a:t>
            </a:r>
            <a:endParaRPr lang="en-US" sz="1400" dirty="0">
              <a:effectLst/>
              <a:ea typeface="Calibri" panose="020F0502020204030204" pitchFamily="34" charset="0"/>
              <a:cs typeface="Times New Roman" panose="02020603050405020304" pitchFamily="18" charset="0"/>
            </a:endParaRPr>
          </a:p>
          <a:p>
            <a:endParaRPr lang="en-US" dirty="0"/>
          </a:p>
        </p:txBody>
      </p:sp>
      <p:pic>
        <p:nvPicPr>
          <p:cNvPr id="7" name="Picture 6" descr="Chart&#10;&#10;Description automatically generated">
            <a:extLst>
              <a:ext uri="{FF2B5EF4-FFF2-40B4-BE49-F238E27FC236}">
                <a16:creationId xmlns:a16="http://schemas.microsoft.com/office/drawing/2014/main" id="{379FF852-17B9-4D99-84E0-294A3273E884}"/>
              </a:ext>
            </a:extLst>
          </p:cNvPr>
          <p:cNvPicPr>
            <a:picLocks noChangeAspect="1"/>
          </p:cNvPicPr>
          <p:nvPr/>
        </p:nvPicPr>
        <p:blipFill>
          <a:blip r:embed="rId2"/>
          <a:stretch>
            <a:fillRect/>
          </a:stretch>
        </p:blipFill>
        <p:spPr>
          <a:xfrm>
            <a:off x="324520" y="2249109"/>
            <a:ext cx="4571800" cy="4386440"/>
          </a:xfrm>
          <a:prstGeom prst="rect">
            <a:avLst/>
          </a:prstGeom>
        </p:spPr>
      </p:pic>
      <p:pic>
        <p:nvPicPr>
          <p:cNvPr id="8" name="Picture 7" descr="Chart, scatter chart&#10;&#10;Description automatically generated">
            <a:extLst>
              <a:ext uri="{FF2B5EF4-FFF2-40B4-BE49-F238E27FC236}">
                <a16:creationId xmlns:a16="http://schemas.microsoft.com/office/drawing/2014/main" id="{3B75CDED-EA77-4820-8861-D5BE82DEB0BD}"/>
              </a:ext>
            </a:extLst>
          </p:cNvPr>
          <p:cNvPicPr>
            <a:picLocks noChangeAspect="1"/>
          </p:cNvPicPr>
          <p:nvPr/>
        </p:nvPicPr>
        <p:blipFill>
          <a:blip r:embed="rId3"/>
          <a:stretch>
            <a:fillRect/>
          </a:stretch>
        </p:blipFill>
        <p:spPr>
          <a:xfrm>
            <a:off x="6231813" y="2213072"/>
            <a:ext cx="4962525" cy="3095625"/>
          </a:xfrm>
          <a:prstGeom prst="rect">
            <a:avLst/>
          </a:prstGeom>
        </p:spPr>
      </p:pic>
      <p:sp>
        <p:nvSpPr>
          <p:cNvPr id="9" name="TextBox 8">
            <a:extLst>
              <a:ext uri="{FF2B5EF4-FFF2-40B4-BE49-F238E27FC236}">
                <a16:creationId xmlns:a16="http://schemas.microsoft.com/office/drawing/2014/main" id="{7CB625DE-3478-43EC-BEA4-18E54AB9D246}"/>
              </a:ext>
            </a:extLst>
          </p:cNvPr>
          <p:cNvSpPr txBox="1"/>
          <p:nvPr/>
        </p:nvSpPr>
        <p:spPr>
          <a:xfrm>
            <a:off x="1738711" y="1860251"/>
            <a:ext cx="1675649" cy="307777"/>
          </a:xfrm>
          <a:prstGeom prst="rect">
            <a:avLst/>
          </a:prstGeom>
          <a:noFill/>
        </p:spPr>
        <p:txBody>
          <a:bodyPr wrap="square" rtlCol="0">
            <a:spAutoFit/>
          </a:bodyPr>
          <a:lstStyle/>
          <a:p>
            <a:r>
              <a:rPr lang="en-US" sz="1400" b="1" dirty="0"/>
              <a:t>Combined Dataset</a:t>
            </a:r>
          </a:p>
        </p:txBody>
      </p:sp>
      <p:sp>
        <p:nvSpPr>
          <p:cNvPr id="10" name="TextBox 9">
            <a:extLst>
              <a:ext uri="{FF2B5EF4-FFF2-40B4-BE49-F238E27FC236}">
                <a16:creationId xmlns:a16="http://schemas.microsoft.com/office/drawing/2014/main" id="{B842B087-4992-4D60-B791-1C62D4BA18FC}"/>
              </a:ext>
            </a:extLst>
          </p:cNvPr>
          <p:cNvSpPr txBox="1"/>
          <p:nvPr/>
        </p:nvSpPr>
        <p:spPr>
          <a:xfrm>
            <a:off x="7939817" y="1815207"/>
            <a:ext cx="2019485" cy="307777"/>
          </a:xfrm>
          <a:prstGeom prst="rect">
            <a:avLst/>
          </a:prstGeom>
          <a:noFill/>
        </p:spPr>
        <p:txBody>
          <a:bodyPr wrap="square" rtlCol="0">
            <a:spAutoFit/>
          </a:bodyPr>
          <a:lstStyle/>
          <a:p>
            <a:r>
              <a:rPr lang="en-US" sz="1400" b="1" dirty="0"/>
              <a:t>Vulnerability Dataset</a:t>
            </a:r>
          </a:p>
        </p:txBody>
      </p:sp>
    </p:spTree>
    <p:extLst>
      <p:ext uri="{BB962C8B-B14F-4D97-AF65-F5344CB8AC3E}">
        <p14:creationId xmlns:p14="http://schemas.microsoft.com/office/powerpoint/2010/main" val="4037704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F100-59A4-4E12-A4A5-7166BF450896}"/>
              </a:ext>
            </a:extLst>
          </p:cNvPr>
          <p:cNvSpPr>
            <a:spLocks noGrp="1"/>
          </p:cNvSpPr>
          <p:nvPr>
            <p:ph type="title"/>
          </p:nvPr>
        </p:nvSpPr>
        <p:spPr>
          <a:xfrm>
            <a:off x="1441419" y="302064"/>
            <a:ext cx="8837700" cy="499726"/>
          </a:xfrm>
        </p:spPr>
        <p:txBody>
          <a:bodyPr>
            <a:normAutofit/>
          </a:bodyPr>
          <a:lstStyle/>
          <a:p>
            <a:r>
              <a:rPr lang="en-US" sz="2000" b="1" dirty="0"/>
              <a:t>Hypothesis Testing for the Combined dataset</a:t>
            </a:r>
          </a:p>
        </p:txBody>
      </p:sp>
      <p:sp>
        <p:nvSpPr>
          <p:cNvPr id="9" name="TextBox 8">
            <a:extLst>
              <a:ext uri="{FF2B5EF4-FFF2-40B4-BE49-F238E27FC236}">
                <a16:creationId xmlns:a16="http://schemas.microsoft.com/office/drawing/2014/main" id="{7CB625DE-3478-43EC-BEA4-18E54AB9D246}"/>
              </a:ext>
            </a:extLst>
          </p:cNvPr>
          <p:cNvSpPr txBox="1"/>
          <p:nvPr/>
        </p:nvSpPr>
        <p:spPr>
          <a:xfrm>
            <a:off x="202699" y="909896"/>
            <a:ext cx="9621469" cy="954107"/>
          </a:xfrm>
          <a:prstGeom prst="rect">
            <a:avLst/>
          </a:prstGeom>
          <a:noFill/>
        </p:spPr>
        <p:txBody>
          <a:bodyPr wrap="square" rtlCol="0">
            <a:spAutoFit/>
          </a:bodyPr>
          <a:lstStyle/>
          <a:p>
            <a:r>
              <a:rPr lang="en-US" sz="1400" b="0" i="0" dirty="0">
                <a:solidFill>
                  <a:srgbClr val="111111"/>
                </a:solidFill>
                <a:effectLst/>
                <a:latin typeface="Roboto" panose="02000000000000000000" pitchFamily="2" charset="0"/>
              </a:rPr>
              <a:t>A hypothesis test formally tests if there is</a:t>
            </a:r>
            <a:r>
              <a:rPr lang="en-US" sz="1400" b="1" i="0" dirty="0">
                <a:solidFill>
                  <a:srgbClr val="111111"/>
                </a:solidFill>
                <a:effectLst/>
                <a:latin typeface="Roboto" panose="02000000000000000000" pitchFamily="2" charset="0"/>
              </a:rPr>
              <a:t> correlation/association</a:t>
            </a:r>
            <a:r>
              <a:rPr lang="en-US" sz="1400" b="0" i="0" dirty="0">
                <a:solidFill>
                  <a:srgbClr val="111111"/>
                </a:solidFill>
                <a:effectLst/>
                <a:latin typeface="Roboto" panose="02000000000000000000" pitchFamily="2" charset="0"/>
              </a:rPr>
              <a:t> between two variables in a population. I performed the correlation test between the Year and Type variables to test if Cyber Security Incidents increase as years go by and are therefore correlated.  Below shows that in the combined dataset, thes</a:t>
            </a:r>
            <a:r>
              <a:rPr lang="en-US" sz="1400" dirty="0">
                <a:solidFill>
                  <a:srgbClr val="111111"/>
                </a:solidFill>
                <a:latin typeface="Roboto" panose="02000000000000000000" pitchFamily="2" charset="0"/>
              </a:rPr>
              <a:t>e two variables are dependent and correlated.  I also plotted the sample which also shows linear dependency and correlation.</a:t>
            </a:r>
            <a:endParaRPr lang="en-US" sz="1400" b="1" dirty="0"/>
          </a:p>
        </p:txBody>
      </p:sp>
      <p:pic>
        <p:nvPicPr>
          <p:cNvPr id="4" name="Picture 3">
            <a:extLst>
              <a:ext uri="{FF2B5EF4-FFF2-40B4-BE49-F238E27FC236}">
                <a16:creationId xmlns:a16="http://schemas.microsoft.com/office/drawing/2014/main" id="{317F9429-1F0F-411B-82B9-150EE563D226}"/>
              </a:ext>
            </a:extLst>
          </p:cNvPr>
          <p:cNvPicPr>
            <a:picLocks noChangeAspect="1"/>
          </p:cNvPicPr>
          <p:nvPr/>
        </p:nvPicPr>
        <p:blipFill>
          <a:blip r:embed="rId2"/>
          <a:stretch>
            <a:fillRect/>
          </a:stretch>
        </p:blipFill>
        <p:spPr>
          <a:xfrm>
            <a:off x="305394" y="2187553"/>
            <a:ext cx="4322405" cy="4409200"/>
          </a:xfrm>
          <a:prstGeom prst="rect">
            <a:avLst/>
          </a:prstGeom>
        </p:spPr>
      </p:pic>
      <p:pic>
        <p:nvPicPr>
          <p:cNvPr id="11" name="Picture 10">
            <a:extLst>
              <a:ext uri="{FF2B5EF4-FFF2-40B4-BE49-F238E27FC236}">
                <a16:creationId xmlns:a16="http://schemas.microsoft.com/office/drawing/2014/main" id="{339B4562-5DBD-42FE-9DFD-656C2B9C5FDD}"/>
              </a:ext>
            </a:extLst>
          </p:cNvPr>
          <p:cNvPicPr>
            <a:picLocks noChangeAspect="1"/>
          </p:cNvPicPr>
          <p:nvPr/>
        </p:nvPicPr>
        <p:blipFill>
          <a:blip r:embed="rId3"/>
          <a:stretch>
            <a:fillRect/>
          </a:stretch>
        </p:blipFill>
        <p:spPr>
          <a:xfrm>
            <a:off x="4833055" y="2213978"/>
            <a:ext cx="7053551" cy="2284084"/>
          </a:xfrm>
          <a:prstGeom prst="rect">
            <a:avLst/>
          </a:prstGeom>
        </p:spPr>
      </p:pic>
    </p:spTree>
    <p:extLst>
      <p:ext uri="{BB962C8B-B14F-4D97-AF65-F5344CB8AC3E}">
        <p14:creationId xmlns:p14="http://schemas.microsoft.com/office/powerpoint/2010/main" val="34302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F100-59A4-4E12-A4A5-7166BF450896}"/>
              </a:ext>
            </a:extLst>
          </p:cNvPr>
          <p:cNvSpPr>
            <a:spLocks noGrp="1"/>
          </p:cNvSpPr>
          <p:nvPr>
            <p:ph type="title"/>
          </p:nvPr>
        </p:nvSpPr>
        <p:spPr>
          <a:xfrm>
            <a:off x="1441419" y="302064"/>
            <a:ext cx="8837700" cy="499726"/>
          </a:xfrm>
        </p:spPr>
        <p:txBody>
          <a:bodyPr>
            <a:normAutofit/>
          </a:bodyPr>
          <a:lstStyle/>
          <a:p>
            <a:r>
              <a:rPr lang="en-US" sz="2000" b="1" dirty="0"/>
              <a:t>Hypothesis Testing for the Vulnerability dataset</a:t>
            </a:r>
          </a:p>
        </p:txBody>
      </p:sp>
      <p:sp>
        <p:nvSpPr>
          <p:cNvPr id="9" name="TextBox 8">
            <a:extLst>
              <a:ext uri="{FF2B5EF4-FFF2-40B4-BE49-F238E27FC236}">
                <a16:creationId xmlns:a16="http://schemas.microsoft.com/office/drawing/2014/main" id="{7CB625DE-3478-43EC-BEA4-18E54AB9D246}"/>
              </a:ext>
            </a:extLst>
          </p:cNvPr>
          <p:cNvSpPr txBox="1"/>
          <p:nvPr/>
        </p:nvSpPr>
        <p:spPr>
          <a:xfrm>
            <a:off x="202699" y="909896"/>
            <a:ext cx="9621469" cy="954107"/>
          </a:xfrm>
          <a:prstGeom prst="rect">
            <a:avLst/>
          </a:prstGeom>
          <a:noFill/>
        </p:spPr>
        <p:txBody>
          <a:bodyPr wrap="square" rtlCol="0">
            <a:spAutoFit/>
          </a:bodyPr>
          <a:lstStyle/>
          <a:p>
            <a:r>
              <a:rPr lang="en-US" sz="1400" b="0" i="0" dirty="0">
                <a:solidFill>
                  <a:srgbClr val="111111"/>
                </a:solidFill>
                <a:effectLst/>
                <a:latin typeface="Roboto" panose="02000000000000000000" pitchFamily="2" charset="0"/>
              </a:rPr>
              <a:t>A hypothesis test formally tests if there is</a:t>
            </a:r>
            <a:r>
              <a:rPr lang="en-US" sz="1400" b="1" i="0" dirty="0">
                <a:solidFill>
                  <a:srgbClr val="111111"/>
                </a:solidFill>
                <a:effectLst/>
                <a:latin typeface="Roboto" panose="02000000000000000000" pitchFamily="2" charset="0"/>
              </a:rPr>
              <a:t> correlation/association</a:t>
            </a:r>
            <a:r>
              <a:rPr lang="en-US" sz="1400" b="0" i="0" dirty="0">
                <a:solidFill>
                  <a:srgbClr val="111111"/>
                </a:solidFill>
                <a:effectLst/>
                <a:latin typeface="Roboto" panose="02000000000000000000" pitchFamily="2" charset="0"/>
              </a:rPr>
              <a:t> between two variables in a population. I performed the correlation test between the Year and vulnerability count to test if vulnerabilities increase as years go by and are therefore correlated.  Below shows that in the vulnerability dataset, thes</a:t>
            </a:r>
            <a:r>
              <a:rPr lang="en-US" sz="1400" dirty="0">
                <a:solidFill>
                  <a:srgbClr val="111111"/>
                </a:solidFill>
                <a:latin typeface="Roboto" panose="02000000000000000000" pitchFamily="2" charset="0"/>
              </a:rPr>
              <a:t>e two variables are dependent and correlated.  I also plotted the sample which also shows linear dependency and correlation.</a:t>
            </a:r>
            <a:endParaRPr lang="en-US" sz="1400" b="1" dirty="0"/>
          </a:p>
        </p:txBody>
      </p:sp>
      <p:pic>
        <p:nvPicPr>
          <p:cNvPr id="5" name="Picture 4">
            <a:extLst>
              <a:ext uri="{FF2B5EF4-FFF2-40B4-BE49-F238E27FC236}">
                <a16:creationId xmlns:a16="http://schemas.microsoft.com/office/drawing/2014/main" id="{BB3D3F55-7DF6-4164-89F0-BEEBBE7B0013}"/>
              </a:ext>
            </a:extLst>
          </p:cNvPr>
          <p:cNvPicPr>
            <a:picLocks noChangeAspect="1"/>
          </p:cNvPicPr>
          <p:nvPr/>
        </p:nvPicPr>
        <p:blipFill>
          <a:blip r:embed="rId2"/>
          <a:stretch>
            <a:fillRect/>
          </a:stretch>
        </p:blipFill>
        <p:spPr>
          <a:xfrm>
            <a:off x="49788" y="1972109"/>
            <a:ext cx="4867311" cy="4514883"/>
          </a:xfrm>
          <a:prstGeom prst="rect">
            <a:avLst/>
          </a:prstGeom>
        </p:spPr>
      </p:pic>
      <p:pic>
        <p:nvPicPr>
          <p:cNvPr id="7" name="Picture 6">
            <a:extLst>
              <a:ext uri="{FF2B5EF4-FFF2-40B4-BE49-F238E27FC236}">
                <a16:creationId xmlns:a16="http://schemas.microsoft.com/office/drawing/2014/main" id="{0D6B71E1-E4EB-4850-86B5-5C3D0E0DF142}"/>
              </a:ext>
            </a:extLst>
          </p:cNvPr>
          <p:cNvPicPr>
            <a:picLocks noChangeAspect="1"/>
          </p:cNvPicPr>
          <p:nvPr/>
        </p:nvPicPr>
        <p:blipFill>
          <a:blip r:embed="rId3"/>
          <a:stretch>
            <a:fillRect/>
          </a:stretch>
        </p:blipFill>
        <p:spPr>
          <a:xfrm>
            <a:off x="5013433" y="1921666"/>
            <a:ext cx="6882776" cy="2420607"/>
          </a:xfrm>
          <a:prstGeom prst="rect">
            <a:avLst/>
          </a:prstGeom>
        </p:spPr>
      </p:pic>
    </p:spTree>
    <p:extLst>
      <p:ext uri="{BB962C8B-B14F-4D97-AF65-F5344CB8AC3E}">
        <p14:creationId xmlns:p14="http://schemas.microsoft.com/office/powerpoint/2010/main" val="754156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F100-59A4-4E12-A4A5-7166BF450896}"/>
              </a:ext>
            </a:extLst>
          </p:cNvPr>
          <p:cNvSpPr>
            <a:spLocks noGrp="1"/>
          </p:cNvSpPr>
          <p:nvPr>
            <p:ph type="title"/>
          </p:nvPr>
        </p:nvSpPr>
        <p:spPr>
          <a:xfrm>
            <a:off x="1441419" y="302064"/>
            <a:ext cx="8837700" cy="499726"/>
          </a:xfrm>
        </p:spPr>
        <p:txBody>
          <a:bodyPr>
            <a:normAutofit/>
          </a:bodyPr>
          <a:lstStyle/>
          <a:p>
            <a:r>
              <a:rPr lang="en-US" sz="2000" b="1" dirty="0"/>
              <a:t>Regression Analysis for the Combined dataset</a:t>
            </a:r>
          </a:p>
        </p:txBody>
      </p:sp>
      <p:sp>
        <p:nvSpPr>
          <p:cNvPr id="9" name="TextBox 8">
            <a:extLst>
              <a:ext uri="{FF2B5EF4-FFF2-40B4-BE49-F238E27FC236}">
                <a16:creationId xmlns:a16="http://schemas.microsoft.com/office/drawing/2014/main" id="{7CB625DE-3478-43EC-BEA4-18E54AB9D246}"/>
              </a:ext>
            </a:extLst>
          </p:cNvPr>
          <p:cNvSpPr txBox="1"/>
          <p:nvPr/>
        </p:nvSpPr>
        <p:spPr>
          <a:xfrm>
            <a:off x="202699" y="909896"/>
            <a:ext cx="9621469" cy="738664"/>
          </a:xfrm>
          <a:prstGeom prst="rect">
            <a:avLst/>
          </a:prstGeom>
          <a:noFill/>
        </p:spPr>
        <p:txBody>
          <a:bodyPr wrap="square" rtlCol="0">
            <a:spAutoFit/>
          </a:bodyPr>
          <a:lstStyle/>
          <a:p>
            <a:r>
              <a:rPr lang="en-US" sz="1400" b="0" i="0" dirty="0">
                <a:solidFill>
                  <a:srgbClr val="111111"/>
                </a:solidFill>
                <a:effectLst/>
                <a:latin typeface="Roboto" panose="02000000000000000000" pitchFamily="2" charset="0"/>
              </a:rPr>
              <a:t>Regression analysis is commonly used in research to establish that a</a:t>
            </a:r>
            <a:r>
              <a:rPr lang="en-US" sz="1400" b="1" i="0" dirty="0">
                <a:solidFill>
                  <a:srgbClr val="111111"/>
                </a:solidFill>
                <a:effectLst/>
                <a:latin typeface="Roboto" panose="02000000000000000000" pitchFamily="2" charset="0"/>
              </a:rPr>
              <a:t> correlation exists between variables</a:t>
            </a:r>
            <a:r>
              <a:rPr lang="en-US" sz="1400" b="0" i="0" dirty="0">
                <a:solidFill>
                  <a:srgbClr val="111111"/>
                </a:solidFill>
                <a:effectLst/>
                <a:latin typeface="Roboto" panose="02000000000000000000" pitchFamily="2" charset="0"/>
              </a:rPr>
              <a:t>. But correlation is not the same as causation: a relationship between two variables does not mean one causes the other to happen. Regression is 0.829 showing correlation exists.</a:t>
            </a:r>
            <a:endParaRPr lang="en-US" sz="1400" b="1" dirty="0"/>
          </a:p>
        </p:txBody>
      </p:sp>
      <p:pic>
        <p:nvPicPr>
          <p:cNvPr id="5" name="Picture 4">
            <a:extLst>
              <a:ext uri="{FF2B5EF4-FFF2-40B4-BE49-F238E27FC236}">
                <a16:creationId xmlns:a16="http://schemas.microsoft.com/office/drawing/2014/main" id="{AB2EA8A7-ABB5-480C-876D-062EDAA22A4F}"/>
              </a:ext>
            </a:extLst>
          </p:cNvPr>
          <p:cNvPicPr>
            <a:picLocks noChangeAspect="1"/>
          </p:cNvPicPr>
          <p:nvPr/>
        </p:nvPicPr>
        <p:blipFill>
          <a:blip r:embed="rId2"/>
          <a:stretch>
            <a:fillRect/>
          </a:stretch>
        </p:blipFill>
        <p:spPr>
          <a:xfrm>
            <a:off x="6353557" y="1577485"/>
            <a:ext cx="4520146" cy="4978451"/>
          </a:xfrm>
          <a:prstGeom prst="rect">
            <a:avLst/>
          </a:prstGeom>
        </p:spPr>
      </p:pic>
      <p:pic>
        <p:nvPicPr>
          <p:cNvPr id="7" name="Picture 6">
            <a:extLst>
              <a:ext uri="{FF2B5EF4-FFF2-40B4-BE49-F238E27FC236}">
                <a16:creationId xmlns:a16="http://schemas.microsoft.com/office/drawing/2014/main" id="{79A1C0FB-C30D-4210-8F42-BD917F24D606}"/>
              </a:ext>
            </a:extLst>
          </p:cNvPr>
          <p:cNvPicPr>
            <a:picLocks noChangeAspect="1"/>
          </p:cNvPicPr>
          <p:nvPr/>
        </p:nvPicPr>
        <p:blipFill>
          <a:blip r:embed="rId3"/>
          <a:stretch>
            <a:fillRect/>
          </a:stretch>
        </p:blipFill>
        <p:spPr>
          <a:xfrm>
            <a:off x="298147" y="1915037"/>
            <a:ext cx="3514751" cy="1181109"/>
          </a:xfrm>
          <a:prstGeom prst="rect">
            <a:avLst/>
          </a:prstGeom>
        </p:spPr>
      </p:pic>
      <p:pic>
        <p:nvPicPr>
          <p:cNvPr id="10" name="Picture 9">
            <a:extLst>
              <a:ext uri="{FF2B5EF4-FFF2-40B4-BE49-F238E27FC236}">
                <a16:creationId xmlns:a16="http://schemas.microsoft.com/office/drawing/2014/main" id="{9A6F86C9-9008-47B8-936E-B78645972816}"/>
              </a:ext>
            </a:extLst>
          </p:cNvPr>
          <p:cNvPicPr>
            <a:picLocks noChangeAspect="1"/>
          </p:cNvPicPr>
          <p:nvPr/>
        </p:nvPicPr>
        <p:blipFill>
          <a:blip r:embed="rId4"/>
          <a:stretch>
            <a:fillRect/>
          </a:stretch>
        </p:blipFill>
        <p:spPr>
          <a:xfrm>
            <a:off x="298147" y="3429000"/>
            <a:ext cx="4191031" cy="419103"/>
          </a:xfrm>
          <a:prstGeom prst="rect">
            <a:avLst/>
          </a:prstGeom>
        </p:spPr>
      </p:pic>
      <p:cxnSp>
        <p:nvCxnSpPr>
          <p:cNvPr id="13" name="Straight Arrow Connector 12">
            <a:extLst>
              <a:ext uri="{FF2B5EF4-FFF2-40B4-BE49-F238E27FC236}">
                <a16:creationId xmlns:a16="http://schemas.microsoft.com/office/drawing/2014/main" id="{D245D07A-7E0D-4A36-BCE0-0FCA825708DC}"/>
              </a:ext>
            </a:extLst>
          </p:cNvPr>
          <p:cNvCxnSpPr/>
          <p:nvPr/>
        </p:nvCxnSpPr>
        <p:spPr>
          <a:xfrm flipV="1">
            <a:off x="4819744" y="3382830"/>
            <a:ext cx="1112595" cy="2557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28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F100-59A4-4E12-A4A5-7166BF450896}"/>
              </a:ext>
            </a:extLst>
          </p:cNvPr>
          <p:cNvSpPr>
            <a:spLocks noGrp="1"/>
          </p:cNvSpPr>
          <p:nvPr>
            <p:ph type="title"/>
          </p:nvPr>
        </p:nvSpPr>
        <p:spPr>
          <a:xfrm>
            <a:off x="1441419" y="302064"/>
            <a:ext cx="8837700" cy="499726"/>
          </a:xfrm>
        </p:spPr>
        <p:txBody>
          <a:bodyPr>
            <a:normAutofit/>
          </a:bodyPr>
          <a:lstStyle/>
          <a:p>
            <a:r>
              <a:rPr lang="en-US" sz="2000" b="1" dirty="0"/>
              <a:t>Regression Analysis for the Vulnerability dataset</a:t>
            </a:r>
          </a:p>
        </p:txBody>
      </p:sp>
      <p:sp>
        <p:nvSpPr>
          <p:cNvPr id="9" name="TextBox 8">
            <a:extLst>
              <a:ext uri="{FF2B5EF4-FFF2-40B4-BE49-F238E27FC236}">
                <a16:creationId xmlns:a16="http://schemas.microsoft.com/office/drawing/2014/main" id="{7CB625DE-3478-43EC-BEA4-18E54AB9D246}"/>
              </a:ext>
            </a:extLst>
          </p:cNvPr>
          <p:cNvSpPr txBox="1"/>
          <p:nvPr/>
        </p:nvSpPr>
        <p:spPr>
          <a:xfrm>
            <a:off x="202699" y="909896"/>
            <a:ext cx="9621469" cy="738664"/>
          </a:xfrm>
          <a:prstGeom prst="rect">
            <a:avLst/>
          </a:prstGeom>
          <a:noFill/>
        </p:spPr>
        <p:txBody>
          <a:bodyPr wrap="square" rtlCol="0">
            <a:spAutoFit/>
          </a:bodyPr>
          <a:lstStyle/>
          <a:p>
            <a:r>
              <a:rPr lang="en-US" sz="1400" b="0" i="0" dirty="0">
                <a:solidFill>
                  <a:srgbClr val="111111"/>
                </a:solidFill>
                <a:effectLst/>
                <a:latin typeface="Roboto" panose="02000000000000000000" pitchFamily="2" charset="0"/>
              </a:rPr>
              <a:t>Regression analysis is commonly used in research to establish that a</a:t>
            </a:r>
            <a:r>
              <a:rPr lang="en-US" sz="1400" b="1" i="0" dirty="0">
                <a:solidFill>
                  <a:srgbClr val="111111"/>
                </a:solidFill>
                <a:effectLst/>
                <a:latin typeface="Roboto" panose="02000000000000000000" pitchFamily="2" charset="0"/>
              </a:rPr>
              <a:t> correlation exists between variables</a:t>
            </a:r>
            <a:r>
              <a:rPr lang="en-US" sz="1400" b="0" i="0" dirty="0">
                <a:solidFill>
                  <a:srgbClr val="111111"/>
                </a:solidFill>
                <a:effectLst/>
                <a:latin typeface="Roboto" panose="02000000000000000000" pitchFamily="2" charset="0"/>
              </a:rPr>
              <a:t>. But correlation is not the same as causation: a relationship between two variables does not mean one causes the other to happen. Regression is 0.588 showing correlation exists.</a:t>
            </a:r>
            <a:endParaRPr lang="en-US" sz="1400" b="1" dirty="0"/>
          </a:p>
        </p:txBody>
      </p:sp>
      <p:pic>
        <p:nvPicPr>
          <p:cNvPr id="7" name="Picture 6">
            <a:extLst>
              <a:ext uri="{FF2B5EF4-FFF2-40B4-BE49-F238E27FC236}">
                <a16:creationId xmlns:a16="http://schemas.microsoft.com/office/drawing/2014/main" id="{79A1C0FB-C30D-4210-8F42-BD917F24D606}"/>
              </a:ext>
            </a:extLst>
          </p:cNvPr>
          <p:cNvPicPr>
            <a:picLocks noChangeAspect="1"/>
          </p:cNvPicPr>
          <p:nvPr/>
        </p:nvPicPr>
        <p:blipFill>
          <a:blip r:embed="rId2"/>
          <a:stretch>
            <a:fillRect/>
          </a:stretch>
        </p:blipFill>
        <p:spPr>
          <a:xfrm>
            <a:off x="298147" y="1915037"/>
            <a:ext cx="3514751" cy="1181109"/>
          </a:xfrm>
          <a:prstGeom prst="rect">
            <a:avLst/>
          </a:prstGeom>
        </p:spPr>
      </p:pic>
      <p:cxnSp>
        <p:nvCxnSpPr>
          <p:cNvPr id="13" name="Straight Arrow Connector 12">
            <a:extLst>
              <a:ext uri="{FF2B5EF4-FFF2-40B4-BE49-F238E27FC236}">
                <a16:creationId xmlns:a16="http://schemas.microsoft.com/office/drawing/2014/main" id="{D245D07A-7E0D-4A36-BCE0-0FCA825708DC}"/>
              </a:ext>
            </a:extLst>
          </p:cNvPr>
          <p:cNvCxnSpPr/>
          <p:nvPr/>
        </p:nvCxnSpPr>
        <p:spPr>
          <a:xfrm flipV="1">
            <a:off x="4819744" y="3382830"/>
            <a:ext cx="1112595" cy="2557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755853A-BFB5-4772-B200-F28FD951848D}"/>
              </a:ext>
            </a:extLst>
          </p:cNvPr>
          <p:cNvPicPr>
            <a:picLocks noChangeAspect="1"/>
          </p:cNvPicPr>
          <p:nvPr/>
        </p:nvPicPr>
        <p:blipFill>
          <a:blip r:embed="rId3"/>
          <a:stretch>
            <a:fillRect/>
          </a:stretch>
        </p:blipFill>
        <p:spPr>
          <a:xfrm>
            <a:off x="298147" y="3712355"/>
            <a:ext cx="3733827" cy="514354"/>
          </a:xfrm>
          <a:prstGeom prst="rect">
            <a:avLst/>
          </a:prstGeom>
        </p:spPr>
      </p:pic>
      <p:pic>
        <p:nvPicPr>
          <p:cNvPr id="8" name="Picture 7">
            <a:extLst>
              <a:ext uri="{FF2B5EF4-FFF2-40B4-BE49-F238E27FC236}">
                <a16:creationId xmlns:a16="http://schemas.microsoft.com/office/drawing/2014/main" id="{78AC09F4-A2D7-4FE6-B917-9BE043C264C3}"/>
              </a:ext>
            </a:extLst>
          </p:cNvPr>
          <p:cNvPicPr>
            <a:picLocks noChangeAspect="1"/>
          </p:cNvPicPr>
          <p:nvPr/>
        </p:nvPicPr>
        <p:blipFill>
          <a:blip r:embed="rId4"/>
          <a:stretch>
            <a:fillRect/>
          </a:stretch>
        </p:blipFill>
        <p:spPr>
          <a:xfrm>
            <a:off x="6166551" y="1382935"/>
            <a:ext cx="4876836" cy="5524540"/>
          </a:xfrm>
          <a:prstGeom prst="rect">
            <a:avLst/>
          </a:prstGeom>
        </p:spPr>
      </p:pic>
    </p:spTree>
    <p:extLst>
      <p:ext uri="{BB962C8B-B14F-4D97-AF65-F5344CB8AC3E}">
        <p14:creationId xmlns:p14="http://schemas.microsoft.com/office/powerpoint/2010/main" val="546843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F862-87C6-49B2-9F17-363EA0A17753}"/>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19EC16EE-2395-4D4E-B29E-8A3375D5690B}"/>
              </a:ext>
            </a:extLst>
          </p:cNvPr>
          <p:cNvSpPr>
            <a:spLocks noGrp="1"/>
          </p:cNvSpPr>
          <p:nvPr>
            <p:ph idx="1"/>
          </p:nvPr>
        </p:nvSpPr>
        <p:spPr>
          <a:xfrm>
            <a:off x="838200" y="1522913"/>
            <a:ext cx="10515600" cy="4351338"/>
          </a:xfrm>
        </p:spPr>
        <p:txBody>
          <a:bodyPr>
            <a:normAutofit/>
          </a:bodyPr>
          <a:lstStyle/>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analysis performed, we demonstrated that the hypothesis that as we are more dependent on Technology, there are more system vulnerabilities to address and therefore, hackers take advantage of the non-remediated vulnerabilities. More vulnerabilities, more security incidents and breaches.  Vulnerabilities and the Security Incidents that take advantage of thes</a:t>
            </a:r>
            <a:r>
              <a:rPr lang="en-US" sz="1800" dirty="0">
                <a:latin typeface="Calibri" panose="020F0502020204030204" pitchFamily="34" charset="0"/>
                <a:ea typeface="Calibri" panose="020F0502020204030204" pitchFamily="34" charset="0"/>
                <a:cs typeface="Times New Roman" panose="02020603050405020304" pitchFamily="18" charset="0"/>
              </a:rPr>
              <a:t>e vulnerabilities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increase over time.</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analysis also showed in probabilities and scatter plots and bar charts that State sponsored (Espionage) is on the rise compared to other types of security incidents.  Analytical distribution (Pareto chart) also demonstrated that.  </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States need to focus on these growing trends and focus on controlling this increasing trend to protect our data assets and possible corporate </a:t>
            </a:r>
            <a:r>
              <a:rPr lang="en-US" sz="1800">
                <a:effectLst/>
                <a:latin typeface="Calibri" panose="020F0502020204030204" pitchFamily="34" charset="0"/>
                <a:ea typeface="Calibri" panose="020F0502020204030204" pitchFamily="34" charset="0"/>
                <a:cs typeface="Times New Roman" panose="02020603050405020304" pitchFamily="18" charset="0"/>
              </a:rPr>
              <a:t>activity disruption.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29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8944-2200-45A1-8523-CB901CC94150}"/>
              </a:ext>
            </a:extLst>
          </p:cNvPr>
          <p:cNvSpPr>
            <a:spLocks noGrp="1"/>
          </p:cNvSpPr>
          <p:nvPr>
            <p:ph type="title"/>
          </p:nvPr>
        </p:nvSpPr>
        <p:spPr/>
        <p:txBody>
          <a:bodyPr/>
          <a:lstStyle/>
          <a:p>
            <a:r>
              <a:rPr lang="en-US" sz="4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Research Questions</a:t>
            </a:r>
            <a:br>
              <a:rPr lang="en-US" sz="4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59A315C-9971-4784-8736-7863533D9295}"/>
              </a:ext>
            </a:extLst>
          </p:cNvPr>
          <p:cNvSpPr>
            <a:spLocks noGrp="1"/>
          </p:cNvSpPr>
          <p:nvPr>
            <p:ph idx="1"/>
          </p:nvPr>
        </p:nvSpPr>
        <p:spPr>
          <a:xfrm>
            <a:off x="554865" y="1311622"/>
            <a:ext cx="10515600" cy="4351338"/>
          </a:xfrm>
        </p:spPr>
        <p:txBody>
          <a:bodyPr/>
          <a:lstStyle/>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Below are some of the research questions I have for my final project:</a:t>
            </a: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we identify the independent variables that can help predict which types of attacks will be more eminent in the future? </a:t>
            </a: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four datasets to work with and analyze each one in detail for relationships between incidents/Breach some independent variables such as Types of attacks (Espionage, Corporate Attacks, etc.), increase during time of pandemic, increase in the number of vulnerabilities or types of systems with vulnerabilities, etc. My datasets some have global numbers, and some based in the U.S. Need to figure out if focus on US or Global? Need to really analyze the data to understand it.</a:t>
            </a: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I have the dependent variable in a different dataset and independent variable in a different dataset, do I need to append them in the same dataset or can I continue to do tests on them separately and then predict? </a:t>
            </a:r>
          </a:p>
          <a:p>
            <a:pPr marL="342900" marR="0" lvl="0" indent="-342900">
              <a:spcBef>
                <a:spcPts val="0"/>
              </a:spcBef>
              <a:spcAft>
                <a:spcPts val="0"/>
              </a:spcAft>
              <a:buFont typeface="+mj-lt"/>
              <a:buAutoNum type="arabicParenR"/>
            </a:pPr>
            <a:r>
              <a:rPr lang="en-US" sz="1800" dirty="0">
                <a:latin typeface="Calibri" panose="020F0502020204030204" pitchFamily="34" charset="0"/>
                <a:ea typeface="Calibri" panose="020F0502020204030204" pitchFamily="34" charset="0"/>
                <a:cs typeface="Times New Roman" panose="02020603050405020304" pitchFamily="18" charset="0"/>
              </a:rPr>
              <a:t>What are the different types of variables and if data needs to be cleaned and types changed, nulls dropped to use it for further analysis?  </a:t>
            </a: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Is the data accurate</a:t>
            </a:r>
            <a:r>
              <a:rPr lang="en-US" sz="1800" dirty="0">
                <a:latin typeface="Calibri" panose="020F0502020204030204" pitchFamily="34" charset="0"/>
                <a:ea typeface="Calibri" panose="020F0502020204030204" pitchFamily="34" charset="0"/>
                <a:cs typeface="Times New Roman" panose="02020603050405020304" pitchFamily="18" charset="0"/>
              </a:rPr>
              <a:t> and of quality so that the model based on this data is accurate?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testing approach should I use to analyze my data.  What statistical tests to apply to help solve my final project topic?</a:t>
            </a:r>
          </a:p>
          <a:p>
            <a:pPr marL="0" indent="0">
              <a:buNone/>
            </a:pPr>
            <a:endParaRPr lang="en-US" dirty="0"/>
          </a:p>
        </p:txBody>
      </p:sp>
    </p:spTree>
    <p:extLst>
      <p:ext uri="{BB962C8B-B14F-4D97-AF65-F5344CB8AC3E}">
        <p14:creationId xmlns:p14="http://schemas.microsoft.com/office/powerpoint/2010/main" val="335485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8944-2200-45A1-8523-CB901CC94150}"/>
              </a:ext>
            </a:extLst>
          </p:cNvPr>
          <p:cNvSpPr>
            <a:spLocks noGrp="1"/>
          </p:cNvSpPr>
          <p:nvPr>
            <p:ph type="title"/>
          </p:nvPr>
        </p:nvSpPr>
        <p:spPr/>
        <p:txBody>
          <a:bodyPr/>
          <a:lstStyle/>
          <a:p>
            <a:b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59A315C-9971-4784-8736-7863533D9295}"/>
              </a:ext>
            </a:extLst>
          </p:cNvPr>
          <p:cNvSpPr>
            <a:spLocks noGrp="1"/>
          </p:cNvSpPr>
          <p:nvPr>
            <p:ph idx="1"/>
          </p:nvPr>
        </p:nvSpPr>
        <p:spPr>
          <a:xfrm>
            <a:off x="339437" y="801638"/>
            <a:ext cx="10515600" cy="5604669"/>
          </a:xfrm>
        </p:spPr>
        <p:txBody>
          <a:bodyPr>
            <a:normAutofit fontScale="92500" lnSpcReduction="20000"/>
          </a:bodyPr>
          <a:lstStyle/>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Currently, I have the following four datasets</a:t>
            </a:r>
            <a:r>
              <a:rPr lang="en-US" sz="1800" dirty="0">
                <a:latin typeface="Calibri" panose="020F0502020204030204" pitchFamily="34" charset="0"/>
                <a:ea typeface="Calibri" panose="020F0502020204030204" pitchFamily="34" charset="0"/>
                <a:cs typeface="Times New Roman" panose="02020603050405020304" pitchFamily="18" charset="0"/>
              </a:rPr>
              <a:t> (plus a </a:t>
            </a:r>
            <a:r>
              <a:rPr lang="en-US" sz="1800" b="1" dirty="0">
                <a:latin typeface="Calibri" panose="020F0502020204030204" pitchFamily="34" charset="0"/>
                <a:ea typeface="Calibri" panose="020F0502020204030204" pitchFamily="34" charset="0"/>
                <a:cs typeface="Times New Roman" panose="02020603050405020304" pitchFamily="18" charset="0"/>
              </a:rPr>
              <a:t>combined dataset </a:t>
            </a:r>
            <a:r>
              <a:rPr lang="en-US" sz="1800" dirty="0">
                <a:latin typeface="Calibri" panose="020F0502020204030204" pitchFamily="34" charset="0"/>
                <a:ea typeface="Calibri" panose="020F0502020204030204" pitchFamily="34" charset="0"/>
                <a:cs typeface="Times New Roman" panose="02020603050405020304" pitchFamily="18" charset="0"/>
              </a:rPr>
              <a:t>where I concatenated Dataset2 and Dataset4)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Dataset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File Name: Allitems.csv (By MiTRE.ORG)</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Description:  The CVE List is built by CVE Numbering Authorities (CNAs). Every CVE Record added to the list is assigned and published by a CNA.</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Dataset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File Name: cyber operations incidents.csv (By Kaggle)</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Description:  CVS of cyber incidents as reported by the Council of Foreign Relations.</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Dataset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File Name: PRC Data Breach Chronology - (By Privacy Rights Clearing House)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Description:  “As a nonprofit organization protecting privacy for all by empowering individuals and advocating for positive change, we have focused exclusively on consumer privacy rights and issues since 1992. We strive to provide clarity on complex topics by publishing extensive educational materials and helping people find answers to their questions. We also amplify voices often underrepresented in policy discussions in our work championing strong privacy protections.”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Dataset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File Name: Security Incident totals (By Kaggle)</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Description:  Security incident counts and details. This dataset looks at the data security incidents which have been reported to the Information Commissioner’s Office (ICO).</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NOTE: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my hypothesis testing in particular to test that incidents increase as time goes on, and that espionage type of incident is on the increase,  I merged (concatenated) two datasets (2 and 4) to run additional tests on the combined dataset.  The two datasets I concatenated were:  Dataset @2: Cyber Operations incidents and Dataset #4: Security incidents.</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Tx/>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Tx/>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Tx/>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215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F862-87C6-49B2-9F17-363EA0A17753}"/>
              </a:ext>
            </a:extLst>
          </p:cNvPr>
          <p:cNvSpPr>
            <a:spLocks noGrp="1"/>
          </p:cNvSpPr>
          <p:nvPr>
            <p:ph type="title"/>
          </p:nvPr>
        </p:nvSpPr>
        <p:spPr/>
        <p:txBody>
          <a:bodyPr/>
          <a:lstStyle/>
          <a:p>
            <a:r>
              <a:rPr lang="en-US" dirty="0"/>
              <a:t>Problem Statement and Hypotheses:</a:t>
            </a:r>
          </a:p>
        </p:txBody>
      </p:sp>
      <p:sp>
        <p:nvSpPr>
          <p:cNvPr id="3" name="Content Placeholder 2">
            <a:extLst>
              <a:ext uri="{FF2B5EF4-FFF2-40B4-BE49-F238E27FC236}">
                <a16:creationId xmlns:a16="http://schemas.microsoft.com/office/drawing/2014/main" id="{19EC16EE-2395-4D4E-B29E-8A3375D5690B}"/>
              </a:ext>
            </a:extLst>
          </p:cNvPr>
          <p:cNvSpPr>
            <a:spLocks noGrp="1"/>
          </p:cNvSpPr>
          <p:nvPr>
            <p:ph idx="1"/>
          </p:nvPr>
        </p:nvSpPr>
        <p:spPr>
          <a:xfrm>
            <a:off x="838200" y="1522913"/>
            <a:ext cx="10515600" cy="4351338"/>
          </a:xfrm>
        </p:spPr>
        <p:txBody>
          <a:bodyPr>
            <a:normAutofit lnSpcReduction="10000"/>
          </a:bodyPr>
          <a:lstStyle/>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Problem statement: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 I would like to analyze the data on breaches and vulnerabilities and evaluate if there truly is a rise in Cyber threats over the years and identify the reasons for the increase. I would like to see the correlation of breaches/incidents (independent Variable) and time (Dependent Variable) and build upon three hypotheses. </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Hypotheses: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 would to be able to test the below Hypotheses using the data on Cyber Attacks and vulnerabilities: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we are more dependent on Technology, there are more system vulnerabilities to address and therefore, hackers take advantage of the non-remediated vulnerabilities. More vulnerabilities, more security incidents and breaches.  Vulnerabilities and the Security Incidents that take advantage of thes</a:t>
            </a:r>
            <a:r>
              <a:rPr lang="en-US" sz="1800" dirty="0">
                <a:latin typeface="Calibri" panose="020F0502020204030204" pitchFamily="34" charset="0"/>
                <a:ea typeface="Calibri" panose="020F0502020204030204" pitchFamily="34" charset="0"/>
                <a:cs typeface="Times New Roman" panose="02020603050405020304" pitchFamily="18" charset="0"/>
              </a:rPr>
              <a:t>e vulnerabilities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increase over time.</a:t>
            </a: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Majority of the hacking activity is State Sponsored (Espionage) and the attention of nations to gain advantage over other nations has shifted from warfare to bring a nation down by having cyber attacks on our economy (Infrastructure, Corporations) and Military or Government agencies. Most increase in incidents are due to this independent variable. </a:t>
            </a:r>
          </a:p>
          <a:p>
            <a:pPr marL="342900" marR="0" lvl="0" indent="-342900">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maybe a correlation of certain types of systems with most frequent vulnerabilities that need to be hardened. These are allowing opportunities for hackers to exploit them. NOTE:  The data I pulled do not have the details to test this hypothesis so </a:t>
            </a:r>
            <a:r>
              <a:rPr lang="en-US" sz="1800" dirty="0">
                <a:latin typeface="Calibri" panose="020F0502020204030204" pitchFamily="34" charset="0"/>
                <a:ea typeface="Calibri" panose="020F0502020204030204" pitchFamily="34" charset="0"/>
                <a:cs typeface="Times New Roman" panose="02020603050405020304" pitchFamily="18" charset="0"/>
              </a:rPr>
              <a:t>I </a:t>
            </a:r>
            <a:r>
              <a:rPr lang="en-US" sz="1800" dirty="0">
                <a:effectLst/>
                <a:latin typeface="Calibri" panose="020F0502020204030204" pitchFamily="34" charset="0"/>
                <a:ea typeface="Calibri" panose="020F0502020204030204" pitchFamily="34" charset="0"/>
                <a:cs typeface="Times New Roman" panose="02020603050405020304" pitchFamily="18" charset="0"/>
              </a:rPr>
              <a:t>will drop this third hypothesis.</a:t>
            </a:r>
          </a:p>
          <a:p>
            <a:endParaRPr lang="en-US" dirty="0"/>
          </a:p>
        </p:txBody>
      </p:sp>
    </p:spTree>
    <p:extLst>
      <p:ext uri="{BB962C8B-B14F-4D97-AF65-F5344CB8AC3E}">
        <p14:creationId xmlns:p14="http://schemas.microsoft.com/office/powerpoint/2010/main" val="177649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2E1B-00ED-43B2-A597-C88C3440F01F}"/>
              </a:ext>
            </a:extLst>
          </p:cNvPr>
          <p:cNvSpPr>
            <a:spLocks noGrp="1"/>
          </p:cNvSpPr>
          <p:nvPr>
            <p:ph type="title"/>
          </p:nvPr>
        </p:nvSpPr>
        <p:spPr/>
        <p:txBody>
          <a:bodyPr/>
          <a:lstStyle/>
          <a:p>
            <a:r>
              <a:rPr lang="en-US" dirty="0"/>
              <a:t>Variables and their brief meanings</a:t>
            </a:r>
          </a:p>
        </p:txBody>
      </p:sp>
      <p:sp>
        <p:nvSpPr>
          <p:cNvPr id="3" name="Content Placeholder 2">
            <a:extLst>
              <a:ext uri="{FF2B5EF4-FFF2-40B4-BE49-F238E27FC236}">
                <a16:creationId xmlns:a16="http://schemas.microsoft.com/office/drawing/2014/main" id="{BD90579A-DDC4-46C4-A187-F0C605201C79}"/>
              </a:ext>
            </a:extLst>
          </p:cNvPr>
          <p:cNvSpPr>
            <a:spLocks noGrp="1"/>
          </p:cNvSpPr>
          <p:nvPr>
            <p:ph idx="1"/>
          </p:nvPr>
        </p:nvSpPr>
        <p:spPr>
          <a:xfrm>
            <a:off x="470690" y="1554268"/>
            <a:ext cx="10515600" cy="4351338"/>
          </a:xfrm>
        </p:spPr>
        <p:txBody>
          <a:bodyPr>
            <a:normAutofit fontScale="70000" lnSpcReduction="20000"/>
          </a:bodyPr>
          <a:lstStyle/>
          <a:p>
            <a:pPr marL="0" marR="0" indent="0">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I would like to see the correlation of breaches/incidents and vulnerabilities (</a:t>
            </a:r>
            <a:r>
              <a:rPr lang="en-US" dirty="0">
                <a:latin typeface="Calibri" panose="020F0502020204030204" pitchFamily="34" charset="0"/>
                <a:ea typeface="Calibri" panose="020F0502020204030204" pitchFamily="34" charset="0"/>
                <a:cs typeface="Times New Roman" panose="02020603050405020304" pitchFamily="18" charset="0"/>
              </a:rPr>
              <a:t>inde</a:t>
            </a:r>
            <a:r>
              <a:rPr lang="en-US" sz="2800" dirty="0">
                <a:effectLst/>
                <a:latin typeface="Calibri" panose="020F0502020204030204" pitchFamily="34" charset="0"/>
                <a:ea typeface="Calibri" panose="020F0502020204030204" pitchFamily="34" charset="0"/>
                <a:cs typeface="Times New Roman" panose="02020603050405020304" pitchFamily="18" charset="0"/>
              </a:rPr>
              <a:t>pendent Variable) with time (Year) independent variable to test our hypotheses.</a:t>
            </a:r>
          </a:p>
          <a:p>
            <a:pPr marL="0" marR="0" indent="0">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r>
              <a:rPr lang="en-US" sz="2800" dirty="0">
                <a:effectLst/>
                <a:latin typeface="Calibri" panose="020F0502020204030204" pitchFamily="34" charset="0"/>
                <a:ea typeface="Calibri" panose="020F0502020204030204" pitchFamily="34" charset="0"/>
                <a:cs typeface="Times New Roman" panose="02020603050405020304" pitchFamily="18" charset="0"/>
              </a:rPr>
              <a:t>Dependent Variable:  Year (in Dataset 1)</a:t>
            </a:r>
          </a:p>
          <a:p>
            <a:pPr marL="342900" marR="0" lvl="0" indent="-342900">
              <a:lnSpc>
                <a:spcPct val="107000"/>
              </a:lnSpc>
              <a:spcBef>
                <a:spcPts val="0"/>
              </a:spcBef>
              <a:spcAft>
                <a:spcPts val="800"/>
              </a:spcAft>
              <a:buFont typeface="+mj-lt"/>
              <a:buAutoNum type="arabicParenR"/>
            </a:pPr>
            <a:r>
              <a:rPr lang="en-US" sz="2800" dirty="0">
                <a:effectLst/>
                <a:latin typeface="Calibri" panose="020F0502020204030204" pitchFamily="34" charset="0"/>
                <a:ea typeface="Calibri" panose="020F0502020204030204" pitchFamily="34" charset="0"/>
                <a:cs typeface="Times New Roman" panose="02020603050405020304" pitchFamily="18" charset="0"/>
              </a:rPr>
              <a:t>Dependent Variable:   Year (in the “Combined dataset” by merging Dataset 2, and Dataset4)</a:t>
            </a:r>
          </a:p>
          <a:p>
            <a:pPr marL="0" marR="0" indent="0">
              <a:spcBef>
                <a:spcPts val="0"/>
              </a:spcBef>
              <a:spcAft>
                <a:spcPts val="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800" dirty="0">
                <a:latin typeface="Calibri" panose="020F0502020204030204" pitchFamily="34" charset="0"/>
                <a:ea typeface="Calibri" panose="020F0502020204030204" pitchFamily="34" charset="0"/>
                <a:cs typeface="Times New Roman" panose="02020603050405020304" pitchFamily="18" charset="0"/>
              </a:rPr>
              <a:t>I</a:t>
            </a:r>
            <a:r>
              <a:rPr lang="en-US" sz="2800" dirty="0">
                <a:effectLst/>
                <a:latin typeface="Calibri" panose="020F0502020204030204" pitchFamily="34" charset="0"/>
                <a:ea typeface="Calibri" panose="020F0502020204030204" pitchFamily="34" charset="0"/>
                <a:cs typeface="Times New Roman" panose="02020603050405020304" pitchFamily="18" charset="0"/>
              </a:rPr>
              <a:t>ndependent Variables:</a:t>
            </a:r>
          </a:p>
          <a:p>
            <a:pPr marL="0" marR="0" indent="0">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r>
              <a:rPr lang="en-US" sz="2800" dirty="0">
                <a:effectLst/>
                <a:latin typeface="Calibri" panose="020F0502020204030204" pitchFamily="34" charset="0"/>
                <a:ea typeface="Calibri" panose="020F0502020204030204" pitchFamily="34" charset="0"/>
                <a:cs typeface="Times New Roman" panose="02020603050405020304" pitchFamily="18" charset="0"/>
              </a:rPr>
              <a:t>Name:   Shows the vulnerabilities that can be changed into incidents not addressed (Dataset 1)</a:t>
            </a:r>
          </a:p>
          <a:p>
            <a:pPr marL="342900" marR="0" lvl="0" indent="-342900">
              <a:lnSpc>
                <a:spcPct val="107000"/>
              </a:lnSpc>
              <a:spcBef>
                <a:spcPts val="0"/>
              </a:spcBef>
              <a:spcAft>
                <a:spcPts val="80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Count</a:t>
            </a:r>
            <a:r>
              <a:rPr lang="en-US" sz="2800" dirty="0">
                <a:effectLst/>
                <a:latin typeface="Calibri" panose="020F0502020204030204" pitchFamily="34" charset="0"/>
                <a:ea typeface="Calibri" panose="020F0502020204030204" pitchFamily="34" charset="0"/>
                <a:cs typeface="Times New Roman" panose="02020603050405020304" pitchFamily="18" charset="0"/>
              </a:rPr>
              <a:t>: Computed variable from the vulnerability freque</a:t>
            </a:r>
            <a:r>
              <a:rPr lang="en-US" dirty="0">
                <a:latin typeface="Calibri" panose="020F0502020204030204" pitchFamily="34" charset="0"/>
                <a:ea typeface="Calibri" panose="020F0502020204030204" pitchFamily="34" charset="0"/>
                <a:cs typeface="Times New Roman" panose="02020603050405020304" pitchFamily="18" charset="0"/>
              </a:rPr>
              <a:t>ncy (Dataset 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r>
              <a:rPr lang="en-US" sz="2800" dirty="0">
                <a:effectLst/>
                <a:latin typeface="Calibri" panose="020F0502020204030204" pitchFamily="34" charset="0"/>
                <a:ea typeface="Calibri" panose="020F0502020204030204" pitchFamily="34" charset="0"/>
                <a:cs typeface="Times New Roman" panose="02020603050405020304" pitchFamily="18" charset="0"/>
              </a:rPr>
              <a:t>Incident Type (“Combined Dataset”)</a:t>
            </a:r>
          </a:p>
          <a:p>
            <a:pPr marL="342900" indent="-342900">
              <a:lnSpc>
                <a:spcPct val="107000"/>
              </a:lnSpc>
              <a:spcBef>
                <a:spcPts val="0"/>
              </a:spcBef>
              <a:spcAft>
                <a:spcPts val="80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Count: Computed variable of count of security incidents </a:t>
            </a:r>
            <a:r>
              <a:rPr lang="en-US" sz="2800" dirty="0">
                <a:effectLst/>
                <a:latin typeface="Calibri" panose="020F0502020204030204" pitchFamily="34" charset="0"/>
                <a:ea typeface="Calibri" panose="020F0502020204030204" pitchFamily="34" charset="0"/>
                <a:cs typeface="Times New Roman" panose="02020603050405020304" pitchFamily="18" charset="0"/>
              </a:rPr>
              <a:t>(“Combined Dataset”)</a:t>
            </a:r>
          </a:p>
          <a:p>
            <a:pPr marL="0" marR="0" indent="0">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92167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8944-2200-45A1-8523-CB901CC94150}"/>
              </a:ext>
            </a:extLst>
          </p:cNvPr>
          <p:cNvSpPr>
            <a:spLocks noGrp="1"/>
          </p:cNvSpPr>
          <p:nvPr>
            <p:ph type="title"/>
          </p:nvPr>
        </p:nvSpPr>
        <p:spPr>
          <a:xfrm>
            <a:off x="1229710" y="365126"/>
            <a:ext cx="10124090" cy="229459"/>
          </a:xfrm>
        </p:spPr>
        <p:txBody>
          <a:bodyPr>
            <a:normAutofit fontScale="90000"/>
          </a:bodyPr>
          <a:lstStyle/>
          <a:p>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Summary of Dataset, </a:t>
            </a: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Dataframes</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Independent and Dependent Variables and Data Types</a:t>
            </a:r>
            <a:b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graphicFrame>
        <p:nvGraphicFramePr>
          <p:cNvPr id="4" name="Table 3">
            <a:extLst>
              <a:ext uri="{FF2B5EF4-FFF2-40B4-BE49-F238E27FC236}">
                <a16:creationId xmlns:a16="http://schemas.microsoft.com/office/drawing/2014/main" id="{B3798283-490F-40C1-9A9B-1174A7C029D6}"/>
              </a:ext>
            </a:extLst>
          </p:cNvPr>
          <p:cNvGraphicFramePr>
            <a:graphicFrameLocks noGrp="1"/>
          </p:cNvGraphicFramePr>
          <p:nvPr>
            <p:extLst>
              <p:ext uri="{D42A27DB-BD31-4B8C-83A1-F6EECF244321}">
                <p14:modId xmlns:p14="http://schemas.microsoft.com/office/powerpoint/2010/main" val="3953686228"/>
              </p:ext>
            </p:extLst>
          </p:nvPr>
        </p:nvGraphicFramePr>
        <p:xfrm>
          <a:off x="810798" y="716202"/>
          <a:ext cx="10373709" cy="5959367"/>
        </p:xfrm>
        <a:graphic>
          <a:graphicData uri="http://schemas.openxmlformats.org/drawingml/2006/table">
            <a:tbl>
              <a:tblPr>
                <a:tableStyleId>{5C22544A-7EE6-4342-B048-85BDC9FD1C3A}</a:tableStyleId>
              </a:tblPr>
              <a:tblGrid>
                <a:gridCol w="1621305">
                  <a:extLst>
                    <a:ext uri="{9D8B030D-6E8A-4147-A177-3AD203B41FA5}">
                      <a16:colId xmlns:a16="http://schemas.microsoft.com/office/drawing/2014/main" val="206784928"/>
                    </a:ext>
                  </a:extLst>
                </a:gridCol>
                <a:gridCol w="1937656">
                  <a:extLst>
                    <a:ext uri="{9D8B030D-6E8A-4147-A177-3AD203B41FA5}">
                      <a16:colId xmlns:a16="http://schemas.microsoft.com/office/drawing/2014/main" val="1298292837"/>
                    </a:ext>
                  </a:extLst>
                </a:gridCol>
                <a:gridCol w="1344495">
                  <a:extLst>
                    <a:ext uri="{9D8B030D-6E8A-4147-A177-3AD203B41FA5}">
                      <a16:colId xmlns:a16="http://schemas.microsoft.com/office/drawing/2014/main" val="872257780"/>
                    </a:ext>
                  </a:extLst>
                </a:gridCol>
                <a:gridCol w="975418">
                  <a:extLst>
                    <a:ext uri="{9D8B030D-6E8A-4147-A177-3AD203B41FA5}">
                      <a16:colId xmlns:a16="http://schemas.microsoft.com/office/drawing/2014/main" val="307158299"/>
                    </a:ext>
                  </a:extLst>
                </a:gridCol>
                <a:gridCol w="1001784">
                  <a:extLst>
                    <a:ext uri="{9D8B030D-6E8A-4147-A177-3AD203B41FA5}">
                      <a16:colId xmlns:a16="http://schemas.microsoft.com/office/drawing/2014/main" val="3653630012"/>
                    </a:ext>
                  </a:extLst>
                </a:gridCol>
                <a:gridCol w="975418">
                  <a:extLst>
                    <a:ext uri="{9D8B030D-6E8A-4147-A177-3AD203B41FA5}">
                      <a16:colId xmlns:a16="http://schemas.microsoft.com/office/drawing/2014/main" val="2912280348"/>
                    </a:ext>
                  </a:extLst>
                </a:gridCol>
                <a:gridCol w="1344495">
                  <a:extLst>
                    <a:ext uri="{9D8B030D-6E8A-4147-A177-3AD203B41FA5}">
                      <a16:colId xmlns:a16="http://schemas.microsoft.com/office/drawing/2014/main" val="2235972389"/>
                    </a:ext>
                  </a:extLst>
                </a:gridCol>
                <a:gridCol w="1173138">
                  <a:extLst>
                    <a:ext uri="{9D8B030D-6E8A-4147-A177-3AD203B41FA5}">
                      <a16:colId xmlns:a16="http://schemas.microsoft.com/office/drawing/2014/main" val="3689618430"/>
                    </a:ext>
                  </a:extLst>
                </a:gridCol>
              </a:tblGrid>
              <a:tr h="465678">
                <a:tc>
                  <a:txBody>
                    <a:bodyPr/>
                    <a:lstStyle/>
                    <a:p>
                      <a:pPr algn="l" fontAlgn="t"/>
                      <a:r>
                        <a:rPr lang="en-US" sz="900" u="none" strike="noStrike">
                          <a:effectLst/>
                        </a:rPr>
                        <a:t>Dataset Source and brief description</a:t>
                      </a:r>
                      <a:endParaRPr lang="en-US" sz="900" b="1"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Description of dataset</a:t>
                      </a:r>
                      <a:endParaRPr lang="en-US" sz="900" b="1"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Final DataFrame (df) Name with Total Rows</a:t>
                      </a:r>
                      <a:endParaRPr lang="en-US" sz="900" b="1"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Total Variables final df</a:t>
                      </a:r>
                      <a:endParaRPr lang="en-US" sz="900" b="1"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Independent Variable</a:t>
                      </a:r>
                      <a:endParaRPr lang="en-US" sz="900" b="1"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Independent Variable Dtype</a:t>
                      </a:r>
                      <a:endParaRPr lang="en-US" sz="900" b="1"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Possible Dependent Variable</a:t>
                      </a:r>
                      <a:endParaRPr lang="en-US" sz="900" b="1"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Dependent Variable Dtype</a:t>
                      </a:r>
                      <a:endParaRPr lang="en-US" sz="900" b="1" i="0" u="none" strike="noStrike">
                        <a:solidFill>
                          <a:srgbClr val="000000"/>
                        </a:solidFill>
                        <a:effectLst/>
                        <a:latin typeface="Calibri" panose="020F0502020204030204" pitchFamily="34" charset="0"/>
                      </a:endParaRPr>
                    </a:p>
                  </a:txBody>
                  <a:tcPr marL="2936" marR="2936" marT="2936" marB="0"/>
                </a:tc>
                <a:extLst>
                  <a:ext uri="{0D108BD9-81ED-4DB2-BD59-A6C34878D82A}">
                    <a16:rowId xmlns:a16="http://schemas.microsoft.com/office/drawing/2014/main" val="3063779400"/>
                  </a:ext>
                </a:extLst>
              </a:tr>
              <a:tr h="928058">
                <a:tc>
                  <a:txBody>
                    <a:bodyPr/>
                    <a:lstStyle/>
                    <a:p>
                      <a:pPr algn="l" fontAlgn="t"/>
                      <a:r>
                        <a:rPr lang="en-US" sz="900" u="none" strike="noStrike">
                          <a:effectLst/>
                        </a:rPr>
                        <a:t>Allitems.csv </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Dataset1:  CVE® is a list of publicly disclosed cybersecurity vulnerabilities.obtained from mitre.org.  Data generated in 2022-01-21.  Data is from Jan 1999 to Jan 2022.</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allitems (226679 records)</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2 (One was computed)</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Year (Computed)</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Object</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Name/Description of Vulnerability</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Object</a:t>
                      </a:r>
                      <a:endParaRPr lang="en-US" sz="900" b="0" i="0" u="none" strike="noStrike">
                        <a:solidFill>
                          <a:srgbClr val="000000"/>
                        </a:solidFill>
                        <a:effectLst/>
                        <a:latin typeface="Calibri" panose="020F0502020204030204" pitchFamily="34" charset="0"/>
                      </a:endParaRPr>
                    </a:p>
                  </a:txBody>
                  <a:tcPr marL="2936" marR="2936" marT="2936" marB="0"/>
                </a:tc>
                <a:extLst>
                  <a:ext uri="{0D108BD9-81ED-4DB2-BD59-A6C34878D82A}">
                    <a16:rowId xmlns:a16="http://schemas.microsoft.com/office/drawing/2014/main" val="147000314"/>
                  </a:ext>
                </a:extLst>
              </a:tr>
              <a:tr h="1082184">
                <a:tc>
                  <a:txBody>
                    <a:bodyPr/>
                    <a:lstStyle/>
                    <a:p>
                      <a:pPr algn="l" fontAlgn="t"/>
                      <a:r>
                        <a:rPr lang="en-US" sz="900" u="none" strike="noStrike">
                          <a:effectLst/>
                        </a:rPr>
                        <a:t>cyber-operations-incidents.csv</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Dataset2:  Read the cyber-operations-incidents.csv containing the CVS of cyber incidents from 2005 to 2020, as reported by the Council of Foreign Relations </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cyberopsfinal_df (474 records - dropped from 481 after removing Nan records for the independent variable "Year"</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8 (One was computed)</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Year (Computed)</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Object</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Type</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Object</a:t>
                      </a:r>
                      <a:endParaRPr lang="en-US" sz="900" b="0" i="0" u="none" strike="noStrike">
                        <a:solidFill>
                          <a:srgbClr val="000000"/>
                        </a:solidFill>
                        <a:effectLst/>
                        <a:latin typeface="Calibri" panose="020F0502020204030204" pitchFamily="34" charset="0"/>
                      </a:endParaRPr>
                    </a:p>
                  </a:txBody>
                  <a:tcPr marL="2936" marR="2936" marT="2936" marB="0"/>
                </a:tc>
                <a:extLst>
                  <a:ext uri="{0D108BD9-81ED-4DB2-BD59-A6C34878D82A}">
                    <a16:rowId xmlns:a16="http://schemas.microsoft.com/office/drawing/2014/main" val="2173873542"/>
                  </a:ext>
                </a:extLst>
              </a:tr>
              <a:tr h="928058">
                <a:tc>
                  <a:txBody>
                    <a:bodyPr/>
                    <a:lstStyle/>
                    <a:p>
                      <a:pPr algn="l" fontAlgn="t"/>
                      <a:r>
                        <a:rPr lang="en-US" sz="900" u="none" strike="noStrike">
                          <a:effectLst/>
                        </a:rPr>
                        <a:t>Security Incident totals 04.19 - 09.20.csv</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dirty="0">
                          <a:effectLst/>
                        </a:rPr>
                        <a:t>Dataset3:  Read the Security Incidents file.  This dataset looks at the data security incidents which have been reported to the Information </a:t>
                      </a:r>
                      <a:r>
                        <a:rPr lang="en-US" sz="900" u="none" strike="noStrike" dirty="0" err="1">
                          <a:effectLst/>
                        </a:rPr>
                        <a:t>ommissioners</a:t>
                      </a:r>
                      <a:r>
                        <a:rPr lang="en-US" sz="900" u="none" strike="noStrike" dirty="0">
                          <a:effectLst/>
                        </a:rPr>
                        <a:t> Office (ICO).</a:t>
                      </a:r>
                      <a:endParaRPr lang="en-US" sz="900" b="0" i="0" u="none" strike="noStrike" dirty="0">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Secincidentfinal_df (50 records.  Dropped from 140 after excluding non-Cyber incidents)</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32  (float64(22), int64(3), object(7))</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Year (Computed)</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Object</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Incident Type</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Object</a:t>
                      </a:r>
                      <a:endParaRPr lang="en-US" sz="900" b="0" i="0" u="none" strike="noStrike">
                        <a:solidFill>
                          <a:srgbClr val="000000"/>
                        </a:solidFill>
                        <a:effectLst/>
                        <a:latin typeface="Calibri" panose="020F0502020204030204" pitchFamily="34" charset="0"/>
                      </a:endParaRPr>
                    </a:p>
                  </a:txBody>
                  <a:tcPr marL="2936" marR="2936" marT="2936" marB="0"/>
                </a:tc>
                <a:extLst>
                  <a:ext uri="{0D108BD9-81ED-4DB2-BD59-A6C34878D82A}">
                    <a16:rowId xmlns:a16="http://schemas.microsoft.com/office/drawing/2014/main" val="3075201157"/>
                  </a:ext>
                </a:extLst>
              </a:tr>
              <a:tr h="1390437">
                <a:tc>
                  <a:txBody>
                    <a:bodyPr/>
                    <a:lstStyle/>
                    <a:p>
                      <a:pPr algn="l" fontAlgn="t"/>
                      <a:r>
                        <a:rPr lang="en-US" sz="900" u="none" strike="noStrike">
                          <a:effectLst/>
                        </a:rPr>
                        <a:t>PRC Data Breach Chronology - 1.13.20 .csv</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Dataset4:  Read the PRC Data Breach Chronology.csv" file.  It contains the Security incidents in the US collected by a non-profit. 9015 records.  Oldest date of incident January 2005 and the latest October 2019. </a:t>
                      </a:r>
                      <a:br>
                        <a:rPr lang="en-US" sz="900" u="none" strike="noStrike">
                          <a:effectLst/>
                        </a:rPr>
                      </a:br>
                      <a:r>
                        <a:rPr lang="en-US" sz="900" u="none" strike="noStrike">
                          <a:effectLst/>
                        </a:rPr>
                        <a:t>#No data in 2020.  These are all incidents in the US.</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PRCBreach_df (9015 records) bit removed non-cyber incidents.  New dataset:  PRCBreach_final_df (2533 records)</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fr-FR" sz="900" u="none" strike="noStrike">
                          <a:effectLst/>
                        </a:rPr>
                        <a:t>16 variables (float64(4), int64(1), object(11))</a:t>
                      </a:r>
                      <a:endParaRPr lang="fr-FR"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Year of Breach</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Int64</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Type of Breach</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Object</a:t>
                      </a:r>
                      <a:endParaRPr lang="en-US" sz="900" b="0" i="0" u="none" strike="noStrike">
                        <a:solidFill>
                          <a:srgbClr val="000000"/>
                        </a:solidFill>
                        <a:effectLst/>
                        <a:latin typeface="Calibri" panose="020F0502020204030204" pitchFamily="34" charset="0"/>
                      </a:endParaRPr>
                    </a:p>
                  </a:txBody>
                  <a:tcPr marL="2936" marR="2936" marT="2936" marB="0"/>
                </a:tc>
                <a:extLst>
                  <a:ext uri="{0D108BD9-81ED-4DB2-BD59-A6C34878D82A}">
                    <a16:rowId xmlns:a16="http://schemas.microsoft.com/office/drawing/2014/main" val="592865622"/>
                  </a:ext>
                </a:extLst>
              </a:tr>
              <a:tr h="1164952">
                <a:tc>
                  <a:txBody>
                    <a:bodyPr/>
                    <a:lstStyle/>
                    <a:p>
                      <a:pPr algn="l" fontAlgn="t"/>
                      <a:r>
                        <a:rPr lang="en-US" sz="900" u="none" strike="noStrike">
                          <a:effectLst/>
                        </a:rPr>
                        <a:t>Combined Dataset </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Concatenated Dataset 2 and Dataset 4.  We used this file for detailed analysis</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524 records</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Two variables:  Year and Type.  Later computed two computed numeric variables for Year and Type</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Year (Year_int computed variable for some tests)</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Object and Int64</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a:effectLst/>
                        </a:rPr>
                        <a:t>Type (Type_Num computed)</a:t>
                      </a:r>
                      <a:endParaRPr lang="en-US" sz="900" b="0" i="0" u="none" strike="noStrike">
                        <a:solidFill>
                          <a:srgbClr val="000000"/>
                        </a:solidFill>
                        <a:effectLst/>
                        <a:latin typeface="Calibri" panose="020F0502020204030204" pitchFamily="34" charset="0"/>
                      </a:endParaRPr>
                    </a:p>
                  </a:txBody>
                  <a:tcPr marL="2936" marR="2936" marT="2936" marB="0"/>
                </a:tc>
                <a:tc>
                  <a:txBody>
                    <a:bodyPr/>
                    <a:lstStyle/>
                    <a:p>
                      <a:pPr algn="l" fontAlgn="t"/>
                      <a:r>
                        <a:rPr lang="en-US" sz="900" u="none" strike="noStrike" dirty="0">
                          <a:effectLst/>
                        </a:rPr>
                        <a:t>Object and Int64</a:t>
                      </a:r>
                      <a:endParaRPr lang="en-US" sz="900" b="0" i="0" u="none" strike="noStrike" dirty="0">
                        <a:solidFill>
                          <a:srgbClr val="000000"/>
                        </a:solidFill>
                        <a:effectLst/>
                        <a:latin typeface="Calibri" panose="020F0502020204030204" pitchFamily="34" charset="0"/>
                      </a:endParaRPr>
                    </a:p>
                  </a:txBody>
                  <a:tcPr marL="2936" marR="2936" marT="2936" marB="0"/>
                </a:tc>
                <a:extLst>
                  <a:ext uri="{0D108BD9-81ED-4DB2-BD59-A6C34878D82A}">
                    <a16:rowId xmlns:a16="http://schemas.microsoft.com/office/drawing/2014/main" val="1212447452"/>
                  </a:ext>
                </a:extLst>
              </a:tr>
            </a:tbl>
          </a:graphicData>
        </a:graphic>
      </p:graphicFrame>
    </p:spTree>
    <p:extLst>
      <p:ext uri="{BB962C8B-B14F-4D97-AF65-F5344CB8AC3E}">
        <p14:creationId xmlns:p14="http://schemas.microsoft.com/office/powerpoint/2010/main" val="300551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8944-2200-45A1-8523-CB901CC94150}"/>
              </a:ext>
            </a:extLst>
          </p:cNvPr>
          <p:cNvSpPr>
            <a:spLocks noGrp="1"/>
          </p:cNvSpPr>
          <p:nvPr>
            <p:ph type="title"/>
          </p:nvPr>
        </p:nvSpPr>
        <p:spPr>
          <a:xfrm>
            <a:off x="1243224" y="274772"/>
            <a:ext cx="7762055" cy="181054"/>
          </a:xfrm>
        </p:spPr>
        <p:txBody>
          <a:bodyPr>
            <a:normAutofit fontScale="90000"/>
          </a:bodyPr>
          <a:lstStyle/>
          <a:p>
            <a:pPr algn="ctr"/>
            <a:r>
              <a:rPr lang="en-US" sz="2400" b="1" dirty="0"/>
              <a:t>Histograms/Plots for the two Datasets we will be using (Vulnerabilities and Combined Dataset)</a:t>
            </a:r>
          </a:p>
        </p:txBody>
      </p:sp>
      <p:sp>
        <p:nvSpPr>
          <p:cNvPr id="3" name="Content Placeholder 2">
            <a:extLst>
              <a:ext uri="{FF2B5EF4-FFF2-40B4-BE49-F238E27FC236}">
                <a16:creationId xmlns:a16="http://schemas.microsoft.com/office/drawing/2014/main" id="{259A315C-9971-4784-8736-7863533D9295}"/>
              </a:ext>
            </a:extLst>
          </p:cNvPr>
          <p:cNvSpPr>
            <a:spLocks noGrp="1"/>
          </p:cNvSpPr>
          <p:nvPr>
            <p:ph idx="1"/>
          </p:nvPr>
        </p:nvSpPr>
        <p:spPr>
          <a:xfrm>
            <a:off x="124960" y="777143"/>
            <a:ext cx="11707820" cy="5636371"/>
          </a:xfrm>
        </p:spPr>
        <p:txBody>
          <a:bodyPr>
            <a:normAutofit lnSpcReduction="10000"/>
          </a:bodyPr>
          <a:lstStyle/>
          <a:p>
            <a:pPr marL="0" indent="0">
              <a:buNone/>
            </a:pPr>
            <a:r>
              <a:rPr lang="en-US" sz="1600" b="1" dirty="0"/>
              <a:t>Dataset1 (Vulnerabilities):                                                                              Combined </a:t>
            </a:r>
            <a:r>
              <a:rPr lang="en-US" sz="1600" b="1" dirty="0" err="1"/>
              <a:t>DataSet</a:t>
            </a:r>
            <a:r>
              <a:rPr lang="en-US" sz="1600" b="1" dirty="0"/>
              <a:t> pf Security Incidents (Dataset 2 and 4):</a:t>
            </a:r>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b="1" dirty="0"/>
              <a:t>Visual Analysis/Observations:</a:t>
            </a:r>
          </a:p>
          <a:p>
            <a:pPr marL="0" indent="0">
              <a:buNone/>
            </a:pPr>
            <a:endParaRPr lang="en-US" sz="1600" b="1" dirty="0"/>
          </a:p>
          <a:p>
            <a:pPr marL="0" indent="0">
              <a:buNone/>
            </a:pPr>
            <a:r>
              <a:rPr lang="en-US" sz="1600" b="1" dirty="0"/>
              <a:t>Dataset1:</a:t>
            </a:r>
          </a:p>
          <a:p>
            <a:pPr>
              <a:buFontTx/>
              <a:buChar char="-"/>
            </a:pPr>
            <a:r>
              <a:rPr lang="en-US" sz="1600" dirty="0"/>
              <a:t>Year of Vulnerability (Independent).  Shows vulnerabilities are on the rise year after year (two looks provided)</a:t>
            </a:r>
          </a:p>
          <a:p>
            <a:pPr marL="0" indent="0">
              <a:buNone/>
            </a:pPr>
            <a:endParaRPr lang="en-US" sz="1600" dirty="0"/>
          </a:p>
          <a:p>
            <a:pPr marL="0" indent="0">
              <a:buNone/>
            </a:pPr>
            <a:r>
              <a:rPr lang="en-US" sz="1600" b="1" dirty="0"/>
              <a:t>Dataset2:  </a:t>
            </a:r>
          </a:p>
          <a:p>
            <a:pPr>
              <a:buFontTx/>
              <a:buChar char="-"/>
            </a:pPr>
            <a:r>
              <a:rPr lang="en-US" sz="1600" dirty="0"/>
              <a:t>Year of Incidents Variable (Independent):  This dataset also shows that incidents are on the risk year after year.</a:t>
            </a:r>
          </a:p>
          <a:p>
            <a:pPr>
              <a:buFontTx/>
              <a:buChar char="-"/>
            </a:pPr>
            <a:r>
              <a:rPr lang="en-US" sz="1600" dirty="0"/>
              <a:t>Type of Cyber Incident:  This chart shows that on an aggregate, Espionage is the most frequent of all incident types by a large margin.</a:t>
            </a:r>
          </a:p>
          <a:p>
            <a:pPr marL="0" indent="0">
              <a:buNone/>
            </a:pPr>
            <a:r>
              <a:rPr lang="en-US" sz="1600" b="1" dirty="0"/>
              <a:t>NOTE:  </a:t>
            </a:r>
            <a:r>
              <a:rPr lang="en-US" sz="1600" dirty="0"/>
              <a:t>I did not include histograms of all four datasets and I just concentrated my testing on these two datasets with the ‘Combined Dataset’ created from Dataset 2 and Dataset 4.</a:t>
            </a:r>
          </a:p>
          <a:p>
            <a:pPr>
              <a:buFontTx/>
              <a:buChar char="-"/>
            </a:pPr>
            <a:endParaRPr lang="en-US" sz="1600" dirty="0"/>
          </a:p>
          <a:p>
            <a:pPr marL="0" indent="0">
              <a:buNone/>
            </a:pPr>
            <a:endParaRPr lang="en-US" sz="1600" dirty="0"/>
          </a:p>
          <a:p>
            <a:pPr marL="0" indent="0">
              <a:buNone/>
            </a:pPr>
            <a:endParaRPr lang="en-US" sz="1600" b="1" dirty="0"/>
          </a:p>
          <a:p>
            <a:pPr marL="0" indent="0">
              <a:buNone/>
            </a:pPr>
            <a:endParaRPr lang="en-US" sz="1600" b="1" dirty="0"/>
          </a:p>
          <a:p>
            <a:pPr marL="0" indent="0">
              <a:buNone/>
            </a:pPr>
            <a:endParaRPr lang="en-US" dirty="0"/>
          </a:p>
        </p:txBody>
      </p:sp>
      <p:pic>
        <p:nvPicPr>
          <p:cNvPr id="5" name="Picture 4">
            <a:extLst>
              <a:ext uri="{FF2B5EF4-FFF2-40B4-BE49-F238E27FC236}">
                <a16:creationId xmlns:a16="http://schemas.microsoft.com/office/drawing/2014/main" id="{B7B4A95C-B148-4192-8242-97CB0FD9C434}"/>
              </a:ext>
            </a:extLst>
          </p:cNvPr>
          <p:cNvPicPr>
            <a:picLocks noChangeAspect="1"/>
          </p:cNvPicPr>
          <p:nvPr/>
        </p:nvPicPr>
        <p:blipFill>
          <a:blip r:embed="rId2"/>
          <a:stretch>
            <a:fillRect/>
          </a:stretch>
        </p:blipFill>
        <p:spPr>
          <a:xfrm>
            <a:off x="76575" y="1379295"/>
            <a:ext cx="2694074" cy="1713336"/>
          </a:xfrm>
          <a:prstGeom prst="rect">
            <a:avLst/>
          </a:prstGeom>
        </p:spPr>
      </p:pic>
      <p:pic>
        <p:nvPicPr>
          <p:cNvPr id="7" name="Picture 6">
            <a:extLst>
              <a:ext uri="{FF2B5EF4-FFF2-40B4-BE49-F238E27FC236}">
                <a16:creationId xmlns:a16="http://schemas.microsoft.com/office/drawing/2014/main" id="{C11E897A-744E-4123-AAB8-8320C91CABB1}"/>
              </a:ext>
            </a:extLst>
          </p:cNvPr>
          <p:cNvPicPr>
            <a:picLocks noChangeAspect="1"/>
          </p:cNvPicPr>
          <p:nvPr/>
        </p:nvPicPr>
        <p:blipFill>
          <a:blip r:embed="rId3"/>
          <a:stretch>
            <a:fillRect/>
          </a:stretch>
        </p:blipFill>
        <p:spPr>
          <a:xfrm>
            <a:off x="2882667" y="1348854"/>
            <a:ext cx="2830442" cy="1774218"/>
          </a:xfrm>
          <a:prstGeom prst="rect">
            <a:avLst/>
          </a:prstGeom>
        </p:spPr>
      </p:pic>
      <p:pic>
        <p:nvPicPr>
          <p:cNvPr id="6" name="Picture 5">
            <a:extLst>
              <a:ext uri="{FF2B5EF4-FFF2-40B4-BE49-F238E27FC236}">
                <a16:creationId xmlns:a16="http://schemas.microsoft.com/office/drawing/2014/main" id="{ACA7E3DB-7FB1-428A-8659-ED8071F72093}"/>
              </a:ext>
            </a:extLst>
          </p:cNvPr>
          <p:cNvPicPr>
            <a:picLocks noChangeAspect="1"/>
          </p:cNvPicPr>
          <p:nvPr/>
        </p:nvPicPr>
        <p:blipFill>
          <a:blip r:embed="rId4"/>
          <a:stretch>
            <a:fillRect/>
          </a:stretch>
        </p:blipFill>
        <p:spPr>
          <a:xfrm>
            <a:off x="6146699" y="969873"/>
            <a:ext cx="4648234" cy="2981347"/>
          </a:xfrm>
          <a:prstGeom prst="rect">
            <a:avLst/>
          </a:prstGeom>
        </p:spPr>
      </p:pic>
    </p:spTree>
    <p:extLst>
      <p:ext uri="{BB962C8B-B14F-4D97-AF65-F5344CB8AC3E}">
        <p14:creationId xmlns:p14="http://schemas.microsoft.com/office/powerpoint/2010/main" val="399745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8944-2200-45A1-8523-CB901CC94150}"/>
              </a:ext>
            </a:extLst>
          </p:cNvPr>
          <p:cNvSpPr>
            <a:spLocks noGrp="1"/>
          </p:cNvSpPr>
          <p:nvPr>
            <p:ph type="title"/>
          </p:nvPr>
        </p:nvSpPr>
        <p:spPr>
          <a:xfrm>
            <a:off x="1243224" y="274772"/>
            <a:ext cx="7762055" cy="181054"/>
          </a:xfrm>
        </p:spPr>
        <p:txBody>
          <a:bodyPr>
            <a:normAutofit fontScale="90000"/>
          </a:bodyPr>
          <a:lstStyle/>
          <a:p>
            <a:pPr algn="ct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D</a:t>
            </a: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escriptive characteristics about the variables</a:t>
            </a:r>
            <a:endParaRPr lang="en-US" sz="2400" b="1" dirty="0"/>
          </a:p>
        </p:txBody>
      </p:sp>
      <p:sp>
        <p:nvSpPr>
          <p:cNvPr id="3" name="Content Placeholder 2">
            <a:extLst>
              <a:ext uri="{FF2B5EF4-FFF2-40B4-BE49-F238E27FC236}">
                <a16:creationId xmlns:a16="http://schemas.microsoft.com/office/drawing/2014/main" id="{259A315C-9971-4784-8736-7863533D9295}"/>
              </a:ext>
            </a:extLst>
          </p:cNvPr>
          <p:cNvSpPr>
            <a:spLocks noGrp="1"/>
          </p:cNvSpPr>
          <p:nvPr>
            <p:ph idx="1"/>
          </p:nvPr>
        </p:nvSpPr>
        <p:spPr>
          <a:xfrm>
            <a:off x="342900" y="-2167731"/>
            <a:ext cx="11010900" cy="5563130"/>
          </a:xfrm>
        </p:spPr>
        <p:txBody>
          <a:bodyPr>
            <a:normAutofit/>
          </a:bodyPr>
          <a:lstStyle/>
          <a:p>
            <a:pPr marL="0" indent="0">
              <a:buNone/>
            </a:pPr>
            <a:r>
              <a:rPr lang="en-US" sz="1600" b="1" dirty="0"/>
              <a:t>Dataset1:                                                                                                         Dataset2:</a:t>
            </a:r>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b="1" dirty="0"/>
              <a:t>Visual Analysis/Observations:</a:t>
            </a:r>
          </a:p>
          <a:p>
            <a:pPr marL="0" indent="0">
              <a:buNone/>
            </a:pPr>
            <a:r>
              <a:rPr lang="en-US" sz="1600" b="1" dirty="0"/>
              <a:t>Dataset1:</a:t>
            </a:r>
          </a:p>
          <a:p>
            <a:pPr>
              <a:buFontTx/>
              <a:buChar char="-"/>
            </a:pPr>
            <a:r>
              <a:rPr lang="en-US" sz="1600" dirty="0"/>
              <a:t>There are total of 226,679 records and two variables:  Description and Year (computed from Description)</a:t>
            </a:r>
          </a:p>
          <a:p>
            <a:pPr>
              <a:buFontTx/>
              <a:buChar char="-"/>
            </a:pPr>
            <a:r>
              <a:rPr lang="en-US" sz="1600" dirty="0"/>
              <a:t>Minimum year value is 1999 and maximum is 2022.  </a:t>
            </a:r>
          </a:p>
          <a:p>
            <a:pPr marL="0" indent="0">
              <a:buNone/>
            </a:pPr>
            <a:endParaRPr lang="en-US" sz="1600" b="1" dirty="0"/>
          </a:p>
          <a:p>
            <a:pPr marL="0" indent="0">
              <a:buNone/>
            </a:pPr>
            <a:endParaRPr lang="en-US" dirty="0"/>
          </a:p>
        </p:txBody>
      </p:sp>
      <p:pic>
        <p:nvPicPr>
          <p:cNvPr id="6" name="Picture 5">
            <a:extLst>
              <a:ext uri="{FF2B5EF4-FFF2-40B4-BE49-F238E27FC236}">
                <a16:creationId xmlns:a16="http://schemas.microsoft.com/office/drawing/2014/main" id="{992788BE-06F6-45AF-9529-15D550FB488F}"/>
              </a:ext>
            </a:extLst>
          </p:cNvPr>
          <p:cNvPicPr>
            <a:picLocks noChangeAspect="1"/>
          </p:cNvPicPr>
          <p:nvPr/>
        </p:nvPicPr>
        <p:blipFill>
          <a:blip r:embed="rId2"/>
          <a:stretch>
            <a:fillRect/>
          </a:stretch>
        </p:blipFill>
        <p:spPr>
          <a:xfrm>
            <a:off x="208597" y="2898329"/>
            <a:ext cx="4998528" cy="3501140"/>
          </a:xfrm>
          <a:prstGeom prst="rect">
            <a:avLst/>
          </a:prstGeom>
        </p:spPr>
      </p:pic>
      <p:pic>
        <p:nvPicPr>
          <p:cNvPr id="5" name="Picture 4">
            <a:extLst>
              <a:ext uri="{FF2B5EF4-FFF2-40B4-BE49-F238E27FC236}">
                <a16:creationId xmlns:a16="http://schemas.microsoft.com/office/drawing/2014/main" id="{65722EDD-2E10-4660-8E7E-489AA6035B62}"/>
              </a:ext>
            </a:extLst>
          </p:cNvPr>
          <p:cNvPicPr>
            <a:picLocks noChangeAspect="1"/>
          </p:cNvPicPr>
          <p:nvPr/>
        </p:nvPicPr>
        <p:blipFill>
          <a:blip r:embed="rId3"/>
          <a:stretch>
            <a:fillRect/>
          </a:stretch>
        </p:blipFill>
        <p:spPr>
          <a:xfrm>
            <a:off x="5341428" y="2862293"/>
            <a:ext cx="5897487" cy="2718700"/>
          </a:xfrm>
          <a:prstGeom prst="rect">
            <a:avLst/>
          </a:prstGeom>
        </p:spPr>
      </p:pic>
    </p:spTree>
    <p:extLst>
      <p:ext uri="{BB962C8B-B14F-4D97-AF65-F5344CB8AC3E}">
        <p14:creationId xmlns:p14="http://schemas.microsoft.com/office/powerpoint/2010/main" val="378303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8944-2200-45A1-8523-CB901CC94150}"/>
              </a:ext>
            </a:extLst>
          </p:cNvPr>
          <p:cNvSpPr>
            <a:spLocks noGrp="1"/>
          </p:cNvSpPr>
          <p:nvPr>
            <p:ph type="title"/>
          </p:nvPr>
        </p:nvSpPr>
        <p:spPr>
          <a:xfrm>
            <a:off x="1243224" y="274772"/>
            <a:ext cx="7762055" cy="181054"/>
          </a:xfrm>
        </p:spPr>
        <p:txBody>
          <a:bodyPr>
            <a:normAutofit fontScale="90000"/>
          </a:bodyPr>
          <a:lstStyle/>
          <a:p>
            <a:pPr algn="ct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D</a:t>
            </a: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escriptive characteristics about the variables</a:t>
            </a:r>
            <a:endParaRPr lang="en-US" sz="2400" b="1" dirty="0"/>
          </a:p>
        </p:txBody>
      </p:sp>
      <p:sp>
        <p:nvSpPr>
          <p:cNvPr id="3" name="Content Placeholder 2">
            <a:extLst>
              <a:ext uri="{FF2B5EF4-FFF2-40B4-BE49-F238E27FC236}">
                <a16:creationId xmlns:a16="http://schemas.microsoft.com/office/drawing/2014/main" id="{259A315C-9971-4784-8736-7863533D9295}"/>
              </a:ext>
            </a:extLst>
          </p:cNvPr>
          <p:cNvSpPr>
            <a:spLocks noGrp="1"/>
          </p:cNvSpPr>
          <p:nvPr>
            <p:ph idx="1"/>
          </p:nvPr>
        </p:nvSpPr>
        <p:spPr>
          <a:xfrm>
            <a:off x="342900" y="613834"/>
            <a:ext cx="11010900" cy="5563130"/>
          </a:xfrm>
        </p:spPr>
        <p:txBody>
          <a:bodyPr>
            <a:normAutofit/>
          </a:bodyPr>
          <a:lstStyle/>
          <a:p>
            <a:pPr marL="0" indent="0">
              <a:buNone/>
            </a:pPr>
            <a:r>
              <a:rPr lang="en-US" sz="1600" b="1" dirty="0"/>
              <a:t>Visual Analysis/Observations:</a:t>
            </a:r>
          </a:p>
          <a:p>
            <a:pPr marL="0" indent="0">
              <a:buNone/>
            </a:pPr>
            <a:r>
              <a:rPr lang="en-US" sz="1600" b="1" dirty="0"/>
              <a:t>Combined Dataset (result of a merge between Dataset 2 and Dataset 4):</a:t>
            </a:r>
          </a:p>
          <a:p>
            <a:pPr>
              <a:buFontTx/>
              <a:buChar char="-"/>
            </a:pPr>
            <a:r>
              <a:rPr lang="en-US" sz="1600" dirty="0"/>
              <a:t>There are total of 524 records and subset dataset has 2 variables (Year and Type) and 2 computed variables (numeric equivalents) as the original variables were objects and not numeric.</a:t>
            </a:r>
          </a:p>
          <a:p>
            <a:pPr>
              <a:buFontTx/>
              <a:buChar char="-"/>
            </a:pPr>
            <a:r>
              <a:rPr lang="en-US" sz="1800" dirty="0">
                <a:solidFill>
                  <a:srgbClr val="222222"/>
                </a:solidFill>
                <a:latin typeface="Calibri" panose="020F0502020204030204" pitchFamily="34" charset="0"/>
                <a:ea typeface="Times New Roman" panose="02020603050405020304" pitchFamily="18" charset="0"/>
                <a:cs typeface="Calibri" panose="020F0502020204030204" pitchFamily="34" charset="0"/>
              </a:rPr>
              <a:t>M</a:t>
            </a:r>
            <a:r>
              <a:rPr lang="en-US"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ost commands required them to be numeric.   I used the scikit-learn library and in particular the </a:t>
            </a:r>
            <a:r>
              <a:rPr lang="en-US" sz="18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LabelEncoder</a:t>
            </a:r>
            <a:r>
              <a:rPr lang="en-US"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tool to map the non-numeric incident type variable to a numeric number e.g. Espionage is now equal to 5.0, Data destruction Type is mapped to 1.0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Tx/>
              <a:buChar char="-"/>
            </a:pPr>
            <a:endParaRPr lang="en-US" sz="1600" dirty="0"/>
          </a:p>
          <a:p>
            <a:pPr marL="0" indent="0">
              <a:buNone/>
            </a:pPr>
            <a:endParaRPr lang="en-US" sz="1600" dirty="0"/>
          </a:p>
          <a:p>
            <a:pPr marL="0" indent="0">
              <a:buNone/>
            </a:pPr>
            <a:endParaRPr lang="en-US" sz="1600" b="1" dirty="0"/>
          </a:p>
          <a:p>
            <a:pPr marL="0" indent="0">
              <a:buNone/>
            </a:pPr>
            <a:endParaRPr lang="en-US" dirty="0"/>
          </a:p>
        </p:txBody>
      </p:sp>
      <p:pic>
        <p:nvPicPr>
          <p:cNvPr id="6" name="Picture 5">
            <a:extLst>
              <a:ext uri="{FF2B5EF4-FFF2-40B4-BE49-F238E27FC236}">
                <a16:creationId xmlns:a16="http://schemas.microsoft.com/office/drawing/2014/main" id="{9FFEB50A-3008-4080-8AB2-455986DD6504}"/>
              </a:ext>
            </a:extLst>
          </p:cNvPr>
          <p:cNvPicPr>
            <a:picLocks noChangeAspect="1"/>
          </p:cNvPicPr>
          <p:nvPr/>
        </p:nvPicPr>
        <p:blipFill>
          <a:blip r:embed="rId2"/>
          <a:stretch>
            <a:fillRect/>
          </a:stretch>
        </p:blipFill>
        <p:spPr>
          <a:xfrm>
            <a:off x="181461" y="2633501"/>
            <a:ext cx="6363481" cy="3642646"/>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01D19DA7-1FDA-4019-BDA4-511EF06168D5}"/>
              </a:ext>
            </a:extLst>
          </p:cNvPr>
          <p:cNvPicPr>
            <a:picLocks noChangeAspect="1"/>
          </p:cNvPicPr>
          <p:nvPr/>
        </p:nvPicPr>
        <p:blipFill>
          <a:blip r:embed="rId3"/>
          <a:stretch>
            <a:fillRect/>
          </a:stretch>
        </p:blipFill>
        <p:spPr>
          <a:xfrm>
            <a:off x="7394083" y="2692705"/>
            <a:ext cx="3506439" cy="1149577"/>
          </a:xfrm>
          <a:prstGeom prst="rect">
            <a:avLst/>
          </a:prstGeom>
        </p:spPr>
      </p:pic>
      <p:pic>
        <p:nvPicPr>
          <p:cNvPr id="10" name="Picture 9" descr="Table&#10;&#10;Description automatically generated">
            <a:extLst>
              <a:ext uri="{FF2B5EF4-FFF2-40B4-BE49-F238E27FC236}">
                <a16:creationId xmlns:a16="http://schemas.microsoft.com/office/drawing/2014/main" id="{27D3A246-C15F-4526-B585-ED3CAF76E055}"/>
              </a:ext>
            </a:extLst>
          </p:cNvPr>
          <p:cNvPicPr>
            <a:picLocks noChangeAspect="1"/>
          </p:cNvPicPr>
          <p:nvPr/>
        </p:nvPicPr>
        <p:blipFill>
          <a:blip r:embed="rId4"/>
          <a:stretch>
            <a:fillRect/>
          </a:stretch>
        </p:blipFill>
        <p:spPr>
          <a:xfrm>
            <a:off x="7355002" y="4215542"/>
            <a:ext cx="3584600" cy="2028624"/>
          </a:xfrm>
          <a:prstGeom prst="rect">
            <a:avLst/>
          </a:prstGeom>
        </p:spPr>
      </p:pic>
    </p:spTree>
    <p:extLst>
      <p:ext uri="{BB962C8B-B14F-4D97-AF65-F5344CB8AC3E}">
        <p14:creationId xmlns:p14="http://schemas.microsoft.com/office/powerpoint/2010/main" val="1839297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2233</Words>
  <Application>Microsoft Office PowerPoint</Application>
  <PresentationFormat>Widescreen</PresentationFormat>
  <Paragraphs>182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Roboto</vt:lpstr>
      <vt:lpstr>Office Theme</vt:lpstr>
      <vt:lpstr>DSC530 Final Project</vt:lpstr>
      <vt:lpstr>Research Questions </vt:lpstr>
      <vt:lpstr> </vt:lpstr>
      <vt:lpstr>Problem Statement and Hypotheses:</vt:lpstr>
      <vt:lpstr>Variables and their brief meanings</vt:lpstr>
      <vt:lpstr>Summary of Dataset, Dataframes, Independent and Dependent Variables and Data Types </vt:lpstr>
      <vt:lpstr>Histograms/Plots for the two Datasets we will be using (Vulnerabilities and Combined Dataset)</vt:lpstr>
      <vt:lpstr>Descriptive characteristics about the variables</vt:lpstr>
      <vt:lpstr>Descriptive characteristics about the variables</vt:lpstr>
      <vt:lpstr>PMF </vt:lpstr>
      <vt:lpstr>CDF for one of the Variables:   I will create a CDF plot for field “Type” in dataframe cyberopsfinal_df.  See below: </vt:lpstr>
      <vt:lpstr>Analytical Distribution:   For Analytics Distribution, I will create a pareto chart of variable Type in the dataframe ‘Combined Dataset’   </vt:lpstr>
      <vt:lpstr>Scatterplots and interpretation for the Combined dataset and the vulnerability dataset</vt:lpstr>
      <vt:lpstr>Hypothesis Testing for the Combined dataset</vt:lpstr>
      <vt:lpstr>Hypothesis Testing for the Vulnerability dataset</vt:lpstr>
      <vt:lpstr>Regression Analysis for the Combined dataset</vt:lpstr>
      <vt:lpstr>Regression Analysis for the Vulnerability dataset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saima rahmanzai</dc:creator>
  <cp:lastModifiedBy>saima rahmanzai</cp:lastModifiedBy>
  <cp:revision>48</cp:revision>
  <dcterms:created xsi:type="dcterms:W3CDTF">2022-01-21T03:37:08Z</dcterms:created>
  <dcterms:modified xsi:type="dcterms:W3CDTF">2022-03-05T03:21:34Z</dcterms:modified>
</cp:coreProperties>
</file>