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9" r:id="rId3"/>
    <p:sldId id="318" r:id="rId4"/>
    <p:sldId id="324" r:id="rId5"/>
    <p:sldId id="320" r:id="rId6"/>
    <p:sldId id="321" r:id="rId7"/>
    <p:sldId id="322" r:id="rId8"/>
    <p:sldId id="323" r:id="rId9"/>
    <p:sldId id="317" r:id="rId10"/>
    <p:sldId id="316" r:id="rId11"/>
    <p:sldId id="275" r:id="rId12"/>
    <p:sldId id="276" r:id="rId13"/>
    <p:sldId id="277" r:id="rId14"/>
    <p:sldId id="278" r:id="rId15"/>
    <p:sldId id="279" r:id="rId16"/>
    <p:sldId id="280" r:id="rId17"/>
    <p:sldId id="304" r:id="rId18"/>
    <p:sldId id="305" r:id="rId19"/>
    <p:sldId id="310" r:id="rId20"/>
    <p:sldId id="311" r:id="rId21"/>
    <p:sldId id="312" r:id="rId22"/>
    <p:sldId id="313" r:id="rId23"/>
    <p:sldId id="325" r:id="rId24"/>
    <p:sldId id="327" r:id="rId25"/>
    <p:sldId id="326" r:id="rId26"/>
    <p:sldId id="307" r:id="rId27"/>
    <p:sldId id="308" r:id="rId28"/>
    <p:sldId id="328" r:id="rId29"/>
    <p:sldId id="309" r:id="rId30"/>
    <p:sldId id="329" r:id="rId31"/>
    <p:sldId id="330" r:id="rId32"/>
    <p:sldId id="314" r:id="rId33"/>
    <p:sldId id="315" r:id="rId34"/>
    <p:sldId id="33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9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279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3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2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7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1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9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A03A5-3F85-41EB-B9DE-19B1DF12147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13B8752-AE4E-49ED-96ED-74190979A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mailto:sunita@outlook.com" TargetMode="External"/><Relationship Id="rId3" Type="http://schemas.openxmlformats.org/officeDocument/2006/relationships/hyperlink" Target="mailto:anita@gmail.com" TargetMode="External"/><Relationship Id="rId7" Type="http://schemas.openxmlformats.org/officeDocument/2006/relationships/hyperlink" Target="mailto:ravi.kumar@gmail.com" TargetMode="External"/><Relationship Id="rId2" Type="http://schemas.openxmlformats.org/officeDocument/2006/relationships/hyperlink" Target="mailto:rahul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peterparker@marvel.com" TargetMode="External"/><Relationship Id="rId5" Type="http://schemas.openxmlformats.org/officeDocument/2006/relationships/hyperlink" Target="mailto:ayesha@gmail.com" TargetMode="External"/><Relationship Id="rId4" Type="http://schemas.openxmlformats.org/officeDocument/2006/relationships/hyperlink" Target="mailto:johnsmith@yahoo.co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mailto:sunita@outlook.com" TargetMode="External"/><Relationship Id="rId3" Type="http://schemas.openxmlformats.org/officeDocument/2006/relationships/hyperlink" Target="mailto:anita@gmail.com" TargetMode="External"/><Relationship Id="rId7" Type="http://schemas.openxmlformats.org/officeDocument/2006/relationships/hyperlink" Target="mailto:ravi.kumar@gmail.com" TargetMode="External"/><Relationship Id="rId2" Type="http://schemas.openxmlformats.org/officeDocument/2006/relationships/hyperlink" Target="mailto:rahul@gmail.com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peterparker@marvel.com" TargetMode="External"/><Relationship Id="rId5" Type="http://schemas.openxmlformats.org/officeDocument/2006/relationships/hyperlink" Target="mailto:ayesha@gmail.com" TargetMode="External"/><Relationship Id="rId4" Type="http://schemas.openxmlformats.org/officeDocument/2006/relationships/hyperlink" Target="mailto:johnsmith@yahoo.co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1537-8CB7-D494-3F91-B7CEFAF5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DATABASE DAY-3  </a:t>
            </a:r>
          </a:p>
        </p:txBody>
      </p:sp>
    </p:spTree>
    <p:extLst>
      <p:ext uri="{BB962C8B-B14F-4D97-AF65-F5344CB8AC3E}">
        <p14:creationId xmlns:p14="http://schemas.microsoft.com/office/powerpoint/2010/main" val="106656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CD3C4F-AAB3-397E-405E-222D88EF31FA}"/>
              </a:ext>
            </a:extLst>
          </p:cNvPr>
          <p:cNvSpPr txBox="1"/>
          <p:nvPr/>
        </p:nvSpPr>
        <p:spPr>
          <a:xfrm>
            <a:off x="238125" y="0"/>
            <a:ext cx="11182350" cy="6516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List all candidates who applied for the role Software Dev.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Show the names and expected salaries of candidates who expect more than ₹800,000.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all female candidates (gender = 'F') with less than 3 years of experience.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List candidates who applied after July 1, 2024.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all candidates whose name starts with 'S’.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Get the top 5 candidates with the highest expected salary.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Show all candidates who want to work in either Mumbai or Delhi.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List candidates aged between 25 and 30 who applied for the Tester role.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candidates whose qualification is either '</a:t>
            </a:r>
            <a:r>
              <a:rPr lang="en-US" sz="1400" dirty="0" err="1"/>
              <a:t>B.Tech</a:t>
            </a:r>
            <a:r>
              <a:rPr lang="en-US" sz="1400" dirty="0"/>
              <a:t>' or '</a:t>
            </a:r>
            <a:r>
              <a:rPr lang="en-US" sz="1400" dirty="0" err="1"/>
              <a:t>M.Tech</a:t>
            </a:r>
            <a:r>
              <a:rPr lang="en-US" sz="1400" dirty="0"/>
              <a:t>' and who have more than 5 years of experience.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Show all candidates sorted by their </a:t>
            </a:r>
            <a:r>
              <a:rPr lang="en-US" sz="1400" dirty="0" err="1"/>
              <a:t>application_date</a:t>
            </a:r>
            <a:r>
              <a:rPr lang="en-US" sz="1400" dirty="0"/>
              <a:t> in descending order.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the average expected salary for each </a:t>
            </a:r>
            <a:r>
              <a:rPr lang="en-US" sz="1400" dirty="0" err="1"/>
              <a:t>job_role</a:t>
            </a:r>
            <a:r>
              <a:rPr lang="en-US" sz="1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Count how many candidates applied for each location.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the total number of HR Manager applications.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Which </a:t>
            </a:r>
            <a:r>
              <a:rPr lang="en-US" sz="1400" dirty="0" err="1"/>
              <a:t>job_role</a:t>
            </a:r>
            <a:r>
              <a:rPr lang="en-US" sz="1400" dirty="0"/>
              <a:t> has the highest average expected salary?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Show the minimum, maximum, and average expected salary of all candidates.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candidates whose expected salary is above the average expected salary.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List candidates who have the maximum years of experience.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the candidate(s) who applied for a role with the least number of total applicants.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Write a query that adds a new column </a:t>
            </a:r>
            <a:r>
              <a:rPr lang="en-US" sz="1400" dirty="0" err="1"/>
              <a:t>experience_level</a:t>
            </a:r>
            <a:r>
              <a:rPr lang="en-US" sz="1400" dirty="0"/>
              <a:t>: 'Junior' if experience &lt; 3, 'Mid' if between 3 and 6, 'Senior' if &gt; 6.20.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/>
              <a:t>Find all candidates where their expected salary is more than 10x their experience (</a:t>
            </a:r>
            <a:r>
              <a:rPr lang="en-US" sz="1400" dirty="0" err="1"/>
              <a:t>expected_salary</a:t>
            </a:r>
            <a:r>
              <a:rPr lang="en-US" sz="1400" dirty="0"/>
              <a:t> &gt; </a:t>
            </a:r>
            <a:r>
              <a:rPr lang="en-US" sz="1400" dirty="0" err="1"/>
              <a:t>experience_years</a:t>
            </a:r>
            <a:r>
              <a:rPr lang="en-US" sz="1400" dirty="0"/>
              <a:t> * 100000).</a:t>
            </a:r>
          </a:p>
        </p:txBody>
      </p:sp>
    </p:spTree>
    <p:extLst>
      <p:ext uri="{BB962C8B-B14F-4D97-AF65-F5344CB8AC3E}">
        <p14:creationId xmlns:p14="http://schemas.microsoft.com/office/powerpoint/2010/main" val="20677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074-46F7-B36E-4365-21854338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55" y="29587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Degree Of Relationship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38D6C-F689-0B7F-9AC2-DD41A2D6AD44}"/>
              </a:ext>
            </a:extLst>
          </p:cNvPr>
          <p:cNvSpPr txBox="1"/>
          <p:nvPr/>
        </p:nvSpPr>
        <p:spPr>
          <a:xfrm>
            <a:off x="615065" y="878185"/>
            <a:ext cx="8427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Relationships define how </a:t>
            </a:r>
            <a:r>
              <a:rPr lang="en-GB" b="1" dirty="0"/>
              <a:t>tables are connected</a:t>
            </a:r>
            <a:r>
              <a:rPr lang="en-GB" dirty="0"/>
              <a:t> through </a:t>
            </a:r>
            <a:r>
              <a:rPr lang="en-GB" b="1" dirty="0"/>
              <a:t>primary and foreign keys</a:t>
            </a:r>
            <a:r>
              <a:rPr lang="en-GB" dirty="0"/>
              <a:t>. The </a:t>
            </a:r>
            <a:r>
              <a:rPr lang="en-GB" b="1" dirty="0"/>
              <a:t>degree (or type)</a:t>
            </a:r>
            <a:r>
              <a:rPr lang="en-GB" dirty="0"/>
              <a:t> of relationship tells us how </a:t>
            </a:r>
            <a:r>
              <a:rPr lang="en-GB" b="1" dirty="0"/>
              <a:t>many records in one table</a:t>
            </a:r>
            <a:r>
              <a:rPr lang="en-GB" dirty="0"/>
              <a:t> are related to </a:t>
            </a:r>
            <a:r>
              <a:rPr lang="en-GB" b="1" dirty="0"/>
              <a:t>records in another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9647-5DBC-78C0-31E9-D0DA6EDDF7FE}"/>
              </a:ext>
            </a:extLst>
          </p:cNvPr>
          <p:cNvSpPr txBox="1"/>
          <p:nvPr/>
        </p:nvSpPr>
        <p:spPr>
          <a:xfrm>
            <a:off x="615065" y="1880125"/>
            <a:ext cx="836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One-to-One (1:1)</a:t>
            </a:r>
          </a:p>
          <a:p>
            <a:r>
              <a:rPr lang="en-GB" b="1" dirty="0"/>
              <a:t>Definition:</a:t>
            </a:r>
            <a:br>
              <a:rPr lang="en-GB" dirty="0"/>
            </a:br>
            <a:r>
              <a:rPr lang="en-GB" dirty="0"/>
              <a:t>One record in Table A is related to </a:t>
            </a:r>
            <a:r>
              <a:rPr lang="en-GB" b="1" dirty="0"/>
              <a:t>exactly one</a:t>
            </a:r>
            <a:r>
              <a:rPr lang="en-GB" dirty="0"/>
              <a:t> record in Table B.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9012CE-C54C-743C-BF17-F3E1858CE091}"/>
              </a:ext>
            </a:extLst>
          </p:cNvPr>
          <p:cNvGraphicFramePr>
            <a:graphicFrameLocks noGrp="1"/>
          </p:cNvGraphicFramePr>
          <p:nvPr/>
        </p:nvGraphicFramePr>
        <p:xfrm>
          <a:off x="615065" y="2895176"/>
          <a:ext cx="8596311" cy="146304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189473477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58344790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201609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Person</a:t>
                      </a:r>
                      <a:r>
                        <a:rPr lang="en-US" dirty="0"/>
                        <a:t> (</a:t>
                      </a:r>
                      <a:r>
                        <a:rPr lang="en-US" b="1" dirty="0"/>
                        <a:t>parent)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51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person_id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date_of_birth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989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1995-03-12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53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1990-07-25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782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BFF221-43DF-03D6-5E44-738E15114F8D}"/>
              </a:ext>
            </a:extLst>
          </p:cNvPr>
          <p:cNvGraphicFramePr>
            <a:graphicFrameLocks noGrp="1"/>
          </p:cNvGraphicFramePr>
          <p:nvPr/>
        </p:nvGraphicFramePr>
        <p:xfrm>
          <a:off x="508358" y="4504587"/>
          <a:ext cx="8596311" cy="173736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63583220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3119132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9699776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Passport</a:t>
                      </a:r>
                      <a:r>
                        <a:rPr lang="en-US"/>
                        <a:t> (child)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105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passport_id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person_id FK→Person.person_id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issue_date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375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P-1001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2022-05-10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633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P-1002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2021-11-18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360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85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4238BB-86BE-012D-AA09-318578BD483E}"/>
              </a:ext>
            </a:extLst>
          </p:cNvPr>
          <p:cNvSpPr txBox="1"/>
          <p:nvPr/>
        </p:nvSpPr>
        <p:spPr>
          <a:xfrm>
            <a:off x="753532" y="97472"/>
            <a:ext cx="89238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/>
              <a:t>One-to-Many (1:N)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dirty="0"/>
              <a:t>One record in Table A is related to </a:t>
            </a:r>
            <a:r>
              <a:rPr lang="en-GB" b="1" dirty="0"/>
              <a:t>many records</a:t>
            </a:r>
            <a:r>
              <a:rPr lang="en-GB" dirty="0"/>
              <a:t> in Table B.</a:t>
            </a:r>
          </a:p>
          <a:p>
            <a:r>
              <a:rPr lang="en-GB" b="1" dirty="0"/>
              <a:t>Example:</a:t>
            </a:r>
            <a:endParaRPr lang="en-GB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9010CE-B0DC-73D5-3686-F6C3C2C1972F}"/>
              </a:ext>
            </a:extLst>
          </p:cNvPr>
          <p:cNvSpPr txBox="1"/>
          <p:nvPr/>
        </p:nvSpPr>
        <p:spPr>
          <a:xfrm>
            <a:off x="753532" y="1254222"/>
            <a:ext cx="8435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 customer can place </a:t>
            </a:r>
            <a:r>
              <a:rPr lang="en-GB" b="1" dirty="0"/>
              <a:t>many orders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order belongs to </a:t>
            </a:r>
            <a:r>
              <a:rPr lang="en-GB" b="1" dirty="0"/>
              <a:t>one customer</a:t>
            </a:r>
            <a:endParaRPr lang="en-GB" dirty="0"/>
          </a:p>
          <a:p>
            <a:r>
              <a:rPr lang="en-GB" b="1" dirty="0"/>
              <a:t>Most common relationship type</a:t>
            </a:r>
            <a:endParaRPr lang="en-GB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6DC4E5-1E35-D24E-2CF7-AE7D736AD83A}"/>
              </a:ext>
            </a:extLst>
          </p:cNvPr>
          <p:cNvSpPr txBox="1"/>
          <p:nvPr/>
        </p:nvSpPr>
        <p:spPr>
          <a:xfrm>
            <a:off x="673363" y="2408970"/>
            <a:ext cx="751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One-to-Many (1 : N) — </a:t>
            </a:r>
            <a:r>
              <a:rPr lang="en-GB" b="1" dirty="0"/>
              <a:t>Customer → Orders</a:t>
            </a: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EE3D1FD-DDBC-46DB-6B23-933137E5E0AF}"/>
              </a:ext>
            </a:extLst>
          </p:cNvPr>
          <p:cNvGraphicFramePr>
            <a:graphicFrameLocks noGrp="1"/>
          </p:cNvGraphicFramePr>
          <p:nvPr/>
        </p:nvGraphicFramePr>
        <p:xfrm>
          <a:off x="673363" y="2778302"/>
          <a:ext cx="8596312" cy="14935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15203185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57213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Customer</a:t>
                      </a:r>
                      <a:r>
                        <a:rPr lang="en-US" dirty="0"/>
                        <a:t> (parent)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22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customer_id</a:t>
                      </a:r>
                      <a:r>
                        <a:rPr lang="en-US" sz="2000" b="1" dirty="0"/>
                        <a:t>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16577"/>
                  </a:ext>
                </a:extLst>
              </a:tr>
              <a:tr h="121867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704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3464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93D20C4-7D62-E257-900E-73A342B3BE5F}"/>
              </a:ext>
            </a:extLst>
          </p:cNvPr>
          <p:cNvGraphicFramePr>
            <a:graphicFrameLocks noGrp="1"/>
          </p:cNvGraphicFramePr>
          <p:nvPr/>
        </p:nvGraphicFramePr>
        <p:xfrm>
          <a:off x="613567" y="4415058"/>
          <a:ext cx="8656108" cy="2377440"/>
        </p:xfrm>
        <a:graphic>
          <a:graphicData uri="http://schemas.openxmlformats.org/drawingml/2006/table">
            <a:tbl>
              <a:tblPr/>
              <a:tblGrid>
                <a:gridCol w="2208874">
                  <a:extLst>
                    <a:ext uri="{9D8B030D-6E8A-4147-A177-3AD203B41FA5}">
                      <a16:colId xmlns:a16="http://schemas.microsoft.com/office/drawing/2014/main" val="45765357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651981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90607130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734370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(child)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40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order_id</a:t>
                      </a:r>
                      <a:r>
                        <a:rPr lang="en-US" b="1" dirty="0"/>
                        <a:t>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47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348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907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54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8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B2E60-FB20-B57F-4E02-BD622411AE97}"/>
              </a:ext>
            </a:extLst>
          </p:cNvPr>
          <p:cNvSpPr txBox="1"/>
          <p:nvPr/>
        </p:nvSpPr>
        <p:spPr>
          <a:xfrm>
            <a:off x="449263" y="0"/>
            <a:ext cx="8698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Many-to-One (N:1)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b="1" dirty="0"/>
              <a:t>Many records</a:t>
            </a:r>
            <a:r>
              <a:rPr lang="en-GB" dirty="0"/>
              <a:t> in Table A relate to </a:t>
            </a:r>
            <a:r>
              <a:rPr lang="en-GB" b="1" dirty="0"/>
              <a:t>one record</a:t>
            </a:r>
            <a:r>
              <a:rPr lang="en-GB" dirty="0"/>
              <a:t> in Table B.</a:t>
            </a:r>
          </a:p>
          <a:p>
            <a:r>
              <a:rPr lang="en-GB" dirty="0"/>
              <a:t>This is basically the </a:t>
            </a:r>
            <a:r>
              <a:rPr lang="en-GB" b="1" dirty="0"/>
              <a:t>reverse of One-to-Many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 orders can belong to </a:t>
            </a:r>
            <a:r>
              <a:rPr lang="en-GB" b="1" dirty="0"/>
              <a:t>one customer</a:t>
            </a:r>
            <a:endParaRPr lang="en-GB" dirty="0"/>
          </a:p>
          <a:p>
            <a:r>
              <a:rPr lang="en-GB" dirty="0"/>
              <a:t>Practically the same as 1:N, just viewed from the child table side.</a:t>
            </a:r>
          </a:p>
          <a:p>
            <a:r>
              <a:rPr lang="en-GB" i="1" dirty="0"/>
              <a:t>A single customer can place many orders; each order belongs to one customer.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47AEA-3CF5-92C4-9BC1-5CF0DEC3BC00}"/>
              </a:ext>
            </a:extLst>
          </p:cNvPr>
          <p:cNvGraphicFramePr>
            <a:graphicFrameLocks noGrp="1"/>
          </p:cNvGraphicFramePr>
          <p:nvPr/>
        </p:nvGraphicFramePr>
        <p:xfrm>
          <a:off x="449263" y="2015497"/>
          <a:ext cx="8596312" cy="23774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391880578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971723117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4174170530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446541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(many)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6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025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193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708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5172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4D9C30-9D03-6842-0471-56CDC62661D2}"/>
              </a:ext>
            </a:extLst>
          </p:cNvPr>
          <p:cNvGraphicFramePr>
            <a:graphicFrameLocks noGrp="1"/>
          </p:cNvGraphicFramePr>
          <p:nvPr/>
        </p:nvGraphicFramePr>
        <p:xfrm>
          <a:off x="356129" y="4480560"/>
          <a:ext cx="8596312" cy="23774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787752833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46902005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6923780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835556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(child)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773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14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869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7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80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6F5FE-4296-2AFF-3687-6128D6B9EB72}"/>
              </a:ext>
            </a:extLst>
          </p:cNvPr>
          <p:cNvSpPr txBox="1"/>
          <p:nvPr/>
        </p:nvSpPr>
        <p:spPr>
          <a:xfrm>
            <a:off x="460903" y="0"/>
            <a:ext cx="8596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Many-to-One (N:1)</a:t>
            </a:r>
          </a:p>
          <a:p>
            <a:pPr>
              <a:buNone/>
            </a:pPr>
            <a:r>
              <a:rPr lang="en-GB" b="1" dirty="0"/>
              <a:t>Definition:</a:t>
            </a:r>
            <a:br>
              <a:rPr lang="en-GB" dirty="0"/>
            </a:br>
            <a:r>
              <a:rPr lang="en-GB" b="1" dirty="0"/>
              <a:t>Many records</a:t>
            </a:r>
            <a:r>
              <a:rPr lang="en-GB" dirty="0"/>
              <a:t> in Table A relate to </a:t>
            </a:r>
            <a:r>
              <a:rPr lang="en-GB" b="1" dirty="0"/>
              <a:t>one record</a:t>
            </a:r>
            <a:r>
              <a:rPr lang="en-GB" dirty="0"/>
              <a:t> in Table B.</a:t>
            </a:r>
          </a:p>
          <a:p>
            <a:r>
              <a:rPr lang="en-GB" dirty="0"/>
              <a:t>✅ This is basically the </a:t>
            </a:r>
            <a:r>
              <a:rPr lang="en-GB" b="1" dirty="0"/>
              <a:t>reverse of One-to-Many</a:t>
            </a:r>
          </a:p>
          <a:p>
            <a:r>
              <a:rPr lang="en-GB" dirty="0"/>
              <a:t>Many orders can belong to </a:t>
            </a:r>
            <a:r>
              <a:rPr lang="en-GB" b="1" dirty="0"/>
              <a:t>one customer</a:t>
            </a:r>
            <a:endParaRPr lang="en-GB" dirty="0"/>
          </a:p>
          <a:p>
            <a:r>
              <a:rPr lang="en-GB" dirty="0"/>
              <a:t>✅ Practically the same as 1:N, just viewed from the child table side.</a:t>
            </a:r>
          </a:p>
          <a:p>
            <a:r>
              <a:rPr lang="en-GB" dirty="0"/>
              <a:t>Many orders map back to a single customer.</a:t>
            </a:r>
          </a:p>
          <a:p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E3AD06-892E-333A-A5DE-D8A43B97D7DB}"/>
              </a:ext>
            </a:extLst>
          </p:cNvPr>
          <p:cNvGraphicFramePr>
            <a:graphicFrameLocks noGrp="1"/>
          </p:cNvGraphicFramePr>
          <p:nvPr/>
        </p:nvGraphicFramePr>
        <p:xfrm>
          <a:off x="460903" y="2010039"/>
          <a:ext cx="9174163" cy="292608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1577918354"/>
                    </a:ext>
                  </a:extLst>
                </a:gridCol>
                <a:gridCol w="3181219">
                  <a:extLst>
                    <a:ext uri="{9D8B030D-6E8A-4147-A177-3AD203B41FA5}">
                      <a16:colId xmlns:a16="http://schemas.microsoft.com/office/drawing/2014/main" val="3646747778"/>
                    </a:ext>
                  </a:extLst>
                </a:gridCol>
                <a:gridCol w="1116937">
                  <a:extLst>
                    <a:ext uri="{9D8B030D-6E8A-4147-A177-3AD203B41FA5}">
                      <a16:colId xmlns:a16="http://schemas.microsoft.com/office/drawing/2014/main" val="3547044785"/>
                    </a:ext>
                  </a:extLst>
                </a:gridCol>
                <a:gridCol w="2726929">
                  <a:extLst>
                    <a:ext uri="{9D8B030D-6E8A-4147-A177-3AD203B41FA5}">
                      <a16:colId xmlns:a16="http://schemas.microsoft.com/office/drawing/2014/main" val="1093451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Orders</a:t>
                      </a:r>
                      <a:r>
                        <a:rPr lang="en-US"/>
                        <a:t> (many)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720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order_id PK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customer_id</a:t>
                      </a:r>
                      <a:r>
                        <a:rPr lang="en-GB" b="1" dirty="0"/>
                        <a:t> </a:t>
                      </a:r>
                      <a:r>
                        <a:rPr lang="en-GB" b="1" dirty="0" err="1"/>
                        <a:t>FK→Customer.customer_id</a:t>
                      </a:r>
                      <a:endParaRPr lang="en-GB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946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₹1 200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33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₹ 650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71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2025-05-13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₹2 050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0604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50185B-797E-B762-7E71-0CE691AE20D0}"/>
              </a:ext>
            </a:extLst>
          </p:cNvPr>
          <p:cNvGraphicFramePr>
            <a:graphicFrameLocks noGrp="1"/>
          </p:cNvGraphicFramePr>
          <p:nvPr/>
        </p:nvGraphicFramePr>
        <p:xfrm>
          <a:off x="545570" y="4936119"/>
          <a:ext cx="8596312" cy="146304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92078393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608753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Customer</a:t>
                      </a:r>
                      <a:r>
                        <a:rPr lang="en-US"/>
                        <a:t> (one)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085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customer_id </a:t>
                      </a:r>
                      <a:r>
                        <a:rPr lang="en-US" b="1"/>
                        <a:t>PK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37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581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104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85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0FB61756-0E0C-3B7C-7CEA-98669955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867"/>
            <a:ext cx="12319000" cy="931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Many-to-Many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relationship occurs when: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record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A can be related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B,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record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B can be related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Table 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B07AE6-4980-3740-F4D5-C332114A1CC2}"/>
              </a:ext>
            </a:extLst>
          </p:cNvPr>
          <p:cNvSpPr txBox="1"/>
          <p:nvPr/>
        </p:nvSpPr>
        <p:spPr>
          <a:xfrm>
            <a:off x="0" y="1345336"/>
            <a:ext cx="9728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Example: Students &amp; Courses</a:t>
            </a:r>
          </a:p>
          <a:p>
            <a:pPr>
              <a:buNone/>
            </a:pPr>
            <a:r>
              <a:rPr lang="en-GB" b="1" dirty="0"/>
              <a:t>Scenario: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student</a:t>
            </a:r>
            <a:r>
              <a:rPr lang="en-GB" dirty="0"/>
              <a:t> can </a:t>
            </a:r>
            <a:r>
              <a:rPr lang="en-GB" dirty="0" err="1"/>
              <a:t>enroll</a:t>
            </a:r>
            <a:r>
              <a:rPr lang="en-GB" dirty="0"/>
              <a:t> in </a:t>
            </a:r>
            <a:r>
              <a:rPr lang="en-GB" b="1" dirty="0"/>
              <a:t>many courses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course</a:t>
            </a:r>
            <a:r>
              <a:rPr lang="en-GB" dirty="0"/>
              <a:t> can have </a:t>
            </a:r>
            <a:r>
              <a:rPr lang="en-GB" b="1" dirty="0"/>
              <a:t>many students</a:t>
            </a:r>
            <a:endParaRPr lang="en-GB" dirty="0"/>
          </a:p>
          <a:p>
            <a:r>
              <a:rPr lang="en-GB" dirty="0"/>
              <a:t>So we cannot store this directly using just two tables. We need a </a:t>
            </a:r>
            <a:r>
              <a:rPr lang="en-GB" b="1" dirty="0"/>
              <a:t>third table</a:t>
            </a:r>
            <a:r>
              <a:rPr lang="en-GB" dirty="0"/>
              <a:t> to connect them.</a:t>
            </a:r>
          </a:p>
          <a:p>
            <a:r>
              <a:rPr lang="en-GB" b="1" dirty="0"/>
              <a:t>Student Table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4A717E-C056-2323-E2D7-F64A70D4D6DE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369786"/>
          <a:ext cx="8969376" cy="1463040"/>
        </p:xfrm>
        <a:graphic>
          <a:graphicData uri="http://schemas.openxmlformats.org/drawingml/2006/table">
            <a:tbl>
              <a:tblPr/>
              <a:tblGrid>
                <a:gridCol w="4484688">
                  <a:extLst>
                    <a:ext uri="{9D8B030D-6E8A-4147-A177-3AD203B41FA5}">
                      <a16:colId xmlns:a16="http://schemas.microsoft.com/office/drawing/2014/main" val="1066885934"/>
                    </a:ext>
                  </a:extLst>
                </a:gridCol>
                <a:gridCol w="4484688">
                  <a:extLst>
                    <a:ext uri="{9D8B030D-6E8A-4147-A177-3AD203B41FA5}">
                      <a16:colId xmlns:a16="http://schemas.microsoft.com/office/drawing/2014/main" val="2465891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 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90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056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606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7726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EBCA4BF-011B-4369-21C9-CDBB1E573046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5334053"/>
          <a:ext cx="9169400" cy="146304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399532051"/>
                    </a:ext>
                  </a:extLst>
                </a:gridCol>
                <a:gridCol w="4871244">
                  <a:extLst>
                    <a:ext uri="{9D8B030D-6E8A-4147-A177-3AD203B41FA5}">
                      <a16:colId xmlns:a16="http://schemas.microsoft.com/office/drawing/2014/main" val="2558659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course_id (PK)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course_name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5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Database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483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0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Programming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26492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ACBB8DA-C271-E08D-170A-C82F5CE3A68A}"/>
              </a:ext>
            </a:extLst>
          </p:cNvPr>
          <p:cNvSpPr txBox="1"/>
          <p:nvPr/>
        </p:nvSpPr>
        <p:spPr>
          <a:xfrm>
            <a:off x="76201" y="4919133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Courses Table</a:t>
            </a:r>
          </a:p>
        </p:txBody>
      </p:sp>
    </p:spTree>
    <p:extLst>
      <p:ext uri="{BB962C8B-B14F-4D97-AF65-F5344CB8AC3E}">
        <p14:creationId xmlns:p14="http://schemas.microsoft.com/office/powerpoint/2010/main" val="375723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6069F-0F7F-8DF9-987C-FA944CDA4F7E}"/>
              </a:ext>
            </a:extLst>
          </p:cNvPr>
          <p:cNvGraphicFramePr>
            <a:graphicFrameLocks noGrp="1"/>
          </p:cNvGraphicFramePr>
          <p:nvPr/>
        </p:nvGraphicFramePr>
        <p:xfrm>
          <a:off x="677863" y="3004026"/>
          <a:ext cx="8596312" cy="219456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88450439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763743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 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course_id</a:t>
                      </a:r>
                      <a:r>
                        <a:rPr lang="en-US" b="1" dirty="0"/>
                        <a:t> (FK)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173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694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83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30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406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78015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7A9D035-DEC9-FB6F-2272-766D79402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933" y="56531"/>
            <a:ext cx="8966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Student_Courses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(Join 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third table is called a junction table or bridge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breaks the many-to-many into two one-to-many relationships: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→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Student_Courses</a:t>
            </a: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Courses →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Student_Courses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9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C0B3-F65B-E452-A9A5-2E99A322B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533"/>
            <a:ext cx="8596668" cy="626343"/>
          </a:xfrm>
        </p:spPr>
        <p:txBody>
          <a:bodyPr>
            <a:normAutofit fontScale="90000"/>
          </a:bodyPr>
          <a:lstStyle/>
          <a:p>
            <a:r>
              <a:rPr lang="en-US" dirty="0"/>
              <a:t>JOINS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65F940-B633-1C27-FBA8-88E5077F5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03376"/>
              </p:ext>
            </p:extLst>
          </p:nvPr>
        </p:nvGraphicFramePr>
        <p:xfrm>
          <a:off x="743850" y="2036835"/>
          <a:ext cx="8596312" cy="182880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2054089325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672180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51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99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4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44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820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300A7-0496-0EDC-F34C-637EDBB5590C}"/>
              </a:ext>
            </a:extLst>
          </p:cNvPr>
          <p:cNvSpPr txBox="1"/>
          <p:nvPr/>
        </p:nvSpPr>
        <p:spPr>
          <a:xfrm>
            <a:off x="677334" y="1500518"/>
            <a:ext cx="1368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F846D0-0CBB-0713-7A08-C02171E68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166670"/>
              </p:ext>
            </p:extLst>
          </p:nvPr>
        </p:nvGraphicFramePr>
        <p:xfrm>
          <a:off x="743850" y="4548137"/>
          <a:ext cx="8596312" cy="146304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863069397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751752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125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46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239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2392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1AEE14-A67E-54DE-6BBB-0A6ADDE15806}"/>
              </a:ext>
            </a:extLst>
          </p:cNvPr>
          <p:cNvSpPr txBox="1"/>
          <p:nvPr/>
        </p:nvSpPr>
        <p:spPr>
          <a:xfrm>
            <a:off x="743850" y="3972070"/>
            <a:ext cx="195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1622C-CC12-5BD6-13D4-BB05465BBE7F}"/>
              </a:ext>
            </a:extLst>
          </p:cNvPr>
          <p:cNvSpPr txBox="1"/>
          <p:nvPr/>
        </p:nvSpPr>
        <p:spPr>
          <a:xfrm>
            <a:off x="677334" y="741735"/>
            <a:ext cx="827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INNER JOINS</a:t>
            </a:r>
          </a:p>
          <a:p>
            <a:r>
              <a:rPr lang="en-GB" dirty="0"/>
              <a:t>Returns only rows that have matching values in both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749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E16D4-74C8-C8C7-AC1A-8B925969F8DE}"/>
              </a:ext>
            </a:extLst>
          </p:cNvPr>
          <p:cNvSpPr txBox="1"/>
          <p:nvPr/>
        </p:nvSpPr>
        <p:spPr>
          <a:xfrm>
            <a:off x="612742" y="606466"/>
            <a:ext cx="83922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students.name, </a:t>
            </a:r>
            <a:r>
              <a:rPr lang="en-US" dirty="0" err="1"/>
              <a:t>enrollments.course</a:t>
            </a:r>
            <a:endParaRPr lang="en-US" dirty="0"/>
          </a:p>
          <a:p>
            <a:r>
              <a:rPr lang="en-US" dirty="0"/>
              <a:t>FROM students</a:t>
            </a:r>
          </a:p>
          <a:p>
            <a:r>
              <a:rPr lang="en-US" dirty="0"/>
              <a:t>INNER JOIN enrollments ON </a:t>
            </a:r>
            <a:r>
              <a:rPr lang="en-US" dirty="0" err="1"/>
              <a:t>students.student_id</a:t>
            </a:r>
            <a:r>
              <a:rPr lang="en-US" dirty="0"/>
              <a:t> = </a:t>
            </a:r>
            <a:r>
              <a:rPr lang="en-US" dirty="0" err="1"/>
              <a:t>enrollments.student_id</a:t>
            </a:r>
            <a:r>
              <a:rPr lang="en-US" dirty="0"/>
              <a:t>;</a:t>
            </a:r>
          </a:p>
        </p:txBody>
      </p:sp>
      <p:pic>
        <p:nvPicPr>
          <p:cNvPr id="2050" name="Picture 2" descr="inner join diagram">
            <a:extLst>
              <a:ext uri="{FF2B5EF4-FFF2-40B4-BE49-F238E27FC236}">
                <a16:creationId xmlns:a16="http://schemas.microsoft.com/office/drawing/2014/main" id="{9F129CDD-6664-09B3-787A-CB10C603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47" y="3402579"/>
            <a:ext cx="40005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094582-23C7-390F-A64E-14B5C8E2A165}"/>
              </a:ext>
            </a:extLst>
          </p:cNvPr>
          <p:cNvSpPr txBox="1"/>
          <p:nvPr/>
        </p:nvSpPr>
        <p:spPr>
          <a:xfrm>
            <a:off x="772998" y="2479249"/>
            <a:ext cx="627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Ignores unmatched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commonly used join.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 is usually smaller than the source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C33FE4-5F63-328A-0CFB-881E5151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50084"/>
              </p:ext>
            </p:extLst>
          </p:nvPr>
        </p:nvGraphicFramePr>
        <p:xfrm>
          <a:off x="702821" y="14463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320175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30232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892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8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AI/ML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8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Ashish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22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Srajan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DBMS/Data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947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6C7743-BFFC-B4E7-BE41-36D045C89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44623"/>
              </p:ext>
            </p:extLst>
          </p:nvPr>
        </p:nvGraphicFramePr>
        <p:xfrm>
          <a:off x="702821" y="231279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66080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925504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56368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33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994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97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4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6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6AADA4-AC84-7A72-9B7E-9A825510C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00106"/>
              </p:ext>
            </p:extLst>
          </p:nvPr>
        </p:nvGraphicFramePr>
        <p:xfrm>
          <a:off x="391602" y="271398"/>
          <a:ext cx="9533447" cy="6315204"/>
        </p:xfrm>
        <a:graphic>
          <a:graphicData uri="http://schemas.openxmlformats.org/drawingml/2006/table">
            <a:tbl>
              <a:tblPr/>
              <a:tblGrid>
                <a:gridCol w="1361921">
                  <a:extLst>
                    <a:ext uri="{9D8B030D-6E8A-4147-A177-3AD203B41FA5}">
                      <a16:colId xmlns:a16="http://schemas.microsoft.com/office/drawing/2014/main" val="1151330460"/>
                    </a:ext>
                  </a:extLst>
                </a:gridCol>
                <a:gridCol w="1361921">
                  <a:extLst>
                    <a:ext uri="{9D8B030D-6E8A-4147-A177-3AD203B41FA5}">
                      <a16:colId xmlns:a16="http://schemas.microsoft.com/office/drawing/2014/main" val="94576404"/>
                    </a:ext>
                  </a:extLst>
                </a:gridCol>
                <a:gridCol w="1361921">
                  <a:extLst>
                    <a:ext uri="{9D8B030D-6E8A-4147-A177-3AD203B41FA5}">
                      <a16:colId xmlns:a16="http://schemas.microsoft.com/office/drawing/2014/main" val="4068081191"/>
                    </a:ext>
                  </a:extLst>
                </a:gridCol>
                <a:gridCol w="1361921">
                  <a:extLst>
                    <a:ext uri="{9D8B030D-6E8A-4147-A177-3AD203B41FA5}">
                      <a16:colId xmlns:a16="http://schemas.microsoft.com/office/drawing/2014/main" val="290436633"/>
                    </a:ext>
                  </a:extLst>
                </a:gridCol>
                <a:gridCol w="1361921">
                  <a:extLst>
                    <a:ext uri="{9D8B030D-6E8A-4147-A177-3AD203B41FA5}">
                      <a16:colId xmlns:a16="http://schemas.microsoft.com/office/drawing/2014/main" val="2686598053"/>
                    </a:ext>
                  </a:extLst>
                </a:gridCol>
                <a:gridCol w="1361921">
                  <a:extLst>
                    <a:ext uri="{9D8B030D-6E8A-4147-A177-3AD203B41FA5}">
                      <a16:colId xmlns:a16="http://schemas.microsoft.com/office/drawing/2014/main" val="3774745377"/>
                    </a:ext>
                  </a:extLst>
                </a:gridCol>
                <a:gridCol w="1361921">
                  <a:extLst>
                    <a:ext uri="{9D8B030D-6E8A-4147-A177-3AD203B41FA5}">
                      <a16:colId xmlns:a16="http://schemas.microsoft.com/office/drawing/2014/main" val="2468283527"/>
                    </a:ext>
                  </a:extLst>
                </a:gridCol>
              </a:tblGrid>
              <a:tr h="276300">
                <a:tc>
                  <a:txBody>
                    <a:bodyPr/>
                    <a:lstStyle/>
                    <a:p>
                      <a:r>
                        <a:rPr lang="en-US" sz="1800" b="1"/>
                        <a:t>ID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Salesperson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Region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Product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Units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Unit_Price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Sale_Date</a:t>
                      </a:r>
                      <a:endParaRPr lang="en-US" sz="1800" b="1" dirty="0"/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621291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Amit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North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22206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Rita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South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Notebook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2024-01-11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261379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John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Pencil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2024-01-12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544842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Meena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Eraser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2024-01-13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140095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Raj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North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853379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Nita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South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Notebook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2024-01-16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90762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Arjun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Pencil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2024-01-17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641802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Tara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Eraser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2024-01-18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111345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Karan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North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2024-01-19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409506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Divya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South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590838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Amit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Notebook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2024-01-21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814494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12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Rita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Pencil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2024-01-22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085265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13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John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North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Notebook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2024-01-23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010072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14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Meena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South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Pencil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2024-01-24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153918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Raj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Eraser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2024-01-25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62479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Nita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2024-01-26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758812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17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Arjun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North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Eraser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2024-01-27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58813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18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Tara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South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2024-01-28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99521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19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Karan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Marker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2024-01-29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934050"/>
                  </a:ext>
                </a:extLst>
              </a:tr>
              <a:tr h="276300">
                <a:tc>
                  <a:txBody>
                    <a:bodyPr/>
                    <a:lstStyle/>
                    <a:p>
                      <a:r>
                        <a:rPr lang="en-US" sz="1800"/>
                        <a:t>20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Divya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West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Notebook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11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15.00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2024-01-30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78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27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7FCFC0-E887-4227-5DD9-9BC309095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19418"/>
              </p:ext>
            </p:extLst>
          </p:nvPr>
        </p:nvGraphicFramePr>
        <p:xfrm>
          <a:off x="382309" y="273378"/>
          <a:ext cx="9256991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26193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78996395"/>
                    </a:ext>
                  </a:extLst>
                </a:gridCol>
                <a:gridCol w="2248281">
                  <a:extLst>
                    <a:ext uri="{9D8B030D-6E8A-4147-A177-3AD203B41FA5}">
                      <a16:colId xmlns:a16="http://schemas.microsoft.com/office/drawing/2014/main" val="2837796260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89000251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85864694"/>
                    </a:ext>
                  </a:extLst>
                </a:gridCol>
                <a:gridCol w="1648991">
                  <a:extLst>
                    <a:ext uri="{9D8B030D-6E8A-4147-A177-3AD203B41FA5}">
                      <a16:colId xmlns:a16="http://schemas.microsoft.com/office/drawing/2014/main" val="110280582"/>
                    </a:ext>
                  </a:extLst>
                </a:gridCol>
              </a:tblGrid>
              <a:tr h="3457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25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4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16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30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20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48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65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160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694884"/>
                  </a:ext>
                </a:extLst>
              </a:tr>
              <a:tr h="222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27725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A3F9C0-DCA0-AF5B-028F-3C9BBC1BA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62620"/>
              </p:ext>
            </p:extLst>
          </p:nvPr>
        </p:nvGraphicFramePr>
        <p:xfrm>
          <a:off x="536461" y="4771813"/>
          <a:ext cx="925699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286780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6961337"/>
                    </a:ext>
                  </a:extLst>
                </a:gridCol>
                <a:gridCol w="2248281">
                  <a:extLst>
                    <a:ext uri="{9D8B030D-6E8A-4147-A177-3AD203B41FA5}">
                      <a16:colId xmlns:a16="http://schemas.microsoft.com/office/drawing/2014/main" val="1453022451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2604427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27054460"/>
                    </a:ext>
                  </a:extLst>
                </a:gridCol>
                <a:gridCol w="1648991">
                  <a:extLst>
                    <a:ext uri="{9D8B030D-6E8A-4147-A177-3AD203B41FA5}">
                      <a16:colId xmlns:a16="http://schemas.microsoft.com/office/drawing/2014/main" val="3698066067"/>
                    </a:ext>
                  </a:extLst>
                </a:gridCol>
              </a:tblGrid>
              <a:tr h="34578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StudentID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TrainerID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259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Abhinav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AI/ML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301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Ashish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7649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Srajan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DBMS/Data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Ravi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8508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26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FD66742-5A61-D2D0-15A9-8F1A0BD8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87" y="1011759"/>
            <a:ext cx="8815458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INNER JOINS TASKS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all student names with their trainer names.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List students and the courses they are enrolled in</a:t>
            </a:r>
            <a:r>
              <a:rPr lang="en-US" altLang="en-US" sz="900" b="1" dirty="0">
                <a:latin typeface="Arial" panose="020B0604020202020204" pitchFamily="34" charset="0"/>
              </a:rPr>
              <a:t>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Show student name, course name, and trainer name.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Find which trainer is assigned to student 'Ram’.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Find which course 'Mohan' is learning.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Get the total number of students under each trainer.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Show all students learning from 'Ashish’.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List courses that have more than 1 student enrolled.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List student names and their Trainer IDs.</a:t>
            </a: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GB" b="1" dirty="0">
                <a:latin typeface="Arial" panose="020B0604020202020204" pitchFamily="34" charset="0"/>
              </a:rPr>
              <a:t>Show all student-trainer pairs where trainer teaches "DS".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0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64101B-B3AB-C359-9879-4177FF654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96360"/>
              </p:ext>
            </p:extLst>
          </p:nvPr>
        </p:nvGraphicFramePr>
        <p:xfrm>
          <a:off x="829479" y="534988"/>
          <a:ext cx="8293080" cy="3881436"/>
        </p:xfrm>
        <a:graphic>
          <a:graphicData uri="http://schemas.openxmlformats.org/drawingml/2006/table">
            <a:tbl>
              <a:tblPr/>
              <a:tblGrid>
                <a:gridCol w="2073270">
                  <a:extLst>
                    <a:ext uri="{9D8B030D-6E8A-4147-A177-3AD203B41FA5}">
                      <a16:colId xmlns:a16="http://schemas.microsoft.com/office/drawing/2014/main" val="123403832"/>
                    </a:ext>
                  </a:extLst>
                </a:gridCol>
                <a:gridCol w="2073270">
                  <a:extLst>
                    <a:ext uri="{9D8B030D-6E8A-4147-A177-3AD203B41FA5}">
                      <a16:colId xmlns:a16="http://schemas.microsoft.com/office/drawing/2014/main" val="2779576041"/>
                    </a:ext>
                  </a:extLst>
                </a:gridCol>
                <a:gridCol w="2073270">
                  <a:extLst>
                    <a:ext uri="{9D8B030D-6E8A-4147-A177-3AD203B41FA5}">
                      <a16:colId xmlns:a16="http://schemas.microsoft.com/office/drawing/2014/main" val="644455066"/>
                    </a:ext>
                  </a:extLst>
                </a:gridCol>
                <a:gridCol w="2073270">
                  <a:extLst>
                    <a:ext uri="{9D8B030D-6E8A-4147-A177-3AD203B41FA5}">
                      <a16:colId xmlns:a16="http://schemas.microsoft.com/office/drawing/2014/main" val="840702084"/>
                    </a:ext>
                  </a:extLst>
                </a:gridCol>
              </a:tblGrid>
              <a:tr h="352858">
                <a:tc>
                  <a:txBody>
                    <a:bodyPr/>
                    <a:lstStyle/>
                    <a:p>
                      <a:r>
                        <a:rPr lang="en-US" sz="1700" b="1" dirty="0" err="1"/>
                        <a:t>CustomerID</a:t>
                      </a:r>
                      <a:endParaRPr lang="en-US" sz="1700" b="1" dirty="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CustomerName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Email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City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407911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Rahul Sharma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2"/>
                        </a:rPr>
                        <a:t>rahul@gmail.com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Delhi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42382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Anita Mehra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3"/>
                        </a:rPr>
                        <a:t>anita@gmail.com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Mumbai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75248"/>
                  </a:ext>
                </a:extLst>
              </a:tr>
              <a:tr h="617501">
                <a:tc>
                  <a:txBody>
                    <a:bodyPr/>
                    <a:lstStyle/>
                    <a:p>
                      <a:r>
                        <a:rPr lang="en-US" sz="1700"/>
                        <a:t>103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John Smith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4"/>
                        </a:rPr>
                        <a:t>johnsmith@yahoo.com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New York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62282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Ayesha Khan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5"/>
                        </a:rPr>
                        <a:t>ayesha@gmail.com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Bangalore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861967"/>
                  </a:ext>
                </a:extLst>
              </a:tr>
              <a:tr h="617501">
                <a:tc>
                  <a:txBody>
                    <a:bodyPr/>
                    <a:lstStyle/>
                    <a:p>
                      <a:r>
                        <a:rPr lang="en-US" sz="1700"/>
                        <a:t>105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Peter Parker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6"/>
                        </a:rPr>
                        <a:t>peterparker@marvel.com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New York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728053"/>
                  </a:ext>
                </a:extLst>
              </a:tr>
              <a:tr h="617501">
                <a:tc>
                  <a:txBody>
                    <a:bodyPr/>
                    <a:lstStyle/>
                    <a:p>
                      <a:r>
                        <a:rPr lang="en-US" sz="1700"/>
                        <a:t>106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Ravi Kumar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7"/>
                        </a:rPr>
                        <a:t>ravi.kumar@gmail.com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Chennai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55498"/>
                  </a:ext>
                </a:extLst>
              </a:tr>
              <a:tr h="617501">
                <a:tc>
                  <a:txBody>
                    <a:bodyPr/>
                    <a:lstStyle/>
                    <a:p>
                      <a:r>
                        <a:rPr lang="en-US" sz="1700"/>
                        <a:t>107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Sunita Joshi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hlinkClick r:id="rId8"/>
                        </a:rPr>
                        <a:t>sunita@outlook.com</a:t>
                      </a:r>
                      <a:endParaRPr lang="en-US" sz="1700"/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Pune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416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0CA2C4-89F1-FFD0-59C1-5E852B51B04F}"/>
              </a:ext>
            </a:extLst>
          </p:cNvPr>
          <p:cNvSpPr txBox="1"/>
          <p:nvPr/>
        </p:nvSpPr>
        <p:spPr>
          <a:xfrm>
            <a:off x="758359" y="5254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3867718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A4DEEB-00DE-EB83-7284-97D9A2BBF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097219"/>
              </p:ext>
            </p:extLst>
          </p:nvPr>
        </p:nvGraphicFramePr>
        <p:xfrm>
          <a:off x="1083481" y="1185228"/>
          <a:ext cx="8293075" cy="3881438"/>
        </p:xfrm>
        <a:graphic>
          <a:graphicData uri="http://schemas.openxmlformats.org/drawingml/2006/table">
            <a:tbl>
              <a:tblPr/>
              <a:tblGrid>
                <a:gridCol w="1658615">
                  <a:extLst>
                    <a:ext uri="{9D8B030D-6E8A-4147-A177-3AD203B41FA5}">
                      <a16:colId xmlns:a16="http://schemas.microsoft.com/office/drawing/2014/main" val="387604706"/>
                    </a:ext>
                  </a:extLst>
                </a:gridCol>
                <a:gridCol w="1658615">
                  <a:extLst>
                    <a:ext uri="{9D8B030D-6E8A-4147-A177-3AD203B41FA5}">
                      <a16:colId xmlns:a16="http://schemas.microsoft.com/office/drawing/2014/main" val="3329880461"/>
                    </a:ext>
                  </a:extLst>
                </a:gridCol>
                <a:gridCol w="1658615">
                  <a:extLst>
                    <a:ext uri="{9D8B030D-6E8A-4147-A177-3AD203B41FA5}">
                      <a16:colId xmlns:a16="http://schemas.microsoft.com/office/drawing/2014/main" val="695052824"/>
                    </a:ext>
                  </a:extLst>
                </a:gridCol>
                <a:gridCol w="1658615">
                  <a:extLst>
                    <a:ext uri="{9D8B030D-6E8A-4147-A177-3AD203B41FA5}">
                      <a16:colId xmlns:a16="http://schemas.microsoft.com/office/drawing/2014/main" val="1617785712"/>
                    </a:ext>
                  </a:extLst>
                </a:gridCol>
                <a:gridCol w="1658615">
                  <a:extLst>
                    <a:ext uri="{9D8B030D-6E8A-4147-A177-3AD203B41FA5}">
                      <a16:colId xmlns:a16="http://schemas.microsoft.com/office/drawing/2014/main" val="2612967882"/>
                    </a:ext>
                  </a:extLst>
                </a:gridCol>
              </a:tblGrid>
              <a:tr h="352858">
                <a:tc>
                  <a:txBody>
                    <a:bodyPr/>
                    <a:lstStyle/>
                    <a:p>
                      <a:r>
                        <a:rPr lang="en-US" sz="1700" b="1"/>
                        <a:t>OrderID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CustomerID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OrderDate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Amount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Status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5985594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1500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Delivered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67750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2024-12-03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2200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Pending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9168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2024-12-10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Delivered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205352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2024-12-12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4500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Cancelled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657531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2024-12-14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1300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Delivered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06630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1006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2024-12-15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2700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Shipped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82444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106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2024-12-16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Delivered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556847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1008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2024-12-17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3300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Pending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061403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1009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2024-12-20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2500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Delivered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608778"/>
                  </a:ext>
                </a:extLst>
              </a:tr>
              <a:tr h="352858">
                <a:tc>
                  <a:txBody>
                    <a:bodyPr/>
                    <a:lstStyle/>
                    <a:p>
                      <a:r>
                        <a:rPr lang="en-US" sz="1700"/>
                        <a:t>1010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104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2024-12-22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1900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Shipped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90076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2BF5B93-7FC0-FF55-EA18-D883809D1476}"/>
              </a:ext>
            </a:extLst>
          </p:cNvPr>
          <p:cNvSpPr txBox="1"/>
          <p:nvPr/>
        </p:nvSpPr>
        <p:spPr>
          <a:xfrm>
            <a:off x="1056640" y="52832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Order Info</a:t>
            </a:r>
          </a:p>
        </p:txBody>
      </p:sp>
    </p:spTree>
    <p:extLst>
      <p:ext uri="{BB962C8B-B14F-4D97-AF65-F5344CB8AC3E}">
        <p14:creationId xmlns:p14="http://schemas.microsoft.com/office/powerpoint/2010/main" val="2133423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3FA964-806C-E49F-414D-81ABFE432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07489"/>
              </p:ext>
            </p:extLst>
          </p:nvPr>
        </p:nvGraphicFramePr>
        <p:xfrm>
          <a:off x="274320" y="548640"/>
          <a:ext cx="10596878" cy="5557761"/>
        </p:xfrm>
        <a:graphic>
          <a:graphicData uri="http://schemas.openxmlformats.org/drawingml/2006/table">
            <a:tbl>
              <a:tblPr/>
              <a:tblGrid>
                <a:gridCol w="1147600">
                  <a:extLst>
                    <a:ext uri="{9D8B030D-6E8A-4147-A177-3AD203B41FA5}">
                      <a16:colId xmlns:a16="http://schemas.microsoft.com/office/drawing/2014/main" val="986079744"/>
                    </a:ext>
                  </a:extLst>
                </a:gridCol>
                <a:gridCol w="1416662">
                  <a:extLst>
                    <a:ext uri="{9D8B030D-6E8A-4147-A177-3AD203B41FA5}">
                      <a16:colId xmlns:a16="http://schemas.microsoft.com/office/drawing/2014/main" val="4073401264"/>
                    </a:ext>
                  </a:extLst>
                </a:gridCol>
                <a:gridCol w="2294616">
                  <a:extLst>
                    <a:ext uri="{9D8B030D-6E8A-4147-A177-3AD203B41FA5}">
                      <a16:colId xmlns:a16="http://schemas.microsoft.com/office/drawing/2014/main" val="3401064486"/>
                    </a:ext>
                  </a:extLst>
                </a:gridCol>
                <a:gridCol w="1147600">
                  <a:extLst>
                    <a:ext uri="{9D8B030D-6E8A-4147-A177-3AD203B41FA5}">
                      <a16:colId xmlns:a16="http://schemas.microsoft.com/office/drawing/2014/main" val="1588843113"/>
                    </a:ext>
                  </a:extLst>
                </a:gridCol>
                <a:gridCol w="1147600">
                  <a:extLst>
                    <a:ext uri="{9D8B030D-6E8A-4147-A177-3AD203B41FA5}">
                      <a16:colId xmlns:a16="http://schemas.microsoft.com/office/drawing/2014/main" val="2301677753"/>
                    </a:ext>
                  </a:extLst>
                </a:gridCol>
                <a:gridCol w="1147600">
                  <a:extLst>
                    <a:ext uri="{9D8B030D-6E8A-4147-A177-3AD203B41FA5}">
                      <a16:colId xmlns:a16="http://schemas.microsoft.com/office/drawing/2014/main" val="1175383945"/>
                    </a:ext>
                  </a:extLst>
                </a:gridCol>
                <a:gridCol w="1147600">
                  <a:extLst>
                    <a:ext uri="{9D8B030D-6E8A-4147-A177-3AD203B41FA5}">
                      <a16:colId xmlns:a16="http://schemas.microsoft.com/office/drawing/2014/main" val="4028292739"/>
                    </a:ext>
                  </a:extLst>
                </a:gridCol>
                <a:gridCol w="1147600">
                  <a:extLst>
                    <a:ext uri="{9D8B030D-6E8A-4147-A177-3AD203B41FA5}">
                      <a16:colId xmlns:a16="http://schemas.microsoft.com/office/drawing/2014/main" val="4144912423"/>
                    </a:ext>
                  </a:extLst>
                </a:gridCol>
              </a:tblGrid>
              <a:tr h="353559">
                <a:tc>
                  <a:txBody>
                    <a:bodyPr/>
                    <a:lstStyle/>
                    <a:p>
                      <a:r>
                        <a:rPr lang="en-US" sz="1400" b="1"/>
                        <a:t>CustomerID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CustomerName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Email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City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OrderID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OrderDate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Amount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Status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728420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101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Rahul Sharma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rahul@gmail.com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Delhi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1001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2024-12-01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Delivered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153879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101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Rahul Sharma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rahul@gmail.com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Delhi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1003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2024-12-10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Delivered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458178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101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Rahul Sharma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2"/>
                        </a:rPr>
                        <a:t>rahul@gmail.com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Delhi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1009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2024-12-20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2500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Delivered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36048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102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Anita Mehra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3"/>
                        </a:rPr>
                        <a:t>anita@gmail.com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Mumbai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1002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2024-12-03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2200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Pending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076071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103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John Smith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4"/>
                        </a:rPr>
                        <a:t>johnsmith@yahoo.com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York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1004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2024-12-12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Cancelled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83386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104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Ayesha Khan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ayesha@gmail.com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Bangalore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1006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2024-12-15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2700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Shipped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61825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104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Ayesha Khan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5"/>
                        </a:rPr>
                        <a:t>ayesha@gmail.com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Bangalore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1010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2024-12-22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1900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Shipped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100140"/>
                  </a:ext>
                </a:extLst>
              </a:tr>
              <a:tr h="656943">
                <a:tc>
                  <a:txBody>
                    <a:bodyPr/>
                    <a:lstStyle/>
                    <a:p>
                      <a:r>
                        <a:rPr lang="en-US" sz="1400"/>
                        <a:t>105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Peter Parker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6"/>
                        </a:rPr>
                        <a:t>peterparker@marvel.com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York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1005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2024-12-14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Delivered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86106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106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Ravi Kumar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7"/>
                        </a:rPr>
                        <a:t>ravi.kumar@gmail.com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Chennai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1007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2024-12-16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Delivered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279804"/>
                  </a:ext>
                </a:extLst>
              </a:tr>
              <a:tr h="505251">
                <a:tc>
                  <a:txBody>
                    <a:bodyPr/>
                    <a:lstStyle/>
                    <a:p>
                      <a:r>
                        <a:rPr lang="en-US" sz="1400"/>
                        <a:t>107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Sunita Joshi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linkClick r:id="rId8"/>
                        </a:rPr>
                        <a:t>sunita@outlook.com</a:t>
                      </a:r>
                      <a:endParaRPr lang="en-US" sz="1400"/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Pune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1008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2024-12-17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3300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Pending</a:t>
                      </a:r>
                    </a:p>
                  </a:txBody>
                  <a:tcPr marL="35286" marR="35286" marT="17643" marB="1764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277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2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9B9C057-E745-CC98-8BF3-F6A5D1B1F44E}"/>
              </a:ext>
            </a:extLst>
          </p:cNvPr>
          <p:cNvSpPr txBox="1"/>
          <p:nvPr/>
        </p:nvSpPr>
        <p:spPr>
          <a:xfrm>
            <a:off x="754380" y="385078"/>
            <a:ext cx="8663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Basic Queries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List all customers and their orders.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Show the names and emails of customers who placed an order.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Find all customers from ‘New York’.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Find the total number of orders placed by each customer.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55CDEE-DAB0-9B53-00FE-9E105CFFE223}"/>
              </a:ext>
            </a:extLst>
          </p:cNvPr>
          <p:cNvSpPr txBox="1"/>
          <p:nvPr/>
        </p:nvSpPr>
        <p:spPr>
          <a:xfrm>
            <a:off x="754380" y="2413337"/>
            <a:ext cx="8409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Aggregate Queries</a:t>
            </a:r>
          </a:p>
          <a:p>
            <a:pPr>
              <a:buFont typeface="+mj-lt"/>
              <a:buAutoNum type="arabicPeriod" startAt="6"/>
            </a:pPr>
            <a:r>
              <a:rPr lang="en-GB" b="1" dirty="0"/>
              <a:t>Get the total amount spent by each customer.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Find the average order amount for each customer.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Find the highest order amount and the customer who placed it.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Count how many orders have status 'Delivered'.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Show the total amount of all ‘Pending’ orders.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088158-759C-506F-40E0-C94DF64993BA}"/>
              </a:ext>
            </a:extLst>
          </p:cNvPr>
          <p:cNvSpPr txBox="1"/>
          <p:nvPr/>
        </p:nvSpPr>
        <p:spPr>
          <a:xfrm>
            <a:off x="754380" y="4243199"/>
            <a:ext cx="9608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Filter + Join</a:t>
            </a:r>
          </a:p>
          <a:p>
            <a:pPr>
              <a:buFont typeface="+mj-lt"/>
              <a:buAutoNum type="arabicPeriod" startAt="11"/>
            </a:pPr>
            <a:r>
              <a:rPr lang="en-GB" b="1" dirty="0"/>
              <a:t>List customer names who have placed orders with amount &gt; 2000.</a:t>
            </a: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b="1" dirty="0"/>
              <a:t>Show names of customers who have more than one order.</a:t>
            </a: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b="1" dirty="0"/>
              <a:t>Find customers who have not placed any orders.</a:t>
            </a: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b="1" dirty="0"/>
              <a:t>List all orders along with customer name, email, and status.</a:t>
            </a: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b="1" dirty="0"/>
              <a:t>Find customers who placed orders but live outside ‘Delhi’ and ‘Mumbai’.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483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7DA3-DF48-7865-25E3-983353B8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JOIN (LEFT OUTER JOIN)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9D42B-9DFE-7F0C-0CE2-D27983C6C18F}"/>
              </a:ext>
            </a:extLst>
          </p:cNvPr>
          <p:cNvSpPr txBox="1"/>
          <p:nvPr/>
        </p:nvSpPr>
        <p:spPr>
          <a:xfrm>
            <a:off x="677334" y="1172286"/>
            <a:ext cx="8249850" cy="2215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2F467-FD30-FA11-1395-98ADC92FEE0E}"/>
              </a:ext>
            </a:extLst>
          </p:cNvPr>
          <p:cNvSpPr txBox="1"/>
          <p:nvPr/>
        </p:nvSpPr>
        <p:spPr>
          <a:xfrm>
            <a:off x="677334" y="1696825"/>
            <a:ext cx="8249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Returns </a:t>
            </a:r>
            <a:r>
              <a:rPr lang="en-GB" b="1" dirty="0"/>
              <a:t>all rows from the left table</a:t>
            </a:r>
            <a:r>
              <a:rPr lang="en-GB" dirty="0"/>
              <a:t>, and matched rows from the right. If no match, right side has NULL.</a:t>
            </a:r>
          </a:p>
          <a:p>
            <a:r>
              <a:rPr lang="en-GB" dirty="0"/>
              <a:t>Use to include </a:t>
            </a:r>
            <a:r>
              <a:rPr lang="en-GB" b="1" dirty="0"/>
              <a:t>all records from main table</a:t>
            </a:r>
            <a:r>
              <a:rPr lang="en-GB" dirty="0"/>
              <a:t>, even if not related.</a:t>
            </a:r>
            <a:endParaRPr lang="en-US" dirty="0"/>
          </a:p>
        </p:txBody>
      </p:sp>
      <p:pic>
        <p:nvPicPr>
          <p:cNvPr id="3074" name="Picture 2" descr="Using SQL Self Join With LEFT JOIN">
            <a:extLst>
              <a:ext uri="{FF2B5EF4-FFF2-40B4-BE49-F238E27FC236}">
                <a16:creationId xmlns:a16="http://schemas.microsoft.com/office/drawing/2014/main" id="{7F09BE45-F103-EFEB-012A-D718E7E96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97" y="3076575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E7458B-1E97-6159-55B3-6C62461FAAF6}"/>
              </a:ext>
            </a:extLst>
          </p:cNvPr>
          <p:cNvSpPr txBox="1"/>
          <p:nvPr/>
        </p:nvSpPr>
        <p:spPr>
          <a:xfrm>
            <a:off x="863143" y="3610430"/>
            <a:ext cx="6103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s.name, </a:t>
            </a:r>
            <a:r>
              <a:rPr lang="en-US" dirty="0" err="1"/>
              <a:t>e.course</a:t>
            </a:r>
            <a:endParaRPr lang="en-US" dirty="0"/>
          </a:p>
          <a:p>
            <a:r>
              <a:rPr lang="en-US" dirty="0"/>
              <a:t>FROM students as s</a:t>
            </a:r>
          </a:p>
          <a:p>
            <a:r>
              <a:rPr lang="en-US" dirty="0"/>
              <a:t>LEFT JOIN enrollments as e ON </a:t>
            </a:r>
            <a:r>
              <a:rPr lang="en-US" dirty="0" err="1"/>
              <a:t>s.student_id</a:t>
            </a:r>
            <a:r>
              <a:rPr lang="en-US" dirty="0"/>
              <a:t> = </a:t>
            </a:r>
            <a:r>
              <a:rPr lang="en-US" dirty="0" err="1"/>
              <a:t>e.student_id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59147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DAF69D-6511-471B-15A9-B822B32C5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80424"/>
              </p:ext>
            </p:extLst>
          </p:nvPr>
        </p:nvGraphicFramePr>
        <p:xfrm>
          <a:off x="555314" y="605447"/>
          <a:ext cx="5034782" cy="1966303"/>
        </p:xfrm>
        <a:graphic>
          <a:graphicData uri="http://schemas.openxmlformats.org/drawingml/2006/table">
            <a:tbl>
              <a:tblPr/>
              <a:tblGrid>
                <a:gridCol w="2517391">
                  <a:extLst>
                    <a:ext uri="{9D8B030D-6E8A-4147-A177-3AD203B41FA5}">
                      <a16:colId xmlns:a16="http://schemas.microsoft.com/office/drawing/2014/main" val="2054089325"/>
                    </a:ext>
                  </a:extLst>
                </a:gridCol>
                <a:gridCol w="2517391">
                  <a:extLst>
                    <a:ext uri="{9D8B030D-6E8A-4147-A177-3AD203B41FA5}">
                      <a16:colId xmlns:a16="http://schemas.microsoft.com/office/drawing/2014/main" val="3672180223"/>
                    </a:ext>
                  </a:extLst>
                </a:gridCol>
              </a:tblGrid>
              <a:tr h="393911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51642"/>
                  </a:ext>
                </a:extLst>
              </a:tr>
              <a:tr h="3939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699984"/>
                  </a:ext>
                </a:extLst>
              </a:tr>
              <a:tr h="393911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342350"/>
                  </a:ext>
                </a:extLst>
              </a:tr>
              <a:tr h="393911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144313"/>
                  </a:ext>
                </a:extLst>
              </a:tr>
              <a:tr h="39065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0820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6AFC6D-A317-3038-79E2-6EF3699B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75290"/>
              </p:ext>
            </p:extLst>
          </p:nvPr>
        </p:nvGraphicFramePr>
        <p:xfrm>
          <a:off x="5848350" y="491318"/>
          <a:ext cx="515122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613">
                  <a:extLst>
                    <a:ext uri="{9D8B030D-6E8A-4147-A177-3AD203B41FA5}">
                      <a16:colId xmlns:a16="http://schemas.microsoft.com/office/drawing/2014/main" val="1706659622"/>
                    </a:ext>
                  </a:extLst>
                </a:gridCol>
                <a:gridCol w="2575613">
                  <a:extLst>
                    <a:ext uri="{9D8B030D-6E8A-4147-A177-3AD203B41FA5}">
                      <a16:colId xmlns:a16="http://schemas.microsoft.com/office/drawing/2014/main" val="2199041420"/>
                    </a:ext>
                  </a:extLst>
                </a:gridCol>
              </a:tblGrid>
              <a:tr h="328259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509118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641367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369804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Web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187342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72695"/>
                  </a:ext>
                </a:extLst>
              </a:tr>
              <a:tr h="3282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500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FA4B7F-B7C1-4781-2BAE-51F76805B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11728"/>
              </p:ext>
            </p:extLst>
          </p:nvPr>
        </p:nvGraphicFramePr>
        <p:xfrm>
          <a:off x="1526096" y="4027513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78680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683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1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546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248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64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7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98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4E3137-D184-8520-2F28-E832543110C2}"/>
              </a:ext>
            </a:extLst>
          </p:cNvPr>
          <p:cNvSpPr txBox="1"/>
          <p:nvPr/>
        </p:nvSpPr>
        <p:spPr>
          <a:xfrm>
            <a:off x="4939645" y="3536738"/>
            <a:ext cx="533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 Table</a:t>
            </a:r>
          </a:p>
        </p:txBody>
      </p:sp>
    </p:spTree>
    <p:extLst>
      <p:ext uri="{BB962C8B-B14F-4D97-AF65-F5344CB8AC3E}">
        <p14:creationId xmlns:p14="http://schemas.microsoft.com/office/powerpoint/2010/main" val="201161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0CC3510-A4C6-0B2C-3254-25481F0B2B7D}"/>
              </a:ext>
            </a:extLst>
          </p:cNvPr>
          <p:cNvSpPr txBox="1"/>
          <p:nvPr/>
        </p:nvSpPr>
        <p:spPr>
          <a:xfrm>
            <a:off x="754380" y="0"/>
            <a:ext cx="61010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Basic LEFT JOIN Questions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List all products along with their category names.</a:t>
            </a:r>
          </a:p>
          <a:p>
            <a:pPr>
              <a:buFont typeface="+mj-lt"/>
              <a:buAutoNum type="arabicPeriod"/>
            </a:pPr>
            <a:r>
              <a:rPr lang="en-GB" dirty="0"/>
              <a:t>Find products that do not belong to any category.</a:t>
            </a:r>
          </a:p>
          <a:p>
            <a:pPr>
              <a:buFont typeface="+mj-lt"/>
              <a:buAutoNum type="arabicPeriod"/>
            </a:pPr>
            <a:r>
              <a:rPr lang="en-GB" dirty="0"/>
              <a:t>List all category names with their products (even if no product exists).</a:t>
            </a:r>
          </a:p>
          <a:p>
            <a:pPr>
              <a:buFont typeface="+mj-lt"/>
              <a:buAutoNum type="arabicPeriod"/>
            </a:pPr>
            <a:r>
              <a:rPr lang="en-GB" dirty="0"/>
              <a:t>Count how many products are in each category.</a:t>
            </a:r>
          </a:p>
          <a:p>
            <a:pPr>
              <a:buFont typeface="+mj-lt"/>
              <a:buAutoNum type="arabicPeriod"/>
            </a:pPr>
            <a:r>
              <a:rPr lang="en-GB" dirty="0"/>
              <a:t>Find all categories that have no products.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EB75C0-A655-4FAD-F024-C4D6BEC696FA}"/>
              </a:ext>
            </a:extLst>
          </p:cNvPr>
          <p:cNvSpPr txBox="1"/>
          <p:nvPr/>
        </p:nvSpPr>
        <p:spPr>
          <a:xfrm>
            <a:off x="754380" y="2031325"/>
            <a:ext cx="61010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Intermediate Practice</a:t>
            </a:r>
          </a:p>
          <a:p>
            <a:pPr>
              <a:buFont typeface="+mj-lt"/>
              <a:buAutoNum type="arabicPeriod" startAt="6"/>
            </a:pPr>
            <a:r>
              <a:rPr lang="en-GB" dirty="0"/>
              <a:t>List product names with category names sorted by category.</a:t>
            </a:r>
          </a:p>
          <a:p>
            <a:pPr>
              <a:buFont typeface="+mj-lt"/>
              <a:buAutoNum type="arabicPeriod" startAt="6"/>
            </a:pPr>
            <a:r>
              <a:rPr lang="en-GB" dirty="0"/>
              <a:t>Show all products and replace missing category name with "Uncategorized".</a:t>
            </a:r>
          </a:p>
          <a:p>
            <a:pPr>
              <a:buFont typeface="+mj-lt"/>
              <a:buAutoNum type="arabicPeriod" startAt="6"/>
            </a:pPr>
            <a:r>
              <a:rPr lang="en-GB" dirty="0"/>
              <a:t>Show total number of products, including those without category.</a:t>
            </a:r>
          </a:p>
          <a:p>
            <a:pPr>
              <a:buFont typeface="+mj-lt"/>
              <a:buAutoNum type="arabicPeriod" startAt="6"/>
            </a:pPr>
            <a:r>
              <a:rPr lang="en-GB" dirty="0"/>
              <a:t>List categories with at least 2 products.</a:t>
            </a:r>
          </a:p>
          <a:p>
            <a:pPr>
              <a:buFont typeface="+mj-lt"/>
              <a:buAutoNum type="arabicPeriod" startAt="6"/>
            </a:pPr>
            <a:r>
              <a:rPr lang="en-GB" dirty="0"/>
              <a:t>Find products whose names contain the word "Book".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BE30089-811B-6F75-4746-6079020E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20" y="4706095"/>
            <a:ext cx="111353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Practice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insert values, and find average price per category.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products grouped by category, and count how many are uncategorized.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all categories and show how many products they have, including 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all unique categories used in the products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90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6A10-910B-2C97-99F4-F3738FA8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RIGHT JOIN</a:t>
            </a:r>
            <a:r>
              <a:rPr lang="en-GB" dirty="0"/>
              <a:t> (Right Outer Join)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72B59-2744-52BD-CCD5-398AFC8BDBC9}"/>
              </a:ext>
            </a:extLst>
          </p:cNvPr>
          <p:cNvSpPr txBox="1"/>
          <p:nvPr/>
        </p:nvSpPr>
        <p:spPr>
          <a:xfrm>
            <a:off x="653593" y="1659118"/>
            <a:ext cx="5442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Returns </a:t>
            </a:r>
            <a:r>
              <a:rPr lang="en-GB" b="1" dirty="0"/>
              <a:t>all rows from the right table</a:t>
            </a:r>
            <a:r>
              <a:rPr lang="en-GB" dirty="0"/>
              <a:t>, and matched rows from the left. If no match, left side has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When to Use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 keep everything from secondary table, even if not </a:t>
            </a:r>
            <a:r>
              <a:rPr lang="en-GB" dirty="0" err="1"/>
              <a:t>related.Example</a:t>
            </a:r>
            <a:r>
              <a:rPr lang="en-GB" dirty="0"/>
              <a:t>: All products, even if not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Reverse of LEFT </a:t>
            </a:r>
            <a:r>
              <a:rPr lang="en-GB" dirty="0" err="1"/>
              <a:t>JOIN.Not</a:t>
            </a:r>
            <a:r>
              <a:rPr lang="en-GB" dirty="0"/>
              <a:t> used often—can usually be swapped by flipping tables in LEFT </a:t>
            </a:r>
            <a:r>
              <a:rPr lang="en-GB" dirty="0" err="1"/>
              <a:t>JOIN.Highlights</a:t>
            </a:r>
            <a:r>
              <a:rPr lang="en-GB" dirty="0"/>
              <a:t> records that lack corresponding data on the left.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8" name="Picture 4" descr="right-join">
            <a:extLst>
              <a:ext uri="{FF2B5EF4-FFF2-40B4-BE49-F238E27FC236}">
                <a16:creationId xmlns:a16="http://schemas.microsoft.com/office/drawing/2014/main" id="{219B0A4A-C9CC-65F2-9324-153A8578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908" y="2251976"/>
            <a:ext cx="4762500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6B86CE1-7B88-B512-3BA8-E1EA5B79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12806"/>
            <a:ext cx="107156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units sold per region.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 (Units ×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Unit_Price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by salesperson.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unit price of each product.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number of units sold in a single transaction.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Regions with more than 3 sales transactions.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Salespeople who sold more than 15 units total.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 generated in the "South" region.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with the highest average unit price.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transactions per product.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units sold by any salesperson.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Salespersons who sold more than average units.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unique products sold in each region.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Region-wise total revenue sorted by highest to lowest.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 with more than 20 units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sold the most units of "Notebook"?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units per sale for each product.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per product (grouped).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salespersons who sold "Marker".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 where unit price &gt; 5.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3 regions by total units sold.</a:t>
            </a:r>
          </a:p>
        </p:txBody>
      </p:sp>
    </p:spTree>
    <p:extLst>
      <p:ext uri="{BB962C8B-B14F-4D97-AF65-F5344CB8AC3E}">
        <p14:creationId xmlns:p14="http://schemas.microsoft.com/office/powerpoint/2010/main" val="79993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4496CD-4589-1576-8269-99773D464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66715"/>
              </p:ext>
            </p:extLst>
          </p:nvPr>
        </p:nvGraphicFramePr>
        <p:xfrm>
          <a:off x="647383" y="695880"/>
          <a:ext cx="8596311" cy="256032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252811036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67810704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634802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student_name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club_id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7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93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587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Charlie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5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223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70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Farhan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1483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BA82BD-3334-3C27-BAD6-3803E0C53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926665"/>
              </p:ext>
            </p:extLst>
          </p:nvPr>
        </p:nvGraphicFramePr>
        <p:xfrm>
          <a:off x="647383" y="4070826"/>
          <a:ext cx="8596312" cy="219456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87480778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55127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club_id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club_name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18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Robotics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2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Drama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043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Sports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21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Music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01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Debate Club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0215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9DAA6E-89D7-57D6-390F-51DA1CD2AFA2}"/>
              </a:ext>
            </a:extLst>
          </p:cNvPr>
          <p:cNvSpPr txBox="1"/>
          <p:nvPr/>
        </p:nvSpPr>
        <p:spPr>
          <a:xfrm>
            <a:off x="508000" y="3429000"/>
            <a:ext cx="276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clubs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749EC-527C-A4DE-F357-D5FC8A99EF7C}"/>
              </a:ext>
            </a:extLst>
          </p:cNvPr>
          <p:cNvSpPr txBox="1"/>
          <p:nvPr/>
        </p:nvSpPr>
        <p:spPr>
          <a:xfrm>
            <a:off x="647383" y="238720"/>
            <a:ext cx="240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4218605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3D1DF6-F1B8-B4C7-FCC9-EFA0F00F8460}"/>
              </a:ext>
            </a:extLst>
          </p:cNvPr>
          <p:cNvSpPr txBox="1"/>
          <p:nvPr/>
        </p:nvSpPr>
        <p:spPr>
          <a:xfrm>
            <a:off x="398780" y="250319"/>
            <a:ext cx="87249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Basic RIGHT JOIN Usage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List all clubs and the names of students who joined them.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Display all club names, even if no student is assigned.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Show student names and their corresponding club names using RIGHT JOIN.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Find clubs that do not have any students joined.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Show all clubs and if no student is joined, display "No Member" in </a:t>
            </a:r>
            <a:r>
              <a:rPr lang="en-GB" b="1" dirty="0" err="1"/>
              <a:t>student_name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3B978-6BFB-7B79-695D-C63FE9955FF1}"/>
              </a:ext>
            </a:extLst>
          </p:cNvPr>
          <p:cNvSpPr txBox="1"/>
          <p:nvPr/>
        </p:nvSpPr>
        <p:spPr>
          <a:xfrm>
            <a:off x="398780" y="2281644"/>
            <a:ext cx="10452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filtering with RIGHT JOIN</a:t>
            </a:r>
          </a:p>
          <a:p>
            <a:pPr>
              <a:buFont typeface="+mj-lt"/>
              <a:buAutoNum type="arabicPeriod" startAt="6"/>
            </a:pPr>
            <a:r>
              <a:rPr lang="en-GB" b="1" dirty="0"/>
              <a:t>List all clubs where the club name starts with 'D' and show their student members.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Find the club(s) where more than one student has joined (using RIGHT JOIN with GROUP BY).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List all student-club pairs where the student name starts with 'A' or 'E'.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Show all clubs and students, but only include clubs with 'Club' in the name.</a:t>
            </a:r>
            <a:endParaRPr lang="en-GB" dirty="0"/>
          </a:p>
          <a:p>
            <a:pPr>
              <a:buFont typeface="+mj-lt"/>
              <a:buAutoNum type="arabicPeriod" startAt="6"/>
            </a:pPr>
            <a:r>
              <a:rPr lang="en-GB" b="1" dirty="0"/>
              <a:t>Display clubs and members where the student name is not null (i.e., only joined ones).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E9E89-1B14-5771-646B-C1C2136782DC}"/>
              </a:ext>
            </a:extLst>
          </p:cNvPr>
          <p:cNvSpPr txBox="1"/>
          <p:nvPr/>
        </p:nvSpPr>
        <p:spPr>
          <a:xfrm>
            <a:off x="398780" y="4170729"/>
            <a:ext cx="9710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Aggregations with RIGHT JOIN</a:t>
            </a:r>
          </a:p>
          <a:p>
            <a:pPr>
              <a:buFont typeface="+mj-lt"/>
              <a:buAutoNum type="arabicPeriod" startAt="11"/>
            </a:pPr>
            <a:r>
              <a:rPr lang="en-GB" b="1" dirty="0"/>
              <a:t>Count the number of students in each club using RIGHT JOIN.</a:t>
            </a: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b="1" dirty="0"/>
              <a:t>Show each club and the average student ID of members.</a:t>
            </a:r>
            <a:endParaRPr lang="en-GB" dirty="0"/>
          </a:p>
          <a:p>
            <a:pPr>
              <a:buFont typeface="+mj-lt"/>
              <a:buAutoNum type="arabicPeriod" startAt="11"/>
            </a:pPr>
            <a:r>
              <a:rPr lang="en-GB" b="1" dirty="0"/>
              <a:t>Find clubs with the least number of students joined.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62DEA-A49B-C9C6-D904-408A744641C0}"/>
              </a:ext>
            </a:extLst>
          </p:cNvPr>
          <p:cNvSpPr txBox="1"/>
          <p:nvPr/>
        </p:nvSpPr>
        <p:spPr>
          <a:xfrm>
            <a:off x="398780" y="5505817"/>
            <a:ext cx="10452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Output Formatting with RIGHT JOIN</a:t>
            </a:r>
          </a:p>
          <a:p>
            <a:pPr>
              <a:buFont typeface="+mj-lt"/>
              <a:buAutoNum type="arabicPeriod" startAt="14"/>
            </a:pPr>
            <a:r>
              <a:rPr lang="en-GB" b="1" dirty="0"/>
              <a:t>List club names and student names. If a student hasn’t joined, display "None".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816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D024-E1C0-66D6-E4EF-08CC9489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59" y="161925"/>
            <a:ext cx="8596668" cy="647700"/>
          </a:xfrm>
        </p:spPr>
        <p:txBody>
          <a:bodyPr/>
          <a:lstStyle/>
          <a:p>
            <a:r>
              <a:rPr lang="en-US" dirty="0"/>
              <a:t>Full Outer Join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7DC74-AB89-BC62-9F79-6279E7BDC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71892"/>
              </p:ext>
            </p:extLst>
          </p:nvPr>
        </p:nvGraphicFramePr>
        <p:xfrm>
          <a:off x="572559" y="4501515"/>
          <a:ext cx="7961486" cy="2194560"/>
        </p:xfrm>
        <a:graphic>
          <a:graphicData uri="http://schemas.openxmlformats.org/drawingml/2006/table">
            <a:tbl>
              <a:tblPr/>
              <a:tblGrid>
                <a:gridCol w="3980743">
                  <a:extLst>
                    <a:ext uri="{9D8B030D-6E8A-4147-A177-3AD203B41FA5}">
                      <a16:colId xmlns:a16="http://schemas.microsoft.com/office/drawing/2014/main" val="3882629796"/>
                    </a:ext>
                  </a:extLst>
                </a:gridCol>
                <a:gridCol w="3980743">
                  <a:extLst>
                    <a:ext uri="{9D8B030D-6E8A-4147-A177-3AD203B41FA5}">
                      <a16:colId xmlns:a16="http://schemas.microsoft.com/office/drawing/2014/main" val="3244891307"/>
                    </a:ext>
                  </a:extLst>
                </a:gridCol>
              </a:tblGrid>
              <a:tr h="300176"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792433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217125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 dirty="0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929717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30728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7399"/>
                  </a:ext>
                </a:extLst>
              </a:tr>
              <a:tr h="300176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8630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7A0B93A-EF8B-B226-D168-D8F4EBC4B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59" y="857250"/>
            <a:ext cx="96477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all rows from both tables. Matched rows appear once, unmatched rows get NULLs.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SELECT s.name,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e.course</a:t>
            </a:r>
            <a:endParaRPr lang="en-US" altLang="en-US" sz="1600" dirty="0"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FROM students 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LEFT JOIN enrollments e ON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s.student_id</a:t>
            </a:r>
            <a:r>
              <a:rPr lang="en-US" altLang="en-US" sz="1600" dirty="0">
                <a:latin typeface="Arial Unicode MS" panose="020B0604020202020204" pitchFamily="34" charset="-128"/>
              </a:rPr>
              <a:t>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e.student_id</a:t>
            </a:r>
            <a:endParaRPr lang="en-US" altLang="en-US" sz="1600" dirty="0"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UNION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SELECT s.name,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e.course</a:t>
            </a:r>
            <a:endParaRPr lang="en-US" altLang="en-US" sz="1600" dirty="0"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FROM students 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 Unicode MS" panose="020B0604020202020204" pitchFamily="34" charset="-128"/>
              </a:rPr>
              <a:t>RIGHT JOIN enrollments e ON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s.student_id</a:t>
            </a:r>
            <a:r>
              <a:rPr lang="en-US" altLang="en-US" sz="1600" dirty="0">
                <a:latin typeface="Arial Unicode MS" panose="020B0604020202020204" pitchFamily="34" charset="-128"/>
              </a:rPr>
              <a:t> = </a:t>
            </a:r>
            <a:r>
              <a:rPr lang="en-US" altLang="en-US" sz="1600" dirty="0" err="1">
                <a:latin typeface="Arial Unicode MS" panose="020B0604020202020204" pitchFamily="34" charset="-128"/>
              </a:rPr>
              <a:t>e.student_id</a:t>
            </a:r>
            <a:r>
              <a:rPr lang="en-US" altLang="en-US" sz="1600" dirty="0">
                <a:latin typeface="Arial Unicode MS" panose="020B0604020202020204" pitchFamily="34" charset="-128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to Use: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combine all data from both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detect all unmatched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synchronization or merging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Venn diagram ilustrating SQL FULL OUTER JOIN">
            <a:extLst>
              <a:ext uri="{FF2B5EF4-FFF2-40B4-BE49-F238E27FC236}">
                <a16:creationId xmlns:a16="http://schemas.microsoft.com/office/drawing/2014/main" id="{95FB5EB9-1F2D-6535-9A1A-901DFDE1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2124075"/>
            <a:ext cx="32099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28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6FCA-E082-C0DB-3718-BE2AFC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61486"/>
            <a:ext cx="8596668" cy="807194"/>
          </a:xfrm>
        </p:spPr>
        <p:txBody>
          <a:bodyPr/>
          <a:lstStyle/>
          <a:p>
            <a:r>
              <a:rPr lang="en-US" dirty="0"/>
              <a:t>Self Join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60896E-C3B8-3C8E-2DB8-60F49ECED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48280"/>
              </p:ext>
            </p:extLst>
          </p:nvPr>
        </p:nvGraphicFramePr>
        <p:xfrm>
          <a:off x="677690" y="3429000"/>
          <a:ext cx="8596312" cy="25603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36925428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815419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student2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02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58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027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10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Simran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Ayaan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917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7259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8BA664BF-C125-3653-7D5C-2835DD8F4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65" y="622459"/>
            <a:ext cx="945691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table joined with itself to compare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600" dirty="0">
                <a:latin typeface="Arial Unicode MS" panose="020B0604020202020204" pitchFamily="34" charset="-128"/>
              </a:rPr>
              <a:t>SELECT A.name AS student1, B.name AS student2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600" dirty="0">
                <a:latin typeface="Arial Unicode MS" panose="020B0604020202020204" pitchFamily="34" charset="-128"/>
              </a:rPr>
              <a:t>FROM students 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1600" dirty="0">
                <a:latin typeface="Arial Unicode MS" panose="020B0604020202020204" pitchFamily="34" charset="-128"/>
              </a:rPr>
              <a:t>JOIN students B ON </a:t>
            </a:r>
            <a:r>
              <a:rPr lang="en-GB" altLang="en-US" sz="1600" dirty="0" err="1">
                <a:latin typeface="Arial Unicode MS" panose="020B0604020202020204" pitchFamily="34" charset="-128"/>
              </a:rPr>
              <a:t>A.student_id</a:t>
            </a:r>
            <a:r>
              <a:rPr lang="en-GB" altLang="en-US" sz="1600" dirty="0">
                <a:latin typeface="Arial Unicode MS" panose="020B0604020202020204" pitchFamily="34" charset="-128"/>
              </a:rPr>
              <a:t> != </a:t>
            </a:r>
            <a:r>
              <a:rPr lang="en-GB" altLang="en-US" sz="1600" dirty="0" err="1">
                <a:latin typeface="Arial Unicode MS" panose="020B0604020202020204" pitchFamily="34" charset="-128"/>
              </a:rPr>
              <a:t>B.student_id</a:t>
            </a:r>
            <a:r>
              <a:rPr lang="en-GB" altLang="en-US" sz="1600" dirty="0">
                <a:latin typeface="Arial Unicode MS" panose="020B0604020202020204" pitchFamily="34" charset="-128"/>
              </a:rPr>
              <a:t>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1600" dirty="0"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to Use: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students to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peer or team matching.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referral or friend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28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0C12D0-EBCC-E433-5A1E-96597AAC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91682"/>
              </p:ext>
            </p:extLst>
          </p:nvPr>
        </p:nvGraphicFramePr>
        <p:xfrm>
          <a:off x="464503" y="860266"/>
          <a:ext cx="8596311" cy="292608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157289966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8845022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985693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emp_id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emp_name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manager_id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685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322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821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Charlie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25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0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6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534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772EFA9-9DBA-5FD7-7379-25118A2D70A1}"/>
              </a:ext>
            </a:extLst>
          </p:cNvPr>
          <p:cNvSpPr txBox="1"/>
          <p:nvPr/>
        </p:nvSpPr>
        <p:spPr>
          <a:xfrm>
            <a:off x="447040" y="245467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77CD0-A4FE-BFA9-2B66-6F19F29A3A7C}"/>
              </a:ext>
            </a:extLst>
          </p:cNvPr>
          <p:cNvSpPr txBox="1"/>
          <p:nvPr/>
        </p:nvSpPr>
        <p:spPr>
          <a:xfrm>
            <a:off x="287020" y="4243408"/>
            <a:ext cx="95275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Practice Question Ideas (SELF JOIN)</a:t>
            </a:r>
          </a:p>
          <a:p>
            <a:pPr>
              <a:buFont typeface="+mj-lt"/>
              <a:buAutoNum type="arabicPeriod"/>
            </a:pPr>
            <a:r>
              <a:rPr lang="en-GB" dirty="0"/>
              <a:t>Show each employee and their manager.</a:t>
            </a:r>
          </a:p>
          <a:p>
            <a:pPr>
              <a:buFont typeface="+mj-lt"/>
              <a:buAutoNum type="arabicPeriod"/>
            </a:pPr>
            <a:r>
              <a:rPr lang="en-GB" dirty="0"/>
              <a:t>Find employees who do </a:t>
            </a:r>
            <a:r>
              <a:rPr lang="en-GB" b="1" dirty="0"/>
              <a:t>not</a:t>
            </a:r>
            <a:r>
              <a:rPr lang="en-GB" dirty="0"/>
              <a:t> have a manager.</a:t>
            </a:r>
          </a:p>
          <a:p>
            <a:pPr>
              <a:buFont typeface="+mj-lt"/>
              <a:buAutoNum type="arabicPeriod"/>
            </a:pPr>
            <a:r>
              <a:rPr lang="en-GB" dirty="0"/>
              <a:t>List all managers and count how many employees report to them.</a:t>
            </a:r>
          </a:p>
          <a:p>
            <a:pPr>
              <a:buFont typeface="+mj-lt"/>
              <a:buAutoNum type="arabicPeriod"/>
            </a:pPr>
            <a:r>
              <a:rPr lang="en-GB" dirty="0"/>
              <a:t>Show a hierarchy list: employee → manager → manager's manager.</a:t>
            </a:r>
          </a:p>
          <a:p>
            <a:pPr>
              <a:buFont typeface="+mj-lt"/>
              <a:buAutoNum type="arabicPeriod"/>
            </a:pPr>
            <a:r>
              <a:rPr lang="en-GB" dirty="0"/>
              <a:t>Find employees who manage someone but also report to another manager.</a:t>
            </a:r>
          </a:p>
        </p:txBody>
      </p:sp>
    </p:spTree>
    <p:extLst>
      <p:ext uri="{BB962C8B-B14F-4D97-AF65-F5344CB8AC3E}">
        <p14:creationId xmlns:p14="http://schemas.microsoft.com/office/powerpoint/2010/main" val="370640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F2D5-2252-381E-B16D-1CBF5772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				GROUP BY :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E1E94-C1C2-0FD8-F7A1-B64EED3636FD}"/>
              </a:ext>
            </a:extLst>
          </p:cNvPr>
          <p:cNvSpPr txBox="1"/>
          <p:nvPr/>
        </p:nvSpPr>
        <p:spPr>
          <a:xfrm>
            <a:off x="100012" y="495300"/>
            <a:ext cx="1199197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</a:t>
            </a:r>
          </a:p>
          <a:p>
            <a:r>
              <a:rPr lang="en-GB" dirty="0"/>
              <a:t>    column1,                  -- (must be in GROUP BY)</a:t>
            </a:r>
          </a:p>
          <a:p>
            <a:endParaRPr lang="en-GB" dirty="0"/>
          </a:p>
          <a:p>
            <a:r>
              <a:rPr lang="en-GB" dirty="0"/>
              <a:t>AGG_FUNC(column2),        -- (like SUM, AVG, COUNT, etc.)</a:t>
            </a:r>
          </a:p>
          <a:p>
            <a:r>
              <a:rPr lang="en-GB" dirty="0"/>
              <a:t>    ...</a:t>
            </a:r>
          </a:p>
          <a:p>
            <a:endParaRPr lang="en-GB" dirty="0"/>
          </a:p>
          <a:p>
            <a:r>
              <a:rPr lang="en-GB" dirty="0"/>
              <a:t>FROM </a:t>
            </a:r>
          </a:p>
          <a:p>
            <a:r>
              <a:rPr lang="en-GB" dirty="0"/>
              <a:t>    </a:t>
            </a:r>
            <a:r>
              <a:rPr lang="en-GB" dirty="0" err="1"/>
              <a:t>table_name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WHERE </a:t>
            </a:r>
          </a:p>
          <a:p>
            <a:r>
              <a:rPr lang="en-GB" dirty="0"/>
              <a:t>    condition                -- (optional row filter)</a:t>
            </a:r>
          </a:p>
          <a:p>
            <a:endParaRPr lang="en-GB" dirty="0"/>
          </a:p>
          <a:p>
            <a:r>
              <a:rPr lang="en-GB" dirty="0"/>
              <a:t>GROUP BY </a:t>
            </a:r>
          </a:p>
          <a:p>
            <a:r>
              <a:rPr lang="en-GB" dirty="0"/>
              <a:t>    column1                 -- (column used to group)</a:t>
            </a:r>
          </a:p>
          <a:p>
            <a:endParaRPr lang="en-GB" dirty="0"/>
          </a:p>
          <a:p>
            <a:r>
              <a:rPr lang="en-GB" dirty="0"/>
              <a:t>HAVING </a:t>
            </a:r>
          </a:p>
          <a:p>
            <a:r>
              <a:rPr lang="en-GB" dirty="0"/>
              <a:t>    </a:t>
            </a:r>
            <a:r>
              <a:rPr lang="en-GB" dirty="0" err="1"/>
              <a:t>condition_on_group</a:t>
            </a:r>
            <a:r>
              <a:rPr lang="en-GB" dirty="0"/>
              <a:t>      -- (optional filter on aggregated results)</a:t>
            </a:r>
          </a:p>
          <a:p>
            <a:endParaRPr lang="en-GB" dirty="0"/>
          </a:p>
          <a:p>
            <a:r>
              <a:rPr lang="en-GB" dirty="0"/>
              <a:t>ORDER BY </a:t>
            </a:r>
          </a:p>
          <a:p>
            <a:r>
              <a:rPr lang="en-GB" dirty="0"/>
              <a:t>    ...                     -- (optional sorting)</a:t>
            </a:r>
          </a:p>
          <a:p>
            <a:endParaRPr lang="en-GB" dirty="0"/>
          </a:p>
          <a:p>
            <a:r>
              <a:rPr lang="en-GB" dirty="0"/>
              <a:t>LIMIT n;                    -- (optional limit)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1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631A-8863-0DC7-0DCC-7796DF67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559" y="-76200"/>
            <a:ext cx="8596668" cy="65722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						SOLUTIONS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BBA302-F744-CC07-1B52-9A2966890408}"/>
              </a:ext>
            </a:extLst>
          </p:cNvPr>
          <p:cNvSpPr txBox="1"/>
          <p:nvPr/>
        </p:nvSpPr>
        <p:spPr>
          <a:xfrm>
            <a:off x="361950" y="733425"/>
            <a:ext cx="12039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SELECT region, SUM(units) AS </a:t>
            </a:r>
            <a:r>
              <a:rPr lang="en-GB" dirty="0" err="1"/>
              <a:t>total_units</a:t>
            </a:r>
            <a:endParaRPr lang="en-GB" dirty="0"/>
          </a:p>
          <a:p>
            <a:r>
              <a:rPr lang="en-GB" dirty="0"/>
              <a:t>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GROUP BY region;</a:t>
            </a:r>
          </a:p>
          <a:p>
            <a:endParaRPr lang="en-US" dirty="0"/>
          </a:p>
          <a:p>
            <a:r>
              <a:rPr lang="en-US" dirty="0"/>
              <a:t>2)</a:t>
            </a:r>
            <a:r>
              <a:rPr lang="en-GB" dirty="0"/>
              <a:t> SELECT salesperson,</a:t>
            </a:r>
            <a:br>
              <a:rPr lang="en-GB" dirty="0"/>
            </a:br>
            <a:r>
              <a:rPr lang="en-GB" dirty="0"/>
              <a:t>    SUM(units * </a:t>
            </a:r>
            <a:r>
              <a:rPr lang="en-GB" dirty="0" err="1"/>
              <a:t>unit_price</a:t>
            </a:r>
            <a:r>
              <a:rPr lang="en-GB" dirty="0"/>
              <a:t>) AS </a:t>
            </a:r>
            <a:r>
              <a:rPr lang="en-GB" dirty="0" err="1"/>
              <a:t>total_revenue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GROUP BY salesperson;</a:t>
            </a:r>
            <a:br>
              <a:rPr lang="en-GB" dirty="0"/>
            </a:br>
            <a:endParaRPr lang="en-GB" dirty="0"/>
          </a:p>
          <a:p>
            <a:r>
              <a:rPr lang="en-GB" dirty="0"/>
              <a:t>3) SELECT product, AVG(</a:t>
            </a:r>
            <a:r>
              <a:rPr lang="en-GB" dirty="0" err="1"/>
              <a:t>unit_price</a:t>
            </a:r>
            <a:r>
              <a:rPr lang="en-GB" dirty="0"/>
              <a:t>) AS </a:t>
            </a:r>
            <a:r>
              <a:rPr lang="en-GB" dirty="0" err="1"/>
              <a:t>avg_price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GROUP BY product;</a:t>
            </a:r>
          </a:p>
          <a:p>
            <a:endParaRPr lang="en-GB" dirty="0"/>
          </a:p>
          <a:p>
            <a:r>
              <a:rPr lang="en-GB" dirty="0"/>
              <a:t>4) SELECT MAX(units) AS </a:t>
            </a:r>
            <a:r>
              <a:rPr lang="en-GB" dirty="0" err="1"/>
              <a:t>max_units_sold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r>
              <a:rPr lang="en-GB" dirty="0"/>
              <a:t>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5) SELECT region,</a:t>
            </a:r>
            <a:br>
              <a:rPr lang="en-GB" dirty="0"/>
            </a:br>
            <a:r>
              <a:rPr lang="en-GB" dirty="0"/>
              <a:t>    COUNT(*) AS </a:t>
            </a:r>
            <a:r>
              <a:rPr lang="en-GB" dirty="0" err="1"/>
              <a:t>transaction_count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GROUP BY region</a:t>
            </a:r>
          </a:p>
          <a:p>
            <a:r>
              <a:rPr lang="en-GB" dirty="0"/>
              <a:t>    HAVING COUNT(*) &gt; 3;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6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CB4C-8508-3111-C073-25902A9D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							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8686B-CD6D-CE9F-D037-09A5BCF9CA2B}"/>
              </a:ext>
            </a:extLst>
          </p:cNvPr>
          <p:cNvSpPr txBox="1"/>
          <p:nvPr/>
        </p:nvSpPr>
        <p:spPr>
          <a:xfrm>
            <a:off x="180975" y="876300"/>
            <a:ext cx="119253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6) SELECT salesperson, </a:t>
            </a:r>
            <a:br>
              <a:rPr lang="en-GB" dirty="0"/>
            </a:br>
            <a:r>
              <a:rPr lang="en-GB" dirty="0"/>
              <a:t>    SUM(units) AS </a:t>
            </a:r>
            <a:r>
              <a:rPr lang="en-GB" dirty="0" err="1"/>
              <a:t>total_units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GROUP BY salesperson</a:t>
            </a:r>
          </a:p>
          <a:p>
            <a:r>
              <a:rPr lang="en-GB" dirty="0"/>
              <a:t>    HAVING </a:t>
            </a:r>
            <a:r>
              <a:rPr lang="en-GB" dirty="0" err="1"/>
              <a:t>total_units</a:t>
            </a:r>
            <a:r>
              <a:rPr lang="en-GB" dirty="0"/>
              <a:t> &gt; 15;</a:t>
            </a:r>
          </a:p>
          <a:p>
            <a:br>
              <a:rPr lang="en-US" dirty="0"/>
            </a:br>
            <a:r>
              <a:rPr lang="en-US" dirty="0"/>
              <a:t>7) </a:t>
            </a:r>
            <a:r>
              <a:rPr lang="en-GB" dirty="0"/>
              <a:t>SELECT SUM(units * </a:t>
            </a:r>
            <a:r>
              <a:rPr lang="en-GB" dirty="0" err="1"/>
              <a:t>unit_price</a:t>
            </a:r>
            <a:r>
              <a:rPr lang="en-GB" dirty="0"/>
              <a:t>) AS </a:t>
            </a:r>
            <a:r>
              <a:rPr lang="en-GB" dirty="0" err="1"/>
              <a:t>south_revenue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WHERE region = 'South’;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8) SELECT product, AVG(</a:t>
            </a:r>
            <a:r>
              <a:rPr lang="en-GB" dirty="0" err="1"/>
              <a:t>unit_price</a:t>
            </a:r>
            <a:r>
              <a:rPr lang="en-GB" dirty="0"/>
              <a:t>) AS </a:t>
            </a:r>
            <a:r>
              <a:rPr lang="en-GB" dirty="0" err="1"/>
              <a:t>avg_price</a:t>
            </a:r>
            <a:endParaRPr lang="en-GB" dirty="0"/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GROUP BY product</a:t>
            </a:r>
          </a:p>
          <a:p>
            <a:r>
              <a:rPr lang="en-GB" dirty="0"/>
              <a:t>    ORDER BY </a:t>
            </a:r>
            <a:r>
              <a:rPr lang="en-GB" dirty="0" err="1"/>
              <a:t>avg_price</a:t>
            </a:r>
            <a:r>
              <a:rPr lang="en-GB" dirty="0"/>
              <a:t> DESC LIMIT 1;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9) SELECT product, COUNT(*) AS transactions</a:t>
            </a:r>
          </a:p>
          <a:p>
            <a:r>
              <a:rPr lang="en-GB" dirty="0"/>
              <a:t>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GROUP BY product;</a:t>
            </a:r>
            <a:br>
              <a:rPr lang="en-GB" dirty="0"/>
            </a:b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01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0230-F7E4-291D-C84E-C8B226038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-66675"/>
            <a:ext cx="8596668" cy="704850"/>
          </a:xfrm>
        </p:spPr>
        <p:txBody>
          <a:bodyPr/>
          <a:lstStyle/>
          <a:p>
            <a:r>
              <a:rPr lang="en-US" dirty="0"/>
              <a:t>                      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E1EDB-C2EC-569D-28E9-E4D0FF21B66B}"/>
              </a:ext>
            </a:extLst>
          </p:cNvPr>
          <p:cNvSpPr txBox="1"/>
          <p:nvPr/>
        </p:nvSpPr>
        <p:spPr>
          <a:xfrm>
            <a:off x="200025" y="781050"/>
            <a:ext cx="1176337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10)</a:t>
            </a:r>
            <a:r>
              <a:rPr lang="en-GB" dirty="0"/>
              <a:t>SELECT salesperson, </a:t>
            </a:r>
            <a:br>
              <a:rPr lang="en-GB" dirty="0"/>
            </a:br>
            <a:r>
              <a:rPr lang="en-GB" dirty="0"/>
              <a:t>     SUM(units) AS </a:t>
            </a:r>
            <a:r>
              <a:rPr lang="en-GB" dirty="0" err="1"/>
              <a:t>total_units</a:t>
            </a:r>
            <a:endParaRPr lang="en-GB" dirty="0"/>
          </a:p>
          <a:p>
            <a:r>
              <a:rPr lang="en-GB" dirty="0"/>
              <a:t>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GROUP BY salesperson</a:t>
            </a:r>
          </a:p>
          <a:p>
            <a:r>
              <a:rPr lang="en-GB" dirty="0"/>
              <a:t>     ORDER BY </a:t>
            </a:r>
            <a:r>
              <a:rPr lang="en-GB" dirty="0" err="1"/>
              <a:t>total_units</a:t>
            </a:r>
            <a:r>
              <a:rPr lang="en-GB" dirty="0"/>
              <a:t> ASC</a:t>
            </a:r>
          </a:p>
          <a:p>
            <a:r>
              <a:rPr lang="en-GB" dirty="0"/>
              <a:t>     LIMIT 1;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11) SELECT salesperson, </a:t>
            </a:r>
            <a:br>
              <a:rPr lang="en-GB" dirty="0"/>
            </a:br>
            <a:r>
              <a:rPr lang="en-GB" dirty="0"/>
              <a:t>      SUM(units) AS </a:t>
            </a:r>
            <a:r>
              <a:rPr lang="en-GB" dirty="0" err="1"/>
              <a:t>total_units</a:t>
            </a:r>
            <a:endParaRPr lang="en-GB" dirty="0"/>
          </a:p>
          <a:p>
            <a:r>
              <a:rPr lang="en-GB" dirty="0"/>
              <a:t> 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 GROUP BY salesperson</a:t>
            </a:r>
          </a:p>
          <a:p>
            <a:r>
              <a:rPr lang="en-GB" dirty="0"/>
              <a:t>      HAVING </a:t>
            </a:r>
            <a:r>
              <a:rPr lang="en-GB" dirty="0" err="1"/>
              <a:t>total_units</a:t>
            </a:r>
            <a:r>
              <a:rPr lang="en-GB" dirty="0"/>
              <a:t> &gt; (</a:t>
            </a:r>
          </a:p>
          <a:p>
            <a:r>
              <a:rPr lang="en-GB" dirty="0"/>
              <a:t>      SELECT AVG(units)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);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12) SELECT region, </a:t>
            </a:r>
            <a:br>
              <a:rPr lang="en-GB" dirty="0"/>
            </a:br>
            <a:r>
              <a:rPr lang="en-GB" dirty="0"/>
              <a:t>      COUNT(DISTINCT product) AS </a:t>
            </a:r>
            <a:r>
              <a:rPr lang="en-GB" dirty="0" err="1"/>
              <a:t>unique_products</a:t>
            </a:r>
            <a:endParaRPr lang="en-GB" dirty="0"/>
          </a:p>
          <a:p>
            <a:r>
              <a:rPr lang="en-GB" dirty="0"/>
              <a:t> 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 GROUP BY region;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0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FF48-430E-73D5-BE9B-9DF2223A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250"/>
            <a:ext cx="11514666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	        SOLUTIONS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B53415-87B7-6ACB-5BBD-EFFE357751EF}"/>
              </a:ext>
            </a:extLst>
          </p:cNvPr>
          <p:cNvSpPr txBox="1"/>
          <p:nvPr/>
        </p:nvSpPr>
        <p:spPr>
          <a:xfrm>
            <a:off x="114300" y="942975"/>
            <a:ext cx="11734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13) SELECT region, </a:t>
            </a:r>
            <a:br>
              <a:rPr lang="en-GB" dirty="0"/>
            </a:br>
            <a:r>
              <a:rPr lang="en-GB" dirty="0"/>
              <a:t>      SUM(units * </a:t>
            </a:r>
            <a:r>
              <a:rPr lang="en-GB" dirty="0" err="1"/>
              <a:t>unit_price</a:t>
            </a:r>
            <a:r>
              <a:rPr lang="en-GB" dirty="0"/>
              <a:t>) AS </a:t>
            </a:r>
            <a:r>
              <a:rPr lang="en-GB" dirty="0" err="1"/>
              <a:t>total_revenue</a:t>
            </a:r>
            <a:endParaRPr lang="en-GB" dirty="0"/>
          </a:p>
          <a:p>
            <a:r>
              <a:rPr lang="en-GB" dirty="0"/>
              <a:t> 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 GROUP BY region</a:t>
            </a:r>
          </a:p>
          <a:p>
            <a:r>
              <a:rPr lang="en-GB" dirty="0"/>
              <a:t>      ORDER BY </a:t>
            </a:r>
            <a:r>
              <a:rPr lang="en-GB" dirty="0" err="1"/>
              <a:t>total_revenue</a:t>
            </a:r>
            <a:r>
              <a:rPr lang="en-GB" dirty="0"/>
              <a:t> DESC;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14) SELECT </a:t>
            </a:r>
            <a:r>
              <a:rPr lang="en-GB" dirty="0" err="1"/>
              <a:t>sale_date</a:t>
            </a:r>
            <a:r>
              <a:rPr lang="en-GB" dirty="0"/>
              <a:t>, SUM(units) AS </a:t>
            </a:r>
            <a:r>
              <a:rPr lang="en-GB" dirty="0" err="1"/>
              <a:t>total_units</a:t>
            </a:r>
            <a:endParaRPr lang="en-GB" dirty="0"/>
          </a:p>
          <a:p>
            <a:r>
              <a:rPr lang="en-GB" dirty="0"/>
              <a:t> 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 GROUP BY </a:t>
            </a:r>
            <a:r>
              <a:rPr lang="en-GB" dirty="0" err="1"/>
              <a:t>sale_date</a:t>
            </a:r>
            <a:endParaRPr lang="en-GB" dirty="0"/>
          </a:p>
          <a:p>
            <a:r>
              <a:rPr lang="en-GB" dirty="0"/>
              <a:t>      HAVING </a:t>
            </a:r>
            <a:r>
              <a:rPr lang="en-GB" dirty="0" err="1"/>
              <a:t>total_units</a:t>
            </a:r>
            <a:r>
              <a:rPr lang="en-GB" dirty="0"/>
              <a:t> &gt; 20;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15) SELECT salesperson, SUM(units) AS </a:t>
            </a:r>
            <a:r>
              <a:rPr lang="en-GB" dirty="0" err="1"/>
              <a:t>notebook_units</a:t>
            </a:r>
            <a:endParaRPr lang="en-GB" dirty="0"/>
          </a:p>
          <a:p>
            <a:r>
              <a:rPr lang="en-GB" dirty="0"/>
              <a:t>      FROM </a:t>
            </a:r>
            <a:r>
              <a:rPr lang="en-GB" dirty="0" err="1"/>
              <a:t>sales_records</a:t>
            </a:r>
            <a:endParaRPr lang="en-GB" dirty="0"/>
          </a:p>
          <a:p>
            <a:r>
              <a:rPr lang="en-GB" dirty="0"/>
              <a:t>     WHERE product = 'Notebook’</a:t>
            </a:r>
          </a:p>
          <a:p>
            <a:r>
              <a:rPr lang="en-GB" dirty="0"/>
              <a:t>     GROUP BY salesperson</a:t>
            </a:r>
          </a:p>
          <a:p>
            <a:r>
              <a:rPr lang="en-GB" dirty="0"/>
              <a:t>    ORDER BY </a:t>
            </a:r>
            <a:r>
              <a:rPr lang="en-GB" dirty="0" err="1"/>
              <a:t>notebook_units</a:t>
            </a:r>
            <a:r>
              <a:rPr lang="en-GB" dirty="0"/>
              <a:t> DESC</a:t>
            </a:r>
          </a:p>
          <a:p>
            <a:r>
              <a:rPr lang="en-GB" dirty="0"/>
              <a:t>    LIMIT 1;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85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3241C0-981D-FE93-3608-308305BA6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510609"/>
              </p:ext>
            </p:extLst>
          </p:nvPr>
        </p:nvGraphicFramePr>
        <p:xfrm>
          <a:off x="610403" y="617538"/>
          <a:ext cx="9247974" cy="5154611"/>
        </p:xfrm>
        <a:graphic>
          <a:graphicData uri="http://schemas.openxmlformats.org/drawingml/2006/table">
            <a:tbl>
              <a:tblPr/>
              <a:tblGrid>
                <a:gridCol w="1541329">
                  <a:extLst>
                    <a:ext uri="{9D8B030D-6E8A-4147-A177-3AD203B41FA5}">
                      <a16:colId xmlns:a16="http://schemas.microsoft.com/office/drawing/2014/main" val="1012519393"/>
                    </a:ext>
                  </a:extLst>
                </a:gridCol>
                <a:gridCol w="1541329">
                  <a:extLst>
                    <a:ext uri="{9D8B030D-6E8A-4147-A177-3AD203B41FA5}">
                      <a16:colId xmlns:a16="http://schemas.microsoft.com/office/drawing/2014/main" val="1546640754"/>
                    </a:ext>
                  </a:extLst>
                </a:gridCol>
                <a:gridCol w="1541329">
                  <a:extLst>
                    <a:ext uri="{9D8B030D-6E8A-4147-A177-3AD203B41FA5}">
                      <a16:colId xmlns:a16="http://schemas.microsoft.com/office/drawing/2014/main" val="2065557667"/>
                    </a:ext>
                  </a:extLst>
                </a:gridCol>
                <a:gridCol w="1541329">
                  <a:extLst>
                    <a:ext uri="{9D8B030D-6E8A-4147-A177-3AD203B41FA5}">
                      <a16:colId xmlns:a16="http://schemas.microsoft.com/office/drawing/2014/main" val="2248361421"/>
                    </a:ext>
                  </a:extLst>
                </a:gridCol>
                <a:gridCol w="1541329">
                  <a:extLst>
                    <a:ext uri="{9D8B030D-6E8A-4147-A177-3AD203B41FA5}">
                      <a16:colId xmlns:a16="http://schemas.microsoft.com/office/drawing/2014/main" val="418823544"/>
                    </a:ext>
                  </a:extLst>
                </a:gridCol>
                <a:gridCol w="1541329">
                  <a:extLst>
                    <a:ext uri="{9D8B030D-6E8A-4147-A177-3AD203B41FA5}">
                      <a16:colId xmlns:a16="http://schemas.microsoft.com/office/drawing/2014/main" val="3647325263"/>
                    </a:ext>
                  </a:extLst>
                </a:gridCol>
              </a:tblGrid>
              <a:tr h="468601">
                <a:tc>
                  <a:txBody>
                    <a:bodyPr/>
                    <a:lstStyle/>
                    <a:p>
                      <a:r>
                        <a:rPr lang="en-US" sz="1700" b="1"/>
                        <a:t>ID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Name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Department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Salary (₹)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Age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Join Date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598244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Amit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HR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50,000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28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2020-01-15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569929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Rita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75,000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2019-03-22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03448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John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Finance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62,000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2021-07-01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2654886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4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Meena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78,000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29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2018-11-13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548559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Raj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HR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52,000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2022-04-10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312113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6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Nita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Finance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66,000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31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2020-08-25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449943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Arjun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IT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80,000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2021-03-05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513575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8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Tara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Marketing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55,000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26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2022-06-17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19275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9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Karan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Marketing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58,000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33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2019-09-09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185229"/>
                  </a:ext>
                </a:extLst>
              </a:tr>
              <a:tr h="468601">
                <a:tc>
                  <a:txBody>
                    <a:bodyPr/>
                    <a:lstStyle/>
                    <a:p>
                      <a:r>
                        <a:rPr lang="en-US" sz="1700"/>
                        <a:t>10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Divya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HR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54,000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30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2023-01-12</a:t>
                      </a:r>
                    </a:p>
                  </a:txBody>
                  <a:tcPr marL="88214" marR="88214" marT="44107" marB="44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05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8794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1100</TotalTime>
  <Words>3553</Words>
  <Application>Microsoft Office PowerPoint</Application>
  <PresentationFormat>Widescreen</PresentationFormat>
  <Paragraphs>1046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 Unicode MS</vt:lpstr>
      <vt:lpstr>Arial</vt:lpstr>
      <vt:lpstr>Trebuchet MS</vt:lpstr>
      <vt:lpstr>Wingdings 3</vt:lpstr>
      <vt:lpstr>Facet</vt:lpstr>
      <vt:lpstr>DATABASE DAY-3  </vt:lpstr>
      <vt:lpstr>PowerPoint Presentation</vt:lpstr>
      <vt:lpstr>PowerPoint Presentation</vt:lpstr>
      <vt:lpstr>    GROUP BY : TEMPLATE</vt:lpstr>
      <vt:lpstr>      SOLUTIONS</vt:lpstr>
      <vt:lpstr>       SOLUTIONS</vt:lpstr>
      <vt:lpstr>                       SOLUTIONS</vt:lpstr>
      <vt:lpstr>                              SOLUTIONS</vt:lpstr>
      <vt:lpstr>PowerPoint Presentation</vt:lpstr>
      <vt:lpstr>PowerPoint Presentation</vt:lpstr>
      <vt:lpstr>Degree Of Relationship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JOIN (LEFT OUTER JOIN)</vt:lpstr>
      <vt:lpstr>PowerPoint Presentation</vt:lpstr>
      <vt:lpstr>PowerPoint Presentation</vt:lpstr>
      <vt:lpstr>RIGHT JOIN (Right Outer Join)</vt:lpstr>
      <vt:lpstr>PowerPoint Presentation</vt:lpstr>
      <vt:lpstr>PowerPoint Presentation</vt:lpstr>
      <vt:lpstr>Full Outer Join</vt:lpstr>
      <vt:lpstr>Self Join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Srajan shukla</dc:creator>
  <cp:lastModifiedBy>Srajan shukla</cp:lastModifiedBy>
  <cp:revision>31</cp:revision>
  <dcterms:created xsi:type="dcterms:W3CDTF">2025-06-11T00:45:18Z</dcterms:created>
  <dcterms:modified xsi:type="dcterms:W3CDTF">2025-06-12T22:29:37Z</dcterms:modified>
</cp:coreProperties>
</file>