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1" r:id="rId7"/>
    <p:sldId id="262" r:id="rId8"/>
    <p:sldId id="263" r:id="rId9"/>
    <p:sldId id="259" r:id="rId10"/>
    <p:sldId id="260" r:id="rId11"/>
    <p:sldId id="264" r:id="rId12"/>
    <p:sldId id="265" r:id="rId13"/>
    <p:sldId id="266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7" r:id="rId22"/>
    <p:sldId id="278" r:id="rId23"/>
    <p:sldId id="279" r:id="rId24"/>
    <p:sldId id="280" r:id="rId25"/>
    <p:sldId id="281" r:id="rId26"/>
    <p:sldId id="274" r:id="rId27"/>
    <p:sldId id="275" r:id="rId28"/>
    <p:sldId id="276" r:id="rId29"/>
    <p:sldId id="287" r:id="rId30"/>
    <p:sldId id="289" r:id="rId31"/>
    <p:sldId id="291" r:id="rId32"/>
    <p:sldId id="285" r:id="rId33"/>
    <p:sldId id="295" r:id="rId34"/>
    <p:sldId id="29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9254" y="2657477"/>
            <a:ext cx="6902246" cy="1434994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DBMS DAY-6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247B-EB86-709D-D230-B13C7B5A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After Applying 1NF with Composite Primary Key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8A1BD-66DB-B031-439E-0B93EF0C9E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708434"/>
          <a:ext cx="10058400" cy="256032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13344169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5498369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4451699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704166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StudentID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Subject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🔑 </a:t>
                      </a:r>
                      <a:r>
                        <a:rPr lang="en-US" b="1"/>
                        <a:t>Primary Key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1412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(1, Math)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929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(1, Science)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61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(2, English)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906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(3, Math)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713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Hindi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(3, Hindi)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578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Science)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1968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150F0D-62E5-35AB-06ED-27B2BC8DB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370504"/>
              </p:ext>
            </p:extLst>
          </p:nvPr>
        </p:nvGraphicFramePr>
        <p:xfrm>
          <a:off x="1096963" y="2708434"/>
          <a:ext cx="10058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57202692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97765018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61622148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904420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Subject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🔑 </a:t>
                      </a:r>
                      <a:r>
                        <a:rPr lang="en-US" b="1"/>
                        <a:t>Primary Key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92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(1, Math)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595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 Science)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34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(2, English)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628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(3, Math)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854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Hindi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(3, Hindi)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668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(3, Science)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68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83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53D0-EE9A-8508-50C2-BB1CBF23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2NF (Second Normal Form)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D5CA2F-E8DF-2D1E-207E-6E3080A18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359620"/>
            <a:ext cx="10058400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table is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Normal Form (2NF)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if: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already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Normal Form (1NF)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non-key attributes are fully functionally dependent on the entire primary key (not part of it)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68BA5D5-FFCE-146E-02F4-6CF3B280E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4323800"/>
            <a:ext cx="10963275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occurs when a non-key attribute depends only on part of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composite primary 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2NF removes partial dependency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breaking the table into smaller related tables.</a:t>
            </a:r>
          </a:p>
        </p:txBody>
      </p:sp>
    </p:spTree>
    <p:extLst>
      <p:ext uri="{BB962C8B-B14F-4D97-AF65-F5344CB8AC3E}">
        <p14:creationId xmlns:p14="http://schemas.microsoft.com/office/powerpoint/2010/main" val="2161823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D76F-05E6-B0E0-24BF-E3409AEA2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in 1NF but Not in 2NF: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BDA317-2DB8-27C5-19E6-C3733268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408972"/>
            <a:ext cx="9658350" cy="142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depends only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❌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Dependency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Course_Name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depends only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Course_ID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❌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Partial Dependency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32FED802-418B-1BA2-0E66-68583A177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843891"/>
              </p:ext>
            </p:extLst>
          </p:nvPr>
        </p:nvGraphicFramePr>
        <p:xfrm>
          <a:off x="1097280" y="2341646"/>
          <a:ext cx="100584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85132991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9438544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061860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76336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Course_ID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Course_Name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5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11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715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Anjali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275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20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B680-CC97-3CE1-3341-CCCA2A6F6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That’s a Problem?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52D9-EC1F-E70D-4A63-7CA1C6E95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</a:t>
            </a:r>
            <a:r>
              <a:rPr lang="en-GB" b="1" dirty="0"/>
              <a:t>Ravi changes his name</a:t>
            </a:r>
            <a:r>
              <a:rPr lang="en-GB" dirty="0"/>
              <a:t>, you have to update it </a:t>
            </a:r>
            <a:r>
              <a:rPr lang="en-GB" b="1" dirty="0"/>
              <a:t>everywhere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/>
              <a:t>If a course is deleted, </a:t>
            </a:r>
            <a:r>
              <a:rPr lang="en-GB" b="1" dirty="0"/>
              <a:t>student or course info might get lost</a:t>
            </a:r>
            <a:r>
              <a:rPr lang="en-GB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1" dirty="0"/>
              <a:t>Redundant data</a:t>
            </a:r>
            <a:r>
              <a:rPr lang="en-GB" dirty="0"/>
              <a:t> wastes space and leads to </a:t>
            </a:r>
            <a:r>
              <a:rPr lang="en-GB" b="1" dirty="0"/>
              <a:t>inconsistent info</a:t>
            </a:r>
            <a:endParaRPr lang="en-GB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061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68AF5-FC4A-DE64-9A57-79212750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to 2NF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A3076-9E96-522B-40A7-6F3913990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287655"/>
              </p:ext>
            </p:extLst>
          </p:nvPr>
        </p:nvGraphicFramePr>
        <p:xfrm>
          <a:off x="1097280" y="2692272"/>
          <a:ext cx="5275262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37631">
                  <a:extLst>
                    <a:ext uri="{9D8B030D-6E8A-4147-A177-3AD203B41FA5}">
                      <a16:colId xmlns:a16="http://schemas.microsoft.com/office/drawing/2014/main" val="3295371258"/>
                    </a:ext>
                  </a:extLst>
                </a:gridCol>
                <a:gridCol w="2637631">
                  <a:extLst>
                    <a:ext uri="{9D8B030D-6E8A-4147-A177-3AD203B41FA5}">
                      <a16:colId xmlns:a16="http://schemas.microsoft.com/office/drawing/2014/main" val="37610072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50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24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66096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55D545-9734-986F-43A7-3450943BA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4603"/>
              </p:ext>
            </p:extLst>
          </p:nvPr>
        </p:nvGraphicFramePr>
        <p:xfrm>
          <a:off x="973138" y="4754404"/>
          <a:ext cx="5275262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37631">
                  <a:extLst>
                    <a:ext uri="{9D8B030D-6E8A-4147-A177-3AD203B41FA5}">
                      <a16:colId xmlns:a16="http://schemas.microsoft.com/office/drawing/2014/main" val="2954341209"/>
                    </a:ext>
                  </a:extLst>
                </a:gridCol>
                <a:gridCol w="2637631">
                  <a:extLst>
                    <a:ext uri="{9D8B030D-6E8A-4147-A177-3AD203B41FA5}">
                      <a16:colId xmlns:a16="http://schemas.microsoft.com/office/drawing/2014/main" val="3473739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Course_ID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Course_Name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851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26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20449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15E38-478F-C327-081D-72C4FE82E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46765"/>
              </p:ext>
            </p:extLst>
          </p:nvPr>
        </p:nvGraphicFramePr>
        <p:xfrm>
          <a:off x="6848475" y="3257074"/>
          <a:ext cx="4306888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153444">
                  <a:extLst>
                    <a:ext uri="{9D8B030D-6E8A-4147-A177-3AD203B41FA5}">
                      <a16:colId xmlns:a16="http://schemas.microsoft.com/office/drawing/2014/main" val="3244890955"/>
                    </a:ext>
                  </a:extLst>
                </a:gridCol>
                <a:gridCol w="2153444">
                  <a:extLst>
                    <a:ext uri="{9D8B030D-6E8A-4147-A177-3AD203B41FA5}">
                      <a16:colId xmlns:a16="http://schemas.microsoft.com/office/drawing/2014/main" val="826246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Course_ID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085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133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78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066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EDE5D7-CEF7-B18C-7C4C-603081D4FE84}"/>
              </a:ext>
            </a:extLst>
          </p:cNvPr>
          <p:cNvSpPr txBox="1"/>
          <p:nvPr/>
        </p:nvSpPr>
        <p:spPr>
          <a:xfrm>
            <a:off x="973138" y="2124075"/>
            <a:ext cx="2484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Students Table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30582-9EA8-4F2C-FF60-0DAE3BB68490}"/>
              </a:ext>
            </a:extLst>
          </p:cNvPr>
          <p:cNvSpPr txBox="1"/>
          <p:nvPr/>
        </p:nvSpPr>
        <p:spPr>
          <a:xfrm>
            <a:off x="973138" y="41338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C744CC-3CC2-0565-B437-AFDFBB5D3132}"/>
              </a:ext>
            </a:extLst>
          </p:cNvPr>
          <p:cNvSpPr txBox="1"/>
          <p:nvPr/>
        </p:nvSpPr>
        <p:spPr>
          <a:xfrm>
            <a:off x="6848475" y="2305050"/>
            <a:ext cx="292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Enrollments Table</a:t>
            </a:r>
          </a:p>
        </p:txBody>
      </p:sp>
    </p:spTree>
    <p:extLst>
      <p:ext uri="{BB962C8B-B14F-4D97-AF65-F5344CB8AC3E}">
        <p14:creationId xmlns:p14="http://schemas.microsoft.com/office/powerpoint/2010/main" val="249926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8DC5-99BC-D791-B23D-36BB4EDC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Normal Form (3NF)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88159-F8EB-098E-0CB9-CFCBBE7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2000" dirty="0"/>
              <a:t>A table is in </a:t>
            </a:r>
            <a:r>
              <a:rPr lang="en-GB" sz="2000" b="1" dirty="0"/>
              <a:t>Third Normal Form (3NF)</a:t>
            </a:r>
            <a:r>
              <a:rPr lang="en-GB" sz="2000" dirty="0"/>
              <a:t> if: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2000" dirty="0"/>
              <a:t>It is already in </a:t>
            </a:r>
            <a:r>
              <a:rPr lang="en-GB" sz="2000" b="1" dirty="0"/>
              <a:t>Second Normal Form (2NF)</a:t>
            </a:r>
            <a:r>
              <a:rPr lang="en-GB" sz="2000" dirty="0"/>
              <a:t> ✅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GB" sz="2000" dirty="0"/>
              <a:t>It has </a:t>
            </a:r>
            <a:r>
              <a:rPr lang="en-GB" sz="2000" b="1" dirty="0"/>
              <a:t>no transitive dependency</a:t>
            </a:r>
            <a:endParaRPr lang="en-GB" sz="2000" dirty="0"/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5AC092-EB2E-4F01-3DD5-6D14BE596CB5}"/>
              </a:ext>
            </a:extLst>
          </p:cNvPr>
          <p:cNvSpPr txBox="1"/>
          <p:nvPr/>
        </p:nvSpPr>
        <p:spPr>
          <a:xfrm>
            <a:off x="1036320" y="4144060"/>
            <a:ext cx="9212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All non-key columns</a:t>
            </a:r>
            <a:r>
              <a:rPr lang="en-GB" dirty="0"/>
              <a:t> must depend </a:t>
            </a:r>
            <a:r>
              <a:rPr lang="en-GB" b="1" dirty="0"/>
              <a:t>only</a:t>
            </a:r>
            <a:r>
              <a:rPr lang="en-GB" dirty="0"/>
              <a:t> on the primary key — </a:t>
            </a:r>
            <a:r>
              <a:rPr lang="en-GB" b="1" dirty="0"/>
              <a:t>not on another non-key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2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D7222-05D1-B293-BCD6-79BECA66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3NF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9F8976-DDFC-105B-A27C-8CE922B99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892273"/>
              </p:ext>
            </p:extLst>
          </p:nvPr>
        </p:nvGraphicFramePr>
        <p:xfrm>
          <a:off x="1097280" y="2341245"/>
          <a:ext cx="10058400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49745161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299246733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1648613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968881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Student_Name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Department_ID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Department_Name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12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Computer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9183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Anjali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067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D71FBE8-6413-F68D-9A97-87B07501C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075" y="3980312"/>
            <a:ext cx="8524875" cy="1423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the primary key.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Department_Name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depends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Department_ID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not directly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Student_ID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161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ADB3-D96E-8ACE-7A10-495610F2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 It (Apply 3NF)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7D6D4-69CB-94B3-A56F-717B6EEE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1. Students Table: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EE3E48-DEC3-0E41-CB8A-81C81F8C1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78704"/>
              </p:ext>
            </p:extLst>
          </p:nvPr>
        </p:nvGraphicFramePr>
        <p:xfrm>
          <a:off x="1097280" y="2822734"/>
          <a:ext cx="10058400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57005690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85822029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414872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Student_Name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Department_ID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6522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Ravi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949138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47210E-7679-2898-FDA4-382D06272C0F}"/>
              </a:ext>
            </a:extLst>
          </p:cNvPr>
          <p:cNvSpPr txBox="1"/>
          <p:nvPr/>
        </p:nvSpPr>
        <p:spPr>
          <a:xfrm>
            <a:off x="1036320" y="3803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Departments Table: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6CC8CB-700F-3A51-36D9-9274DA28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03409"/>
              </p:ext>
            </p:extLst>
          </p:nvPr>
        </p:nvGraphicFramePr>
        <p:xfrm>
          <a:off x="1036320" y="4367317"/>
          <a:ext cx="10058400" cy="7315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295027698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351265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Department_ID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Department_Name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546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0377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3F4A83-515D-B555-E004-A822A7EE367F}"/>
              </a:ext>
            </a:extLst>
          </p:cNvPr>
          <p:cNvSpPr txBox="1"/>
          <p:nvPr/>
        </p:nvSpPr>
        <p:spPr>
          <a:xfrm>
            <a:off x="847725" y="53166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Now: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transitive dependency 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Every column depends </a:t>
            </a:r>
            <a:r>
              <a:rPr lang="en-GB" b="1" dirty="0"/>
              <a:t>directly on the key</a:t>
            </a:r>
            <a:r>
              <a:rPr lang="en-GB" dirty="0"/>
              <a:t> ✅</a:t>
            </a:r>
          </a:p>
        </p:txBody>
      </p:sp>
    </p:spTree>
    <p:extLst>
      <p:ext uri="{BB962C8B-B14F-4D97-AF65-F5344CB8AC3E}">
        <p14:creationId xmlns:p14="http://schemas.microsoft.com/office/powerpoint/2010/main" val="46485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C63D-E824-03D4-9BB4-6A1E7662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BCNF (Boyce-Codd Normal Form)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8A52A7-AFF8-BD51-CFC5-B710E36418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3480" y="2220753"/>
            <a:ext cx="9380219" cy="3688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BCNF Is An Advanced Version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3NF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It Handles Certain Special Cases Where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3NF Fails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Remove Redundancy.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Table Is In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Bcnf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In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3NF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Determinant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Candidate Key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588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A37D2-29D7-F4EF-99C6-84BEA94F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Determinant?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5D3FD5-5947-DC25-CCF7-985FF99EA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3005" y="2358176"/>
            <a:ext cx="10058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any column (or group of columns)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uniquely determines another column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example: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 → 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Your best quote that reflects your approach… “It’s one small step for man, one giant leap for mankind.”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BAEE-4FDD-2941-EAAE-64A940AA9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238125"/>
            <a:ext cx="10239375" cy="2013585"/>
          </a:xfrm>
        </p:spPr>
        <p:txBody>
          <a:bodyPr>
            <a:normAutofit fontScale="90000"/>
          </a:bodyPr>
          <a:lstStyle/>
          <a:p>
            <a:r>
              <a:rPr lang="en-GB" sz="5200" dirty="0"/>
              <a:t>Problem Example (in 3NF but not BCNF):</a:t>
            </a:r>
            <a:br>
              <a:rPr lang="en-GB" b="1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7433A2-FF02-2EE4-7083-8BE55B6634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834197"/>
              </p:ext>
            </p:extLst>
          </p:nvPr>
        </p:nvGraphicFramePr>
        <p:xfrm>
          <a:off x="1066800" y="2552224"/>
          <a:ext cx="100584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1957927235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44654043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552960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8395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Prof.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194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Prof.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28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190051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508D05A-67A0-F577-6384-48786855B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107329"/>
            <a:ext cx="12420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student can take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course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course is taught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one instructor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we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→ Course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✅ OK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Course → Instructor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is a problem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888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1727-972A-CDAC-F624-1C0567ACF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599347"/>
          </a:xfrm>
        </p:spPr>
        <p:txBody>
          <a:bodyPr/>
          <a:lstStyle/>
          <a:p>
            <a:r>
              <a:rPr lang="en-US" altLang="en-US" dirty="0"/>
              <a:t>Why It's Not in BCNF</a:t>
            </a:r>
            <a:r>
              <a: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  <a:br>
              <a:rPr lang="en-US" alt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A5D36-018D-3A9C-7808-DEDBDFE82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61317"/>
            <a:ext cx="10302820" cy="959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Course → Instructor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Course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a candidate key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(primary key 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StudentID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 this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violates BCNF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even though 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satisfies 3NF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156EEE-4922-EFB0-ABA8-359A7955B33F}"/>
              </a:ext>
            </a:extLst>
          </p:cNvPr>
          <p:cNvSpPr txBox="1"/>
          <p:nvPr/>
        </p:nvSpPr>
        <p:spPr>
          <a:xfrm>
            <a:off x="1011555" y="3452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Solution – Decompose Tables:</a:t>
            </a:r>
          </a:p>
        </p:txBody>
      </p:sp>
    </p:spTree>
    <p:extLst>
      <p:ext uri="{BB962C8B-B14F-4D97-AF65-F5344CB8AC3E}">
        <p14:creationId xmlns:p14="http://schemas.microsoft.com/office/powerpoint/2010/main" val="147006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709C-0A42-1D15-11A6-D4E9A0650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Decompose Tables: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27ED610-543B-336A-624D-B19A7B9F7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442726"/>
              </p:ext>
            </p:extLst>
          </p:nvPr>
        </p:nvGraphicFramePr>
        <p:xfrm>
          <a:off x="1287463" y="2780824"/>
          <a:ext cx="100584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7263641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409784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StudentID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7118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4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052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0393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112-5657-C625-0ECB-DE63E8A8E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4730"/>
              </p:ext>
            </p:extLst>
          </p:nvPr>
        </p:nvGraphicFramePr>
        <p:xfrm>
          <a:off x="1287463" y="4815364"/>
          <a:ext cx="10058400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67669469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901602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Course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Instructor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6474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Prof.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6929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Science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Prof.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3553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01DD02-2276-BCA2-F1C4-E011C0E12D0E}"/>
              </a:ext>
            </a:extLst>
          </p:cNvPr>
          <p:cNvSpPr txBox="1"/>
          <p:nvPr/>
        </p:nvSpPr>
        <p:spPr>
          <a:xfrm>
            <a:off x="1209675" y="21241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Student–Course Table: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F625D-3543-9AEB-0343-962711DB8260}"/>
              </a:ext>
            </a:extLst>
          </p:cNvPr>
          <p:cNvSpPr txBox="1"/>
          <p:nvPr/>
        </p:nvSpPr>
        <p:spPr>
          <a:xfrm>
            <a:off x="1209675" y="4364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Course–Instructor Table: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249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6D56-560F-79B2-7CA1-DEE48728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C83DB-39B3-7700-1838-2206BF61F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A table is in 4NF if</a:t>
            </a:r>
            <a:r>
              <a:rPr lang="en-GB" sz="2800" dirty="0"/>
              <a:t>:</a:t>
            </a:r>
          </a:p>
          <a:p>
            <a:r>
              <a:rPr lang="en-GB" sz="2800" dirty="0"/>
              <a:t>It is already in </a:t>
            </a:r>
            <a:r>
              <a:rPr lang="en-GB" sz="2800" b="1" dirty="0"/>
              <a:t>3NF</a:t>
            </a:r>
            <a:r>
              <a:rPr lang="en-GB" sz="2800" dirty="0"/>
              <a:t>, and</a:t>
            </a:r>
          </a:p>
          <a:p>
            <a:r>
              <a:rPr lang="en-GB" sz="2800" dirty="0"/>
              <a:t>It has </a:t>
            </a:r>
            <a:r>
              <a:rPr lang="en-GB" sz="2800" b="1" dirty="0"/>
              <a:t>no multi-valued dependencies</a:t>
            </a:r>
            <a:endParaRPr lang="en-GB" sz="2800" dirty="0"/>
          </a:p>
          <a:p>
            <a:r>
              <a:rPr lang="en-GB" sz="2800" b="1" dirty="0"/>
              <a:t>4NF removes repeating independent data</a:t>
            </a:r>
            <a:r>
              <a:rPr lang="en-GB" sz="2800" dirty="0"/>
              <a:t> that has nothing to do with each other — but is forced to stay together in one row.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675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6B8F-BD89-E5A3-D60D-DBF2DC8E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924"/>
            <a:ext cx="10058400" cy="1450757"/>
          </a:xfrm>
        </p:spPr>
        <p:txBody>
          <a:bodyPr/>
          <a:lstStyle/>
          <a:p>
            <a:r>
              <a:rPr lang="en-US" dirty="0"/>
              <a:t>Problem: Multi-Valued Dependency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B01C55-3A71-009E-CF0B-C4CC989D5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084606"/>
              </p:ext>
            </p:extLst>
          </p:nvPr>
        </p:nvGraphicFramePr>
        <p:xfrm>
          <a:off x="1201737" y="2093119"/>
          <a:ext cx="1005840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324398779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6224799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401577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Hobby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1041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610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4547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44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4056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D02D2E6-19CD-AB09-5720-63DA7E525449}"/>
              </a:ext>
            </a:extLst>
          </p:cNvPr>
          <p:cNvSpPr txBox="1"/>
          <p:nvPr/>
        </p:nvSpPr>
        <p:spPr>
          <a:xfrm>
            <a:off x="982663" y="4074289"/>
            <a:ext cx="101425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student can have </a:t>
            </a:r>
            <a:r>
              <a:rPr lang="en-GB" b="1" dirty="0"/>
              <a:t>multiple hobbies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student can speak </a:t>
            </a:r>
            <a:r>
              <a:rPr lang="en-GB" b="1" dirty="0"/>
              <a:t>multiple languages</a:t>
            </a:r>
            <a:endParaRPr lang="en-GB" dirty="0"/>
          </a:p>
          <a:p>
            <a:pPr>
              <a:buNone/>
            </a:pPr>
            <a:r>
              <a:rPr lang="en-GB" dirty="0"/>
              <a:t>But </a:t>
            </a:r>
            <a:r>
              <a:rPr lang="en-GB" b="1" dirty="0"/>
              <a:t>hobbies and languages are unrelated</a:t>
            </a:r>
            <a:r>
              <a:rPr lang="en-GB" dirty="0"/>
              <a:t>. They are </a:t>
            </a:r>
            <a:r>
              <a:rPr lang="en-GB" b="1" dirty="0"/>
              <a:t>independent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/>
              <a:t>Still, we are repeating every possible </a:t>
            </a:r>
            <a:r>
              <a:rPr lang="en-GB" b="1" dirty="0"/>
              <a:t>combination</a:t>
            </a:r>
            <a:r>
              <a:rPr lang="en-GB" dirty="0"/>
              <a:t> (cross product),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Increases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Creates redundancy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Wastes storage</a:t>
            </a:r>
          </a:p>
          <a:p>
            <a:r>
              <a:rPr lang="en-GB" dirty="0"/>
              <a:t>This is a </a:t>
            </a:r>
            <a:r>
              <a:rPr lang="en-GB" b="1" dirty="0"/>
              <a:t>multi-valued dependency</a:t>
            </a:r>
            <a:r>
              <a:rPr lang="en-GB" dirty="0"/>
              <a:t> — and it </a:t>
            </a:r>
            <a:r>
              <a:rPr lang="en-GB" b="1" dirty="0"/>
              <a:t>violates 4NF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446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2879-AC5B-FE5F-C8DB-F77AE9B6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 Split Into Two Tables (Normalize to 4NF)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E14E43-0A77-C222-E811-0C1F4958F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568156"/>
              </p:ext>
            </p:extLst>
          </p:nvPr>
        </p:nvGraphicFramePr>
        <p:xfrm>
          <a:off x="1200150" y="2763679"/>
          <a:ext cx="10058400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8458797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979181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Hobby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826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443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Music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92214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F34046-965D-3E30-9BE0-E7427507A8FD}"/>
              </a:ext>
            </a:extLst>
          </p:cNvPr>
          <p:cNvSpPr txBox="1"/>
          <p:nvPr/>
        </p:nvSpPr>
        <p:spPr>
          <a:xfrm>
            <a:off x="1200150" y="2200275"/>
            <a:ext cx="28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Student Hobbies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DD05A9-0D6D-A90D-9910-B296DC0F8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1913"/>
              </p:ext>
            </p:extLst>
          </p:nvPr>
        </p:nvGraphicFramePr>
        <p:xfrm>
          <a:off x="1200150" y="4697254"/>
          <a:ext cx="10058400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55168132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91175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Student_ID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4320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597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24807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F4A17A-5E49-14EA-B49B-318986AD7B50}"/>
              </a:ext>
            </a:extLst>
          </p:cNvPr>
          <p:cNvSpPr txBox="1"/>
          <p:nvPr/>
        </p:nvSpPr>
        <p:spPr>
          <a:xfrm>
            <a:off x="1200150" y="41301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</a:t>
            </a:r>
            <a:r>
              <a:rPr lang="en-US" b="1" dirty="0" err="1"/>
              <a:t>Student_Languages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43246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78E7-589B-C5B5-642A-94E50310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AF22F3-D29A-A5D2-9631-6C3BF0A479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1580" y="2215689"/>
            <a:ext cx="9944100" cy="4560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DBMS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 unit of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consists of one or more operations (like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INSERT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which are executed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💡 It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all-or-nothing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either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 happens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nothing happens</a:t>
            </a:r>
          </a:p>
          <a:p>
            <a:r>
              <a:rPr lang="en-GB" sz="2000" dirty="0"/>
              <a:t>Suppose you are transferring ₹1000 from </a:t>
            </a:r>
            <a:r>
              <a:rPr lang="en-GB" sz="2000" b="1" dirty="0"/>
              <a:t>Account A to Account B</a:t>
            </a:r>
            <a:r>
              <a:rPr lang="en-GB" sz="2000" dirty="0"/>
              <a:t>:</a:t>
            </a:r>
          </a:p>
          <a:p>
            <a:r>
              <a:rPr lang="en-GB" sz="2000" b="1" dirty="0"/>
              <a:t>Debit</a:t>
            </a:r>
            <a:r>
              <a:rPr lang="en-GB" sz="2000" dirty="0"/>
              <a:t> ₹1000 from Account A</a:t>
            </a:r>
          </a:p>
          <a:p>
            <a:r>
              <a:rPr lang="en-GB" sz="2000" b="1" dirty="0"/>
              <a:t>Credit</a:t>
            </a:r>
            <a:r>
              <a:rPr lang="en-GB" sz="2000" dirty="0"/>
              <a:t> ₹1000 to Account B</a:t>
            </a:r>
          </a:p>
          <a:p>
            <a:r>
              <a:rPr lang="en-GB" sz="2000" dirty="0"/>
              <a:t>These two steps </a:t>
            </a:r>
            <a:r>
              <a:rPr lang="en-GB" sz="2000" b="1" dirty="0"/>
              <a:t>must succeed together</a:t>
            </a:r>
            <a:r>
              <a:rPr lang="en-GB" sz="2000" dirty="0"/>
              <a:t> — if one fails, both should </a:t>
            </a:r>
            <a:r>
              <a:rPr lang="en-GB" sz="2000" b="1" dirty="0"/>
              <a:t>roll back</a:t>
            </a:r>
            <a:r>
              <a:rPr lang="en-GB" sz="2000" dirty="0"/>
              <a:t>.</a:t>
            </a:r>
            <a:br>
              <a:rPr lang="en-GB" sz="2000" dirty="0"/>
            </a:br>
            <a:r>
              <a:rPr lang="en-GB" sz="2000" dirty="0"/>
              <a:t>This full process is called a </a:t>
            </a:r>
            <a:r>
              <a:rPr lang="en-GB" sz="2000" b="1" dirty="0"/>
              <a:t>transaction</a:t>
            </a:r>
            <a:r>
              <a:rPr lang="en-GB" sz="2000" dirty="0"/>
              <a:t>.</a:t>
            </a:r>
          </a:p>
          <a:p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258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8808C-44FE-BFF9-E515-B75E36A78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7215A-63BE-F0F2-F587-CFE95D315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4544392"/>
              </p:ext>
            </p:extLst>
          </p:nvPr>
        </p:nvGraphicFramePr>
        <p:xfrm>
          <a:off x="1066800" y="2121694"/>
          <a:ext cx="10058400" cy="3383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92133698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724750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113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A – Atomicity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All steps happen or none (complete or rollback)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585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C – Consistency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Data remains valid before &amp; after transaction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627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I – Isolation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Transactions don’t affect each other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02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b="1"/>
                        <a:t>D – Durability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Once committed, changes stay even after crash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686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365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Transaction States in DBMS">
            <a:extLst>
              <a:ext uri="{FF2B5EF4-FFF2-40B4-BE49-F238E27FC236}">
                <a16:creationId xmlns:a16="http://schemas.microsoft.com/office/drawing/2014/main" id="{0CA3DD42-9B55-C012-DBCE-F70C133A3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21" y="1066800"/>
            <a:ext cx="10901557" cy="519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22B30D-9DD1-FDE5-3BF5-DD5D5A288349}"/>
              </a:ext>
            </a:extLst>
          </p:cNvPr>
          <p:cNvSpPr txBox="1"/>
          <p:nvPr/>
        </p:nvSpPr>
        <p:spPr>
          <a:xfrm>
            <a:off x="4267200" y="1487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Transaction States</a:t>
            </a:r>
          </a:p>
        </p:txBody>
      </p:sp>
    </p:spTree>
    <p:extLst>
      <p:ext uri="{BB962C8B-B14F-4D97-AF65-F5344CB8AC3E}">
        <p14:creationId xmlns:p14="http://schemas.microsoft.com/office/powerpoint/2010/main" val="40210856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332037-C97B-D179-AC45-84CB75C48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089777"/>
              </p:ext>
            </p:extLst>
          </p:nvPr>
        </p:nvGraphicFramePr>
        <p:xfrm>
          <a:off x="914400" y="1128377"/>
          <a:ext cx="10029825" cy="485171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3664326681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71358336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860269690"/>
                    </a:ext>
                  </a:extLst>
                </a:gridCol>
              </a:tblGrid>
              <a:tr h="221223">
                <a:tc>
                  <a:txBody>
                    <a:bodyPr/>
                    <a:lstStyle/>
                    <a:p>
                      <a:r>
                        <a:rPr lang="en-US" sz="1600" b="1" dirty="0"/>
                        <a:t>Feature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SQL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NoSQL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732635357"/>
                  </a:ext>
                </a:extLst>
              </a:tr>
              <a:tr h="221223">
                <a:tc>
                  <a:txBody>
                    <a:bodyPr/>
                    <a:lstStyle/>
                    <a:p>
                      <a:r>
                        <a:rPr lang="en-US" sz="1600" b="1"/>
                        <a:t>Full Form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Structured Query Language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Only SQL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1514608003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Data Storage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Tables with rows and columns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Documents, key-value, graphs, columns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2561004596"/>
                  </a:ext>
                </a:extLst>
              </a:tr>
              <a:tr h="221223">
                <a:tc>
                  <a:txBody>
                    <a:bodyPr/>
                    <a:lstStyle/>
                    <a:p>
                      <a:r>
                        <a:rPr lang="en-US" sz="1600" b="1"/>
                        <a:t>Schema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Fixed, predefined schema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Flexible, dynamic schema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568824613"/>
                  </a:ext>
                </a:extLst>
              </a:tr>
              <a:tr h="553057">
                <a:tc>
                  <a:txBody>
                    <a:bodyPr/>
                    <a:lstStyle/>
                    <a:p>
                      <a:r>
                        <a:rPr lang="en-US" sz="1600" b="1" dirty="0"/>
                        <a:t>Query Language</a:t>
                      </a:r>
                      <a:endParaRPr lang="en-US" sz="1600" dirty="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Uses SQL (e.g., SELECT * FROM...)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No standard language (uses JSON-like syntax in MongoDB, etc.)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2863151436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Joins Support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Yes (can join multiple tables)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Mostly No (some support, but limited)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2528293605"/>
                  </a:ext>
                </a:extLst>
              </a:tr>
              <a:tr h="221223">
                <a:tc>
                  <a:txBody>
                    <a:bodyPr/>
                    <a:lstStyle/>
                    <a:p>
                      <a:r>
                        <a:rPr lang="en-US" sz="1600" b="1"/>
                        <a:t>Scalability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Vertical (scale up server)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Horizontal (add more servers)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4226425465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Best Use Case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Structured data: Banking, ERP, HR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Unstructured/fast-changing: Social media, IoT, Chat apps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2621277284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ACID Transactions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Strong ACID compliance (very reliable)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Limited or eventual consistency (faster)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4063697536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Examples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MySQL, PostgreSQL, Oracle, SQL Server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MongoDB, Cassandra, Redis, Firebase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249836321"/>
                  </a:ext>
                </a:extLst>
              </a:tr>
              <a:tr h="387140">
                <a:tc>
                  <a:txBody>
                    <a:bodyPr/>
                    <a:lstStyle/>
                    <a:p>
                      <a:r>
                        <a:rPr lang="en-US" sz="1600" b="1"/>
                        <a:t>Data Format</a:t>
                      </a:r>
                      <a:endParaRPr lang="en-US" sz="1600"/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Row-based, relational</a:t>
                      </a:r>
                    </a:p>
                  </a:txBody>
                  <a:tcPr marL="55306" marR="55306" marT="27653" marB="27653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JSON, BSON, key-value, column-family</a:t>
                      </a:r>
                    </a:p>
                  </a:txBody>
                  <a:tcPr marL="55306" marR="55306" marT="27653" marB="27653" anchor="ctr"/>
                </a:tc>
                <a:extLst>
                  <a:ext uri="{0D108BD9-81ED-4DB2-BD59-A6C34878D82A}">
                    <a16:rowId xmlns:a16="http://schemas.microsoft.com/office/drawing/2014/main" val="13429145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AC97D7-CCF3-E921-4CA3-71F9DE37B6D1}"/>
              </a:ext>
            </a:extLst>
          </p:cNvPr>
          <p:cNvSpPr txBox="1"/>
          <p:nvPr/>
        </p:nvSpPr>
        <p:spPr>
          <a:xfrm>
            <a:off x="771525" y="134632"/>
            <a:ext cx="6096000" cy="74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SQL vs NoSQL</a:t>
            </a:r>
          </a:p>
        </p:txBody>
      </p:sp>
    </p:spTree>
    <p:extLst>
      <p:ext uri="{BB962C8B-B14F-4D97-AF65-F5344CB8AC3E}">
        <p14:creationId xmlns:p14="http://schemas.microsoft.com/office/powerpoint/2010/main" val="24380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F941-ABDF-DB41-C3E8-A2B8FF0B3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901AC-5A35-355A-3B31-1BF43A126B8A}"/>
              </a:ext>
            </a:extLst>
          </p:cNvPr>
          <p:cNvSpPr txBox="1"/>
          <p:nvPr/>
        </p:nvSpPr>
        <p:spPr>
          <a:xfrm>
            <a:off x="1181100" y="2413337"/>
            <a:ext cx="678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b="0" i="0" u="none" strike="noStrike" baseline="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2F65C15-974C-AB90-73C8-9B474CB644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84151"/>
              </p:ext>
            </p:extLst>
          </p:nvPr>
        </p:nvGraphicFramePr>
        <p:xfrm>
          <a:off x="1096963" y="2708434"/>
          <a:ext cx="10058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2242638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401858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21244300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851547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Address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Amount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941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Vishal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9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485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Kanpur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₹50,00,000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62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Lucknow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571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70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₹20,00,000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3039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977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FB34-6AFC-28BF-8908-0812AA8D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2BBB-B242-2442-1836-AE99BA09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MongoDB</a:t>
            </a:r>
            <a:r>
              <a:rPr lang="en-GB" sz="2800" dirty="0"/>
              <a:t> is a </a:t>
            </a:r>
            <a:r>
              <a:rPr lang="en-GB" sz="2800" b="1" dirty="0"/>
              <a:t>NoSQL database</a:t>
            </a:r>
            <a:r>
              <a:rPr lang="en-GB" sz="2800" dirty="0"/>
              <a:t> that stores data in a </a:t>
            </a:r>
            <a:r>
              <a:rPr lang="en-GB" sz="2800" b="1" dirty="0"/>
              <a:t>flexible, JSON-like format</a:t>
            </a:r>
            <a:r>
              <a:rPr lang="en-GB" sz="2800" dirty="0"/>
              <a:t> called </a:t>
            </a:r>
            <a:r>
              <a:rPr lang="en-GB" sz="2800" b="1" dirty="0"/>
              <a:t>documents</a:t>
            </a:r>
            <a:r>
              <a:rPr lang="en-GB" sz="2800" dirty="0"/>
              <a:t> instead of traditional tables like SQL databases.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99123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showing a document collection">
            <a:extLst>
              <a:ext uri="{FF2B5EF4-FFF2-40B4-BE49-F238E27FC236}">
                <a16:creationId xmlns:a16="http://schemas.microsoft.com/office/drawing/2014/main" id="{2E58E796-8E7C-301C-6339-C1685E0D4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0538"/>
            <a:ext cx="10267949" cy="57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2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8117-4424-FE94-9B97-DCBBF9C2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Solve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C72B800-4617-3C26-9C74-DEECBC0CE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787307"/>
              </p:ext>
            </p:extLst>
          </p:nvPr>
        </p:nvGraphicFramePr>
        <p:xfrm>
          <a:off x="1066800" y="2689384"/>
          <a:ext cx="10058400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37782433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574989799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66486432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85253215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437307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Age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Address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Amount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371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Vishal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₹22,000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93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0463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Kanpur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₹50,00,000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9029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Rohit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Lucknow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₹2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304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Delhi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-₹20,000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6372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Noida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₹20,00,000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6466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E8FC31-69C2-974C-7120-99FCF9F51481}"/>
              </a:ext>
            </a:extLst>
          </p:cNvPr>
          <p:cNvSpPr txBox="1"/>
          <p:nvPr/>
        </p:nvSpPr>
        <p:spPr>
          <a:xfrm>
            <a:off x="1066800" y="2219325"/>
            <a:ext cx="585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Primary Key We Solve Row Level Duplicate Value</a:t>
            </a:r>
          </a:p>
        </p:txBody>
      </p:sp>
    </p:spTree>
    <p:extLst>
      <p:ext uri="{BB962C8B-B14F-4D97-AF65-F5344CB8AC3E}">
        <p14:creationId xmlns:p14="http://schemas.microsoft.com/office/powerpoint/2010/main" val="161029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A3C6-F31C-5851-983E-8F7D7CC8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This Table </a:t>
            </a:r>
            <a:br>
              <a:rPr lang="en-US" dirty="0"/>
            </a:br>
            <a:r>
              <a:rPr lang="en-US" dirty="0"/>
              <a:t>Column Level Duplicate Value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D83317-821C-4C04-3EB9-8EFA9D80A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77843"/>
              </p:ext>
            </p:extLst>
          </p:nvPr>
        </p:nvGraphicFramePr>
        <p:xfrm>
          <a:off x="1097280" y="1984375"/>
          <a:ext cx="10602906" cy="42976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02229">
                  <a:extLst>
                    <a:ext uri="{9D8B030D-6E8A-4147-A177-3AD203B41FA5}">
                      <a16:colId xmlns:a16="http://schemas.microsoft.com/office/drawing/2014/main" val="2247250819"/>
                    </a:ext>
                  </a:extLst>
                </a:gridCol>
                <a:gridCol w="1589532">
                  <a:extLst>
                    <a:ext uri="{9D8B030D-6E8A-4147-A177-3AD203B41FA5}">
                      <a16:colId xmlns:a16="http://schemas.microsoft.com/office/drawing/2014/main" val="3533821683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842532280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428723168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677224816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3097413887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50694897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student_id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student_name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course_id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course_name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faculty_id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faculty_name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salary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947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Rahul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Dr. Verma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05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Dr. Verma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7011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Ankit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Ms. Neha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9883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Ms. Neha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006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Mr. 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9142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Deepak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Python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Mr. 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315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Meena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DBMS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Dr. Verma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3483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Karan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Ms. Neha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3819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109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Simran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Dr. Arjun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595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Riya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C++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Dr. Arjun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248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0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817A7-77FE-E19B-8F78-A716C977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5052-8B74-E31B-557B-9AC94F73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b="1" dirty="0"/>
              <a:t>It Is A Technique To Remove Or Reduce Redundancy Or Duplicacy From Table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b="1" dirty="0"/>
              <a:t>Normalization</a:t>
            </a:r>
            <a:r>
              <a:rPr lang="en-GB" sz="2400" dirty="0"/>
              <a:t> Is The Process Of </a:t>
            </a:r>
            <a:r>
              <a:rPr lang="en-GB" sz="2400" b="1" dirty="0"/>
              <a:t>Organizing Data In A Database</a:t>
            </a:r>
            <a:r>
              <a:rPr lang="en-GB" sz="2400" dirty="0"/>
              <a:t> So That:</a:t>
            </a: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r>
              <a:rPr lang="en-GB" sz="2400" dirty="0"/>
              <a:t>There Is </a:t>
            </a:r>
            <a:r>
              <a:rPr lang="en-GB" sz="2400" b="1" dirty="0"/>
              <a:t>No Duplicate (Repeated) Data</a:t>
            </a:r>
            <a:endParaRPr lang="en-GB" sz="2400" dirty="0"/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Data Is </a:t>
            </a:r>
            <a:r>
              <a:rPr lang="en-GB" sz="2400" b="1" dirty="0"/>
              <a:t>Stored In The Right Place</a:t>
            </a:r>
            <a:endParaRPr lang="en-GB" sz="2400" dirty="0"/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/>
              <a:t>Relationships Between Tables Are </a:t>
            </a:r>
            <a:r>
              <a:rPr lang="en-GB" sz="2400" b="1" dirty="0"/>
              <a:t>Clear And Efficient</a:t>
            </a:r>
            <a:endParaRPr lang="en-GB" sz="2400" dirty="0"/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782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1361-AB1B-1B3B-7222-278F7DCB3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00099"/>
            <a:ext cx="10058400" cy="1308101"/>
          </a:xfrm>
        </p:spPr>
        <p:txBody>
          <a:bodyPr>
            <a:normAutofit fontScale="90000"/>
          </a:bodyPr>
          <a:lstStyle/>
          <a:p>
            <a:r>
              <a:rPr lang="en-GB" dirty="0"/>
              <a:t>What Does Normalization Do?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7CB6D-4DC4-8622-94DC-BA8AC59C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✅ </a:t>
            </a:r>
            <a:r>
              <a:rPr lang="en-GB" b="1" dirty="0"/>
              <a:t>Removes redundancy</a:t>
            </a:r>
            <a:br>
              <a:rPr lang="en-GB" dirty="0"/>
            </a:br>
            <a:r>
              <a:rPr lang="en-GB" dirty="0"/>
              <a:t>→ No same data repeated again and again.</a:t>
            </a:r>
          </a:p>
          <a:p>
            <a:r>
              <a:rPr lang="en-GB" dirty="0"/>
              <a:t>✅ </a:t>
            </a:r>
            <a:r>
              <a:rPr lang="en-GB" b="1" dirty="0"/>
              <a:t>Breaks big tables into smaller related tables</a:t>
            </a:r>
            <a:br>
              <a:rPr lang="en-GB" dirty="0"/>
            </a:br>
            <a:r>
              <a:rPr lang="en-GB" dirty="0"/>
              <a:t>→ Like splitting a "students + courses + faculty" table into three smaller ones.</a:t>
            </a:r>
          </a:p>
          <a:p>
            <a:r>
              <a:rPr lang="en-GB" dirty="0"/>
              <a:t>✅ </a:t>
            </a:r>
            <a:r>
              <a:rPr lang="en-GB" b="1" dirty="0"/>
              <a:t>Helps avoid problems</a:t>
            </a:r>
            <a:br>
              <a:rPr lang="en-GB" dirty="0"/>
            </a:br>
            <a:r>
              <a:rPr lang="en-GB" dirty="0"/>
              <a:t>→ Like </a:t>
            </a:r>
            <a:r>
              <a:rPr lang="en-GB" b="1" dirty="0"/>
              <a:t>insertion</a:t>
            </a:r>
            <a:r>
              <a:rPr lang="en-GB" dirty="0"/>
              <a:t>, </a:t>
            </a:r>
            <a:r>
              <a:rPr lang="en-GB" b="1" dirty="0"/>
              <a:t>update</a:t>
            </a:r>
            <a:r>
              <a:rPr lang="en-GB" dirty="0"/>
              <a:t>, and </a:t>
            </a:r>
            <a:r>
              <a:rPr lang="en-GB" b="1" dirty="0"/>
              <a:t>deletion anomalies</a:t>
            </a:r>
            <a:r>
              <a:rPr lang="en-GB" dirty="0"/>
              <a:t>.</a:t>
            </a:r>
          </a:p>
          <a:p>
            <a:r>
              <a:rPr lang="en-GB" dirty="0"/>
              <a:t>✅ </a:t>
            </a:r>
            <a:r>
              <a:rPr lang="en-GB" b="1" dirty="0"/>
              <a:t>Improves consistency</a:t>
            </a:r>
            <a:br>
              <a:rPr lang="en-GB" dirty="0"/>
            </a:br>
            <a:r>
              <a:rPr lang="en-GB" dirty="0"/>
              <a:t>→ Each piece of data is stored only once and updated easily.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13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C981-09FD-D39F-C209-C2C10D4F1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200" dirty="0"/>
              <a:t>1NF (First Normal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FED4A-DC81-0C8A-4E51-37668E987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A Table Is In </a:t>
            </a:r>
            <a:r>
              <a:rPr lang="en-GB" sz="2000" b="1" dirty="0"/>
              <a:t>1NF</a:t>
            </a:r>
            <a:r>
              <a:rPr lang="en-GB" sz="2000" dirty="0"/>
              <a:t> If:</a:t>
            </a:r>
          </a:p>
          <a:p>
            <a:r>
              <a:rPr lang="en-GB" sz="2000" dirty="0"/>
              <a:t>✅ </a:t>
            </a:r>
            <a:r>
              <a:rPr lang="en-GB" sz="2000" b="1" dirty="0"/>
              <a:t>Each Column Has Only Atomic (Single) Values</a:t>
            </a:r>
            <a:br>
              <a:rPr lang="en-GB" sz="2000" dirty="0"/>
            </a:br>
            <a:r>
              <a:rPr lang="en-GB" sz="2000" dirty="0"/>
              <a:t>→ No Multiple Values In One Cell</a:t>
            </a:r>
          </a:p>
          <a:p>
            <a:r>
              <a:rPr lang="en-GB" sz="2000" dirty="0"/>
              <a:t>✅ </a:t>
            </a:r>
            <a:r>
              <a:rPr lang="en-GB" sz="2000" b="1" dirty="0"/>
              <a:t>All Rows Are Unique</a:t>
            </a:r>
            <a:endParaRPr lang="en-GB" sz="2000" dirty="0"/>
          </a:p>
          <a:p>
            <a:r>
              <a:rPr lang="en-GB" sz="2000" dirty="0"/>
              <a:t>✅ </a:t>
            </a:r>
            <a:r>
              <a:rPr lang="en-GB" sz="2000" b="1" dirty="0"/>
              <a:t>All Columns Store The Same Type Of Data</a:t>
            </a:r>
            <a:r>
              <a:rPr lang="en-GB" sz="2000" dirty="0"/>
              <a:t> (In That Column)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49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8048D-2415-130C-940A-9DC100A3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Not In First Normal Form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6C5372-2983-C689-2F2D-D17083DF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4173975"/>
            <a:ext cx="73548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Subjects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has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values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one cell — this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violates 1NF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E5694E-F874-C45B-612C-C13EB69F47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507854"/>
              </p:ext>
            </p:extLst>
          </p:nvPr>
        </p:nvGraphicFramePr>
        <p:xfrm>
          <a:off x="1097280" y="2437924"/>
          <a:ext cx="10058400" cy="14630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500869238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76472569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22183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StudentID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Subjects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3121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Math,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698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English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093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Math, Hindi, Science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4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9059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{0E40EBF1-4822-4A94-AB2C-71260A552AEE}TFf0a5ceae-4542-492d-822e-d65a94fb0e1e2a8bfc10_win32-70e309b38cd8</Template>
  <TotalTime>1246</TotalTime>
  <Words>1652</Words>
  <Application>Microsoft Office PowerPoint</Application>
  <PresentationFormat>Widescreen</PresentationFormat>
  <Paragraphs>473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 Unicode MS</vt:lpstr>
      <vt:lpstr>Arial</vt:lpstr>
      <vt:lpstr>Bookman Old Style</vt:lpstr>
      <vt:lpstr>Calibri</vt:lpstr>
      <vt:lpstr>Franklin Gothic Book</vt:lpstr>
      <vt:lpstr>Trebuchet MS</vt:lpstr>
      <vt:lpstr>Wingdings</vt:lpstr>
      <vt:lpstr>Custom</vt:lpstr>
      <vt:lpstr>DBMS DAY-6</vt:lpstr>
      <vt:lpstr>Your best quote that reflects your approach… “It’s one small step for man, one giant leap for mankind.”</vt:lpstr>
      <vt:lpstr>Problem With This Table</vt:lpstr>
      <vt:lpstr>How We Can Solve</vt:lpstr>
      <vt:lpstr>Problem with This Table  Column Level Duplicate Value</vt:lpstr>
      <vt:lpstr>Normalization</vt:lpstr>
      <vt:lpstr>What Does Normalization Do? </vt:lpstr>
      <vt:lpstr>1NF (First Normal Form)</vt:lpstr>
      <vt:lpstr>Not In First Normal Form</vt:lpstr>
      <vt:lpstr>After Applying 1NF with Composite Primary Key</vt:lpstr>
      <vt:lpstr>2NF (Second Normal Form)</vt:lpstr>
      <vt:lpstr>Table in 1NF but Not in 2NF:</vt:lpstr>
      <vt:lpstr>Why That’s a Problem? </vt:lpstr>
      <vt:lpstr>Convert to 2NF</vt:lpstr>
      <vt:lpstr>Third Normal Form (3NF)</vt:lpstr>
      <vt:lpstr>Before 3NF</vt:lpstr>
      <vt:lpstr>Fix It (Apply 3NF)</vt:lpstr>
      <vt:lpstr>BCNF (Boyce-Codd Normal Form)</vt:lpstr>
      <vt:lpstr>What is a Determinant?</vt:lpstr>
      <vt:lpstr>Problem Example (in 3NF but not BCNF): </vt:lpstr>
      <vt:lpstr>Why It's Not in BCNF? </vt:lpstr>
      <vt:lpstr>Solution – Decompose Tables: </vt:lpstr>
      <vt:lpstr>4 Normal Form</vt:lpstr>
      <vt:lpstr>Problem: Multi-Valued Dependency</vt:lpstr>
      <vt:lpstr>Solution: Split Into Two Tables (Normalize to 4NF)</vt:lpstr>
      <vt:lpstr>Transaction</vt:lpstr>
      <vt:lpstr>ACID Properties </vt:lpstr>
      <vt:lpstr>PowerPoint Presentation</vt:lpstr>
      <vt:lpstr>PowerPoint Presentation</vt:lpstr>
      <vt:lpstr>MongoDB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Srajan shukla</dc:creator>
  <cp:lastModifiedBy>Srajan shukla</cp:lastModifiedBy>
  <cp:revision>5</cp:revision>
  <dcterms:created xsi:type="dcterms:W3CDTF">2025-06-15T06:38:00Z</dcterms:created>
  <dcterms:modified xsi:type="dcterms:W3CDTF">2025-06-16T03:32:38Z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