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304" r:id="rId9"/>
    <p:sldId id="305" r:id="rId10"/>
    <p:sldId id="310" r:id="rId11"/>
    <p:sldId id="311" r:id="rId12"/>
    <p:sldId id="312" r:id="rId13"/>
    <p:sldId id="307" r:id="rId14"/>
    <p:sldId id="308" r:id="rId15"/>
    <p:sldId id="309" r:id="rId16"/>
    <p:sldId id="314" r:id="rId17"/>
    <p:sldId id="315" r:id="rId18"/>
    <p:sldId id="329" r:id="rId19"/>
    <p:sldId id="330" r:id="rId20"/>
    <p:sldId id="33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A5-3F85-41EB-B9DE-19B1DF12147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9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A5-3F85-41EB-B9DE-19B1DF12147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5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A5-3F85-41EB-B9DE-19B1DF12147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36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A5-3F85-41EB-B9DE-19B1DF12147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A5-3F85-41EB-B9DE-19B1DF12147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2279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A5-3F85-41EB-B9DE-19B1DF12147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3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A5-3F85-41EB-B9DE-19B1DF12147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30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A5-3F85-41EB-B9DE-19B1DF12147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2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A5-3F85-41EB-B9DE-19B1DF12147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6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A5-3F85-41EB-B9DE-19B1DF12147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2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A5-3F85-41EB-B9DE-19B1DF12147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7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A5-3F85-41EB-B9DE-19B1DF12147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A5-3F85-41EB-B9DE-19B1DF12147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9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A5-3F85-41EB-B9DE-19B1DF12147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1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A5-3F85-41EB-B9DE-19B1DF12147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9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A5-3F85-41EB-B9DE-19B1DF12147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7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A03A5-3F85-41EB-B9DE-19B1DF12147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1537-8CB7-D494-3F91-B7CEFAF5B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DATABASE DAY-4  </a:t>
            </a:r>
          </a:p>
        </p:txBody>
      </p:sp>
    </p:spTree>
    <p:extLst>
      <p:ext uri="{BB962C8B-B14F-4D97-AF65-F5344CB8AC3E}">
        <p14:creationId xmlns:p14="http://schemas.microsoft.com/office/powerpoint/2010/main" val="1066562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C33FE4-5F63-328A-0CFB-881E51513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350084"/>
              </p:ext>
            </p:extLst>
          </p:nvPr>
        </p:nvGraphicFramePr>
        <p:xfrm>
          <a:off x="702821" y="14463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320175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302329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78929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TrainerID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98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Abhinav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AI/ML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38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Ashish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2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Srajan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DBMS/Data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947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6C7743-BFFC-B4E7-BE41-36D045C8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344623"/>
              </p:ext>
            </p:extLst>
          </p:nvPr>
        </p:nvGraphicFramePr>
        <p:xfrm>
          <a:off x="702821" y="231279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660806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925504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56368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TrainerID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33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99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7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47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36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7FCFC0-E887-4227-5DD9-9BC309095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019418"/>
              </p:ext>
            </p:extLst>
          </p:nvPr>
        </p:nvGraphicFramePr>
        <p:xfrm>
          <a:off x="382309" y="273378"/>
          <a:ext cx="9256991" cy="369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261931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78996395"/>
                    </a:ext>
                  </a:extLst>
                </a:gridCol>
                <a:gridCol w="2248281">
                  <a:extLst>
                    <a:ext uri="{9D8B030D-6E8A-4147-A177-3AD203B41FA5}">
                      <a16:colId xmlns:a16="http://schemas.microsoft.com/office/drawing/2014/main" val="2837796260"/>
                    </a:ext>
                  </a:extLst>
                </a:gridCol>
                <a:gridCol w="1295718">
                  <a:extLst>
                    <a:ext uri="{9D8B030D-6E8A-4147-A177-3AD203B41FA5}">
                      <a16:colId xmlns:a16="http://schemas.microsoft.com/office/drawing/2014/main" val="28900025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85864694"/>
                    </a:ext>
                  </a:extLst>
                </a:gridCol>
                <a:gridCol w="1648991">
                  <a:extLst>
                    <a:ext uri="{9D8B030D-6E8A-4147-A177-3AD203B41FA5}">
                      <a16:colId xmlns:a16="http://schemas.microsoft.com/office/drawing/2014/main" val="110280582"/>
                    </a:ext>
                  </a:extLst>
                </a:gridCol>
              </a:tblGrid>
              <a:tr h="34578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TrainerID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CourseID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725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Abhinav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AI/ML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04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Abhinav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AI/ML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16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Abhinav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AI/ML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Ravi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630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Ashish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2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Ashish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348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Ashish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Ravi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665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Srajan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DBMS/Data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160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Srajan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DBMS/Data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694884"/>
                  </a:ext>
                </a:extLst>
              </a:tr>
              <a:tr h="2225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Srajan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DBMS/Data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Ravi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277254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A3F9C0-DCA0-AF5B-028F-3C9BBC1BA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962620"/>
              </p:ext>
            </p:extLst>
          </p:nvPr>
        </p:nvGraphicFramePr>
        <p:xfrm>
          <a:off x="536461" y="4771813"/>
          <a:ext cx="9256991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286780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6961337"/>
                    </a:ext>
                  </a:extLst>
                </a:gridCol>
                <a:gridCol w="2248281">
                  <a:extLst>
                    <a:ext uri="{9D8B030D-6E8A-4147-A177-3AD203B41FA5}">
                      <a16:colId xmlns:a16="http://schemas.microsoft.com/office/drawing/2014/main" val="1453022451"/>
                    </a:ext>
                  </a:extLst>
                </a:gridCol>
                <a:gridCol w="1295718">
                  <a:extLst>
                    <a:ext uri="{9D8B030D-6E8A-4147-A177-3AD203B41FA5}">
                      <a16:colId xmlns:a16="http://schemas.microsoft.com/office/drawing/2014/main" val="26044278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27054460"/>
                    </a:ext>
                  </a:extLst>
                </a:gridCol>
                <a:gridCol w="1648991">
                  <a:extLst>
                    <a:ext uri="{9D8B030D-6E8A-4147-A177-3AD203B41FA5}">
                      <a16:colId xmlns:a16="http://schemas.microsoft.com/office/drawing/2014/main" val="3698066067"/>
                    </a:ext>
                  </a:extLst>
                </a:gridCol>
              </a:tblGrid>
              <a:tr h="34578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TrainerID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TrainerID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259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Abhinav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AI/ML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301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Ashish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764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Srajan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DBMS/Data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Ravi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508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26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FD66742-5A61-D2D0-15A9-8F1A0BD83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87" y="1011759"/>
            <a:ext cx="8815458" cy="544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INNER JOINS TASKS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all student names with their trainer names.</a:t>
            </a: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>
                <a:latin typeface="Arial" panose="020B0604020202020204" pitchFamily="34" charset="0"/>
              </a:rPr>
              <a:t>List students and the courses they are enrolled in</a:t>
            </a:r>
            <a:r>
              <a:rPr lang="en-US" altLang="en-US" sz="900" b="1" dirty="0">
                <a:latin typeface="Arial" panose="020B0604020202020204" pitchFamily="34" charset="0"/>
              </a:rPr>
              <a:t>.</a:t>
            </a:r>
          </a:p>
          <a:p>
            <a:pPr marL="34290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>
                <a:latin typeface="Arial" panose="020B0604020202020204" pitchFamily="34" charset="0"/>
              </a:rPr>
              <a:t>Show student name, course name, and trainer name.</a:t>
            </a:r>
          </a:p>
          <a:p>
            <a:pPr marL="34290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GB" b="1" dirty="0">
                <a:latin typeface="Arial" panose="020B0604020202020204" pitchFamily="34" charset="0"/>
              </a:rPr>
              <a:t>Find which trainer is assigned to student 'Ram’.</a:t>
            </a:r>
          </a:p>
          <a:p>
            <a:pPr marL="34290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GB" b="1" dirty="0">
                <a:latin typeface="Arial" panose="020B0604020202020204" pitchFamily="34" charset="0"/>
              </a:rPr>
              <a:t>Find which course 'Mohan' is learning.</a:t>
            </a:r>
          </a:p>
          <a:p>
            <a:pPr marL="34290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GB" b="1" dirty="0">
                <a:latin typeface="Arial" panose="020B0604020202020204" pitchFamily="34" charset="0"/>
              </a:rPr>
              <a:t>Get the total number of students under each trainer.</a:t>
            </a:r>
          </a:p>
          <a:p>
            <a:pPr marL="34290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GB" b="1" dirty="0">
                <a:latin typeface="Arial" panose="020B0604020202020204" pitchFamily="34" charset="0"/>
              </a:rPr>
              <a:t>Show all students learning from 'Ashish’.</a:t>
            </a:r>
          </a:p>
          <a:p>
            <a:pPr marL="34290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GB" b="1" dirty="0">
                <a:latin typeface="Arial" panose="020B0604020202020204" pitchFamily="34" charset="0"/>
              </a:rPr>
              <a:t>List courses that have more than 1 student enrolled.</a:t>
            </a:r>
          </a:p>
          <a:p>
            <a:pPr marL="34290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GB" b="1" dirty="0">
                <a:latin typeface="Arial" panose="020B0604020202020204" pitchFamily="34" charset="0"/>
              </a:rPr>
              <a:t>List student names and their Trainer IDs.</a:t>
            </a:r>
          </a:p>
          <a:p>
            <a:pPr marL="34290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GB" b="1" dirty="0">
                <a:latin typeface="Arial" panose="020B0604020202020204" pitchFamily="34" charset="0"/>
              </a:rPr>
              <a:t>Show all student-trainer pairs where trainer teaches "DS".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009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7DA3-DF48-7865-25E3-983353B8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JOIN (LEFT OUTER JOIN)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9D42B-9DFE-7F0C-0CE2-D27983C6C18F}"/>
              </a:ext>
            </a:extLst>
          </p:cNvPr>
          <p:cNvSpPr txBox="1"/>
          <p:nvPr/>
        </p:nvSpPr>
        <p:spPr>
          <a:xfrm>
            <a:off x="677334" y="1172286"/>
            <a:ext cx="8249850" cy="2215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2F467-FD30-FA11-1395-98ADC92FEE0E}"/>
              </a:ext>
            </a:extLst>
          </p:cNvPr>
          <p:cNvSpPr txBox="1"/>
          <p:nvPr/>
        </p:nvSpPr>
        <p:spPr>
          <a:xfrm>
            <a:off x="677334" y="1696825"/>
            <a:ext cx="8249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Returns </a:t>
            </a:r>
            <a:r>
              <a:rPr lang="en-GB" b="1" dirty="0"/>
              <a:t>all rows from the left table</a:t>
            </a:r>
            <a:r>
              <a:rPr lang="en-GB" dirty="0"/>
              <a:t>, and matched rows from the right. If no match, right side has NULL.</a:t>
            </a:r>
          </a:p>
          <a:p>
            <a:r>
              <a:rPr lang="en-GB" dirty="0"/>
              <a:t>Use to include </a:t>
            </a:r>
            <a:r>
              <a:rPr lang="en-GB" b="1" dirty="0"/>
              <a:t>all records from main table</a:t>
            </a:r>
            <a:r>
              <a:rPr lang="en-GB" dirty="0"/>
              <a:t>, even if not related.</a:t>
            </a:r>
            <a:endParaRPr lang="en-US" dirty="0"/>
          </a:p>
        </p:txBody>
      </p:sp>
      <p:pic>
        <p:nvPicPr>
          <p:cNvPr id="3074" name="Picture 2" descr="Using SQL Self Join With LEFT JOIN">
            <a:extLst>
              <a:ext uri="{FF2B5EF4-FFF2-40B4-BE49-F238E27FC236}">
                <a16:creationId xmlns:a16="http://schemas.microsoft.com/office/drawing/2014/main" id="{7F09BE45-F103-EFEB-012A-D718E7E96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997" y="3076575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E7458B-1E97-6159-55B3-6C62461FAAF6}"/>
              </a:ext>
            </a:extLst>
          </p:cNvPr>
          <p:cNvSpPr txBox="1"/>
          <p:nvPr/>
        </p:nvSpPr>
        <p:spPr>
          <a:xfrm>
            <a:off x="863143" y="3610430"/>
            <a:ext cx="6103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SELECT </a:t>
            </a:r>
            <a:r>
              <a:rPr lang="en-GB" i="1" dirty="0" err="1"/>
              <a:t>column_name</a:t>
            </a:r>
            <a:r>
              <a:rPr lang="en-GB" i="1" dirty="0"/>
              <a:t>(s)</a:t>
            </a:r>
            <a:br>
              <a:rPr lang="en-GB" dirty="0"/>
            </a:br>
            <a:r>
              <a:rPr lang="en-GB" dirty="0"/>
              <a:t>FROM </a:t>
            </a:r>
            <a:r>
              <a:rPr lang="en-GB" i="1" dirty="0"/>
              <a:t>table1</a:t>
            </a:r>
            <a:br>
              <a:rPr lang="en-GB" dirty="0"/>
            </a:br>
            <a:r>
              <a:rPr lang="en-GB" dirty="0"/>
              <a:t>LEFT JOIN </a:t>
            </a:r>
            <a:r>
              <a:rPr lang="en-GB" i="1" dirty="0"/>
              <a:t>table2</a:t>
            </a:r>
            <a:br>
              <a:rPr lang="en-GB" i="1" dirty="0"/>
            </a:br>
            <a:r>
              <a:rPr lang="en-GB" dirty="0"/>
              <a:t>ON </a:t>
            </a:r>
            <a:r>
              <a:rPr lang="en-GB" i="1" dirty="0"/>
              <a:t>table1.column_name </a:t>
            </a:r>
            <a:r>
              <a:rPr lang="en-GB" dirty="0"/>
              <a:t>=</a:t>
            </a:r>
            <a:r>
              <a:rPr lang="en-GB" i="1" dirty="0"/>
              <a:t> table2.column_name</a:t>
            </a:r>
            <a:r>
              <a:rPr lang="en-GB" dirty="0"/>
              <a:t>;</a:t>
            </a:r>
          </a:p>
          <a:p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47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DAF69D-6511-471B-15A9-B822B32C5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80424"/>
              </p:ext>
            </p:extLst>
          </p:nvPr>
        </p:nvGraphicFramePr>
        <p:xfrm>
          <a:off x="555314" y="605447"/>
          <a:ext cx="5034782" cy="1966303"/>
        </p:xfrm>
        <a:graphic>
          <a:graphicData uri="http://schemas.openxmlformats.org/drawingml/2006/table">
            <a:tbl>
              <a:tblPr/>
              <a:tblGrid>
                <a:gridCol w="2517391">
                  <a:extLst>
                    <a:ext uri="{9D8B030D-6E8A-4147-A177-3AD203B41FA5}">
                      <a16:colId xmlns:a16="http://schemas.microsoft.com/office/drawing/2014/main" val="2054089325"/>
                    </a:ext>
                  </a:extLst>
                </a:gridCol>
                <a:gridCol w="2517391">
                  <a:extLst>
                    <a:ext uri="{9D8B030D-6E8A-4147-A177-3AD203B41FA5}">
                      <a16:colId xmlns:a16="http://schemas.microsoft.com/office/drawing/2014/main" val="3672180223"/>
                    </a:ext>
                  </a:extLst>
                </a:gridCol>
              </a:tblGrid>
              <a:tr h="393911">
                <a:tc>
                  <a:txBody>
                    <a:bodyPr/>
                    <a:lstStyle/>
                    <a:p>
                      <a:r>
                        <a:rPr lang="en-US" b="1" dirty="0" err="1"/>
                        <a:t>student_id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551642"/>
                  </a:ext>
                </a:extLst>
              </a:tr>
              <a:tr h="39391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699984"/>
                  </a:ext>
                </a:extLst>
              </a:tr>
              <a:tr h="393911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Simran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342350"/>
                  </a:ext>
                </a:extLst>
              </a:tr>
              <a:tr h="393911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Ayaan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144313"/>
                  </a:ext>
                </a:extLst>
              </a:tr>
              <a:tr h="390659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Neha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0820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6AFC6D-A317-3038-79E2-6EF3699BF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75290"/>
              </p:ext>
            </p:extLst>
          </p:nvPr>
        </p:nvGraphicFramePr>
        <p:xfrm>
          <a:off x="5848350" y="491318"/>
          <a:ext cx="515122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613">
                  <a:extLst>
                    <a:ext uri="{9D8B030D-6E8A-4147-A177-3AD203B41FA5}">
                      <a16:colId xmlns:a16="http://schemas.microsoft.com/office/drawing/2014/main" val="1706659622"/>
                    </a:ext>
                  </a:extLst>
                </a:gridCol>
                <a:gridCol w="2575613">
                  <a:extLst>
                    <a:ext uri="{9D8B030D-6E8A-4147-A177-3AD203B41FA5}">
                      <a16:colId xmlns:a16="http://schemas.microsoft.com/office/drawing/2014/main" val="2199041420"/>
                    </a:ext>
                  </a:extLst>
                </a:gridCol>
              </a:tblGrid>
              <a:tr h="328259">
                <a:tc>
                  <a:txBody>
                    <a:bodyPr/>
                    <a:lstStyle/>
                    <a:p>
                      <a:r>
                        <a:rPr lang="en-US" dirty="0" err="1"/>
                        <a:t>student_id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2509118"/>
                  </a:ext>
                </a:extLst>
              </a:tr>
              <a:tr h="328259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641367"/>
                  </a:ext>
                </a:extLst>
              </a:tr>
              <a:tr h="3282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Java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369804"/>
                  </a:ext>
                </a:extLst>
              </a:tr>
              <a:tr h="328259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Web Dev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87342"/>
                  </a:ext>
                </a:extLst>
              </a:tr>
              <a:tr h="328259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72695"/>
                  </a:ext>
                </a:extLst>
              </a:tr>
              <a:tr h="3282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500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FA4B7F-B7C1-4781-2BAE-51F76805B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911728"/>
              </p:ext>
            </p:extLst>
          </p:nvPr>
        </p:nvGraphicFramePr>
        <p:xfrm>
          <a:off x="1526096" y="402751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78680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44683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71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Python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54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Simran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Java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48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Ayaan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64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Neha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Dev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677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598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04E3137-D184-8520-2F28-E832543110C2}"/>
              </a:ext>
            </a:extLst>
          </p:cNvPr>
          <p:cNvSpPr txBox="1"/>
          <p:nvPr/>
        </p:nvSpPr>
        <p:spPr>
          <a:xfrm>
            <a:off x="4939645" y="3536738"/>
            <a:ext cx="533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 Table</a:t>
            </a:r>
          </a:p>
        </p:txBody>
      </p:sp>
    </p:spTree>
    <p:extLst>
      <p:ext uri="{BB962C8B-B14F-4D97-AF65-F5344CB8AC3E}">
        <p14:creationId xmlns:p14="http://schemas.microsoft.com/office/powerpoint/2010/main" val="2011613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6A10-910B-2C97-99F4-F3738FA8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RIGHT JOIN</a:t>
            </a:r>
            <a:r>
              <a:rPr lang="en-GB" dirty="0"/>
              <a:t> (Right Outer Join)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72B59-2744-52BD-CCD5-398AFC8BDBC9}"/>
              </a:ext>
            </a:extLst>
          </p:cNvPr>
          <p:cNvSpPr txBox="1"/>
          <p:nvPr/>
        </p:nvSpPr>
        <p:spPr>
          <a:xfrm>
            <a:off x="653592" y="1679438"/>
            <a:ext cx="62552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Returns </a:t>
            </a:r>
            <a:r>
              <a:rPr lang="en-GB" b="1" dirty="0"/>
              <a:t>all rows from the right table</a:t>
            </a:r>
            <a:r>
              <a:rPr lang="en-GB" dirty="0"/>
              <a:t>, and matched rows from the left. If no match, left side has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When to Use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keep everything from secondary table, even if not </a:t>
            </a:r>
            <a:r>
              <a:rPr lang="en-GB" dirty="0" err="1"/>
              <a:t>related.Example</a:t>
            </a:r>
            <a:r>
              <a:rPr lang="en-GB" dirty="0"/>
              <a:t>: All products, even if not purchased.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Reverse of LEFT </a:t>
            </a:r>
            <a:r>
              <a:rPr lang="en-GB" dirty="0" err="1"/>
              <a:t>JOIN.Not</a:t>
            </a:r>
            <a:r>
              <a:rPr lang="en-GB" dirty="0"/>
              <a:t> used often—can usually be swapped by flipping tables in LEFT </a:t>
            </a:r>
            <a:r>
              <a:rPr lang="en-GB" dirty="0" err="1"/>
              <a:t>JOIN.Highlights</a:t>
            </a:r>
            <a:r>
              <a:rPr lang="en-GB" dirty="0"/>
              <a:t> records that lack corresponding data on the left.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SELECT </a:t>
            </a:r>
            <a:r>
              <a:rPr lang="en-GB" i="1" dirty="0" err="1"/>
              <a:t>column_name</a:t>
            </a:r>
            <a:r>
              <a:rPr lang="en-GB" i="1" dirty="0"/>
              <a:t>(s)</a:t>
            </a:r>
            <a:br>
              <a:rPr lang="en-GB" dirty="0"/>
            </a:br>
            <a:r>
              <a:rPr lang="en-GB" dirty="0"/>
              <a:t>FROM </a:t>
            </a:r>
            <a:r>
              <a:rPr lang="en-GB" i="1" dirty="0"/>
              <a:t>table1</a:t>
            </a:r>
            <a:br>
              <a:rPr lang="en-GB" dirty="0"/>
            </a:br>
            <a:r>
              <a:rPr lang="en-GB" dirty="0"/>
              <a:t>RIGHT JOIN </a:t>
            </a:r>
            <a:r>
              <a:rPr lang="en-GB" i="1" dirty="0"/>
              <a:t>table2</a:t>
            </a:r>
            <a:br>
              <a:rPr lang="en-GB" i="1" dirty="0"/>
            </a:br>
            <a:r>
              <a:rPr lang="en-GB" dirty="0"/>
              <a:t>ON </a:t>
            </a:r>
            <a:r>
              <a:rPr lang="en-GB" i="1" dirty="0"/>
              <a:t>table1.column_name </a:t>
            </a:r>
            <a:r>
              <a:rPr lang="en-GB" dirty="0"/>
              <a:t>=</a:t>
            </a:r>
            <a:r>
              <a:rPr lang="en-GB" i="1" dirty="0"/>
              <a:t> table2.column_name</a:t>
            </a:r>
            <a:r>
              <a:rPr lang="en-GB" dirty="0"/>
              <a:t>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148" name="Picture 4" descr="right-join">
            <a:extLst>
              <a:ext uri="{FF2B5EF4-FFF2-40B4-BE49-F238E27FC236}">
                <a16:creationId xmlns:a16="http://schemas.microsoft.com/office/drawing/2014/main" id="{219B0A4A-C9CC-65F2-9324-153A85784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908" y="2251976"/>
            <a:ext cx="47625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0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D024-E1C0-66D6-E4EF-08CC9489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559" y="161925"/>
            <a:ext cx="8596668" cy="647700"/>
          </a:xfrm>
        </p:spPr>
        <p:txBody>
          <a:bodyPr/>
          <a:lstStyle/>
          <a:p>
            <a:r>
              <a:rPr lang="en-US" dirty="0"/>
              <a:t>CROSS JOIN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7DC74-AB89-BC62-9F79-6279E7BDC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571892"/>
              </p:ext>
            </p:extLst>
          </p:nvPr>
        </p:nvGraphicFramePr>
        <p:xfrm>
          <a:off x="572559" y="4501515"/>
          <a:ext cx="7961486" cy="2194560"/>
        </p:xfrm>
        <a:graphic>
          <a:graphicData uri="http://schemas.openxmlformats.org/drawingml/2006/table">
            <a:tbl>
              <a:tblPr/>
              <a:tblGrid>
                <a:gridCol w="3980743">
                  <a:extLst>
                    <a:ext uri="{9D8B030D-6E8A-4147-A177-3AD203B41FA5}">
                      <a16:colId xmlns:a16="http://schemas.microsoft.com/office/drawing/2014/main" val="3882629796"/>
                    </a:ext>
                  </a:extLst>
                </a:gridCol>
                <a:gridCol w="3980743">
                  <a:extLst>
                    <a:ext uri="{9D8B030D-6E8A-4147-A177-3AD203B41FA5}">
                      <a16:colId xmlns:a16="http://schemas.microsoft.com/office/drawing/2014/main" val="3244891307"/>
                    </a:ext>
                  </a:extLst>
                </a:gridCol>
              </a:tblGrid>
              <a:tr h="300176">
                <a:tc>
                  <a:txBody>
                    <a:bodyPr/>
                    <a:lstStyle/>
                    <a:p>
                      <a:r>
                        <a:rPr lang="en-US" b="1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course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792433"/>
                  </a:ext>
                </a:extLst>
              </a:tr>
              <a:tr h="300176">
                <a:tc>
                  <a:txBody>
                    <a:bodyPr/>
                    <a:lstStyle/>
                    <a:p>
                      <a:r>
                        <a:rPr lang="en-US"/>
                        <a:t>Raj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Python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217125"/>
                  </a:ext>
                </a:extLst>
              </a:tr>
              <a:tr h="300176">
                <a:tc>
                  <a:txBody>
                    <a:bodyPr/>
                    <a:lstStyle/>
                    <a:p>
                      <a:r>
                        <a:rPr lang="en-US" dirty="0"/>
                        <a:t>Simran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929717"/>
                  </a:ext>
                </a:extLst>
              </a:tr>
              <a:tr h="300176">
                <a:tc>
                  <a:txBody>
                    <a:bodyPr/>
                    <a:lstStyle/>
                    <a:p>
                      <a:r>
                        <a:rPr lang="en-US"/>
                        <a:t>Neha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Dev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30728"/>
                  </a:ext>
                </a:extLst>
              </a:tr>
              <a:tr h="300176">
                <a:tc>
                  <a:txBody>
                    <a:bodyPr/>
                    <a:lstStyle/>
                    <a:p>
                      <a:r>
                        <a:rPr lang="en-US"/>
                        <a:t>Ayaan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07399"/>
                  </a:ext>
                </a:extLst>
              </a:tr>
              <a:tr h="300176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8630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67A0B93A-EF8B-B226-D168-D8F4EBC4B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559" y="1303526"/>
            <a:ext cx="9647766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 all rows from both tables. Matched rows appear once, unmatched rows get NULLs.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/>
              <a:t>SELECT </a:t>
            </a:r>
            <a:r>
              <a:rPr lang="en-GB" i="1" dirty="0" err="1"/>
              <a:t>column_name</a:t>
            </a:r>
            <a:r>
              <a:rPr lang="en-GB" i="1" dirty="0"/>
              <a:t>(s)</a:t>
            </a:r>
            <a:br>
              <a:rPr lang="en-GB" sz="1600" dirty="0"/>
            </a:br>
            <a:r>
              <a:rPr lang="en-GB" dirty="0"/>
              <a:t>FROM </a:t>
            </a:r>
            <a:r>
              <a:rPr lang="en-GB" i="1" dirty="0"/>
              <a:t>table1</a:t>
            </a:r>
            <a:br>
              <a:rPr lang="en-GB" sz="1600" dirty="0"/>
            </a:br>
            <a:r>
              <a:rPr lang="en-GB" dirty="0"/>
              <a:t>CROSS JOIN </a:t>
            </a:r>
            <a:r>
              <a:rPr lang="en-GB" i="1" dirty="0"/>
              <a:t>table2</a:t>
            </a:r>
            <a:r>
              <a:rPr lang="en-GB" dirty="0"/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When to Use: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combine all data from both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detect all unmatched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synchronization or merging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 descr="Venn diagram ilustrating SQL FULL OUTER JOIN">
            <a:extLst>
              <a:ext uri="{FF2B5EF4-FFF2-40B4-BE49-F238E27FC236}">
                <a16:creationId xmlns:a16="http://schemas.microsoft.com/office/drawing/2014/main" id="{95FB5EB9-1F2D-6535-9A1A-901DFDE1A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8" y="2124075"/>
            <a:ext cx="32099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28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6FCA-E082-C0DB-3718-BE2AFC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61486"/>
            <a:ext cx="8596668" cy="807194"/>
          </a:xfrm>
        </p:spPr>
        <p:txBody>
          <a:bodyPr/>
          <a:lstStyle/>
          <a:p>
            <a:r>
              <a:rPr lang="en-US" dirty="0"/>
              <a:t>Self Join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60896E-C3B8-3C8E-2DB8-60F49ECED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248280"/>
              </p:ext>
            </p:extLst>
          </p:nvPr>
        </p:nvGraphicFramePr>
        <p:xfrm>
          <a:off x="677690" y="3429000"/>
          <a:ext cx="8596312" cy="256032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369254285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8154190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student1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student2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023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Raj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Simran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589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Raj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Ayaan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027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Neha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107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Simran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39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Simran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Ayaan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917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7259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BA664BF-C125-3653-7D5C-2835DD8F4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65" y="576292"/>
            <a:ext cx="9456910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table joined with itself to compare rows.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/>
              <a:t>SELECT </a:t>
            </a:r>
            <a:r>
              <a:rPr lang="en-GB" i="1" dirty="0" err="1"/>
              <a:t>column_name</a:t>
            </a:r>
            <a:r>
              <a:rPr lang="en-GB" i="1" dirty="0"/>
              <a:t>(s)</a:t>
            </a:r>
            <a:br>
              <a:rPr lang="en-GB" sz="1600" dirty="0"/>
            </a:br>
            <a:r>
              <a:rPr lang="en-GB" dirty="0"/>
              <a:t>FROM </a:t>
            </a:r>
            <a:r>
              <a:rPr lang="en-GB" i="1" dirty="0"/>
              <a:t>table1 T1, table1 T2</a:t>
            </a:r>
            <a:br>
              <a:rPr lang="en-GB" sz="1600" dirty="0"/>
            </a:br>
            <a:r>
              <a:rPr lang="en-GB" dirty="0"/>
              <a:t>WHERE </a:t>
            </a:r>
            <a:r>
              <a:rPr lang="en-GB" i="1" dirty="0"/>
              <a:t>condition</a:t>
            </a:r>
            <a:r>
              <a:rPr lang="en-GB" dirty="0"/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sz="16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When to Use: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compare students to each other.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peer or team matching.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referral or friend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32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CCA2-57AC-4005-F0BA-665D5DE2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Indexing in MySQL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74BF1-AB79-06DB-B788-7EC49F47AF6E}"/>
              </a:ext>
            </a:extLst>
          </p:cNvPr>
          <p:cNvSpPr txBox="1"/>
          <p:nvPr/>
        </p:nvSpPr>
        <p:spPr>
          <a:xfrm>
            <a:off x="677334" y="2072640"/>
            <a:ext cx="7142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index in MySQL is a data structure that improves the speed of data retrieval operations on a database table.</a:t>
            </a:r>
          </a:p>
          <a:p>
            <a:r>
              <a:rPr lang="en-GB" dirty="0"/>
              <a:t>Think of it like a </a:t>
            </a:r>
            <a:r>
              <a:rPr lang="en-GB" b="1" dirty="0"/>
              <a:t>book index</a:t>
            </a:r>
            <a:r>
              <a:rPr lang="en-GB" dirty="0"/>
              <a:t> – instead of reading every page, you go directly to the topic.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766776-D19C-B6A7-577A-6524FAB35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3464897"/>
            <a:ext cx="778256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Use Indexing?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queries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Efficient data search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Reduced data scanning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Slows down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UPDATE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DELETE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Takes extra disk space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9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75A5E40B-A813-0FCC-D2EB-847319250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974" y="592295"/>
            <a:ext cx="763354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Syntax of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index on existing table: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CREATE INDEX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index_name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table_name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column_name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 index: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DROP INDEX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index_name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table_name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592B20F-78CD-F87F-6BD9-14E2BBEB3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974" y="2576356"/>
            <a:ext cx="1020064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Without Index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CREATE TABLE students ( id INT, name VARCHAR(100), age INT ); </a:t>
            </a:r>
            <a:endParaRPr lang="en-US" alt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 without index: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SELECT * FROM students WHERE name = 'Amit';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does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 table scan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7B357DA-9CC3-2DF8-BA3D-A9A0228B5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" y="4315298"/>
            <a:ext cx="1020064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With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index: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CREATE INDEX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idx_name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ON students(name);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Now the query: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SELECT * FROM students WHERE name = 'Amit';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 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Faster!</a:t>
            </a:r>
          </a:p>
        </p:txBody>
      </p:sp>
    </p:spTree>
    <p:extLst>
      <p:ext uri="{BB962C8B-B14F-4D97-AF65-F5344CB8AC3E}">
        <p14:creationId xmlns:p14="http://schemas.microsoft.com/office/powerpoint/2010/main" val="10468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4074-46F7-B36E-4365-21854338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55" y="29587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Degree Of Relationship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938D6C-F689-0B7F-9AC2-DD41A2D6AD44}"/>
              </a:ext>
            </a:extLst>
          </p:cNvPr>
          <p:cNvSpPr txBox="1"/>
          <p:nvPr/>
        </p:nvSpPr>
        <p:spPr>
          <a:xfrm>
            <a:off x="615065" y="878185"/>
            <a:ext cx="8427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Relationships define how </a:t>
            </a:r>
            <a:r>
              <a:rPr lang="en-GB" b="1" dirty="0"/>
              <a:t>tables are connected</a:t>
            </a:r>
            <a:r>
              <a:rPr lang="en-GB" dirty="0"/>
              <a:t> through </a:t>
            </a:r>
            <a:r>
              <a:rPr lang="en-GB" b="1" dirty="0"/>
              <a:t>primary and foreign keys</a:t>
            </a:r>
            <a:r>
              <a:rPr lang="en-GB" dirty="0"/>
              <a:t>. The </a:t>
            </a:r>
            <a:r>
              <a:rPr lang="en-GB" b="1" dirty="0"/>
              <a:t>degree (or type)</a:t>
            </a:r>
            <a:r>
              <a:rPr lang="en-GB" dirty="0"/>
              <a:t> of relationship tells us how </a:t>
            </a:r>
            <a:r>
              <a:rPr lang="en-GB" b="1" dirty="0"/>
              <a:t>many records in one table</a:t>
            </a:r>
            <a:r>
              <a:rPr lang="en-GB" dirty="0"/>
              <a:t> are related to </a:t>
            </a:r>
            <a:r>
              <a:rPr lang="en-GB" b="1" dirty="0"/>
              <a:t>records in another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B9647-5DBC-78C0-31E9-D0DA6EDDF7FE}"/>
              </a:ext>
            </a:extLst>
          </p:cNvPr>
          <p:cNvSpPr txBox="1"/>
          <p:nvPr/>
        </p:nvSpPr>
        <p:spPr>
          <a:xfrm>
            <a:off x="615065" y="1880125"/>
            <a:ext cx="836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b="1" dirty="0"/>
              <a:t>One-to-One (1:1)</a:t>
            </a:r>
          </a:p>
          <a:p>
            <a:r>
              <a:rPr lang="en-GB" b="1" dirty="0"/>
              <a:t>Definition:</a:t>
            </a:r>
            <a:br>
              <a:rPr lang="en-GB" dirty="0"/>
            </a:br>
            <a:r>
              <a:rPr lang="en-GB" dirty="0"/>
              <a:t>One record in Table A is related to </a:t>
            </a:r>
            <a:r>
              <a:rPr lang="en-GB" b="1" dirty="0"/>
              <a:t>exactly one</a:t>
            </a:r>
            <a:r>
              <a:rPr lang="en-GB" dirty="0"/>
              <a:t> record in Table B.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9012CE-C54C-743C-BF17-F3E1858CE091}"/>
              </a:ext>
            </a:extLst>
          </p:cNvPr>
          <p:cNvGraphicFramePr>
            <a:graphicFrameLocks noGrp="1"/>
          </p:cNvGraphicFramePr>
          <p:nvPr/>
        </p:nvGraphicFramePr>
        <p:xfrm>
          <a:off x="615065" y="2895176"/>
          <a:ext cx="8596311" cy="1463040"/>
        </p:xfrm>
        <a:graphic>
          <a:graphicData uri="http://schemas.openxmlformats.org/drawingml/2006/table">
            <a:tbl>
              <a:tblPr/>
              <a:tblGrid>
                <a:gridCol w="2865437">
                  <a:extLst>
                    <a:ext uri="{9D8B030D-6E8A-4147-A177-3AD203B41FA5}">
                      <a16:colId xmlns:a16="http://schemas.microsoft.com/office/drawing/2014/main" val="189473477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58344790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2016097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Person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parent)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51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person_id PK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date_of_birth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989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1995-03-12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537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Bob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1990-07-25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782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BFF221-43DF-03D6-5E44-738E15114F8D}"/>
              </a:ext>
            </a:extLst>
          </p:cNvPr>
          <p:cNvGraphicFramePr>
            <a:graphicFrameLocks noGrp="1"/>
          </p:cNvGraphicFramePr>
          <p:nvPr/>
        </p:nvGraphicFramePr>
        <p:xfrm>
          <a:off x="508358" y="4504587"/>
          <a:ext cx="8596311" cy="1737360"/>
        </p:xfrm>
        <a:graphic>
          <a:graphicData uri="http://schemas.openxmlformats.org/drawingml/2006/table">
            <a:tbl>
              <a:tblPr/>
              <a:tblGrid>
                <a:gridCol w="2865437">
                  <a:extLst>
                    <a:ext uri="{9D8B030D-6E8A-4147-A177-3AD203B41FA5}">
                      <a16:colId xmlns:a16="http://schemas.microsoft.com/office/drawing/2014/main" val="63583220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73119132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9699776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Passport</a:t>
                      </a:r>
                      <a:r>
                        <a:rPr lang="en-US"/>
                        <a:t> (child)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105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passport_id PK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person_id FK→Person.person_id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issue_date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375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P-1001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2022-05-10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633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P-1002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2021-11-18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360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853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4212EAA4-22A9-4D1C-F7B9-BCD4935CC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" y="347118"/>
            <a:ext cx="958088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Composite Index 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CREATE INDEX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idx_name_age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ON students(name, age);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for queries like: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SELECT * FROM students WHERE name='Amit' AND age=20;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09BF8-0B99-94BF-68D7-A689B0023888}"/>
              </a:ext>
            </a:extLst>
          </p:cNvPr>
          <p:cNvSpPr txBox="1"/>
          <p:nvPr/>
        </p:nvSpPr>
        <p:spPr>
          <a:xfrm>
            <a:off x="520700" y="2717076"/>
            <a:ext cx="6101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When Not to Use Index</a:t>
            </a:r>
          </a:p>
          <a:p>
            <a:r>
              <a:rPr lang="en-GB" dirty="0"/>
              <a:t>On small tables</a:t>
            </a:r>
            <a:br>
              <a:rPr lang="en-GB" dirty="0"/>
            </a:br>
            <a:r>
              <a:rPr lang="en-GB" dirty="0"/>
              <a:t>On columns with many duplicates</a:t>
            </a:r>
            <a:br>
              <a:rPr lang="en-GB" dirty="0"/>
            </a:br>
            <a:r>
              <a:rPr lang="en-GB" dirty="0"/>
              <a:t>If table updates are frequent</a:t>
            </a:r>
          </a:p>
        </p:txBody>
      </p:sp>
    </p:spTree>
    <p:extLst>
      <p:ext uri="{BB962C8B-B14F-4D97-AF65-F5344CB8AC3E}">
        <p14:creationId xmlns:p14="http://schemas.microsoft.com/office/powerpoint/2010/main" val="326881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4238BB-86BE-012D-AA09-318578BD483E}"/>
              </a:ext>
            </a:extLst>
          </p:cNvPr>
          <p:cNvSpPr txBox="1"/>
          <p:nvPr/>
        </p:nvSpPr>
        <p:spPr>
          <a:xfrm>
            <a:off x="753532" y="97472"/>
            <a:ext cx="89238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000" b="1" dirty="0"/>
              <a:t>One-to-Many (1:N)</a:t>
            </a:r>
          </a:p>
          <a:p>
            <a:pPr>
              <a:buNone/>
            </a:pPr>
            <a:r>
              <a:rPr lang="en-GB" b="1" dirty="0"/>
              <a:t>Definition:</a:t>
            </a:r>
            <a:br>
              <a:rPr lang="en-GB" dirty="0"/>
            </a:br>
            <a:r>
              <a:rPr lang="en-GB" dirty="0"/>
              <a:t>One record in Table A is related to </a:t>
            </a:r>
            <a:r>
              <a:rPr lang="en-GB" b="1" dirty="0"/>
              <a:t>many records</a:t>
            </a:r>
            <a:r>
              <a:rPr lang="en-GB" dirty="0"/>
              <a:t> in Table B.</a:t>
            </a:r>
          </a:p>
          <a:p>
            <a:r>
              <a:rPr lang="en-GB" b="1" dirty="0"/>
              <a:t>Example:</a:t>
            </a:r>
            <a:endParaRPr lang="en-GB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010CE-B0DC-73D5-3686-F6C3C2C1972F}"/>
              </a:ext>
            </a:extLst>
          </p:cNvPr>
          <p:cNvSpPr txBox="1"/>
          <p:nvPr/>
        </p:nvSpPr>
        <p:spPr>
          <a:xfrm>
            <a:off x="753532" y="1254222"/>
            <a:ext cx="8435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One customer can place </a:t>
            </a:r>
            <a:r>
              <a:rPr lang="en-GB" b="1" dirty="0"/>
              <a:t>many orders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Each order belongs to </a:t>
            </a:r>
            <a:r>
              <a:rPr lang="en-GB" b="1" dirty="0"/>
              <a:t>one customer</a:t>
            </a:r>
            <a:endParaRPr lang="en-GB" dirty="0"/>
          </a:p>
          <a:p>
            <a:r>
              <a:rPr lang="en-GB" b="1" dirty="0"/>
              <a:t>Most common relationship type</a:t>
            </a:r>
            <a:endParaRPr lang="en-GB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6DC4E5-1E35-D24E-2CF7-AE7D736AD83A}"/>
              </a:ext>
            </a:extLst>
          </p:cNvPr>
          <p:cNvSpPr txBox="1"/>
          <p:nvPr/>
        </p:nvSpPr>
        <p:spPr>
          <a:xfrm>
            <a:off x="673363" y="2408970"/>
            <a:ext cx="751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One-to-Many (1 : N) — </a:t>
            </a:r>
            <a:r>
              <a:rPr lang="en-GB" b="1" dirty="0"/>
              <a:t>Customer → Orders</a:t>
            </a:r>
            <a:endParaRPr lang="en-US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EE3D1FD-DDBC-46DB-6B23-933137E5E0AF}"/>
              </a:ext>
            </a:extLst>
          </p:cNvPr>
          <p:cNvGraphicFramePr>
            <a:graphicFrameLocks noGrp="1"/>
          </p:cNvGraphicFramePr>
          <p:nvPr/>
        </p:nvGraphicFramePr>
        <p:xfrm>
          <a:off x="673363" y="2778302"/>
          <a:ext cx="8596312" cy="149352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3152031858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57213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Customer</a:t>
                      </a:r>
                      <a:r>
                        <a:rPr lang="en-US" dirty="0"/>
                        <a:t> (parent)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22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customer_id</a:t>
                      </a:r>
                      <a:r>
                        <a:rPr lang="en-US" sz="2000" b="1" dirty="0"/>
                        <a:t> PK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16577"/>
                  </a:ext>
                </a:extLst>
              </a:tr>
              <a:tr h="121867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704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334641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93D20C4-7D62-E257-900E-73A342B3BE5F}"/>
              </a:ext>
            </a:extLst>
          </p:cNvPr>
          <p:cNvGraphicFramePr>
            <a:graphicFrameLocks noGrp="1"/>
          </p:cNvGraphicFramePr>
          <p:nvPr/>
        </p:nvGraphicFramePr>
        <p:xfrm>
          <a:off x="613567" y="4415058"/>
          <a:ext cx="8656108" cy="2377440"/>
        </p:xfrm>
        <a:graphic>
          <a:graphicData uri="http://schemas.openxmlformats.org/drawingml/2006/table">
            <a:tbl>
              <a:tblPr/>
              <a:tblGrid>
                <a:gridCol w="2208874">
                  <a:extLst>
                    <a:ext uri="{9D8B030D-6E8A-4147-A177-3AD203B41FA5}">
                      <a16:colId xmlns:a16="http://schemas.microsoft.com/office/drawing/2014/main" val="45765357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46519813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90607130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7343709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Orders</a:t>
                      </a:r>
                      <a:r>
                        <a:rPr lang="en-US"/>
                        <a:t> (child)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40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order_id</a:t>
                      </a:r>
                      <a:r>
                        <a:rPr lang="en-US" b="1" dirty="0"/>
                        <a:t> PK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customer_id</a:t>
                      </a:r>
                      <a:r>
                        <a:rPr lang="en-GB" b="1" dirty="0"/>
                        <a:t> </a:t>
                      </a:r>
                      <a:r>
                        <a:rPr lang="en-GB" b="1" dirty="0" err="1"/>
                        <a:t>FK→Customer.customer_id</a:t>
                      </a:r>
                      <a:endParaRPr lang="en-GB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amount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47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2025-05-10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₹1 200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348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2025-05-12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₹ 650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907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2025-05-13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₹2 050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546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18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2B2E60-FB20-B57F-4E02-BD622411AE97}"/>
              </a:ext>
            </a:extLst>
          </p:cNvPr>
          <p:cNvSpPr txBox="1"/>
          <p:nvPr/>
        </p:nvSpPr>
        <p:spPr>
          <a:xfrm>
            <a:off x="449263" y="0"/>
            <a:ext cx="86981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b="1" dirty="0"/>
              <a:t>Many-to-One (N:1)</a:t>
            </a:r>
          </a:p>
          <a:p>
            <a:pPr>
              <a:buNone/>
            </a:pPr>
            <a:r>
              <a:rPr lang="en-GB" b="1" dirty="0"/>
              <a:t>Definition:</a:t>
            </a:r>
            <a:br>
              <a:rPr lang="en-GB" dirty="0"/>
            </a:br>
            <a:r>
              <a:rPr lang="en-GB" b="1" dirty="0"/>
              <a:t>Many records</a:t>
            </a:r>
            <a:r>
              <a:rPr lang="en-GB" dirty="0"/>
              <a:t> in Table A relate to </a:t>
            </a:r>
            <a:r>
              <a:rPr lang="en-GB" b="1" dirty="0"/>
              <a:t>one record</a:t>
            </a:r>
            <a:r>
              <a:rPr lang="en-GB" dirty="0"/>
              <a:t> in Table B.</a:t>
            </a:r>
          </a:p>
          <a:p>
            <a:r>
              <a:rPr lang="en-GB" dirty="0"/>
              <a:t>This is basically the </a:t>
            </a:r>
            <a:r>
              <a:rPr lang="en-GB" b="1" dirty="0"/>
              <a:t>reverse of One-to-Many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Many orders can belong to </a:t>
            </a:r>
            <a:r>
              <a:rPr lang="en-GB" b="1" dirty="0"/>
              <a:t>one customer</a:t>
            </a:r>
            <a:endParaRPr lang="en-GB" dirty="0"/>
          </a:p>
          <a:p>
            <a:r>
              <a:rPr lang="en-GB" dirty="0"/>
              <a:t>Practically the same as 1:N, just viewed from the child table side.</a:t>
            </a:r>
          </a:p>
          <a:p>
            <a:r>
              <a:rPr lang="en-GB" i="1" dirty="0"/>
              <a:t>A single customer can place many orders; each order belongs to one customer.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647AEA-3CF5-92C4-9BC1-5CF0DEC3BC00}"/>
              </a:ext>
            </a:extLst>
          </p:cNvPr>
          <p:cNvGraphicFramePr>
            <a:graphicFrameLocks noGrp="1"/>
          </p:cNvGraphicFramePr>
          <p:nvPr/>
        </p:nvGraphicFramePr>
        <p:xfrm>
          <a:off x="449263" y="2015497"/>
          <a:ext cx="8596312" cy="2377440"/>
        </p:xfrm>
        <a:graphic>
          <a:graphicData uri="http://schemas.openxmlformats.org/drawingml/2006/table">
            <a:tbl>
              <a:tblPr/>
              <a:tblGrid>
                <a:gridCol w="2149078">
                  <a:extLst>
                    <a:ext uri="{9D8B030D-6E8A-4147-A177-3AD203B41FA5}">
                      <a16:colId xmlns:a16="http://schemas.microsoft.com/office/drawing/2014/main" val="3918805785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97172311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417417053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4446541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Orders</a:t>
                      </a:r>
                      <a:r>
                        <a:rPr lang="en-US"/>
                        <a:t> (many)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846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order_id PK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customer_id</a:t>
                      </a:r>
                      <a:r>
                        <a:rPr lang="en-GB" b="1" dirty="0"/>
                        <a:t> </a:t>
                      </a:r>
                      <a:r>
                        <a:rPr lang="en-GB" b="1" dirty="0" err="1"/>
                        <a:t>FK→Customer.customer_id</a:t>
                      </a:r>
                      <a:endParaRPr lang="en-GB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amount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025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2025-05-10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₹1 200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193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2025-05-12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₹ 650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708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2025-05-13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₹2 050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5172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4D9C30-9D03-6842-0471-56CDC62661D2}"/>
              </a:ext>
            </a:extLst>
          </p:cNvPr>
          <p:cNvGraphicFramePr>
            <a:graphicFrameLocks noGrp="1"/>
          </p:cNvGraphicFramePr>
          <p:nvPr/>
        </p:nvGraphicFramePr>
        <p:xfrm>
          <a:off x="356129" y="4480560"/>
          <a:ext cx="8596312" cy="2377440"/>
        </p:xfrm>
        <a:graphic>
          <a:graphicData uri="http://schemas.openxmlformats.org/drawingml/2006/table">
            <a:tbl>
              <a:tblPr/>
              <a:tblGrid>
                <a:gridCol w="2149078">
                  <a:extLst>
                    <a:ext uri="{9D8B030D-6E8A-4147-A177-3AD203B41FA5}">
                      <a16:colId xmlns:a16="http://schemas.microsoft.com/office/drawing/2014/main" val="787752833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46902005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69237801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835556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Orders</a:t>
                      </a:r>
                      <a:r>
                        <a:rPr lang="en-US"/>
                        <a:t> (child)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773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order_id PK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customer_id</a:t>
                      </a:r>
                      <a:r>
                        <a:rPr lang="en-GB" b="1" dirty="0"/>
                        <a:t> </a:t>
                      </a:r>
                      <a:r>
                        <a:rPr lang="en-GB" b="1" dirty="0" err="1"/>
                        <a:t>FK→Customer.customer_id</a:t>
                      </a:r>
                      <a:endParaRPr lang="en-GB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amount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14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2025-05-10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₹1 200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869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2025-05-12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₹ 650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17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2025-05-13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₹2 050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3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80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F6F5FE-4296-2AFF-3687-6128D6B9EB72}"/>
              </a:ext>
            </a:extLst>
          </p:cNvPr>
          <p:cNvSpPr txBox="1"/>
          <p:nvPr/>
        </p:nvSpPr>
        <p:spPr>
          <a:xfrm>
            <a:off x="460903" y="0"/>
            <a:ext cx="85966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Many-to-One (N:1)</a:t>
            </a:r>
          </a:p>
          <a:p>
            <a:pPr>
              <a:buNone/>
            </a:pPr>
            <a:r>
              <a:rPr lang="en-GB" b="1" dirty="0"/>
              <a:t>Definition:</a:t>
            </a:r>
            <a:br>
              <a:rPr lang="en-GB" dirty="0"/>
            </a:br>
            <a:r>
              <a:rPr lang="en-GB" b="1" dirty="0"/>
              <a:t>Many records</a:t>
            </a:r>
            <a:r>
              <a:rPr lang="en-GB" dirty="0"/>
              <a:t> in Table A relate to </a:t>
            </a:r>
            <a:r>
              <a:rPr lang="en-GB" b="1" dirty="0"/>
              <a:t>one record</a:t>
            </a:r>
            <a:r>
              <a:rPr lang="en-GB" dirty="0"/>
              <a:t> in Table B.</a:t>
            </a:r>
          </a:p>
          <a:p>
            <a:r>
              <a:rPr lang="en-GB" dirty="0"/>
              <a:t>This is basically the </a:t>
            </a:r>
            <a:r>
              <a:rPr lang="en-GB" b="1" dirty="0"/>
              <a:t>reverse of One-to-Many</a:t>
            </a:r>
          </a:p>
          <a:p>
            <a:r>
              <a:rPr lang="en-GB" dirty="0"/>
              <a:t>Many orders can belong to </a:t>
            </a:r>
            <a:r>
              <a:rPr lang="en-GB" b="1" dirty="0"/>
              <a:t>one customer</a:t>
            </a:r>
            <a:endParaRPr lang="en-GB" dirty="0"/>
          </a:p>
          <a:p>
            <a:r>
              <a:rPr lang="en-GB"/>
              <a:t>Practically </a:t>
            </a:r>
            <a:r>
              <a:rPr lang="en-GB" dirty="0"/>
              <a:t>the same as 1:N, just viewed from the child table side.</a:t>
            </a:r>
          </a:p>
          <a:p>
            <a:r>
              <a:rPr lang="en-GB" dirty="0"/>
              <a:t>Many orders map back to a single customer.</a:t>
            </a:r>
          </a:p>
          <a:p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E3AD06-892E-333A-A5DE-D8A43B97D7DB}"/>
              </a:ext>
            </a:extLst>
          </p:cNvPr>
          <p:cNvGraphicFramePr>
            <a:graphicFrameLocks noGrp="1"/>
          </p:cNvGraphicFramePr>
          <p:nvPr/>
        </p:nvGraphicFramePr>
        <p:xfrm>
          <a:off x="460903" y="2010039"/>
          <a:ext cx="9174163" cy="2926080"/>
        </p:xfrm>
        <a:graphic>
          <a:graphicData uri="http://schemas.openxmlformats.org/drawingml/2006/table">
            <a:tbl>
              <a:tblPr/>
              <a:tblGrid>
                <a:gridCol w="2149078">
                  <a:extLst>
                    <a:ext uri="{9D8B030D-6E8A-4147-A177-3AD203B41FA5}">
                      <a16:colId xmlns:a16="http://schemas.microsoft.com/office/drawing/2014/main" val="1577918354"/>
                    </a:ext>
                  </a:extLst>
                </a:gridCol>
                <a:gridCol w="3181219">
                  <a:extLst>
                    <a:ext uri="{9D8B030D-6E8A-4147-A177-3AD203B41FA5}">
                      <a16:colId xmlns:a16="http://schemas.microsoft.com/office/drawing/2014/main" val="3646747778"/>
                    </a:ext>
                  </a:extLst>
                </a:gridCol>
                <a:gridCol w="1116937">
                  <a:extLst>
                    <a:ext uri="{9D8B030D-6E8A-4147-A177-3AD203B41FA5}">
                      <a16:colId xmlns:a16="http://schemas.microsoft.com/office/drawing/2014/main" val="3547044785"/>
                    </a:ext>
                  </a:extLst>
                </a:gridCol>
                <a:gridCol w="2726929">
                  <a:extLst>
                    <a:ext uri="{9D8B030D-6E8A-4147-A177-3AD203B41FA5}">
                      <a16:colId xmlns:a16="http://schemas.microsoft.com/office/drawing/2014/main" val="10934514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Orders</a:t>
                      </a:r>
                      <a:r>
                        <a:rPr lang="en-US"/>
                        <a:t> (many)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720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order_id PK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customer_id</a:t>
                      </a:r>
                      <a:r>
                        <a:rPr lang="en-GB" b="1" dirty="0"/>
                        <a:t> </a:t>
                      </a:r>
                      <a:r>
                        <a:rPr lang="en-GB" b="1" dirty="0" err="1"/>
                        <a:t>FK→Customer.customer_id</a:t>
                      </a:r>
                      <a:endParaRPr lang="en-GB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amount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794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2025-05-10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₹1 200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733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2025-05-12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₹ 650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712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2025-05-13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₹2 050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06046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50185B-797E-B762-7E71-0CE691AE20D0}"/>
              </a:ext>
            </a:extLst>
          </p:cNvPr>
          <p:cNvGraphicFramePr>
            <a:graphicFrameLocks noGrp="1"/>
          </p:cNvGraphicFramePr>
          <p:nvPr/>
        </p:nvGraphicFramePr>
        <p:xfrm>
          <a:off x="545570" y="4936119"/>
          <a:ext cx="8596312" cy="146304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292078393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6087537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Customer</a:t>
                      </a:r>
                      <a:r>
                        <a:rPr lang="en-US"/>
                        <a:t> (one)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085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customer_id </a:t>
                      </a:r>
                      <a:r>
                        <a:rPr lang="en-US" b="1"/>
                        <a:t>PK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937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581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104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68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0FB61756-0E0C-3B7C-7CEA-986699558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867"/>
            <a:ext cx="12319000" cy="931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Many-to-Many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relationship occurs when: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record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Table A can be related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records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Table B,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record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Table B can be related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records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Table 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07AE6-4980-3740-F4D5-C332114A1CC2}"/>
              </a:ext>
            </a:extLst>
          </p:cNvPr>
          <p:cNvSpPr txBox="1"/>
          <p:nvPr/>
        </p:nvSpPr>
        <p:spPr>
          <a:xfrm>
            <a:off x="0" y="1345336"/>
            <a:ext cx="9728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Example: Students &amp; Courses</a:t>
            </a:r>
          </a:p>
          <a:p>
            <a:pPr>
              <a:buNone/>
            </a:pPr>
            <a:r>
              <a:rPr lang="en-GB" b="1" dirty="0"/>
              <a:t>Scenario: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b="1" dirty="0"/>
              <a:t>student</a:t>
            </a:r>
            <a:r>
              <a:rPr lang="en-GB" dirty="0"/>
              <a:t> can </a:t>
            </a:r>
            <a:r>
              <a:rPr lang="en-GB" dirty="0" err="1"/>
              <a:t>enroll</a:t>
            </a:r>
            <a:r>
              <a:rPr lang="en-GB" dirty="0"/>
              <a:t> in </a:t>
            </a:r>
            <a:r>
              <a:rPr lang="en-GB" b="1" dirty="0"/>
              <a:t>many courses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b="1" dirty="0"/>
              <a:t>course</a:t>
            </a:r>
            <a:r>
              <a:rPr lang="en-GB" dirty="0"/>
              <a:t> can have </a:t>
            </a:r>
            <a:r>
              <a:rPr lang="en-GB" b="1" dirty="0"/>
              <a:t>many students</a:t>
            </a:r>
            <a:endParaRPr lang="en-GB" dirty="0"/>
          </a:p>
          <a:p>
            <a:r>
              <a:rPr lang="en-GB" dirty="0"/>
              <a:t>So we cannot store this directly using just two tables. We need a </a:t>
            </a:r>
            <a:r>
              <a:rPr lang="en-GB" b="1" dirty="0"/>
              <a:t>third table</a:t>
            </a:r>
            <a:r>
              <a:rPr lang="en-GB" dirty="0"/>
              <a:t> to connect them.</a:t>
            </a:r>
          </a:p>
          <a:p>
            <a:r>
              <a:rPr lang="en-GB" b="1" dirty="0"/>
              <a:t>Student Table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4A717E-C056-2323-E2D7-F64A70D4D6DE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3369786"/>
          <a:ext cx="8969376" cy="1463040"/>
        </p:xfrm>
        <a:graphic>
          <a:graphicData uri="http://schemas.openxmlformats.org/drawingml/2006/table">
            <a:tbl>
              <a:tblPr/>
              <a:tblGrid>
                <a:gridCol w="4484688">
                  <a:extLst>
                    <a:ext uri="{9D8B030D-6E8A-4147-A177-3AD203B41FA5}">
                      <a16:colId xmlns:a16="http://schemas.microsoft.com/office/drawing/2014/main" val="1066885934"/>
                    </a:ext>
                  </a:extLst>
                </a:gridCol>
                <a:gridCol w="4484688">
                  <a:extLst>
                    <a:ext uri="{9D8B030D-6E8A-4147-A177-3AD203B41FA5}">
                      <a16:colId xmlns:a16="http://schemas.microsoft.com/office/drawing/2014/main" val="24658914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student_id 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906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056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Bob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606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57726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EBCA4BF-011B-4369-21C9-CDBB1E573046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5334053"/>
          <a:ext cx="9169400" cy="146304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3399532051"/>
                    </a:ext>
                  </a:extLst>
                </a:gridCol>
                <a:gridCol w="4871244">
                  <a:extLst>
                    <a:ext uri="{9D8B030D-6E8A-4147-A177-3AD203B41FA5}">
                      <a16:colId xmlns:a16="http://schemas.microsoft.com/office/drawing/2014/main" val="2558659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course_id 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course_name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856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Database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483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Web Development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0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Programming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64923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ACBB8DA-C271-E08D-170A-C82F5CE3A68A}"/>
              </a:ext>
            </a:extLst>
          </p:cNvPr>
          <p:cNvSpPr txBox="1"/>
          <p:nvPr/>
        </p:nvSpPr>
        <p:spPr>
          <a:xfrm>
            <a:off x="76201" y="4919133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Courses Table</a:t>
            </a:r>
          </a:p>
        </p:txBody>
      </p:sp>
    </p:spTree>
    <p:extLst>
      <p:ext uri="{BB962C8B-B14F-4D97-AF65-F5344CB8AC3E}">
        <p14:creationId xmlns:p14="http://schemas.microsoft.com/office/powerpoint/2010/main" val="375723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F6069F-0F7F-8DF9-987C-FA944CDA4F7E}"/>
              </a:ext>
            </a:extLst>
          </p:cNvPr>
          <p:cNvGraphicFramePr>
            <a:graphicFrameLocks noGrp="1"/>
          </p:cNvGraphicFramePr>
          <p:nvPr/>
        </p:nvGraphicFramePr>
        <p:xfrm>
          <a:off x="677863" y="3004026"/>
          <a:ext cx="8596312" cy="219456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288450439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5763743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student_id 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course_id</a:t>
                      </a:r>
                      <a:r>
                        <a:rPr lang="en-US" b="1" dirty="0"/>
                        <a:t> 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173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694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837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304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406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780154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D7A9D035-DEC9-FB6F-2272-766D79402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33" y="56531"/>
            <a:ext cx="89662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Student_Courses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Table (Join Table)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third table is called a junction table or bridge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breaks the many-to-many into two one-to-many relationships: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Students → </a:t>
            </a:r>
            <a:r>
              <a:rPr kumimoji="0" lang="en-GB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Student_Courses</a:t>
            </a:r>
            <a:endParaRPr kumimoji="0" lang="en-GB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Courses → </a:t>
            </a:r>
            <a:r>
              <a:rPr kumimoji="0" lang="en-GB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Student_Courses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49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C0B3-F65B-E452-A9A5-2E99A322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533"/>
            <a:ext cx="8596668" cy="626343"/>
          </a:xfrm>
        </p:spPr>
        <p:txBody>
          <a:bodyPr>
            <a:normAutofit fontScale="90000"/>
          </a:bodyPr>
          <a:lstStyle/>
          <a:p>
            <a:r>
              <a:rPr lang="en-US" dirty="0"/>
              <a:t>JOINS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65F940-B633-1C27-FBA8-88E5077F5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03376"/>
              </p:ext>
            </p:extLst>
          </p:nvPr>
        </p:nvGraphicFramePr>
        <p:xfrm>
          <a:off x="743850" y="2036835"/>
          <a:ext cx="8596312" cy="182880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205408932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6721802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student_id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55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699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Simran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342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Ayaan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144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Neha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0820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F300A7-0496-0EDC-F34C-637EDBB5590C}"/>
              </a:ext>
            </a:extLst>
          </p:cNvPr>
          <p:cNvSpPr txBox="1"/>
          <p:nvPr/>
        </p:nvSpPr>
        <p:spPr>
          <a:xfrm>
            <a:off x="677334" y="1500518"/>
            <a:ext cx="136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F846D0-0CBB-0713-7A08-C02171E68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166670"/>
              </p:ext>
            </p:extLst>
          </p:nvPr>
        </p:nvGraphicFramePr>
        <p:xfrm>
          <a:off x="743850" y="4548137"/>
          <a:ext cx="8596312" cy="146304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3863069397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7517523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student_id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course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125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467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239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Development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2392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F1AEE14-A67E-54DE-6BBB-0A6ADDE15806}"/>
              </a:ext>
            </a:extLst>
          </p:cNvPr>
          <p:cNvSpPr txBox="1"/>
          <p:nvPr/>
        </p:nvSpPr>
        <p:spPr>
          <a:xfrm>
            <a:off x="743850" y="3972070"/>
            <a:ext cx="195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enrollments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E1622C-CC12-5BD6-13D4-BB05465BBE7F}"/>
              </a:ext>
            </a:extLst>
          </p:cNvPr>
          <p:cNvSpPr txBox="1"/>
          <p:nvPr/>
        </p:nvSpPr>
        <p:spPr>
          <a:xfrm>
            <a:off x="677334" y="741735"/>
            <a:ext cx="8277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INNER JOINS</a:t>
            </a:r>
          </a:p>
          <a:p>
            <a:r>
              <a:rPr lang="en-GB" dirty="0"/>
              <a:t>Returns only rows that have matching values in both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4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EE16D4-74C8-C8C7-AC1A-8B925969F8DE}"/>
              </a:ext>
            </a:extLst>
          </p:cNvPr>
          <p:cNvSpPr txBox="1"/>
          <p:nvPr/>
        </p:nvSpPr>
        <p:spPr>
          <a:xfrm>
            <a:off x="612742" y="606466"/>
            <a:ext cx="83922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students.name, </a:t>
            </a:r>
            <a:r>
              <a:rPr lang="en-US" dirty="0" err="1"/>
              <a:t>enrollments.course</a:t>
            </a:r>
            <a:endParaRPr lang="en-US" dirty="0"/>
          </a:p>
          <a:p>
            <a:r>
              <a:rPr lang="en-US" dirty="0"/>
              <a:t>FROM students</a:t>
            </a:r>
          </a:p>
          <a:p>
            <a:r>
              <a:rPr lang="en-US" dirty="0"/>
              <a:t>INNER JOIN enrollments ON </a:t>
            </a:r>
            <a:r>
              <a:rPr lang="en-US" dirty="0" err="1"/>
              <a:t>students.student_id</a:t>
            </a:r>
            <a:r>
              <a:rPr lang="en-US" dirty="0"/>
              <a:t> = </a:t>
            </a:r>
            <a:r>
              <a:rPr lang="en-US" dirty="0" err="1"/>
              <a:t>enrollments.student_id</a:t>
            </a:r>
            <a:r>
              <a:rPr lang="en-US" dirty="0"/>
              <a:t>;</a:t>
            </a:r>
          </a:p>
        </p:txBody>
      </p:sp>
      <p:pic>
        <p:nvPicPr>
          <p:cNvPr id="2050" name="Picture 2" descr="inner join diagram">
            <a:extLst>
              <a:ext uri="{FF2B5EF4-FFF2-40B4-BE49-F238E27FC236}">
                <a16:creationId xmlns:a16="http://schemas.microsoft.com/office/drawing/2014/main" id="{9F129CDD-6664-09B3-787A-CB10C603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647" y="3402579"/>
            <a:ext cx="40005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094582-23C7-390F-A64E-14B5C8E2A165}"/>
              </a:ext>
            </a:extLst>
          </p:cNvPr>
          <p:cNvSpPr txBox="1"/>
          <p:nvPr/>
        </p:nvSpPr>
        <p:spPr>
          <a:xfrm>
            <a:off x="772998" y="2479249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Ignores unmatched 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commonly used join.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Result is usually smaller than the source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78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1251</TotalTime>
  <Words>1554</Words>
  <Application>Microsoft Office PowerPoint</Application>
  <PresentationFormat>Widescreen</PresentationFormat>
  <Paragraphs>440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 Unicode MS</vt:lpstr>
      <vt:lpstr>Arial</vt:lpstr>
      <vt:lpstr>Trebuchet MS</vt:lpstr>
      <vt:lpstr>Wingdings 3</vt:lpstr>
      <vt:lpstr>Facet</vt:lpstr>
      <vt:lpstr>DATABASE DAY-4  </vt:lpstr>
      <vt:lpstr>Degree Of Relationship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JOINS</vt:lpstr>
      <vt:lpstr>PowerPoint Presentation</vt:lpstr>
      <vt:lpstr>PowerPoint Presentation</vt:lpstr>
      <vt:lpstr>PowerPoint Presentation</vt:lpstr>
      <vt:lpstr>PowerPoint Presentation</vt:lpstr>
      <vt:lpstr>LEFT JOIN (LEFT OUTER JOIN)</vt:lpstr>
      <vt:lpstr>PowerPoint Presentation</vt:lpstr>
      <vt:lpstr>RIGHT JOIN (Right Outer Join)</vt:lpstr>
      <vt:lpstr>CROSS JOIN</vt:lpstr>
      <vt:lpstr>Self Join</vt:lpstr>
      <vt:lpstr>Understanding Indexing in MySQL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Srajan shukla</dc:creator>
  <cp:lastModifiedBy>Srajan shukla</cp:lastModifiedBy>
  <cp:revision>37</cp:revision>
  <cp:lastPrinted>2025-06-13T01:21:15Z</cp:lastPrinted>
  <dcterms:created xsi:type="dcterms:W3CDTF">2025-06-11T00:45:18Z</dcterms:created>
  <dcterms:modified xsi:type="dcterms:W3CDTF">2025-06-13T01:52:56Z</dcterms:modified>
</cp:coreProperties>
</file>