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305" r:id="rId5"/>
    <p:sldId id="306" r:id="rId6"/>
    <p:sldId id="319" r:id="rId7"/>
    <p:sldId id="320" r:id="rId8"/>
    <p:sldId id="321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59" r:id="rId31"/>
    <p:sldId id="347" r:id="rId32"/>
    <p:sldId id="346" r:id="rId33"/>
    <p:sldId id="345" r:id="rId34"/>
    <p:sldId id="348" r:id="rId35"/>
    <p:sldId id="344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1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1E131-030F-43DD-88F3-FE62A4C580AA}" v="447" dt="2025-03-02T18:57:45.021"/>
    <p1510:client id="{7806D540-906A-49F8-8283-DD7B0D17A69C}" v="701" dt="2025-03-03T02:42:19.633"/>
    <p1510:client id="{A2A72CE4-75D7-4A06-BCD5-D104E6A26903}" v="43" dt="2025-03-02T17:02:48.882"/>
  </p1510:revLst>
</p1510:revInfo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/>
    <p:restoredTop sz="94682"/>
  </p:normalViewPr>
  <p:slideViewPr>
    <p:cSldViewPr snapToGrid="0">
      <p:cViewPr>
        <p:scale>
          <a:sx n="100" d="100"/>
          <a:sy n="100" d="100"/>
        </p:scale>
        <p:origin x="-312" y="-768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3/2/2025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hom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cebook.com" TargetMode="External"/><Relationship Id="rId2" Type="http://schemas.openxmlformats.org/officeDocument/2006/relationships/hyperlink" Target="http://www.amazon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xample.com" TargetMode="External"/><Relationship Id="rId4" Type="http://schemas.openxmlformats.org/officeDocument/2006/relationships/hyperlink" Target="http://www.bbc.co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/>
              <a:t>Day - 01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Introduction and HTML and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8810C-865E-8631-AF41-174F9B2B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E3B2-7AAC-5FCE-BF36-5E927622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Web Browser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20E92-FCDE-92BA-016A-530695F64F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 web browser</a:t>
            </a:r>
            <a:r>
              <a:rPr lang="en-US" dirty="0">
                <a:ea typeface="+mn-lt"/>
                <a:cs typeface="+mn-lt"/>
              </a:rPr>
              <a:t> is a software application that allows users to access and view websites.</a:t>
            </a:r>
            <a:endParaRPr lang="en-US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  </a:t>
            </a:r>
            <a:r>
              <a:rPr lang="en-US" b="1" dirty="0">
                <a:ea typeface="+mn-lt"/>
                <a:cs typeface="+mn-lt"/>
              </a:rPr>
              <a:t>Popular Web Browsers: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Google Chrome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Mozilla Firefox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Microsoft Edge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Apple Safari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🛠 </a:t>
            </a:r>
            <a:r>
              <a:rPr lang="en-US" b="1" dirty="0">
                <a:ea typeface="+mn-lt"/>
                <a:cs typeface="+mn-lt"/>
              </a:rPr>
              <a:t>How It Works?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A browser sends an HTTP request to a </a:t>
            </a:r>
            <a:r>
              <a:rPr lang="en-US" b="1" dirty="0">
                <a:ea typeface="+mn-lt"/>
                <a:cs typeface="+mn-lt"/>
              </a:rPr>
              <a:t>web server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It receives HTML, CSS, and JavaScript files.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It renders and displays the webpage to the user.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💡 </a:t>
            </a:r>
            <a:r>
              <a:rPr lang="en-US" b="1" dirty="0">
                <a:ea typeface="+mn-lt"/>
                <a:cs typeface="+mn-lt"/>
              </a:rPr>
              <a:t>Think of it as a translator</a:t>
            </a:r>
            <a:r>
              <a:rPr lang="en-US" dirty="0">
                <a:ea typeface="+mn-lt"/>
                <a:cs typeface="+mn-lt"/>
              </a:rPr>
              <a:t> – it converts code into a visible web page</a:t>
            </a:r>
            <a:endParaRPr lang="en-US" dirty="0"/>
          </a:p>
          <a:p>
            <a:pPr marL="347345" indent="-347345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9CEB3-1200-2E56-1969-F94AC6B98C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3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F2D52-6958-E424-7425-A6D3A091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6CBA-0277-3061-5F28-BE9DE2CD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400">
                <a:ea typeface="+mj-lt"/>
                <a:cs typeface="+mj-lt"/>
              </a:rPr>
              <a:t>Webpage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466F5-2491-A66D-47FA-318458FCA3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 fontScale="92500"/>
          </a:bodyPr>
          <a:lstStyle/>
          <a:p>
            <a:pPr marL="347345" indent="-347345">
              <a:buNone/>
            </a:pPr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webpage</a:t>
            </a:r>
            <a:r>
              <a:rPr lang="en-US">
                <a:ea typeface="+mn-lt"/>
                <a:cs typeface="+mn-lt"/>
              </a:rPr>
              <a:t> is a single document on the internet, written in HTML, that users can view in a browser.</a:t>
            </a:r>
            <a:endParaRPr lang="en-US"/>
          </a:p>
          <a:p>
            <a:pPr marL="347345" indent="-347345">
              <a:buNone/>
            </a:pPr>
            <a:r>
              <a:rPr lang="en-US">
                <a:ea typeface="+mn-lt"/>
                <a:cs typeface="+mn-lt"/>
              </a:rPr>
              <a:t>🔹 </a:t>
            </a:r>
            <a:r>
              <a:rPr lang="en-US" b="1">
                <a:ea typeface="+mn-lt"/>
                <a:cs typeface="+mn-lt"/>
              </a:rPr>
              <a:t>Types of Webpages:</a:t>
            </a:r>
            <a:endParaRPr lang="en-US">
              <a:ea typeface="+mn-lt"/>
              <a:cs typeface="+mn-lt"/>
            </a:endParaRPr>
          </a:p>
          <a:p>
            <a:pPr marL="347345" indent="-347345">
              <a:buFont typeface="Arial"/>
            </a:pPr>
            <a:r>
              <a:rPr lang="en-US" b="1">
                <a:ea typeface="+mn-lt"/>
                <a:cs typeface="+mn-lt"/>
              </a:rPr>
              <a:t>Static Page:</a:t>
            </a:r>
            <a:r>
              <a:rPr lang="en-US">
                <a:ea typeface="+mn-lt"/>
                <a:cs typeface="+mn-lt"/>
              </a:rPr>
              <a:t> Fixed content (e.g., About Us page).</a:t>
            </a:r>
            <a:endParaRPr lang="en-US"/>
          </a:p>
          <a:p>
            <a:pPr marL="347345" indent="-347345">
              <a:buFont typeface="Arial"/>
            </a:pPr>
            <a:r>
              <a:rPr lang="en-US" b="1">
                <a:ea typeface="+mn-lt"/>
                <a:cs typeface="+mn-lt"/>
              </a:rPr>
              <a:t>Dynamic Page:</a:t>
            </a:r>
            <a:r>
              <a:rPr lang="en-US">
                <a:ea typeface="+mn-lt"/>
                <a:cs typeface="+mn-lt"/>
              </a:rPr>
              <a:t> Changes based on user actions (e.g., Facebook feed).</a:t>
            </a:r>
            <a:endParaRPr lang="en-US"/>
          </a:p>
          <a:p>
            <a:pPr marL="347345" indent="0">
              <a:buNone/>
            </a:pPr>
            <a:r>
              <a:rPr lang="en-US" dirty="0">
                <a:ea typeface="+mn-lt"/>
                <a:cs typeface="+mn-lt"/>
              </a:rPr>
              <a:t>🛠 </a:t>
            </a:r>
            <a:r>
              <a:rPr lang="en-US" b="1" dirty="0">
                <a:ea typeface="+mn-lt"/>
                <a:cs typeface="+mn-lt"/>
              </a:rPr>
              <a:t>Example:</a:t>
            </a:r>
            <a:endParaRPr lang="en-US" dirty="0"/>
          </a:p>
          <a:p>
            <a:pPr marL="347345" indent="-347345">
              <a:buFont typeface="Arial"/>
            </a:pPr>
            <a:r>
              <a:rPr lang="en-US" dirty="0">
                <a:latin typeface="Consolas"/>
                <a:ea typeface="+mn-lt"/>
                <a:cs typeface="+mn-lt"/>
                <a:hlinkClick r:id="rId2"/>
              </a:rPr>
              <a:t>https://example.com/home.html</a:t>
            </a:r>
            <a:r>
              <a:rPr lang="en-US" dirty="0">
                <a:ea typeface="+mn-lt"/>
                <a:cs typeface="+mn-lt"/>
              </a:rPr>
              <a:t> (a webpage on a website).</a:t>
            </a:r>
            <a:endParaRPr lang="en-US" dirty="0"/>
          </a:p>
          <a:p>
            <a:pPr marL="347345" indent="0">
              <a:buNone/>
            </a:pPr>
            <a:r>
              <a:rPr lang="en-US" dirty="0">
                <a:ea typeface="+mn-lt"/>
                <a:cs typeface="+mn-lt"/>
              </a:rPr>
              <a:t>💡 </a:t>
            </a:r>
            <a:r>
              <a:rPr lang="en-US" b="1" dirty="0">
                <a:ea typeface="+mn-lt"/>
                <a:cs typeface="+mn-lt"/>
              </a:rPr>
              <a:t>Think of it as a page in a book</a:t>
            </a:r>
            <a:r>
              <a:rPr lang="en-US" dirty="0">
                <a:ea typeface="+mn-lt"/>
                <a:cs typeface="+mn-lt"/>
              </a:rPr>
              <a:t> – each webpage is part of a larger website.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B4A97-FBDE-EE3B-20BD-C234B7C30B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2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44630-CA09-60F8-6412-A383DC572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9624-B644-86BD-DCCB-26E0CE9E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Website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1B29E-80EA-7304-04DA-A363282A30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347345" indent="-347345">
              <a:buNone/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website</a:t>
            </a:r>
            <a:r>
              <a:rPr lang="en-US" dirty="0">
                <a:ea typeface="+mn-lt"/>
                <a:cs typeface="+mn-lt"/>
              </a:rPr>
              <a:t> is a collection of related </a:t>
            </a:r>
            <a:r>
              <a:rPr lang="en-US" b="1" dirty="0">
                <a:ea typeface="+mn-lt"/>
                <a:cs typeface="+mn-lt"/>
              </a:rPr>
              <a:t>webpages</a:t>
            </a:r>
            <a:r>
              <a:rPr lang="en-US" dirty="0">
                <a:ea typeface="+mn-lt"/>
                <a:cs typeface="+mn-lt"/>
              </a:rPr>
              <a:t> stored on a web server and accessible via the internet.</a:t>
            </a:r>
            <a:endParaRPr lang="en-US" dirty="0"/>
          </a:p>
          <a:p>
            <a:pPr marL="347345" indent="-347345">
              <a:buNone/>
            </a:pPr>
            <a:r>
              <a:rPr lang="en-US" dirty="0">
                <a:ea typeface="+mn-lt"/>
                <a:cs typeface="+mn-lt"/>
              </a:rPr>
              <a:t>🔹 </a:t>
            </a:r>
            <a:r>
              <a:rPr lang="en-US" b="1" dirty="0">
                <a:ea typeface="+mn-lt"/>
                <a:cs typeface="+mn-lt"/>
              </a:rPr>
              <a:t>Examples:</a:t>
            </a:r>
            <a:endParaRPr lang="en-US" dirty="0">
              <a:ea typeface="+mn-lt"/>
              <a:cs typeface="+mn-lt"/>
            </a:endParaRPr>
          </a:p>
          <a:p>
            <a:pPr marL="347345" indent="-347345">
              <a:buFont typeface="Arial"/>
            </a:pPr>
            <a:r>
              <a:rPr lang="en-US" b="1" dirty="0">
                <a:ea typeface="+mn-lt"/>
                <a:cs typeface="+mn-lt"/>
              </a:rPr>
              <a:t>E-commerce: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  <a:hlinkClick r:id="rId2"/>
              </a:rPr>
              <a:t>www.amazon.com</a:t>
            </a:r>
            <a:endParaRPr lang="en-US"/>
          </a:p>
          <a:p>
            <a:pPr marL="347345" indent="-347345">
              <a:buFont typeface="Arial"/>
            </a:pPr>
            <a:r>
              <a:rPr lang="en-US" b="1" dirty="0">
                <a:ea typeface="+mn-lt"/>
                <a:cs typeface="+mn-lt"/>
              </a:rPr>
              <a:t>Social Media: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  <a:hlinkClick r:id="rId3"/>
              </a:rPr>
              <a:t>www.facebook.com</a:t>
            </a:r>
            <a:endParaRPr lang="en-US"/>
          </a:p>
          <a:p>
            <a:pPr marL="347345" indent="-347345">
              <a:buFont typeface="Arial"/>
            </a:pPr>
            <a:r>
              <a:rPr lang="en-US" b="1" dirty="0">
                <a:ea typeface="+mn-lt"/>
                <a:cs typeface="+mn-lt"/>
              </a:rPr>
              <a:t>News: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  <a:hlinkClick r:id="rId4"/>
              </a:rPr>
              <a:t>www.bbc.com</a:t>
            </a:r>
            <a:endParaRPr lang="en-US"/>
          </a:p>
          <a:p>
            <a:pPr marL="347345" indent="0">
              <a:buNone/>
            </a:pPr>
            <a:r>
              <a:rPr lang="en-US" dirty="0">
                <a:ea typeface="+mn-lt"/>
                <a:cs typeface="+mn-lt"/>
              </a:rPr>
              <a:t>🛠 </a:t>
            </a:r>
            <a:r>
              <a:rPr lang="en-US" b="1" dirty="0">
                <a:ea typeface="+mn-lt"/>
                <a:cs typeface="+mn-lt"/>
              </a:rPr>
              <a:t>How It Works?</a:t>
            </a:r>
            <a:endParaRPr lang="en-US" dirty="0"/>
          </a:p>
          <a:p>
            <a:pPr marL="347345" indent="-347345">
              <a:buFont typeface="Arial"/>
            </a:pPr>
            <a:r>
              <a:rPr lang="en-US" dirty="0">
                <a:ea typeface="+mn-lt"/>
                <a:cs typeface="+mn-lt"/>
              </a:rPr>
              <a:t>A user enters a website’s URL (</a:t>
            </a:r>
            <a:r>
              <a:rPr lang="en-US" dirty="0">
                <a:latin typeface="Consolas"/>
                <a:ea typeface="+mn-lt"/>
                <a:cs typeface="+mn-lt"/>
                <a:hlinkClick r:id="rId5"/>
              </a:rPr>
              <a:t>https://example.com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 marL="347345" indent="-34734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browser loads multiple </a:t>
            </a:r>
            <a:r>
              <a:rPr lang="en-US" b="1" dirty="0">
                <a:ea typeface="+mn-lt"/>
                <a:cs typeface="+mn-lt"/>
              </a:rPr>
              <a:t>webpages</a:t>
            </a:r>
            <a:r>
              <a:rPr lang="en-US" dirty="0">
                <a:ea typeface="+mn-lt"/>
                <a:cs typeface="+mn-lt"/>
              </a:rPr>
              <a:t> from the site.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user can navigate through links to access different pages.</a:t>
            </a:r>
            <a:endParaRPr lang="en-US" dirty="0"/>
          </a:p>
          <a:p>
            <a:pPr marL="347345" indent="0">
              <a:buNone/>
            </a:pPr>
            <a:r>
              <a:rPr lang="en-US" dirty="0">
                <a:ea typeface="+mn-lt"/>
                <a:cs typeface="+mn-lt"/>
              </a:rPr>
              <a:t>💡 </a:t>
            </a:r>
            <a:r>
              <a:rPr lang="en-US" b="1" dirty="0">
                <a:ea typeface="+mn-lt"/>
                <a:cs typeface="+mn-lt"/>
              </a:rPr>
              <a:t>Think of it as a book</a:t>
            </a:r>
            <a:r>
              <a:rPr lang="en-US" dirty="0">
                <a:ea typeface="+mn-lt"/>
                <a:cs typeface="+mn-lt"/>
              </a:rPr>
              <a:t> – a website is made up of multiple pages (webpages).</a:t>
            </a:r>
            <a:endParaRPr lang="en-US" dirty="0"/>
          </a:p>
          <a:p>
            <a:pPr marL="347345" indent="-347345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B7B6C-A2D7-A080-C372-23827414AD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15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B2EBD-0AE2-F55F-3E03-B46DD6C55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ECB9-1C82-4462-E0B0-CBE67C5E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Client-Server Architecture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D4186-4094-71F2-5795-2D2A675254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 fontScale="55000" lnSpcReduction="20000"/>
          </a:bodyPr>
          <a:lstStyle/>
          <a:p>
            <a:pPr marL="347345" indent="-347345">
              <a:buNone/>
            </a:pPr>
            <a:r>
              <a:rPr lang="en-US" b="1" dirty="0">
                <a:ea typeface="+mn-lt"/>
                <a:cs typeface="+mn-lt"/>
              </a:rPr>
              <a:t>Client-Server Architecture</a:t>
            </a:r>
            <a:r>
              <a:rPr lang="en-US" dirty="0">
                <a:ea typeface="+mn-lt"/>
                <a:cs typeface="+mn-lt"/>
              </a:rPr>
              <a:t> is a </a:t>
            </a:r>
            <a:r>
              <a:rPr lang="en-US" b="1" dirty="0">
                <a:ea typeface="+mn-lt"/>
                <a:cs typeface="+mn-lt"/>
              </a:rPr>
              <a:t>network model</a:t>
            </a:r>
            <a:r>
              <a:rPr lang="en-US" dirty="0">
                <a:ea typeface="+mn-lt"/>
                <a:cs typeface="+mn-lt"/>
              </a:rPr>
              <a:t> where multiple clients (users) communicate with a central server to access </a:t>
            </a:r>
            <a:r>
              <a:rPr lang="en-US" b="1" dirty="0">
                <a:ea typeface="+mn-lt"/>
                <a:cs typeface="+mn-lt"/>
              </a:rPr>
              <a:t>data, services, or resources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347345" indent="-347345">
              <a:buNone/>
            </a:pPr>
            <a:r>
              <a:rPr lang="en-US" b="1" dirty="0"/>
              <a:t>How It Works?</a:t>
            </a:r>
            <a:endParaRPr lang="en-US" dirty="0"/>
          </a:p>
          <a:p>
            <a:pPr marL="347345" indent="-347345">
              <a:buNone/>
            </a:pPr>
            <a:r>
              <a:rPr lang="en-US" dirty="0">
                <a:ea typeface="+mn-lt"/>
                <a:cs typeface="+mn-lt"/>
              </a:rPr>
              <a:t>1️⃣ </a:t>
            </a:r>
            <a:r>
              <a:rPr lang="en-US" b="1" dirty="0">
                <a:ea typeface="+mn-lt"/>
                <a:cs typeface="+mn-lt"/>
              </a:rPr>
              <a:t>Client (User Device or Software) Sends a Request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client can be a </a:t>
            </a:r>
            <a:r>
              <a:rPr lang="en-US" b="1" dirty="0">
                <a:ea typeface="+mn-lt"/>
                <a:cs typeface="+mn-lt"/>
              </a:rPr>
              <a:t>web browser, mobile app, or API request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Example: A user enters </a:t>
            </a:r>
            <a:r>
              <a:rPr lang="en-US" dirty="0">
                <a:latin typeface="Consolas"/>
                <a:ea typeface="+mn-lt"/>
                <a:cs typeface="+mn-lt"/>
                <a:hlinkClick r:id="rId2"/>
              </a:rPr>
              <a:t>www.google.com</a:t>
            </a:r>
            <a:r>
              <a:rPr lang="en-US" dirty="0">
                <a:ea typeface="+mn-lt"/>
                <a:cs typeface="+mn-lt"/>
              </a:rPr>
              <a:t> in their browser.</a:t>
            </a:r>
            <a:endParaRPr lang="en-US" dirty="0"/>
          </a:p>
          <a:p>
            <a:pPr marL="347345" indent="0">
              <a:buNone/>
            </a:pPr>
            <a:r>
              <a:rPr lang="en-US" dirty="0">
                <a:ea typeface="+mn-lt"/>
                <a:cs typeface="+mn-lt"/>
              </a:rPr>
              <a:t>2️⃣ </a:t>
            </a:r>
            <a:r>
              <a:rPr lang="en-US" b="1" dirty="0">
                <a:ea typeface="+mn-lt"/>
                <a:cs typeface="+mn-lt"/>
              </a:rPr>
              <a:t>Server Processes the Request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web server finds the webpage in its database or file system.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 processes the request and prepares a response.</a:t>
            </a:r>
            <a:endParaRPr lang="en-US" dirty="0"/>
          </a:p>
          <a:p>
            <a:pPr marL="347345" indent="0">
              <a:buNone/>
            </a:pPr>
            <a:r>
              <a:rPr lang="en-US" dirty="0">
                <a:ea typeface="+mn-lt"/>
                <a:cs typeface="+mn-lt"/>
              </a:rPr>
              <a:t>3️⃣ </a:t>
            </a:r>
            <a:r>
              <a:rPr lang="en-US" b="1" dirty="0">
                <a:ea typeface="+mn-lt"/>
                <a:cs typeface="+mn-lt"/>
              </a:rPr>
              <a:t>Server Sends a Response to the Client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server sends back </a:t>
            </a:r>
            <a:r>
              <a:rPr lang="en-US" b="1" dirty="0">
                <a:ea typeface="+mn-lt"/>
                <a:cs typeface="+mn-lt"/>
              </a:rPr>
              <a:t>HTML, CSS, JavaScript</a:t>
            </a:r>
            <a:r>
              <a:rPr lang="en-US" dirty="0">
                <a:ea typeface="+mn-lt"/>
                <a:cs typeface="+mn-lt"/>
              </a:rPr>
              <a:t>, or data (JSON/XML).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client displays the webpage or uses the data.</a:t>
            </a:r>
            <a:endParaRPr lang="en-US" dirty="0"/>
          </a:p>
          <a:p>
            <a:pPr marL="347345" indent="0">
              <a:buNone/>
            </a:pPr>
            <a:r>
              <a:rPr lang="en-US" dirty="0">
                <a:ea typeface="+mn-lt"/>
                <a:cs typeface="+mn-lt"/>
              </a:rPr>
              <a:t>💡 </a:t>
            </a:r>
            <a:r>
              <a:rPr lang="en-US" b="1" dirty="0">
                <a:ea typeface="+mn-lt"/>
                <a:cs typeface="+mn-lt"/>
              </a:rPr>
              <a:t>Example: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When you search something on Google, your browser (client) requests information from Google’s servers.</a:t>
            </a:r>
            <a:endParaRPr lang="en-US" dirty="0"/>
          </a:p>
          <a:p>
            <a:pPr marL="347345" indent="-347345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server finds and sends search results back to your browser.</a:t>
            </a:r>
            <a:endParaRPr lang="en-US" dirty="0"/>
          </a:p>
          <a:p>
            <a:pPr marL="347345" indent="-347345">
              <a:buNone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7001C-8025-EEE4-73EB-5C9CD41BB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8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04E6-75E7-DBB8-B167-45ABC626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Understanding the Structure of an HTML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294E7-C40A-9010-3187-1DDD237E25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/>
            <a:r>
              <a:rPr lang="en-US" sz="2000" dirty="0">
                <a:ea typeface="+mn-lt"/>
                <a:cs typeface="+mn-lt"/>
              </a:rPr>
              <a:t>HTML is a markup language that web developers use to structure and describe the content of a webpage (not a programming language)</a:t>
            </a:r>
            <a:endParaRPr lang="en-US"/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HTML consists of elements that describe different types of content: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paragraphs, links, headings, images, video, etc.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AE376-6CA7-F0FC-7D92-087C591C6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71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E48F2-C8A1-40CA-43B6-D107BC3524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5636" y="659595"/>
            <a:ext cx="9963150" cy="47008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6F1FA-CE23-CBA0-954F-11E60CE6E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77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9F9BF-C579-FB78-8ACC-901B1C17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E899-5416-5440-8F11-1418A32A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Basic Structure of an HTML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BEBFE-A605-6AAC-B7F5-6E34F02144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347345" indent="-347345"/>
            <a:r>
              <a:rPr lang="en-US" sz="2000" dirty="0">
                <a:ea typeface="+mn-lt"/>
                <a:cs typeface="+mn-lt"/>
              </a:rPr>
              <a:t>&lt;!DOCTYPE html&gt;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&lt;html&gt;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&lt;head&gt;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&lt;title&gt;My First Web Page&lt;/title&gt;</a:t>
            </a:r>
            <a:endParaRPr lang="en-US"/>
          </a:p>
          <a:p>
            <a:pPr marL="384175" lvl="1" indent="0">
              <a:buNone/>
            </a:pPr>
            <a:r>
              <a:rPr lang="en-US" sz="2000" dirty="0">
                <a:ea typeface="+mn-lt"/>
                <a:cs typeface="+mn-lt"/>
              </a:rPr>
              <a:t>   &lt;link </a:t>
            </a:r>
            <a:r>
              <a:rPr lang="en-US" sz="2000" dirty="0" err="1">
                <a:ea typeface="+mn-lt"/>
                <a:cs typeface="+mn-lt"/>
              </a:rPr>
              <a:t>rel</a:t>
            </a:r>
            <a:r>
              <a:rPr lang="en-US" sz="2000" dirty="0">
                <a:ea typeface="+mn-lt"/>
                <a:cs typeface="+mn-lt"/>
              </a:rPr>
              <a:t>="icon" type="image/</a:t>
            </a:r>
            <a:r>
              <a:rPr lang="en-US" sz="2000" dirty="0" err="1">
                <a:ea typeface="+mn-lt"/>
                <a:cs typeface="+mn-lt"/>
              </a:rPr>
              <a:t>png</a:t>
            </a:r>
            <a:r>
              <a:rPr lang="en-US" sz="2000" dirty="0">
                <a:ea typeface="+mn-lt"/>
                <a:cs typeface="+mn-lt"/>
              </a:rPr>
              <a:t>" </a:t>
            </a:r>
            <a:r>
              <a:rPr lang="en-US" sz="2000" dirty="0" err="1">
                <a:ea typeface="+mn-lt"/>
                <a:cs typeface="+mn-lt"/>
              </a:rPr>
              <a:t>href</a:t>
            </a:r>
            <a:r>
              <a:rPr lang="en-US" sz="2000" dirty="0">
                <a:ea typeface="+mn-lt"/>
                <a:cs typeface="+mn-lt"/>
              </a:rPr>
              <a:t>="favicon.png"&gt;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&lt;/head&gt;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&lt;body&gt;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&lt;h1&gt;Welcome to My Website&lt;/h1&gt;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&lt;p&gt;This is my first HTML page.&lt;/p&gt;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&lt;/body&gt;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&lt;/html&gt;</a:t>
            </a:r>
            <a:endParaRPr lang="en-US" dirty="0"/>
          </a:p>
          <a:p>
            <a:pPr marL="342900" indent="-342900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A2EFE-AAC0-B3EA-EAE6-54D2B1DF35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3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83832-3073-1B84-D051-6A836F195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D6E4FB4-417B-F076-00C4-AFFC900385A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86642605"/>
              </p:ext>
            </p:extLst>
          </p:nvPr>
        </p:nvGraphicFramePr>
        <p:xfrm>
          <a:off x="841375" y="1536700"/>
          <a:ext cx="10538811" cy="438912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3278187">
                  <a:extLst>
                    <a:ext uri="{9D8B030D-6E8A-4147-A177-3AD203B41FA5}">
                      <a16:colId xmlns:a16="http://schemas.microsoft.com/office/drawing/2014/main" val="1390081061"/>
                    </a:ext>
                  </a:extLst>
                </a:gridCol>
                <a:gridCol w="7260624">
                  <a:extLst>
                    <a:ext uri="{9D8B030D-6E8A-4147-A177-3AD203B41FA5}">
                      <a16:colId xmlns:a16="http://schemas.microsoft.com/office/drawing/2014/main" val="2569428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Tag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123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&lt;!DOCTYPE html&gt;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Declares the document type as HTML5.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116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&lt;html&gt;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root element that contains all HTML content.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548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&lt;head&gt;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Contains meta-information, styles, and scripts.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013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&lt;title&gt;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title of the web page (shown in the browser tab).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000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&lt;body&gt;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Contains the visible content of the page.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500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&lt;h1&gt; to &lt;h6&gt;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headings (h1 = largest, h6 = smallest).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&lt;p&gt;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paragraph.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98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&lt;a&gt;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a hyperlink.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92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&lt;img&gt;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Displays an image.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204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&lt;ul&gt; / &lt;ol&gt;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Creates unordered (bulleted) or ordered (numbered) lists.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013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&lt;table&gt;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Defines a table.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873425"/>
                  </a:ext>
                </a:extLst>
              </a:tr>
            </a:tbl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62CF56C5-98E6-D38C-C14E-6992F5DA5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Aptos Light"/>
              </a:rPr>
              <a:t>Breakdown of HTML Structure</a:t>
            </a:r>
            <a:endParaRPr lang="en-US" sz="1800" b="0" dirty="0">
              <a:solidFill>
                <a:srgbClr val="000000"/>
              </a:solidFill>
              <a:latin typeface="Aptos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56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61D0-351A-F98A-4647-2FC686F2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B18D-09C1-813E-A676-33AD825B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HTML Attributes: Use &amp; Syntax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57A95-4A9C-4B53-BC8D-BC9C4DC77D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b="1" dirty="0"/>
              <a:t>What are HTML Attributes?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🔹 </a:t>
            </a:r>
            <a:r>
              <a:rPr lang="en-US" sz="2000" b="1" dirty="0">
                <a:ea typeface="+mn-lt"/>
                <a:cs typeface="+mn-lt"/>
              </a:rPr>
              <a:t>HTML attributes</a:t>
            </a:r>
            <a:r>
              <a:rPr lang="en-US" sz="2000" dirty="0">
                <a:ea typeface="+mn-lt"/>
                <a:cs typeface="+mn-lt"/>
              </a:rPr>
              <a:t> provide </a:t>
            </a:r>
            <a:r>
              <a:rPr lang="en-US" sz="2000" b="1" dirty="0">
                <a:ea typeface="+mn-lt"/>
                <a:cs typeface="+mn-lt"/>
              </a:rPr>
              <a:t>additional information</a:t>
            </a:r>
            <a:r>
              <a:rPr lang="en-US" sz="2000" dirty="0">
                <a:ea typeface="+mn-lt"/>
                <a:cs typeface="+mn-lt"/>
              </a:rPr>
              <a:t> about an element.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🔹 They are always </a:t>
            </a:r>
            <a:r>
              <a:rPr lang="en-US" sz="2000" b="1" dirty="0">
                <a:ea typeface="+mn-lt"/>
                <a:cs typeface="+mn-lt"/>
              </a:rPr>
              <a:t>added inside the opening tag</a:t>
            </a:r>
            <a:r>
              <a:rPr lang="en-US" sz="2000" dirty="0">
                <a:ea typeface="+mn-lt"/>
                <a:cs typeface="+mn-lt"/>
              </a:rPr>
              <a:t> of an HTML element.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🔹 Attributes usually come in </a:t>
            </a:r>
            <a:r>
              <a:rPr lang="en-US" sz="2000" b="1" dirty="0">
                <a:ea typeface="+mn-lt"/>
                <a:cs typeface="+mn-lt"/>
              </a:rPr>
              <a:t>key-value pairs</a:t>
            </a:r>
            <a:r>
              <a:rPr lang="en-US" sz="2000" dirty="0">
                <a:ea typeface="+mn-lt"/>
                <a:cs typeface="+mn-lt"/>
              </a:rPr>
              <a:t> like: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</a:t>
            </a:r>
            <a:r>
              <a:rPr lang="en-US" sz="2000" b="1" dirty="0" err="1">
                <a:ea typeface="+mn-lt"/>
                <a:cs typeface="+mn-lt"/>
              </a:rPr>
              <a:t>tagname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dirty="0">
                <a:ea typeface="+mn-lt"/>
                <a:cs typeface="+mn-lt"/>
              </a:rPr>
              <a:t>attribute="value"&gt;Content&lt;/</a:t>
            </a:r>
            <a:r>
              <a:rPr lang="en-US" sz="2000" b="1" dirty="0" err="1">
                <a:ea typeface="+mn-lt"/>
                <a:cs typeface="+mn-lt"/>
              </a:rPr>
              <a:t>tagname</a:t>
            </a:r>
            <a:r>
              <a:rPr lang="en-US" sz="2000" dirty="0">
                <a:ea typeface="+mn-lt"/>
                <a:cs typeface="+mn-lt"/>
              </a:rPr>
              <a:t>&gt;</a:t>
            </a:r>
            <a:endParaRPr lang="en-US" sz="2000" dirty="0"/>
          </a:p>
          <a:p>
            <a:pPr marL="347345" indent="-347345"/>
            <a:r>
              <a:rPr lang="en-US" sz="2000" b="1" dirty="0">
                <a:ea typeface="+mn-lt"/>
                <a:cs typeface="+mn-lt"/>
              </a:rPr>
              <a:t>Example:</a:t>
            </a:r>
            <a:r>
              <a:rPr lang="en-US" sz="2000" dirty="0">
                <a:ea typeface="+mn-lt"/>
                <a:cs typeface="+mn-lt"/>
              </a:rPr>
              <a:t> Adding a link (</a:t>
            </a:r>
            <a:r>
              <a:rPr lang="en-US" sz="2000" dirty="0" err="1">
                <a:latin typeface="Consolas"/>
              </a:rPr>
              <a:t>href</a:t>
            </a:r>
            <a:r>
              <a:rPr lang="en-US" sz="2000" dirty="0">
                <a:ea typeface="+mn-lt"/>
                <a:cs typeface="+mn-lt"/>
              </a:rPr>
              <a:t> attribute)</a:t>
            </a:r>
            <a:endParaRPr lang="en-US" sz="2000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&lt;a </a:t>
            </a:r>
            <a:r>
              <a:rPr lang="en-US" sz="2000" dirty="0" err="1">
                <a:ea typeface="+mn-lt"/>
                <a:cs typeface="+mn-lt"/>
              </a:rPr>
              <a:t>href</a:t>
            </a:r>
            <a:r>
              <a:rPr lang="en-US" sz="2000" dirty="0">
                <a:ea typeface="+mn-lt"/>
                <a:cs typeface="+mn-lt"/>
              </a:rPr>
              <a:t>="https://www.google.com"&gt;Go to Google&lt;/a&gt;</a:t>
            </a:r>
            <a:endParaRPr lang="en-US" sz="2000" dirty="0"/>
          </a:p>
          <a:p>
            <a:pPr marL="347345" indent="-347345"/>
            <a:r>
              <a:rPr lang="en-US" sz="2000" dirty="0" err="1">
                <a:latin typeface="Consolas"/>
              </a:rPr>
              <a:t>href</a:t>
            </a:r>
            <a:r>
              <a:rPr lang="en-US" sz="2000" dirty="0">
                <a:latin typeface="Consolas"/>
              </a:rPr>
              <a:t>="https://www.google.com"</a:t>
            </a:r>
            <a:r>
              <a:rPr lang="en-US" sz="2000" dirty="0">
                <a:ea typeface="+mn-lt"/>
                <a:cs typeface="+mn-lt"/>
              </a:rPr>
              <a:t> → Specifies the </a:t>
            </a:r>
            <a:r>
              <a:rPr lang="en-US" sz="2000" b="1" dirty="0">
                <a:ea typeface="+mn-lt"/>
                <a:cs typeface="+mn-lt"/>
              </a:rPr>
              <a:t>link destination and </a:t>
            </a:r>
            <a:r>
              <a:rPr lang="en-US" sz="2000" dirty="0">
                <a:ea typeface="+mn-lt"/>
                <a:cs typeface="+mn-lt"/>
              </a:rPr>
              <a:t>it tells the browser </a:t>
            </a:r>
            <a:r>
              <a:rPr lang="en-US" sz="2000" b="1" dirty="0">
                <a:ea typeface="+mn-lt"/>
                <a:cs typeface="+mn-lt"/>
              </a:rPr>
              <a:t>where</a:t>
            </a:r>
            <a:r>
              <a:rPr lang="en-US" sz="2000" dirty="0">
                <a:ea typeface="+mn-lt"/>
                <a:cs typeface="+mn-lt"/>
              </a:rPr>
              <a:t> to find the resource.</a:t>
            </a:r>
            <a:endParaRPr lang="en-US" sz="2000" dirty="0"/>
          </a:p>
          <a:p>
            <a:pPr marL="347345" indent="-347345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FC33-B55F-BAF5-AAD0-196DDB8BA6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17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8F2F-D86D-244B-B2A0-0714D8147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9991-D60E-ACB9-231A-B3CB84E6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Empty HTML Elements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C4FE-9417-0617-3E3F-F12A0CFDBB0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sz="2000" dirty="0">
                <a:ea typeface="+mn-lt"/>
                <a:cs typeface="+mn-lt"/>
              </a:rPr>
              <a:t>An </a:t>
            </a:r>
            <a:r>
              <a:rPr lang="en-US" sz="2000" b="1" dirty="0">
                <a:ea typeface="+mn-lt"/>
                <a:cs typeface="+mn-lt"/>
              </a:rPr>
              <a:t>empty HTML element</a:t>
            </a:r>
            <a:r>
              <a:rPr lang="en-US" sz="2000" dirty="0">
                <a:ea typeface="+mn-lt"/>
                <a:cs typeface="+mn-lt"/>
              </a:rPr>
              <a:t> is an element that </a:t>
            </a:r>
            <a:r>
              <a:rPr lang="en-US" sz="2000" b="1" dirty="0">
                <a:ea typeface="+mn-lt"/>
                <a:cs typeface="+mn-lt"/>
              </a:rPr>
              <a:t>does not have a closing tag</a:t>
            </a:r>
            <a:r>
              <a:rPr lang="en-US" sz="2000" dirty="0">
                <a:ea typeface="+mn-lt"/>
                <a:cs typeface="+mn-lt"/>
              </a:rPr>
              <a:t> and </a:t>
            </a:r>
            <a:r>
              <a:rPr lang="en-US" sz="2000" b="1" dirty="0">
                <a:ea typeface="+mn-lt"/>
                <a:cs typeface="+mn-lt"/>
              </a:rPr>
              <a:t>does not contain any content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pPr marL="347345" indent="-347345"/>
            <a:endParaRPr lang="en-US" sz="2000" dirty="0">
              <a:ea typeface="+mn-lt"/>
              <a:cs typeface="+mn-lt"/>
            </a:endParaRPr>
          </a:p>
          <a:p>
            <a:pPr marL="347345" indent="-347345" algn="ctr">
              <a:buNone/>
            </a:pPr>
            <a:endParaRPr lang="en-US" sz="2000" dirty="0">
              <a:ea typeface="+mn-lt"/>
              <a:cs typeface="+mn-lt"/>
            </a:endParaRPr>
          </a:p>
          <a:p>
            <a:pPr marL="347345" indent="-347345" algn="ctr"/>
            <a:endParaRPr lang="en-US" sz="2000" dirty="0">
              <a:ea typeface="+mn-lt"/>
              <a:cs typeface="+mn-lt"/>
            </a:endParaRPr>
          </a:p>
          <a:p>
            <a:pPr marL="347345" indent="-347345"/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5E2F4-A895-C5D0-93F6-6F2E5FD22D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008E31-8854-AD05-821C-5A869B7C8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11385"/>
              </p:ext>
            </p:extLst>
          </p:nvPr>
        </p:nvGraphicFramePr>
        <p:xfrm>
          <a:off x="0" y="2823210"/>
          <a:ext cx="12192000" cy="246888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294321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788444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96804222"/>
                    </a:ext>
                  </a:extLst>
                </a:gridCol>
              </a:tblGrid>
              <a:tr h="316264">
                <a:tc>
                  <a:txBody>
                    <a:bodyPr/>
                    <a:lstStyle/>
                    <a:p>
                      <a:r>
                        <a:rPr lang="en-US" b="1" dirty="0"/>
                        <a:t>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562671"/>
                  </a:ext>
                </a:extLst>
              </a:tr>
              <a:tr h="31626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line break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&gt;World!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122504"/>
                  </a:ext>
                </a:extLst>
              </a:tr>
              <a:tr h="31626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horizontal 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615835"/>
                  </a:ext>
                </a:extLst>
              </a:tr>
              <a:tr h="316264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an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img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="logo.png" alt="Logo"&gt;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63357"/>
                  </a:ext>
                </a:extLst>
              </a:tr>
              <a:tr h="553461">
                <a:tc>
                  <a:txBody>
                    <a:bodyPr/>
                    <a:lstStyle/>
                    <a:p>
                      <a:r>
                        <a:rPr lang="en-US" dirty="0"/>
                        <a:t>&lt;input&gt;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form input field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&lt;input type="text" placeholder="Enter name"&gt;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53432"/>
                  </a:ext>
                </a:extLst>
              </a:tr>
              <a:tr h="3162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5578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749FC2-A2B0-6947-E62A-B0C86B8A9FE8}"/>
              </a:ext>
            </a:extLst>
          </p:cNvPr>
          <p:cNvSpPr txBox="1"/>
          <p:nvPr/>
        </p:nvSpPr>
        <p:spPr>
          <a:xfrm>
            <a:off x="4410075" y="20383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Examples of Empty Elements</a:t>
            </a:r>
          </a:p>
        </p:txBody>
      </p:sp>
    </p:spTree>
    <p:extLst>
      <p:ext uri="{BB962C8B-B14F-4D97-AF65-F5344CB8AC3E}">
        <p14:creationId xmlns:p14="http://schemas.microsoft.com/office/powerpoint/2010/main" val="260469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What is Server? Discuss LAMP/WAMP/XAMP?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204575" cy="2984500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server</a:t>
            </a:r>
            <a:r>
              <a:rPr lang="en-US" dirty="0">
                <a:ea typeface="+mn-lt"/>
                <a:cs typeface="+mn-lt"/>
              </a:rPr>
              <a:t> is a computer or system that provides services, resources, or data to other computers, known as </a:t>
            </a:r>
            <a:r>
              <a:rPr lang="en-US" b="1" dirty="0">
                <a:ea typeface="+mn-lt"/>
                <a:cs typeface="+mn-lt"/>
              </a:rPr>
              <a:t>clients</a:t>
            </a:r>
            <a:r>
              <a:rPr lang="en-US" dirty="0">
                <a:ea typeface="+mn-lt"/>
                <a:cs typeface="+mn-lt"/>
              </a:rPr>
              <a:t>, over a network. Servers are designed to handle multiple requests simultaneously and can be used for various purposes, such as hosting websites, managing databases, storing files, or running applications.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54F46-36E2-C605-DC6A-E88465DFA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F234-58A2-A799-145F-A714848B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1F0E-DAEA-0F8C-7F18-957C14C073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sz="2000" dirty="0">
                <a:ea typeface="+mn-lt"/>
                <a:cs typeface="+mn-lt"/>
              </a:rPr>
              <a:t>Font formatting refers to the various ways text can be styled to enhance readability, emphasis, and presentation. Here are some key aspects of font formatting:</a:t>
            </a:r>
          </a:p>
          <a:p>
            <a:pPr marL="347345" indent="-347345"/>
            <a:r>
              <a:rPr lang="en-US" sz="2000" b="1" dirty="0">
                <a:ea typeface="+mn-lt"/>
                <a:cs typeface="+mn-lt"/>
              </a:rPr>
              <a:t>Bold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>
                <a:latin typeface="Consolas"/>
              </a:rPr>
              <a:t>&lt;b&gt;Bold&lt;/b&gt;</a:t>
            </a:r>
            <a:r>
              <a:rPr lang="en-US" sz="2000" dirty="0">
                <a:ea typeface="+mn-lt"/>
                <a:cs typeface="+mn-lt"/>
              </a:rPr>
              <a:t> or </a:t>
            </a:r>
            <a:r>
              <a:rPr lang="en-US" sz="2000" dirty="0">
                <a:latin typeface="Consolas"/>
              </a:rPr>
              <a:t>&lt;strong&gt;Bold&lt;/strong&gt;</a:t>
            </a:r>
            <a:r>
              <a:rPr lang="en-US" sz="2000" dirty="0">
                <a:ea typeface="+mn-lt"/>
                <a:cs typeface="+mn-lt"/>
              </a:rPr>
              <a:t>) → Used for emphasis and importance.</a:t>
            </a:r>
            <a:endParaRPr lang="en-US" sz="2000" dirty="0"/>
          </a:p>
          <a:p>
            <a:pPr marL="347345" indent="-347345"/>
            <a:r>
              <a:rPr lang="en-US" sz="2000" b="1" dirty="0">
                <a:ea typeface="+mn-lt"/>
                <a:cs typeface="+mn-lt"/>
              </a:rPr>
              <a:t>Italic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>
                <a:latin typeface="Consolas"/>
              </a:rPr>
              <a:t>&lt;</a:t>
            </a:r>
            <a:r>
              <a:rPr lang="en-US" sz="2000" dirty="0" err="1">
                <a:latin typeface="Consolas"/>
              </a:rPr>
              <a:t>i</a:t>
            </a:r>
            <a:r>
              <a:rPr lang="en-US" sz="2000" dirty="0">
                <a:latin typeface="Consolas"/>
              </a:rPr>
              <a:t>&gt;Italic&lt;/</a:t>
            </a:r>
            <a:r>
              <a:rPr lang="en-US" sz="2000" dirty="0" err="1">
                <a:latin typeface="Consolas"/>
              </a:rPr>
              <a:t>i</a:t>
            </a:r>
            <a:r>
              <a:rPr lang="en-US" sz="2000" dirty="0">
                <a:latin typeface="Consolas"/>
              </a:rPr>
              <a:t>&gt;</a:t>
            </a:r>
            <a:r>
              <a:rPr lang="en-US" sz="2000" dirty="0">
                <a:ea typeface="+mn-lt"/>
                <a:cs typeface="+mn-lt"/>
              </a:rPr>
              <a:t> or </a:t>
            </a:r>
            <a:r>
              <a:rPr lang="en-US" sz="2000" dirty="0">
                <a:latin typeface="Consolas"/>
              </a:rPr>
              <a:t>&lt;</a:t>
            </a:r>
            <a:r>
              <a:rPr lang="en-US" sz="2000" dirty="0" err="1">
                <a:latin typeface="Consolas"/>
              </a:rPr>
              <a:t>em</a:t>
            </a:r>
            <a:r>
              <a:rPr lang="en-US" sz="2000" dirty="0">
                <a:latin typeface="Consolas"/>
              </a:rPr>
              <a:t>&gt;Italic&lt;/</a:t>
            </a:r>
            <a:r>
              <a:rPr lang="en-US" sz="2000" dirty="0" err="1">
                <a:latin typeface="Consolas"/>
              </a:rPr>
              <a:t>em</a:t>
            </a:r>
            <a:r>
              <a:rPr lang="en-US" sz="2000" dirty="0">
                <a:latin typeface="Consolas"/>
              </a:rPr>
              <a:t>&gt;</a:t>
            </a:r>
            <a:r>
              <a:rPr lang="en-US" sz="2000" dirty="0">
                <a:ea typeface="+mn-lt"/>
                <a:cs typeface="+mn-lt"/>
              </a:rPr>
              <a:t>) → Used for emphasis, quotes, or foreign words.</a:t>
            </a:r>
            <a:endParaRPr lang="en-US" dirty="0"/>
          </a:p>
          <a:p>
            <a:pPr marL="347345" indent="-347345"/>
            <a:r>
              <a:rPr lang="en-US" sz="2000" b="1" dirty="0">
                <a:ea typeface="+mn-lt"/>
                <a:cs typeface="+mn-lt"/>
              </a:rPr>
              <a:t>Underline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>
                <a:latin typeface="Consolas"/>
              </a:rPr>
              <a:t>&lt;u&gt;Underline&lt;/u&gt;</a:t>
            </a:r>
            <a:r>
              <a:rPr lang="en-US" sz="2000" dirty="0">
                <a:ea typeface="+mn-lt"/>
                <a:cs typeface="+mn-lt"/>
              </a:rPr>
              <a:t>) → Used to highlight key points, but is often avoided in web design to prevent confusion with links.</a:t>
            </a:r>
            <a:endParaRPr lang="en-US" dirty="0"/>
          </a:p>
          <a:p>
            <a:pPr marL="347345" indent="-347345"/>
            <a:r>
              <a:rPr lang="en-US" sz="2000" b="1" dirty="0">
                <a:ea typeface="+mn-lt"/>
                <a:cs typeface="+mn-lt"/>
              </a:rPr>
              <a:t>Strikethrough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>
                <a:latin typeface="Consolas"/>
              </a:rPr>
              <a:t>&lt;s&gt;Strikethrough&lt;/s&gt;</a:t>
            </a:r>
            <a:r>
              <a:rPr lang="en-US" sz="2000" dirty="0">
                <a:ea typeface="+mn-lt"/>
                <a:cs typeface="+mn-lt"/>
              </a:rPr>
              <a:t>) → Used to indicate deleted or outdated text.</a:t>
            </a:r>
            <a:endParaRPr lang="en-US" dirty="0"/>
          </a:p>
          <a:p>
            <a:pPr marL="347345" indent="-347345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067A0-233A-7C44-6DC3-BD7AAF35D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5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F652F-5312-582E-FCB2-927155BD8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7CC2-F9D6-5CCB-9E0C-ABBC1320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Headings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8C531-B30B-2B61-6427-DC5FE658D9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sz="2000" dirty="0">
                <a:ea typeface="+mn-lt"/>
                <a:cs typeface="+mn-lt"/>
              </a:rPr>
              <a:t>In HTML, headings are created using </a:t>
            </a:r>
            <a:r>
              <a:rPr lang="en-US" sz="2000" dirty="0">
                <a:latin typeface="Consolas"/>
              </a:rPr>
              <a:t>&lt;h1&gt;</a:t>
            </a:r>
            <a:r>
              <a:rPr lang="en-US" sz="2000" dirty="0">
                <a:ea typeface="+mn-lt"/>
                <a:cs typeface="+mn-lt"/>
              </a:rPr>
              <a:t> to </a:t>
            </a:r>
            <a:r>
              <a:rPr lang="en-US" sz="2000" dirty="0">
                <a:latin typeface="Consolas"/>
              </a:rPr>
              <a:t>&lt;h6&gt;</a:t>
            </a:r>
            <a:r>
              <a:rPr lang="en-US" sz="2000" dirty="0">
                <a:ea typeface="+mn-lt"/>
                <a:cs typeface="+mn-lt"/>
              </a:rPr>
              <a:t> tags. These tags define headings in decreasing order of importance: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&lt;h1&gt;Main Heading (Most Important)&lt;/h1&gt;</a:t>
            </a:r>
            <a:endParaRPr lang="en-US" sz="2000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&lt;h2&gt;Subheading&lt;/h2&gt;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&lt;h3&gt;Section Title&lt;/h3&gt;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&lt;h4&gt;Subsection Title&lt;/h4&gt;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&lt;h5&gt;Smaller Section&lt;/h5&gt;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&lt;h6&gt;Least Important Heading&lt;/h6&gt;</a:t>
            </a:r>
            <a:endParaRPr lang="en-US" dirty="0"/>
          </a:p>
          <a:p>
            <a:pPr marL="347345" indent="-347345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173E1-DEDE-BC13-1982-DBED4A811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91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2869E-FBB7-8D2C-DCA9-F017F8782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C482-D90C-BFFB-495E-D87C713B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/>
                <a:ea typeface="+mj-lt"/>
                <a:cs typeface="Times New Roman"/>
              </a:rPr>
              <a:t>Comments in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7F3E7-F827-575E-044F-24D5EE64F4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sz="2000" dirty="0">
                <a:ea typeface="+mn-lt"/>
                <a:cs typeface="+mn-lt"/>
              </a:rPr>
              <a:t>In HTML, </a:t>
            </a:r>
            <a:r>
              <a:rPr lang="en-US" sz="2000" b="1" dirty="0">
                <a:ea typeface="+mn-lt"/>
                <a:cs typeface="+mn-lt"/>
              </a:rPr>
              <a:t>comments</a:t>
            </a:r>
            <a:r>
              <a:rPr lang="en-US" sz="2000" dirty="0">
                <a:ea typeface="+mn-lt"/>
                <a:cs typeface="+mn-lt"/>
              </a:rPr>
              <a:t> are used to add notes or explanations within the code that do not appear on the web page.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&lt;!-- This is a comment --&gt;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&lt;p&gt;This is visible text.&lt;/p&gt;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&lt;!-- &lt;p&gt;This text is commented out and will not be displayed.&lt;/p&gt; --&gt;</a:t>
            </a:r>
            <a:endParaRPr lang="en-US" dirty="0"/>
          </a:p>
          <a:p>
            <a:pPr marL="347345" indent="-347345"/>
            <a:endParaRPr lang="en-US" sz="2000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D2DA8-7DE6-7C44-A001-AEF558CB10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7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87A68-1712-7FE5-5FC3-FB6E2195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4125-3BE0-383D-D0B5-BCDE5955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a typeface="+mj-lt"/>
                <a:cs typeface="+mj-lt"/>
              </a:rPr>
              <a:t>Linking Webpages Using Hyperlinks (</a:t>
            </a:r>
            <a:r>
              <a:rPr lang="en-US" dirty="0">
                <a:latin typeface="Consolas"/>
                <a:ea typeface="+mj-lt"/>
                <a:cs typeface="Times New Roman"/>
              </a:rPr>
              <a:t>&lt;</a:t>
            </a:r>
            <a:r>
              <a:rPr lang="en-US" cap="none" dirty="0">
                <a:latin typeface="Consolas"/>
                <a:ea typeface="+mj-lt"/>
                <a:cs typeface="Times New Roman"/>
              </a:rPr>
              <a:t>a</a:t>
            </a:r>
            <a:r>
              <a:rPr lang="en-US" dirty="0">
                <a:latin typeface="Consolas"/>
                <a:ea typeface="+mj-lt"/>
                <a:cs typeface="Times New Roman"/>
              </a:rPr>
              <a:t>&gt;</a:t>
            </a:r>
            <a:r>
              <a:rPr lang="en-US" dirty="0">
                <a:ea typeface="+mj-lt"/>
                <a:cs typeface="+mj-lt"/>
              </a:rPr>
              <a:t> Tag)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8451-ADF9-3B52-CCF1-8D0212ADF8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347345" indent="-347345"/>
            <a:r>
              <a:rPr lang="en-US" sz="2000" dirty="0">
                <a:ea typeface="+mn-lt"/>
                <a:cs typeface="+mn-lt"/>
              </a:rPr>
              <a:t>The </a:t>
            </a:r>
            <a:r>
              <a:rPr lang="en-US" sz="2000" dirty="0">
                <a:latin typeface="Consolas"/>
                <a:ea typeface="+mn-lt"/>
                <a:cs typeface="+mn-lt"/>
              </a:rPr>
              <a:t>&lt;a&gt;</a:t>
            </a:r>
            <a:r>
              <a:rPr lang="en-US" sz="2000" dirty="0">
                <a:ea typeface="+mn-lt"/>
                <a:cs typeface="+mn-lt"/>
              </a:rPr>
              <a:t> (anchor) tag is used to create hyperlinks in HTML</a:t>
            </a:r>
          </a:p>
          <a:p>
            <a:pPr marL="347345" indent="-347345"/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  Linking to Another Page</a:t>
            </a:r>
          </a:p>
          <a:p>
            <a:pPr marL="0" indent="0">
              <a:buNone/>
            </a:pPr>
            <a:r>
              <a:rPr lang="en-US" sz="2000" b="1" dirty="0"/>
              <a:t> </a:t>
            </a:r>
            <a:r>
              <a:rPr lang="en-US" sz="2000" dirty="0">
                <a:ea typeface="+mn-lt"/>
                <a:cs typeface="+mn-lt"/>
              </a:rPr>
              <a:t>&lt;a </a:t>
            </a:r>
            <a:r>
              <a:rPr lang="en-US" sz="2000" dirty="0" err="1">
                <a:ea typeface="+mn-lt"/>
                <a:cs typeface="+mn-lt"/>
              </a:rPr>
              <a:t>href</a:t>
            </a:r>
            <a:r>
              <a:rPr lang="en-US" sz="2000" dirty="0">
                <a:ea typeface="+mn-lt"/>
                <a:cs typeface="+mn-lt"/>
              </a:rPr>
              <a:t>="about.html"&gt;Go to About Page&lt;/a&gt;</a:t>
            </a:r>
            <a:endParaRPr lang="en-US" sz="2000" b="1" dirty="0"/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  Opening Link in a New Tab</a:t>
            </a:r>
            <a:endParaRPr lang="en-US" sz="2000" b="1"/>
          </a:p>
          <a:p>
            <a:pPr marL="0" indent="0">
              <a:buNone/>
            </a:pPr>
            <a:r>
              <a:rPr lang="en-US" sz="2000" b="1" dirty="0"/>
              <a:t> </a:t>
            </a:r>
            <a:r>
              <a:rPr lang="en-US" sz="2000" dirty="0">
                <a:ea typeface="+mn-lt"/>
                <a:cs typeface="+mn-lt"/>
              </a:rPr>
              <a:t>&lt;a </a:t>
            </a:r>
            <a:r>
              <a:rPr lang="en-US" sz="2000" dirty="0" err="1">
                <a:ea typeface="+mn-lt"/>
                <a:cs typeface="+mn-lt"/>
              </a:rPr>
              <a:t>href</a:t>
            </a:r>
            <a:r>
              <a:rPr lang="en-US" sz="2000" dirty="0">
                <a:ea typeface="+mn-lt"/>
                <a:cs typeface="+mn-lt"/>
              </a:rPr>
              <a:t>="https://www.example.com" target="_blank"&gt;Visit Example&lt;/a&gt;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  </a:t>
            </a:r>
            <a:r>
              <a:rPr lang="en-US" sz="2000" b="1" dirty="0">
                <a:ea typeface="+mn-lt"/>
                <a:cs typeface="+mn-lt"/>
              </a:rPr>
              <a:t>Linking to a Section on the Same Page (Anchor Link)</a:t>
            </a:r>
            <a:endParaRPr lang="en-US" sz="2000" b="1" dirty="0"/>
          </a:p>
          <a:p>
            <a:pPr marL="347345" indent="-347345">
              <a:buNone/>
            </a:pPr>
            <a:r>
              <a:rPr lang="en-US" sz="2000" dirty="0">
                <a:ea typeface="+mn-lt"/>
                <a:cs typeface="+mn-lt"/>
              </a:rPr>
              <a:t> &lt;a </a:t>
            </a:r>
            <a:r>
              <a:rPr lang="en-US" sz="2000" dirty="0" err="1">
                <a:ea typeface="+mn-lt"/>
                <a:cs typeface="+mn-lt"/>
              </a:rPr>
              <a:t>href</a:t>
            </a:r>
            <a:r>
              <a:rPr lang="en-US" sz="2000" dirty="0">
                <a:ea typeface="+mn-lt"/>
                <a:cs typeface="+mn-lt"/>
              </a:rPr>
              <a:t>="#section2"&gt;Go to Section 2&lt;/a&gt;</a:t>
            </a:r>
            <a:endParaRPr lang="en-US" dirty="0"/>
          </a:p>
          <a:p>
            <a:pPr marL="347345" indent="-347345">
              <a:buNone/>
            </a:pPr>
            <a:r>
              <a:rPr lang="en-US" sz="2000" dirty="0">
                <a:ea typeface="+mn-lt"/>
                <a:cs typeface="+mn-lt"/>
              </a:rPr>
              <a:t> &lt;h2 id="section2"&gt;Section 2&lt;/h2&gt;</a:t>
            </a:r>
            <a:endParaRPr lang="en-US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64FC8-8381-7A7B-8D62-9A06AAB9A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47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8AA8A-8E6E-F83B-2F45-1EECBDC2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BCD2-ECC5-D1AF-AFD6-9AD1F913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a typeface="+mj-lt"/>
                <a:cs typeface="+mj-lt"/>
              </a:rPr>
              <a:t>Creating an Image on a Webpage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6D47-F5DC-169E-A72E-8A69E6F573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sz="2000" dirty="0">
                <a:ea typeface="+mn-lt"/>
                <a:cs typeface="+mn-lt"/>
              </a:rPr>
              <a:t>&lt;</a:t>
            </a:r>
            <a:r>
              <a:rPr lang="en-US" sz="2000" dirty="0" err="1">
                <a:ea typeface="+mn-lt"/>
                <a:cs typeface="+mn-lt"/>
              </a:rPr>
              <a:t>img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="image.jpg" alt="Description of Image" width="300"&gt;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  Adding a Clickable Image</a:t>
            </a:r>
          </a:p>
          <a:p>
            <a:pPr marL="347345" indent="-347345">
              <a:buNone/>
            </a:pPr>
            <a:r>
              <a:rPr lang="en-US" sz="2000" dirty="0">
                <a:ea typeface="+mn-lt"/>
                <a:cs typeface="+mn-lt"/>
              </a:rPr>
              <a:t>&lt;a </a:t>
            </a:r>
            <a:r>
              <a:rPr lang="en-US" sz="2000" dirty="0" err="1">
                <a:ea typeface="+mn-lt"/>
                <a:cs typeface="+mn-lt"/>
              </a:rPr>
              <a:t>href</a:t>
            </a:r>
            <a:r>
              <a:rPr lang="en-US" sz="2000" dirty="0">
                <a:ea typeface="+mn-lt"/>
                <a:cs typeface="+mn-lt"/>
              </a:rPr>
              <a:t>="gallery.html"&gt;</a:t>
            </a:r>
            <a:endParaRPr lang="en-US" dirty="0">
              <a:ea typeface="+mn-lt"/>
              <a:cs typeface="+mn-lt"/>
            </a:endParaRPr>
          </a:p>
          <a:p>
            <a:pPr marL="347345" indent="-347345">
              <a:buNone/>
            </a:pPr>
            <a:r>
              <a:rPr lang="en-US" sz="2000" dirty="0">
                <a:ea typeface="+mn-lt"/>
                <a:cs typeface="+mn-lt"/>
              </a:rPr>
              <a:t>  &lt;</a:t>
            </a:r>
            <a:r>
              <a:rPr lang="en-US" sz="2000" dirty="0" err="1">
                <a:ea typeface="+mn-lt"/>
                <a:cs typeface="+mn-lt"/>
              </a:rPr>
              <a:t>img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src</a:t>
            </a:r>
            <a:r>
              <a:rPr lang="en-US" sz="2000" dirty="0">
                <a:ea typeface="+mn-lt"/>
                <a:cs typeface="+mn-lt"/>
              </a:rPr>
              <a:t>="photo.jpg" alt="Gallery" width="300"&gt;</a:t>
            </a:r>
            <a:endParaRPr lang="en-US" dirty="0">
              <a:ea typeface="+mn-lt"/>
              <a:cs typeface="+mn-lt"/>
            </a:endParaRPr>
          </a:p>
          <a:p>
            <a:pPr marL="347345" indent="-347345">
              <a:buNone/>
            </a:pPr>
            <a:r>
              <a:rPr lang="en-US" sz="2000" dirty="0">
                <a:ea typeface="+mn-lt"/>
                <a:cs typeface="+mn-lt"/>
              </a:rPr>
              <a:t>&lt;/a&gt;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D2E63-B746-EFBF-414C-CF0BAC7422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207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E2B77-8A03-9679-B177-3AE2F810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007E-BB14-4060-68A2-CCF1CE32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a typeface="+mj-lt"/>
                <a:cs typeface="+mj-lt"/>
              </a:rPr>
              <a:t>Showing Data in Tabular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B042-8FBF-EF66-C2C4-7858CCE6C38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 fontScale="62500" lnSpcReduction="20000"/>
          </a:bodyPr>
          <a:lstStyle/>
          <a:p>
            <a:pPr marL="347345" indent="-347345"/>
            <a:r>
              <a:rPr lang="en-US" sz="2000" dirty="0">
                <a:ea typeface="+mn-lt"/>
                <a:cs typeface="+mn-lt"/>
              </a:rPr>
              <a:t>In HTML, data can be displayed in a </a:t>
            </a:r>
            <a:r>
              <a:rPr lang="en-US" sz="2000" b="1" dirty="0">
                <a:ea typeface="+mn-lt"/>
                <a:cs typeface="+mn-lt"/>
              </a:rPr>
              <a:t>table</a:t>
            </a:r>
            <a:r>
              <a:rPr lang="en-US" sz="2000" dirty="0">
                <a:ea typeface="+mn-lt"/>
                <a:cs typeface="+mn-lt"/>
              </a:rPr>
              <a:t> using the </a:t>
            </a:r>
            <a:r>
              <a:rPr lang="en-US" sz="2000" dirty="0">
                <a:latin typeface="Consolas"/>
                <a:ea typeface="+mn-lt"/>
                <a:cs typeface="+mn-lt"/>
              </a:rPr>
              <a:t>&lt;table&gt;</a:t>
            </a:r>
            <a:r>
              <a:rPr lang="en-US" sz="2000" dirty="0">
                <a:ea typeface="+mn-lt"/>
                <a:cs typeface="+mn-lt"/>
              </a:rPr>
              <a:t> tag.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&lt;table border="1"&gt;</a:t>
            </a:r>
            <a:endParaRPr lang="en-US" sz="2000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&lt;tr&gt;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&gt;Name&lt;/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&gt;Age&lt;/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&gt;Country&lt;/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&lt;/tr&gt;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&lt;tr&gt;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&lt;td&gt;John&lt;/td&gt;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&lt;td&gt;25&lt;/td&gt;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&lt;td&gt;USA&lt;/td&gt;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&lt;/tr&gt;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&lt;tr&gt;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&lt;td&gt;Emma&lt;/td&gt;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&lt;td&gt;28&lt;/td&gt;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&lt;td&gt;UK&lt;/td&gt;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&lt;/tr&gt;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&lt;/table&gt;</a:t>
            </a:r>
            <a:endParaRPr lang="en-US" dirty="0"/>
          </a:p>
          <a:p>
            <a:pPr marL="347345" indent="-347345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516AC-ECE4-05E8-8B03-912587EE6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79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6EBE6-C8F0-F139-CBC2-2DE341FE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C04A-9E1D-33B0-F954-5E0FDF47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a typeface="+mj-lt"/>
                <a:cs typeface="+mj-lt"/>
              </a:rPr>
              <a:t>Creating Tabular Data in Different Formats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7DEDA-097F-7481-50E5-C98D0D55E0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 fontScale="77500" lnSpcReduction="20000"/>
          </a:bodyPr>
          <a:lstStyle/>
          <a:p>
            <a:pPr marL="347345" indent="-347345"/>
            <a:r>
              <a:rPr lang="en-US" sz="2000" dirty="0">
                <a:ea typeface="+mn-lt"/>
                <a:cs typeface="+mn-lt"/>
              </a:rPr>
              <a:t>&lt;table border="1"&gt;</a:t>
            </a:r>
            <a:endParaRPr lang="en-US">
              <a:ea typeface="+mn-lt"/>
              <a:cs typeface="+mn-lt"/>
            </a:endParaRP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&lt;tr&gt;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rowspan</a:t>
            </a:r>
            <a:r>
              <a:rPr lang="en-US" sz="2000" dirty="0">
                <a:ea typeface="+mn-lt"/>
                <a:cs typeface="+mn-lt"/>
              </a:rPr>
              <a:t>="2"&gt;Name&lt;/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colspan</a:t>
            </a:r>
            <a:r>
              <a:rPr lang="en-US" sz="2000" dirty="0">
                <a:ea typeface="+mn-lt"/>
                <a:cs typeface="+mn-lt"/>
              </a:rPr>
              <a:t>="2"&gt;Details&lt;/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&lt;/tr&gt;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&lt;tr&gt;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&gt;Age&lt;/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&gt;Country&lt;/</a:t>
            </a:r>
            <a:r>
              <a:rPr lang="en-US" sz="2000" dirty="0" err="1">
                <a:ea typeface="+mn-lt"/>
                <a:cs typeface="+mn-lt"/>
              </a:rPr>
              <a:t>th</a:t>
            </a:r>
            <a:r>
              <a:rPr lang="en-US" sz="2000" dirty="0">
                <a:ea typeface="+mn-lt"/>
                <a:cs typeface="+mn-lt"/>
              </a:rPr>
              <a:t>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&lt;/tr&gt;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&lt;tr&gt;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&lt;td&gt;Alice&lt;/td&gt;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&lt;td&gt;22&lt;/td&gt;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   &lt;td&gt;Canada&lt;/td&gt;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&lt;/tr&gt;</a:t>
            </a: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&lt;/table&gt;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BB2E-E310-BBEE-CDCF-236659328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51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64E561-2809-69FA-E546-0BAB462D800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42599399"/>
              </p:ext>
            </p:extLst>
          </p:nvPr>
        </p:nvGraphicFramePr>
        <p:xfrm>
          <a:off x="841375" y="1536700"/>
          <a:ext cx="6556374" cy="146304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185458">
                  <a:extLst>
                    <a:ext uri="{9D8B030D-6E8A-4147-A177-3AD203B41FA5}">
                      <a16:colId xmlns:a16="http://schemas.microsoft.com/office/drawing/2014/main" val="1243166973"/>
                    </a:ext>
                  </a:extLst>
                </a:gridCol>
                <a:gridCol w="2185458">
                  <a:extLst>
                    <a:ext uri="{9D8B030D-6E8A-4147-A177-3AD203B41FA5}">
                      <a16:colId xmlns:a16="http://schemas.microsoft.com/office/drawing/2014/main" val="252653305"/>
                    </a:ext>
                  </a:extLst>
                </a:gridCol>
                <a:gridCol w="2185458">
                  <a:extLst>
                    <a:ext uri="{9D8B030D-6E8A-4147-A177-3AD203B41FA5}">
                      <a16:colId xmlns:a16="http://schemas.microsoft.com/office/drawing/2014/main" val="38731121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568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1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008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5602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41D7E-63BF-8D24-2E1A-844BF6F6A8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04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BCFA0-15CA-FFFA-A1FE-81963563E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CBD4-94DB-A10C-FAF5-9C09D905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cap="none" dirty="0"/>
              <a:t>Task Create Table For Following Data In Html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D45C3E-D35B-36BF-8F48-17E1B29A3FC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77513740"/>
              </p:ext>
            </p:extLst>
          </p:nvPr>
        </p:nvGraphicFramePr>
        <p:xfrm>
          <a:off x="1974850" y="2517775"/>
          <a:ext cx="7780140" cy="2988505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945035">
                  <a:extLst>
                    <a:ext uri="{9D8B030D-6E8A-4147-A177-3AD203B41FA5}">
                      <a16:colId xmlns:a16="http://schemas.microsoft.com/office/drawing/2014/main" val="2136351796"/>
                    </a:ext>
                  </a:extLst>
                </a:gridCol>
                <a:gridCol w="1945035">
                  <a:extLst>
                    <a:ext uri="{9D8B030D-6E8A-4147-A177-3AD203B41FA5}">
                      <a16:colId xmlns:a16="http://schemas.microsoft.com/office/drawing/2014/main" val="2825328696"/>
                    </a:ext>
                  </a:extLst>
                </a:gridCol>
                <a:gridCol w="1945035">
                  <a:extLst>
                    <a:ext uri="{9D8B030D-6E8A-4147-A177-3AD203B41FA5}">
                      <a16:colId xmlns:a16="http://schemas.microsoft.com/office/drawing/2014/main" val="582245455"/>
                    </a:ext>
                  </a:extLst>
                </a:gridCol>
                <a:gridCol w="1945035">
                  <a:extLst>
                    <a:ext uri="{9D8B030D-6E8A-4147-A177-3AD203B41FA5}">
                      <a16:colId xmlns:a16="http://schemas.microsoft.com/office/drawing/2014/main" val="14530667"/>
                    </a:ext>
                  </a:extLst>
                </a:gridCol>
              </a:tblGrid>
              <a:tr h="597701">
                <a:tc>
                  <a:txBody>
                    <a:bodyPr/>
                    <a:lstStyle/>
                    <a:p>
                      <a:r>
                        <a:rPr lang="en-US" b="1" dirty="0"/>
                        <a:t>Product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Specifications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384589"/>
                  </a:ext>
                </a:extLst>
              </a:tr>
              <a:tr h="597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Brand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1808020"/>
                  </a:ext>
                </a:extLst>
              </a:tr>
              <a:tr h="597701">
                <a:tc>
                  <a:txBody>
                    <a:bodyPr/>
                    <a:lstStyle/>
                    <a:p>
                      <a:r>
                        <a:rPr lang="en-US" dirty="0"/>
                        <a:t>Smartphone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Electronics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Samsung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45393"/>
                  </a:ext>
                </a:extLst>
              </a:tr>
              <a:tr h="597701">
                <a:tc>
                  <a:txBody>
                    <a:bodyPr/>
                    <a:lstStyle/>
                    <a:p>
                      <a:r>
                        <a:rPr lang="en-US" dirty="0"/>
                        <a:t>Laptop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855930"/>
                  </a:ext>
                </a:extLst>
              </a:tr>
              <a:tr h="597701">
                <a:tc>
                  <a:txBody>
                    <a:bodyPr/>
                    <a:lstStyle/>
                    <a:p>
                      <a:r>
                        <a:rPr lang="en-US" dirty="0"/>
                        <a:t>Headphones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99626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269F8-54B4-8E31-5CB1-E21B3673A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42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F9A55-F2DF-FD75-6636-2AA43033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AC95-F9BC-4D59-5C02-A7AC4F1B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a typeface="+mj-lt"/>
                <a:cs typeface="+mj-lt"/>
              </a:rPr>
              <a:t>Discussion on </a:t>
            </a:r>
            <a:r>
              <a:rPr lang="en-US" dirty="0">
                <a:latin typeface="Consolas"/>
                <a:ea typeface="+mj-lt"/>
                <a:cs typeface="+mj-lt"/>
              </a:rPr>
              <a:t>&lt;div&gt;</a:t>
            </a:r>
            <a:r>
              <a:rPr lang="en-US" dirty="0">
                <a:ea typeface="+mj-lt"/>
                <a:cs typeface="+mj-lt"/>
              </a:rPr>
              <a:t> and </a:t>
            </a:r>
            <a:r>
              <a:rPr lang="en-US" dirty="0">
                <a:latin typeface="Consolas"/>
                <a:ea typeface="+mj-lt"/>
                <a:cs typeface="+mj-lt"/>
              </a:rPr>
              <a:t>&lt;span&gt;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6C12-994B-1589-25B0-973A218B51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b="1" dirty="0"/>
              <a:t>What is </a:t>
            </a:r>
            <a:r>
              <a:rPr lang="en-US" b="1" dirty="0">
                <a:latin typeface="Consolas"/>
                <a:ea typeface="+mn-lt"/>
                <a:cs typeface="+mn-lt"/>
              </a:rPr>
              <a:t>&lt;div&gt;</a:t>
            </a:r>
            <a:r>
              <a:rPr lang="en-US" b="1" dirty="0"/>
              <a:t>?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A </a:t>
            </a:r>
            <a:r>
              <a:rPr lang="en-US" sz="2000" b="1" dirty="0">
                <a:ea typeface="+mn-lt"/>
                <a:cs typeface="+mn-lt"/>
              </a:rPr>
              <a:t>block-level</a:t>
            </a:r>
            <a:r>
              <a:rPr lang="en-US" sz="2000" dirty="0">
                <a:ea typeface="+mn-lt"/>
                <a:cs typeface="+mn-lt"/>
              </a:rPr>
              <a:t> element.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Used to group content and apply styles.</a:t>
            </a:r>
            <a:endParaRPr lang="en-US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Takes the full width of its container.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&lt;div style="background-color: </a:t>
            </a:r>
            <a:r>
              <a:rPr lang="en-US" sz="2000" dirty="0" err="1">
                <a:ea typeface="+mn-lt"/>
                <a:cs typeface="+mn-lt"/>
              </a:rPr>
              <a:t>lightblue</a:t>
            </a:r>
            <a:r>
              <a:rPr lang="en-US" sz="2000" dirty="0">
                <a:ea typeface="+mn-lt"/>
                <a:cs typeface="+mn-lt"/>
              </a:rPr>
              <a:t>; padding: 10px;"&gt;</a:t>
            </a:r>
            <a:endParaRPr lang="en-US" sz="2000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&lt;h2&gt;This is a Div&lt;/h2&gt;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  &lt;p&gt;Div is used for block-level grouping.&lt;/p&gt;</a:t>
            </a:r>
            <a:endParaRPr lang="en-US" dirty="0"/>
          </a:p>
          <a:p>
            <a:pPr marL="347345" indent="-347345"/>
            <a:r>
              <a:rPr lang="en-US" sz="2000" dirty="0">
                <a:ea typeface="+mn-lt"/>
                <a:cs typeface="+mn-lt"/>
              </a:rPr>
              <a:t>&lt;/div&gt;</a:t>
            </a:r>
            <a:endParaRPr lang="en-US" dirty="0"/>
          </a:p>
          <a:p>
            <a:pPr marL="347345" indent="-347345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00366-7361-A1E9-F1B3-F187218EA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6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5BE8C-23E6-C34B-10C4-7A449917F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310-4C7F-16F3-7FA5-0B58064C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400" dirty="0"/>
              <a:t>1️⃣ LAMP (Linux, Apache, MySQL, PHP/Python/Perl)</a:t>
            </a:r>
          </a:p>
          <a:p>
            <a:endParaRPr lang="en-US" sz="2400" b="0" dirty="0">
              <a:latin typeface="Times New Roman"/>
              <a:cs typeface="Times New Roman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CADE9-2DEF-3E67-D17E-9724A11B184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347345" indent="-347345"/>
            <a:r>
              <a:rPr lang="en-US" b="1" dirty="0">
                <a:ea typeface="+mn-lt"/>
                <a:cs typeface="+mn-lt"/>
              </a:rPr>
              <a:t>LAMP</a:t>
            </a:r>
            <a:r>
              <a:rPr lang="en-US" dirty="0">
                <a:ea typeface="+mn-lt"/>
                <a:cs typeface="+mn-lt"/>
              </a:rPr>
              <a:t> is a popular stack for </a:t>
            </a:r>
            <a:r>
              <a:rPr lang="en-US" b="1" dirty="0">
                <a:ea typeface="+mn-lt"/>
                <a:cs typeface="+mn-lt"/>
              </a:rPr>
              <a:t>Linux-based</a:t>
            </a:r>
            <a:r>
              <a:rPr lang="en-US" dirty="0">
                <a:ea typeface="+mn-lt"/>
                <a:cs typeface="+mn-lt"/>
              </a:rPr>
              <a:t> web servers.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🔹 </a:t>
            </a:r>
            <a:r>
              <a:rPr lang="en-US" b="1" dirty="0">
                <a:ea typeface="+mn-lt"/>
                <a:cs typeface="+mn-lt"/>
              </a:rPr>
              <a:t>Components: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L</a:t>
            </a:r>
            <a:r>
              <a:rPr lang="en-US" dirty="0">
                <a:ea typeface="+mn-lt"/>
                <a:cs typeface="+mn-lt"/>
              </a:rPr>
              <a:t> – Linux (Operating System)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 – Apache (Web Server)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– MySQL/MariaDB (Database Server)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 – PHP, Python, or Perl (Programming Language)</a:t>
            </a:r>
            <a:endParaRPr lang="en-US" dirty="0"/>
          </a:p>
          <a:p>
            <a:pPr marL="347345" indent="-347345"/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Advantages: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Open-source and widely used in production.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Highly customizable for server environments.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Compatible with most hosting providers.</a:t>
            </a:r>
          </a:p>
          <a:p>
            <a:pPr marL="347345" indent="-347345"/>
            <a:endParaRPr lang="en-US" dirty="0">
              <a:ea typeface="+mn-lt"/>
              <a:cs typeface="+mn-lt"/>
            </a:endParaRPr>
          </a:p>
          <a:p>
            <a:pPr marL="347345" indent="-347345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113EC-7B04-5104-FB88-2034BEB600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60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9696F-33B3-C81B-B7AC-DB6E28387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03D6-307C-A7C1-10E2-12107955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98074" cy="1891284"/>
          </a:xfrm>
        </p:spPr>
        <p:txBody>
          <a:bodyPr/>
          <a:lstStyle/>
          <a:p>
            <a:pPr algn="just"/>
            <a:r>
              <a:rPr lang="en-US" dirty="0"/>
              <a:t>What is </a:t>
            </a:r>
            <a:r>
              <a:rPr lang="en-US" dirty="0">
                <a:latin typeface="Consolas"/>
                <a:ea typeface="+mj-lt"/>
                <a:cs typeface="+mj-lt"/>
              </a:rPr>
              <a:t>&lt;span&gt;</a:t>
            </a:r>
            <a:r>
              <a:rPr lang="en-US" dirty="0"/>
              <a:t>?</a:t>
            </a:r>
          </a:p>
          <a:p>
            <a:pPr marL="285750" indent="-285750" algn="just">
              <a:buFont typeface="Arial"/>
              <a:buChar char="•"/>
            </a:pPr>
            <a:r>
              <a:rPr lang="en-US" b="0" cap="none" dirty="0">
                <a:ea typeface="+mj-lt"/>
                <a:cs typeface="+mj-lt"/>
              </a:rPr>
              <a:t>An </a:t>
            </a:r>
            <a:r>
              <a:rPr lang="en-US" cap="none" dirty="0">
                <a:ea typeface="+mj-lt"/>
                <a:cs typeface="+mj-lt"/>
              </a:rPr>
              <a:t>Inline</a:t>
            </a:r>
            <a:r>
              <a:rPr lang="en-US" b="0" cap="none" dirty="0">
                <a:ea typeface="+mj-lt"/>
                <a:cs typeface="+mj-lt"/>
              </a:rPr>
              <a:t> Element.</a:t>
            </a:r>
            <a:endParaRPr lang="en-US" cap="none" dirty="0"/>
          </a:p>
          <a:p>
            <a:pPr marL="285750" indent="-285750" algn="just">
              <a:buFont typeface="Arial"/>
              <a:buChar char="•"/>
            </a:pPr>
            <a:r>
              <a:rPr lang="en-US" b="0" cap="none" dirty="0">
                <a:ea typeface="+mj-lt"/>
                <a:cs typeface="+mj-lt"/>
              </a:rPr>
              <a:t>Used To Apply Styles To Parts Of Text.</a:t>
            </a:r>
            <a:endParaRPr lang="en-US" cap="none" dirty="0"/>
          </a:p>
          <a:p>
            <a:pPr marL="285750" indent="-285750" algn="just">
              <a:buFont typeface="Arial"/>
              <a:buChar char="•"/>
            </a:pPr>
            <a:r>
              <a:rPr lang="en-US" b="0" cap="none" dirty="0">
                <a:ea typeface="+mj-lt"/>
                <a:cs typeface="+mj-lt"/>
              </a:rPr>
              <a:t>Does Not Start On A New Line.</a:t>
            </a:r>
            <a:endParaRPr lang="en-US" cap="none" dirty="0"/>
          </a:p>
          <a:p>
            <a:pPr algn="just"/>
            <a:br>
              <a:rPr lang="en-US" dirty="0">
                <a:latin typeface="Consolas"/>
              </a:rPr>
            </a:br>
            <a:r>
              <a:rPr lang="en-US" b="0" cap="none" dirty="0">
                <a:ea typeface="+mj-lt"/>
                <a:cs typeface="+mj-lt"/>
              </a:rPr>
              <a:t>&lt;p&gt;this is a &lt;span style="color: red;"&gt;highlighted&lt;/span&gt; word.&lt;/p&gt;</a:t>
            </a:r>
            <a:br>
              <a:rPr lang="en-US" b="0" cap="none" dirty="0">
                <a:ea typeface="+mj-lt"/>
                <a:cs typeface="+mj-lt"/>
              </a:rPr>
            </a:br>
            <a:br>
              <a:rPr lang="en-US" b="0" cap="none" dirty="0">
                <a:ea typeface="+mj-lt"/>
                <a:cs typeface="+mj-lt"/>
              </a:rPr>
            </a:br>
            <a:endParaRPr lang="en-US" b="0" cap="none">
              <a:latin typeface="Aptos"/>
            </a:endParaRPr>
          </a:p>
          <a:p>
            <a:pPr algn="just"/>
            <a:endParaRPr lang="en-US" dirty="0">
              <a:latin typeface="Consola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0EA34-0F10-11B3-0457-C66ED5047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689B79-4667-9F7C-5F95-857A1D67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631783"/>
              </p:ext>
            </p:extLst>
          </p:nvPr>
        </p:nvGraphicFramePr>
        <p:xfrm>
          <a:off x="171450" y="3724275"/>
          <a:ext cx="11886057" cy="237744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3962019">
                  <a:extLst>
                    <a:ext uri="{9D8B030D-6E8A-4147-A177-3AD203B41FA5}">
                      <a16:colId xmlns:a16="http://schemas.microsoft.com/office/drawing/2014/main" val="373007610"/>
                    </a:ext>
                  </a:extLst>
                </a:gridCol>
                <a:gridCol w="3962019">
                  <a:extLst>
                    <a:ext uri="{9D8B030D-6E8A-4147-A177-3AD203B41FA5}">
                      <a16:colId xmlns:a16="http://schemas.microsoft.com/office/drawing/2014/main" val="1975689677"/>
                    </a:ext>
                  </a:extLst>
                </a:gridCol>
                <a:gridCol w="3962019">
                  <a:extLst>
                    <a:ext uri="{9D8B030D-6E8A-4147-A177-3AD203B41FA5}">
                      <a16:colId xmlns:a16="http://schemas.microsoft.com/office/drawing/2014/main" val="2677784551"/>
                    </a:ext>
                  </a:extLst>
                </a:gridCol>
              </a:tblGrid>
              <a:tr h="360497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&lt;div&gt;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&lt;span&gt;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447161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Block-level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273196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r>
                        <a:rPr lang="en-US" dirty="0"/>
                        <a:t>Uses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Layout, containers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text within a paragraph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521001"/>
                  </a:ext>
                </a:extLst>
              </a:tr>
              <a:tr h="360497">
                <a:tc>
                  <a:txBody>
                    <a:bodyPr/>
                    <a:lstStyle/>
                    <a:p>
                      <a:r>
                        <a:rPr lang="en-US" dirty="0"/>
                        <a:t>Width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full width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as wide as its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577557"/>
                  </a:ext>
                </a:extLst>
              </a:tr>
              <a:tr h="630870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&lt;div style="</a:t>
                      </a:r>
                      <a:r>
                        <a:rPr lang="en-US" dirty="0" err="1"/>
                        <a:t>background:yellow</a:t>
                      </a:r>
                      <a:r>
                        <a:rPr lang="en-US" dirty="0"/>
                        <a:t>;"&gt;Block&lt;/div&gt;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&lt;span style="</a:t>
                      </a:r>
                      <a:r>
                        <a:rPr lang="en-US" dirty="0" err="1"/>
                        <a:t>color:red</a:t>
                      </a:r>
                      <a:r>
                        <a:rPr lang="en-US" dirty="0"/>
                        <a:t>;"&gt;Inline&lt;/span&gt;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8436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55CBA49-3FA6-5779-6624-481BE351E55B}"/>
              </a:ext>
            </a:extLst>
          </p:cNvPr>
          <p:cNvSpPr txBox="1"/>
          <p:nvPr/>
        </p:nvSpPr>
        <p:spPr>
          <a:xfrm>
            <a:off x="3486150" y="2828925"/>
            <a:ext cx="38766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Comparison: &lt;div&gt; vs &lt;span&gt;</a:t>
            </a:r>
          </a:p>
        </p:txBody>
      </p:sp>
    </p:spTree>
    <p:extLst>
      <p:ext uri="{BB962C8B-B14F-4D97-AF65-F5344CB8AC3E}">
        <p14:creationId xmlns:p14="http://schemas.microsoft.com/office/powerpoint/2010/main" val="3566569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446F-321E-26CE-BD19-CC7FC2128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C1BD-AD87-1CB7-E711-350A5F40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a typeface="+mj-lt"/>
                <a:cs typeface="+mj-lt"/>
              </a:rPr>
              <a:t>Different Types of Lists in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7EFC2-2C50-1374-CBCF-0845399759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 fontScale="77500" lnSpcReduction="20000"/>
          </a:bodyPr>
          <a:lstStyle/>
          <a:p>
            <a:pPr marL="347345" indent="-347345"/>
            <a:r>
              <a:rPr lang="en-US" b="1" dirty="0"/>
              <a:t>Ordered List (Numbered List - </a:t>
            </a:r>
            <a:r>
              <a:rPr lang="en-US" b="1" dirty="0">
                <a:latin typeface="Consolas"/>
                <a:ea typeface="+mn-lt"/>
                <a:cs typeface="+mn-lt"/>
              </a:rPr>
              <a:t>&lt;</a:t>
            </a:r>
            <a:r>
              <a:rPr lang="en-US" b="1" dirty="0" err="1">
                <a:latin typeface="Consolas"/>
                <a:ea typeface="+mn-lt"/>
                <a:cs typeface="+mn-lt"/>
              </a:rPr>
              <a:t>ol</a:t>
            </a:r>
            <a:r>
              <a:rPr lang="en-US" b="1" dirty="0">
                <a:latin typeface="Consolas"/>
                <a:ea typeface="+mn-lt"/>
                <a:cs typeface="+mn-lt"/>
              </a:rPr>
              <a:t>&gt;</a:t>
            </a:r>
            <a:r>
              <a:rPr lang="en-US" b="1" dirty="0"/>
              <a:t>)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endParaRPr lang="en-US" b="1" dirty="0">
              <a:ea typeface="+mn-lt"/>
              <a:cs typeface="+mn-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An </a:t>
            </a:r>
            <a:r>
              <a:rPr lang="en-US" b="1" dirty="0">
                <a:ea typeface="+mn-lt"/>
                <a:cs typeface="+mn-lt"/>
              </a:rPr>
              <a:t>ordered list</a:t>
            </a:r>
            <a:r>
              <a:rPr lang="en-US" dirty="0">
                <a:ea typeface="+mn-lt"/>
                <a:cs typeface="+mn-lt"/>
              </a:rPr>
              <a:t> is used for </a:t>
            </a:r>
            <a:r>
              <a:rPr lang="en-US" b="1" dirty="0">
                <a:ea typeface="+mn-lt"/>
                <a:cs typeface="+mn-lt"/>
              </a:rPr>
              <a:t>step-by-step instructions</a:t>
            </a:r>
            <a:r>
              <a:rPr lang="en-US" dirty="0">
                <a:ea typeface="+mn-lt"/>
                <a:cs typeface="+mn-lt"/>
              </a:rPr>
              <a:t>, rankings, or lists where order matters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&lt;h2&gt;Steps to Purchase&lt;/h2&gt;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ol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&lt;li&gt;Select the product&lt;/li&gt;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&lt;li&gt;Add to cart&lt;/li&gt;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&lt;li&gt;Proceed to checkout&lt;/li&gt;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&lt;li&gt;Make payment&lt;/li&gt;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&lt;li&gt;Receive confirmation&lt;/li&gt;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&lt;/</a:t>
            </a:r>
            <a:r>
              <a:rPr lang="en-US" dirty="0" err="1">
                <a:ea typeface="+mn-lt"/>
                <a:cs typeface="+mn-lt"/>
              </a:rPr>
              <a:t>ol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F6FE4-7A25-E15D-34CE-4363394887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70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92BBC-7E30-E15B-1770-22120862D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BE2D-34A3-0FF4-7E0D-31C62947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a typeface="+mj-lt"/>
                <a:cs typeface="+mj-lt"/>
              </a:rPr>
              <a:t>Creating Lists on a Web Page to Show Product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B2F06-99F5-4496-81D3-E911CB93E78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dirty="0">
                <a:ea typeface="+mn-lt"/>
                <a:cs typeface="+mn-lt"/>
              </a:rPr>
              <a:t>&lt;h2&gt;Product Features&lt;/h2&gt;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ul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&lt;li&gt;High-Quality Material&lt;/li&gt;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&lt;li&gt;Water Resistant&lt;/li&gt;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&lt;li&gt;1-Year Warranty&lt;/li&gt;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&lt;li&gt;Available in Multiple Colors&lt;/li&gt;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&lt;/</a:t>
            </a:r>
            <a:r>
              <a:rPr lang="en-US" dirty="0" err="1">
                <a:ea typeface="+mn-lt"/>
                <a:cs typeface="+mn-lt"/>
              </a:rPr>
              <a:t>ul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347345" indent="-347345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5D4E6-D14D-9930-F4AA-D6F07FC4C4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95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F3BD1-54C4-D718-3CF3-A85FF652D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4EAB-2897-C832-1264-83F09787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>
                <a:ea typeface="+mj-lt"/>
                <a:cs typeface="+mj-lt"/>
              </a:rPr>
              <a:t>Different Types of Lists in 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6B0F7-6AA8-0E91-9322-E07E8EB3FB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928350" cy="4479925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347345" indent="-347345"/>
            <a:r>
              <a:rPr lang="en-US" b="1" dirty="0"/>
              <a:t>Unordered List (Bulleted List - </a:t>
            </a:r>
            <a:r>
              <a:rPr lang="en-US" b="1" dirty="0">
                <a:latin typeface="Consolas"/>
                <a:ea typeface="+mn-lt"/>
                <a:cs typeface="+mn-lt"/>
              </a:rPr>
              <a:t>&lt;</a:t>
            </a:r>
            <a:r>
              <a:rPr lang="en-US" b="1" dirty="0" err="1">
                <a:latin typeface="Consolas"/>
                <a:ea typeface="+mn-lt"/>
                <a:cs typeface="+mn-lt"/>
              </a:rPr>
              <a:t>ul</a:t>
            </a:r>
            <a:r>
              <a:rPr lang="en-US" b="1" dirty="0">
                <a:latin typeface="Consolas"/>
                <a:ea typeface="+mn-lt"/>
                <a:cs typeface="+mn-lt"/>
              </a:rPr>
              <a:t>&gt;</a:t>
            </a:r>
            <a:r>
              <a:rPr lang="en-US" b="1" dirty="0"/>
              <a:t>)</a:t>
            </a:r>
            <a:endParaRPr lang="en-US" dirty="0"/>
          </a:p>
          <a:p>
            <a:pPr marL="347345" indent="-347345"/>
            <a:endParaRPr lang="en-US" b="1" dirty="0">
              <a:ea typeface="+mn-lt"/>
              <a:cs typeface="+mn-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An </a:t>
            </a:r>
            <a:r>
              <a:rPr lang="en-US" b="1" dirty="0">
                <a:ea typeface="+mn-lt"/>
                <a:cs typeface="+mn-lt"/>
              </a:rPr>
              <a:t>unordered list</a:t>
            </a:r>
            <a:r>
              <a:rPr lang="en-US" dirty="0">
                <a:ea typeface="+mn-lt"/>
                <a:cs typeface="+mn-lt"/>
              </a:rPr>
              <a:t> is used for </a:t>
            </a:r>
            <a:r>
              <a:rPr lang="en-US" b="1" dirty="0">
                <a:ea typeface="+mn-lt"/>
                <a:cs typeface="+mn-lt"/>
              </a:rPr>
              <a:t>non-sequential data</a:t>
            </a:r>
            <a:r>
              <a:rPr lang="en-US" dirty="0">
                <a:ea typeface="+mn-lt"/>
                <a:cs typeface="+mn-lt"/>
              </a:rPr>
              <a:t>, like product features.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&lt;h2&gt;Available Colors&lt;/h2&gt;</a:t>
            </a:r>
            <a:endParaRPr lang="en-US" b="1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ul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&lt;li&gt;Red&lt;/li&gt;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&lt;li&gt;Blue&lt;/li&gt;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&lt;li&gt;Green&lt;/li&gt;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&lt;li&gt;Black&lt;/li&gt;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&lt;/</a:t>
            </a:r>
            <a:r>
              <a:rPr lang="en-US" dirty="0" err="1">
                <a:ea typeface="+mn-lt"/>
                <a:cs typeface="+mn-lt"/>
              </a:rPr>
              <a:t>ul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 marL="347345" indent="-347345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54E1-3248-E814-3565-02EDB50CB9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0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7B80E-75B4-9484-C1AC-010CEB4D9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253DF-39F5-0B5E-2760-C3738D87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783824" cy="995934"/>
          </a:xfrm>
        </p:spPr>
        <p:txBody>
          <a:bodyPr/>
          <a:lstStyle/>
          <a:p>
            <a:pPr algn="just"/>
            <a:r>
              <a:rPr lang="en-US" dirty="0"/>
              <a:t>Description List (</a:t>
            </a:r>
            <a:r>
              <a:rPr lang="en-US" dirty="0">
                <a:latin typeface="Consolas"/>
                <a:ea typeface="+mj-lt"/>
                <a:cs typeface="+mj-lt"/>
              </a:rPr>
              <a:t>&lt;dl&gt;</a:t>
            </a:r>
            <a:r>
              <a:rPr lang="en-US" dirty="0"/>
              <a:t>)</a:t>
            </a:r>
          </a:p>
          <a:p>
            <a:pPr algn="just"/>
            <a:r>
              <a:rPr lang="en-US" b="0" cap="none" dirty="0">
                <a:ea typeface="+mj-lt"/>
                <a:cs typeface="+mj-lt"/>
              </a:rPr>
              <a:t>A </a:t>
            </a:r>
            <a:r>
              <a:rPr lang="en-US" cap="none" dirty="0">
                <a:ea typeface="+mj-lt"/>
                <a:cs typeface="+mj-lt"/>
              </a:rPr>
              <a:t>Description List</a:t>
            </a:r>
            <a:r>
              <a:rPr lang="en-US" b="0" cap="none" dirty="0">
                <a:ea typeface="+mj-lt"/>
                <a:cs typeface="+mj-lt"/>
              </a:rPr>
              <a:t> Is Used To Display </a:t>
            </a:r>
            <a:r>
              <a:rPr lang="en-US" cap="none" dirty="0">
                <a:ea typeface="+mj-lt"/>
                <a:cs typeface="+mj-lt"/>
              </a:rPr>
              <a:t>Product Details</a:t>
            </a:r>
            <a:r>
              <a:rPr lang="en-US" b="0" cap="none" dirty="0">
                <a:ea typeface="+mj-lt"/>
                <a:cs typeface="+mj-lt"/>
              </a:rPr>
              <a:t> In A Key-value Format.</a:t>
            </a:r>
            <a:endParaRPr lang="en-US" cap="none" dirty="0"/>
          </a:p>
          <a:p>
            <a:pPr algn="just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3684-96DD-8FEA-B023-8ED61D5E24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048" y="2051177"/>
            <a:ext cx="10928350" cy="4479925"/>
          </a:xfrm>
        </p:spPr>
        <p:txBody>
          <a:bodyPr vert="horz" lIns="0" tIns="0" rIns="0" bIns="0" rtlCol="0" anchor="t">
            <a:normAutofit fontScale="55000" lnSpcReduction="20000"/>
          </a:bodyPr>
          <a:lstStyle/>
          <a:p>
            <a:pPr marL="347345" indent="-347345"/>
            <a:r>
              <a:rPr lang="en-US">
                <a:ea typeface="+mn-lt"/>
                <a:cs typeface="+mn-lt"/>
              </a:rPr>
              <a:t>&lt;h2&gt;Product Specifications&lt;/h2&gt;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&lt;dl&gt;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&lt;dt&gt;Brand:&lt;/dt&gt;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&lt;dd&gt;XYZ Electronics&lt;/dd&gt;</a:t>
            </a:r>
            <a:endParaRPr lang="en-US" dirty="0"/>
          </a:p>
          <a:p>
            <a:pPr marL="347345" indent="-347345"/>
            <a:endParaRPr lang="en-US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&lt;dt&gt;Model:&lt;/dt&gt;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&lt;dd&gt;</a:t>
            </a:r>
            <a:r>
              <a:rPr lang="en-US" dirty="0" err="1">
                <a:ea typeface="+mn-lt"/>
                <a:cs typeface="+mn-lt"/>
              </a:rPr>
              <a:t>SmartX</a:t>
            </a:r>
            <a:r>
              <a:rPr lang="en-US" dirty="0">
                <a:ea typeface="+mn-lt"/>
                <a:cs typeface="+mn-lt"/>
              </a:rPr>
              <a:t> 2025&lt;/dd&gt;</a:t>
            </a:r>
          </a:p>
          <a:p>
            <a:pPr marL="347345" indent="-347345"/>
            <a:endParaRPr lang="en-US">
              <a:ea typeface="+mn-lt"/>
              <a:cs typeface="+mn-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&lt;dt&gt;Price:&lt;/dt&gt;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&lt;dd&gt;$499&lt;/dd&gt;</a:t>
            </a:r>
            <a:endParaRPr lang="en-US" dirty="0"/>
          </a:p>
          <a:p>
            <a:pPr marL="347345" indent="-347345"/>
            <a:endParaRPr lang="en-US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&lt;dt&gt;Warranty:&lt;/dt&gt;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&lt;dd&gt;2 Years&lt;/dd&gt;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&lt;/dl&gt;</a:t>
            </a:r>
          </a:p>
          <a:p>
            <a:pPr marL="347345" indent="-347345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2B26E-1280-54A8-54BE-28615014E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0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BCFD6-E435-D842-7388-FBA6D2659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F8AC-8909-ADCB-075C-DCD50A48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783824" cy="576834"/>
          </a:xfrm>
        </p:spPr>
        <p:txBody>
          <a:bodyPr/>
          <a:lstStyle/>
          <a:p>
            <a:pPr algn="just"/>
            <a:r>
              <a:rPr lang="en-US" dirty="0">
                <a:ea typeface="+mj-lt"/>
                <a:cs typeface="+mj-lt"/>
              </a:rPr>
              <a:t>HTML Forms and Input 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B960-11CE-223D-67AE-72784A5E8F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048" y="2051177"/>
            <a:ext cx="10928350" cy="4479925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347345" indent="-347345"/>
            <a:r>
              <a:rPr lang="en-US" b="1" dirty="0"/>
              <a:t>Discussion on Forms (</a:t>
            </a:r>
            <a:r>
              <a:rPr lang="en-US" b="1" dirty="0">
                <a:latin typeface="Consolas"/>
                <a:ea typeface="+mn-lt"/>
                <a:cs typeface="+mn-lt"/>
              </a:rPr>
              <a:t>&lt;form&gt;</a:t>
            </a:r>
            <a:r>
              <a:rPr lang="en-US" b="1" dirty="0"/>
              <a:t>)</a:t>
            </a:r>
            <a:endParaRPr lang="en-US" dirty="0"/>
          </a:p>
          <a:p>
            <a:pPr marL="347345" indent="-347345"/>
            <a:endParaRPr lang="en-US" b="1" dirty="0">
              <a:ea typeface="+mn-lt"/>
              <a:cs typeface="+mn-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form</a:t>
            </a:r>
            <a:r>
              <a:rPr lang="en-US" dirty="0">
                <a:ea typeface="+mn-lt"/>
                <a:cs typeface="+mn-lt"/>
              </a:rPr>
              <a:t> in HTML is used to collect user input and send it to a server.</a:t>
            </a:r>
            <a:endParaRPr lang="en-US" dirty="0"/>
          </a:p>
          <a:p>
            <a:pPr marL="347345" indent="-347345"/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&lt;form action="</a:t>
            </a:r>
            <a:r>
              <a:rPr lang="en-US" dirty="0" err="1">
                <a:ea typeface="+mn-lt"/>
                <a:cs typeface="+mn-lt"/>
              </a:rPr>
              <a:t>submit.php</a:t>
            </a:r>
            <a:r>
              <a:rPr lang="en-US" dirty="0">
                <a:ea typeface="+mn-lt"/>
                <a:cs typeface="+mn-lt"/>
              </a:rPr>
              <a:t>" method="post"&gt;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&lt;label for="name"&gt;Name:&lt;/label&gt;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&lt;input type="text" id="name" name="name" required&gt;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</a:t>
            </a:r>
            <a:r>
              <a:rPr lang="en-US" dirty="0" err="1">
                <a:ea typeface="+mn-lt"/>
                <a:cs typeface="+mn-lt"/>
              </a:rPr>
              <a:t>br</a:t>
            </a:r>
            <a:r>
              <a:rPr lang="en-US" dirty="0">
                <a:ea typeface="+mn-lt"/>
                <a:cs typeface="+mn-lt"/>
              </a:rPr>
              <a:t>&gt;&lt;</a:t>
            </a:r>
            <a:r>
              <a:rPr lang="en-US" dirty="0" err="1">
                <a:ea typeface="+mn-lt"/>
                <a:cs typeface="+mn-lt"/>
              </a:rPr>
              <a:t>br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  &lt;input type="submit" value="Submit"&gt;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&lt;/form&gt;</a:t>
            </a:r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98D20-08F0-D971-59E7-CD0177FC0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28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8C44D-480D-C3CE-70A9-C84A1D0F9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97A0-BEE2-654B-1B4F-0AB25EC2C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783824" cy="576834"/>
          </a:xfrm>
        </p:spPr>
        <p:txBody>
          <a:bodyPr/>
          <a:lstStyle/>
          <a:p>
            <a:pPr algn="just"/>
            <a:r>
              <a:rPr lang="en-US" sz="2800" b="0" dirty="0">
                <a:solidFill>
                  <a:srgbClr val="404040"/>
                </a:solidFill>
                <a:ea typeface="+mj-lt"/>
                <a:cs typeface="+mj-lt"/>
              </a:rPr>
              <a:t>Attributes Related to </a:t>
            </a:r>
            <a:r>
              <a:rPr lang="en-US" sz="2800" b="0" dirty="0">
                <a:solidFill>
                  <a:srgbClr val="404040"/>
                </a:solidFill>
                <a:latin typeface="Consolas"/>
              </a:rPr>
              <a:t>&lt;form&gt;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2195-3154-DE33-F142-FCBBC659A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58CD39-8E15-39E7-6CA9-28023F9B424F}"/>
              </a:ext>
            </a:extLst>
          </p:cNvPr>
          <p:cNvSpPr>
            <a:spLocks noGrp="1"/>
          </p:cNvSpPr>
          <p:nvPr/>
        </p:nvSpPr>
        <p:spPr>
          <a:xfrm>
            <a:off x="631698" y="1717802"/>
            <a:ext cx="10928350" cy="44799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AA9FED5-A9AE-BC3D-EF4C-61B460F8D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536050"/>
              </p:ext>
            </p:extLst>
          </p:nvPr>
        </p:nvGraphicFramePr>
        <p:xfrm>
          <a:off x="800100" y="2581275"/>
          <a:ext cx="10786958" cy="283464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5393479">
                  <a:extLst>
                    <a:ext uri="{9D8B030D-6E8A-4147-A177-3AD203B41FA5}">
                      <a16:colId xmlns:a16="http://schemas.microsoft.com/office/drawing/2014/main" val="3227075875"/>
                    </a:ext>
                  </a:extLst>
                </a:gridCol>
                <a:gridCol w="5393479">
                  <a:extLst>
                    <a:ext uri="{9D8B030D-6E8A-4147-A177-3AD203B41FA5}">
                      <a16:colId xmlns:a16="http://schemas.microsoft.com/office/drawing/2014/main" val="6817833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897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URL where the form data is sent.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323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how data is sent: "GET" or "POST".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222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enctype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when sending files (multipart/form-data).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451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where to display the response (_blank, _self).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07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autocomplete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Enables/disables autofill (on, off).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983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novalidate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built-in validation.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0216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B1ECCB1-6B54-5B0B-3D93-9C937DE5F8BB}"/>
              </a:ext>
            </a:extLst>
          </p:cNvPr>
          <p:cNvSpPr txBox="1"/>
          <p:nvPr/>
        </p:nvSpPr>
        <p:spPr>
          <a:xfrm>
            <a:off x="3810000" y="17145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Common Form Attributes</a:t>
            </a:r>
          </a:p>
        </p:txBody>
      </p:sp>
    </p:spTree>
    <p:extLst>
      <p:ext uri="{BB962C8B-B14F-4D97-AF65-F5344CB8AC3E}">
        <p14:creationId xmlns:p14="http://schemas.microsoft.com/office/powerpoint/2010/main" val="3236668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35A69-B87D-678C-BB7B-619B299F6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EFD9-4721-5735-4986-43192542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783824" cy="576834"/>
          </a:xfrm>
        </p:spPr>
        <p:txBody>
          <a:bodyPr/>
          <a:lstStyle/>
          <a:p>
            <a:pPr algn="just"/>
            <a:r>
              <a:rPr lang="en-US" dirty="0"/>
              <a:t>Method of Posting Form to Server</a:t>
            </a:r>
          </a:p>
          <a:p>
            <a:pPr algn="just"/>
            <a:endParaRPr lang="en-US" sz="2800" b="0" dirty="0">
              <a:solidFill>
                <a:srgbClr val="404040"/>
              </a:solidFill>
              <a:latin typeface="Consola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E2223-F24F-4EA5-4D6C-35D0FFF7B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4B2CCB-0D99-CD53-CA5A-59F4CBFCDBFA}"/>
              </a:ext>
            </a:extLst>
          </p:cNvPr>
          <p:cNvSpPr>
            <a:spLocks noGrp="1"/>
          </p:cNvSpPr>
          <p:nvPr/>
        </p:nvSpPr>
        <p:spPr>
          <a:xfrm>
            <a:off x="631698" y="1717802"/>
            <a:ext cx="10928350" cy="44799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9FEFC-6ADA-658D-C689-6F6CD3086459}"/>
              </a:ext>
            </a:extLst>
          </p:cNvPr>
          <p:cNvSpPr txBox="1"/>
          <p:nvPr/>
        </p:nvSpPr>
        <p:spPr>
          <a:xfrm>
            <a:off x="628650" y="1714500"/>
            <a:ext cx="1093470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/>
              </a:rPr>
              <a:t>GET</a:t>
            </a:r>
            <a:r>
              <a:rPr lang="en-US" b="1" dirty="0"/>
              <a:t> Method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Sends form data as a </a:t>
            </a:r>
            <a:r>
              <a:rPr lang="en-US" b="1" dirty="0">
                <a:ea typeface="+mn-lt"/>
                <a:cs typeface="+mn-lt"/>
              </a:rPr>
              <a:t>query string</a:t>
            </a:r>
            <a:r>
              <a:rPr lang="en-US" dirty="0">
                <a:ea typeface="+mn-lt"/>
                <a:cs typeface="+mn-lt"/>
              </a:rPr>
              <a:t> in the URL.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Not secure, since data is visible in the URL.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Used for </a:t>
            </a:r>
            <a:r>
              <a:rPr lang="en-US" b="1" dirty="0">
                <a:ea typeface="+mn-lt"/>
                <a:cs typeface="+mn-lt"/>
              </a:rPr>
              <a:t>search queries or simple data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&lt;form action="</a:t>
            </a:r>
            <a:r>
              <a:rPr lang="en-US" dirty="0" err="1">
                <a:ea typeface="+mn-lt"/>
                <a:cs typeface="+mn-lt"/>
              </a:rPr>
              <a:t>submit.php</a:t>
            </a:r>
            <a:r>
              <a:rPr lang="en-US" dirty="0">
                <a:ea typeface="+mn-lt"/>
                <a:cs typeface="+mn-lt"/>
              </a:rPr>
              <a:t>" method="get"&gt;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&lt;label for="search"&gt;Search:&lt;/label&gt;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&lt;input type="text" id="search" name="query"&gt;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&lt;input type="submit" value="Go"&gt;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&lt;/form&gt;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18129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D4975-B0AC-7C89-6489-B4E08FCAD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A0BA-2968-5F23-5B90-41AE8BE9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783824" cy="576834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262626"/>
                </a:solidFill>
                <a:latin typeface="Consolas"/>
              </a:rPr>
              <a:t>POST</a:t>
            </a:r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 Method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03924-FA59-64BC-EEE0-E4AD36B25E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85F5F3-DFAB-2829-10CA-DB07551F44E9}"/>
              </a:ext>
            </a:extLst>
          </p:cNvPr>
          <p:cNvSpPr>
            <a:spLocks noGrp="1"/>
          </p:cNvSpPr>
          <p:nvPr/>
        </p:nvSpPr>
        <p:spPr>
          <a:xfrm>
            <a:off x="631698" y="1717802"/>
            <a:ext cx="10928350" cy="44799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47BB1-45B9-F3FF-159F-4871ED67EB4B}"/>
              </a:ext>
            </a:extLst>
          </p:cNvPr>
          <p:cNvSpPr txBox="1"/>
          <p:nvPr/>
        </p:nvSpPr>
        <p:spPr>
          <a:xfrm>
            <a:off x="628650" y="1714500"/>
            <a:ext cx="109347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Sends form data in the </a:t>
            </a:r>
            <a:r>
              <a:rPr lang="en-US" b="1" dirty="0">
                <a:ea typeface="+mn-lt"/>
                <a:cs typeface="+mn-lt"/>
              </a:rPr>
              <a:t>HTTP request body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More </a:t>
            </a:r>
            <a:r>
              <a:rPr lang="en-US" b="1" dirty="0">
                <a:ea typeface="+mn-lt"/>
                <a:cs typeface="+mn-lt"/>
              </a:rPr>
              <a:t>secure</a:t>
            </a:r>
            <a:r>
              <a:rPr lang="en-US" dirty="0">
                <a:ea typeface="+mn-lt"/>
                <a:cs typeface="+mn-lt"/>
              </a:rPr>
              <a:t> than </a:t>
            </a:r>
            <a:r>
              <a:rPr lang="en-US" dirty="0">
                <a:latin typeface="Consolas"/>
                <a:ea typeface="+mn-lt"/>
                <a:cs typeface="+mn-lt"/>
              </a:rPr>
              <a:t>GET</a:t>
            </a:r>
            <a:r>
              <a:rPr lang="en-US" dirty="0">
                <a:ea typeface="+mn-lt"/>
                <a:cs typeface="+mn-lt"/>
              </a:rPr>
              <a:t> since data is </a:t>
            </a:r>
            <a:r>
              <a:rPr lang="en-US" b="1" dirty="0">
                <a:ea typeface="+mn-lt"/>
                <a:cs typeface="+mn-lt"/>
              </a:rPr>
              <a:t>not visible</a:t>
            </a:r>
            <a:r>
              <a:rPr lang="en-US" dirty="0">
                <a:ea typeface="+mn-lt"/>
                <a:cs typeface="+mn-lt"/>
              </a:rPr>
              <a:t> in the URL.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Used for </a:t>
            </a:r>
            <a:r>
              <a:rPr lang="en-US" b="1" dirty="0">
                <a:ea typeface="+mn-lt"/>
                <a:cs typeface="+mn-lt"/>
              </a:rPr>
              <a:t>login forms, registrations, and sensitive data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&lt;form action="</a:t>
            </a:r>
            <a:r>
              <a:rPr lang="en-US" dirty="0" err="1">
                <a:ea typeface="+mn-lt"/>
                <a:cs typeface="+mn-lt"/>
              </a:rPr>
              <a:t>submit.php</a:t>
            </a:r>
            <a:r>
              <a:rPr lang="en-US" dirty="0">
                <a:ea typeface="+mn-lt"/>
                <a:cs typeface="+mn-lt"/>
              </a:rPr>
              <a:t>" method="post"&gt;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&lt;label for="email"&gt;Email:&lt;/label&gt;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&lt;input type="email" id="email" name="email"&gt;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&lt;input type="submit" value="Submit"&gt;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&lt;/form&gt;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5521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8902B-CD46-C5BD-8EDB-E8336DAC2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3A6A-290B-5D40-153E-35FD2CA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783824" cy="576834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Discussion on Binary Data Posting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9B39C-CB4E-3BC1-96B5-673469DDF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007339-D647-F04C-3D54-60AAC816131B}"/>
              </a:ext>
            </a:extLst>
          </p:cNvPr>
          <p:cNvSpPr>
            <a:spLocks noGrp="1"/>
          </p:cNvSpPr>
          <p:nvPr/>
        </p:nvSpPr>
        <p:spPr>
          <a:xfrm>
            <a:off x="631698" y="1717802"/>
            <a:ext cx="10928350" cy="44799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5C82C-7141-17BF-7521-E8EAF30EFC5E}"/>
              </a:ext>
            </a:extLst>
          </p:cNvPr>
          <p:cNvSpPr txBox="1"/>
          <p:nvPr/>
        </p:nvSpPr>
        <p:spPr>
          <a:xfrm>
            <a:off x="628650" y="1714500"/>
            <a:ext cx="1093470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Sends form data in When sending </a:t>
            </a:r>
            <a:r>
              <a:rPr lang="en-US" b="1" dirty="0">
                <a:ea typeface="+mn-lt"/>
                <a:cs typeface="+mn-lt"/>
              </a:rPr>
              <a:t>files (images, PDFs, etc.)</a:t>
            </a:r>
            <a:r>
              <a:rPr lang="en-US" dirty="0">
                <a:ea typeface="+mn-lt"/>
                <a:cs typeface="+mn-lt"/>
              </a:rPr>
              <a:t>, we use: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✅ </a:t>
            </a:r>
            <a:r>
              <a:rPr lang="en-US" b="1" err="1">
                <a:latin typeface="Consolas"/>
                <a:ea typeface="+mn-lt"/>
                <a:cs typeface="+mn-lt"/>
              </a:rPr>
              <a:t>enctype</a:t>
            </a:r>
            <a:r>
              <a:rPr lang="en-US" b="1" dirty="0">
                <a:latin typeface="Consolas"/>
                <a:ea typeface="+mn-lt"/>
                <a:cs typeface="+mn-lt"/>
              </a:rPr>
              <a:t>="multipart/form-</a:t>
            </a:r>
            <a:r>
              <a:rPr lang="en-US" b="1" err="1">
                <a:latin typeface="Consolas"/>
                <a:ea typeface="+mn-lt"/>
                <a:cs typeface="+mn-lt"/>
              </a:rPr>
              <a:t>data"</a:t>
            </a:r>
            <a:r>
              <a:rPr lang="en-US" err="1">
                <a:ea typeface="+mn-lt"/>
                <a:cs typeface="+mn-lt"/>
              </a:rPr>
              <a:t>the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HTTP request body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&lt;form action="</a:t>
            </a:r>
            <a:r>
              <a:rPr lang="en-US" dirty="0" err="1">
                <a:ea typeface="+mn-lt"/>
                <a:cs typeface="+mn-lt"/>
              </a:rPr>
              <a:t>upload.php</a:t>
            </a:r>
            <a:r>
              <a:rPr lang="en-US" dirty="0">
                <a:ea typeface="+mn-lt"/>
                <a:cs typeface="+mn-lt"/>
              </a:rPr>
              <a:t>" method="post" </a:t>
            </a:r>
            <a:r>
              <a:rPr lang="en-US" dirty="0" err="1">
                <a:ea typeface="+mn-lt"/>
                <a:cs typeface="+mn-lt"/>
              </a:rPr>
              <a:t>enctype</a:t>
            </a:r>
            <a:r>
              <a:rPr lang="en-US" dirty="0">
                <a:ea typeface="+mn-lt"/>
                <a:cs typeface="+mn-lt"/>
              </a:rPr>
              <a:t>="multipart/form-data"&gt;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&lt;label for="file"&gt;Upload File:&lt;/label&gt;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&lt;input type="file" id="file" name="file"&gt;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 &lt;input type="submit" value="Upload"&gt;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&lt;/form&gt;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02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CDE5-F167-5EC2-2DD6-0D45480E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2C41-11A7-A6E8-164F-88C2A062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2️⃣ WAMP (Windows, Apache, MySQL, PHP)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9793F-40BB-5227-AC7F-AE978B6E26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347345" indent="-347345"/>
            <a:r>
              <a:rPr lang="en-US" b="1" dirty="0">
                <a:ea typeface="+mn-lt"/>
                <a:cs typeface="+mn-lt"/>
              </a:rPr>
              <a:t>WAMP</a:t>
            </a:r>
            <a:r>
              <a:rPr lang="en-US" dirty="0">
                <a:ea typeface="+mn-lt"/>
                <a:cs typeface="+mn-lt"/>
              </a:rPr>
              <a:t> is similar to LAMP but specifically for </a:t>
            </a:r>
            <a:r>
              <a:rPr lang="en-US" b="1" dirty="0">
                <a:ea typeface="+mn-lt"/>
                <a:cs typeface="+mn-lt"/>
              </a:rPr>
              <a:t>Windows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🔹 </a:t>
            </a:r>
            <a:r>
              <a:rPr lang="en-US" b="1" dirty="0">
                <a:ea typeface="+mn-lt"/>
                <a:cs typeface="+mn-lt"/>
              </a:rPr>
              <a:t>Components: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W</a:t>
            </a:r>
            <a:r>
              <a:rPr lang="en-US" dirty="0">
                <a:ea typeface="+mn-lt"/>
                <a:cs typeface="+mn-lt"/>
              </a:rPr>
              <a:t> – Windows (Operating System)</a:t>
            </a: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 – Apache (Web Server)</a:t>
            </a: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– MySQL/MariaDB (Database Server)</a:t>
            </a: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 – PHP (Programming Language)</a:t>
            </a:r>
          </a:p>
          <a:p>
            <a:pPr marL="347345" indent="-347345"/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Advantages: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Easy to install and configure on Windows.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Comes with a GUI for managing services.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Best for Windows-based web development.</a:t>
            </a:r>
          </a:p>
          <a:p>
            <a:pPr marL="347345" indent="-347345"/>
            <a:endParaRPr lang="en-US" dirty="0">
              <a:ea typeface="+mn-lt"/>
              <a:cs typeface="+mn-lt"/>
            </a:endParaRPr>
          </a:p>
          <a:p>
            <a:pPr marL="347345" indent="-347345"/>
            <a:endParaRPr lang="en-US" dirty="0">
              <a:ea typeface="+mn-lt"/>
              <a:cs typeface="+mn-lt"/>
            </a:endParaRPr>
          </a:p>
          <a:p>
            <a:pPr marL="347345" indent="-347345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E4BEE-D9CC-9976-B67B-ED536E69F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539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89EFC-228A-71E6-E0DB-87B55B441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6C87-066E-3689-7AF8-226B4872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783824" cy="576834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262626"/>
                </a:solidFill>
                <a:ea typeface="+mj-lt"/>
                <a:cs typeface="+mj-lt"/>
              </a:rPr>
              <a:t>Creating Input Controls (Textbox, Checkbox, Radio Button, etc.)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32B6B-40F7-9C16-7E78-44D0518E9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5EA9F4-4D8A-FD01-02BD-335E5F21FE4C}"/>
              </a:ext>
            </a:extLst>
          </p:cNvPr>
          <p:cNvSpPr>
            <a:spLocks noGrp="1"/>
          </p:cNvSpPr>
          <p:nvPr/>
        </p:nvSpPr>
        <p:spPr>
          <a:xfrm>
            <a:off x="631698" y="1717802"/>
            <a:ext cx="10928350" cy="44799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E3886F-9A77-D76C-B913-B6164EF2EB06}"/>
              </a:ext>
            </a:extLst>
          </p:cNvPr>
          <p:cNvSpPr txBox="1"/>
          <p:nvPr/>
        </p:nvSpPr>
        <p:spPr>
          <a:xfrm>
            <a:off x="628650" y="1714500"/>
            <a:ext cx="10934700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A. Textbox (</a:t>
            </a:r>
            <a:r>
              <a:rPr lang="en-US" b="1" dirty="0">
                <a:latin typeface="Consolas"/>
                <a:ea typeface="+mn-lt"/>
                <a:cs typeface="+mn-lt"/>
              </a:rPr>
              <a:t>&lt;input type="text"&gt;</a:t>
            </a:r>
            <a:r>
              <a:rPr lang="en-US" b="1" dirty="0"/>
              <a:t>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Used to take single-line input from users.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&lt;label for="username"&gt;Username:&lt;/label&gt;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&lt;input type="text" id="username" name="username"&gt;</a:t>
            </a:r>
            <a:endParaRPr lang="en-US"/>
          </a:p>
          <a:p>
            <a:pPr>
              <a:buFont typeface="Arial"/>
              <a:buChar char="•"/>
            </a:pPr>
            <a:endParaRPr lang="en-US" dirty="0"/>
          </a:p>
          <a:p>
            <a:r>
              <a:rPr lang="en-US" b="1" dirty="0"/>
              <a:t>B. Checkbox (</a:t>
            </a:r>
            <a:r>
              <a:rPr lang="en-US" b="1" dirty="0">
                <a:latin typeface="Consolas"/>
              </a:rPr>
              <a:t>&lt;input type="checkbox"&gt;</a:t>
            </a:r>
            <a:r>
              <a:rPr lang="en-US" b="1" dirty="0"/>
              <a:t>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Allows users to </a:t>
            </a:r>
            <a:r>
              <a:rPr lang="en-US" b="1" dirty="0">
                <a:ea typeface="+mn-lt"/>
                <a:cs typeface="+mn-lt"/>
              </a:rPr>
              <a:t>select multiple</a:t>
            </a:r>
            <a:r>
              <a:rPr lang="en-US" dirty="0">
                <a:ea typeface="+mn-lt"/>
                <a:cs typeface="+mn-lt"/>
              </a:rPr>
              <a:t> options.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&lt;label&gt;Select Features:&lt;/label&gt;&lt;</a:t>
            </a:r>
            <a:r>
              <a:rPr lang="en-US" dirty="0" err="1">
                <a:ea typeface="+mn-lt"/>
                <a:cs typeface="+mn-lt"/>
              </a:rPr>
              <a:t>br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&lt;input type="checkbox" id="feature1" name="feature1" value="Camera"&gt;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&lt;label for="feature1"&gt;Camera&lt;/label&gt;&lt;</a:t>
            </a:r>
            <a:r>
              <a:rPr lang="en-US" dirty="0" err="1">
                <a:ea typeface="+mn-lt"/>
                <a:cs typeface="+mn-lt"/>
              </a:rPr>
              <a:t>br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&lt;input type="checkbox" id="feature2" name="feature2" value="Bluetooth"&gt;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&lt;label for="feature2"&gt;Bluetooth&lt;/label&gt;</a:t>
            </a: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b="1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854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849AF-F814-B065-1E24-750927938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401DA-1EBE-0D7B-8F74-793932C5CF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1F85C9-0685-BA44-D45C-B19871A49D86}"/>
              </a:ext>
            </a:extLst>
          </p:cNvPr>
          <p:cNvSpPr>
            <a:spLocks noGrp="1"/>
          </p:cNvSpPr>
          <p:nvPr/>
        </p:nvSpPr>
        <p:spPr>
          <a:xfrm>
            <a:off x="631698" y="1717802"/>
            <a:ext cx="10928350" cy="44799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E04DE8-102F-3C24-47C6-ED1C5C171027}"/>
              </a:ext>
            </a:extLst>
          </p:cNvPr>
          <p:cNvSpPr txBox="1"/>
          <p:nvPr/>
        </p:nvSpPr>
        <p:spPr>
          <a:xfrm>
            <a:off x="628650" y="0"/>
            <a:ext cx="10934700" cy="7360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C. Radio Button (</a:t>
            </a:r>
            <a:r>
              <a:rPr lang="en-US" b="1" dirty="0">
                <a:latin typeface="Consolas"/>
              </a:rPr>
              <a:t>&lt;input type="radio"&gt;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Allows users to </a:t>
            </a:r>
            <a:r>
              <a:rPr lang="en-US" b="1" dirty="0">
                <a:ea typeface="+mn-lt"/>
                <a:cs typeface="+mn-lt"/>
              </a:rPr>
              <a:t>select only one</a:t>
            </a:r>
            <a:r>
              <a:rPr lang="en-US" dirty="0">
                <a:ea typeface="+mn-lt"/>
                <a:cs typeface="+mn-lt"/>
              </a:rPr>
              <a:t> option from a group.</a:t>
            </a:r>
          </a:p>
          <a:p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&lt;label&gt;Select Gender:&lt;/label&gt;&lt;</a:t>
            </a:r>
            <a:r>
              <a:rPr lang="en-US" dirty="0" err="1">
                <a:ea typeface="+mn-lt"/>
                <a:cs typeface="+mn-lt"/>
              </a:rPr>
              <a:t>br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&lt;input type="radio" id="male" name="gender" value="Male"&gt;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&lt;label for="male"&gt;Male&lt;/label&gt;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&lt;input type="radio" id="female" name="gender" value="Female"&gt;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&lt;label for="female"&gt;Female&lt;/label&gt;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D. Drop-down List (</a:t>
            </a:r>
            <a:r>
              <a:rPr lang="en-US" b="1" dirty="0">
                <a:latin typeface="Consolas"/>
              </a:rPr>
              <a:t>&lt;select&gt;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Used to select a </a:t>
            </a:r>
            <a:r>
              <a:rPr lang="en-US" b="1" dirty="0">
                <a:ea typeface="+mn-lt"/>
                <a:cs typeface="+mn-lt"/>
              </a:rPr>
              <a:t>single</a:t>
            </a:r>
            <a:r>
              <a:rPr lang="en-US" dirty="0">
                <a:ea typeface="+mn-lt"/>
                <a:cs typeface="+mn-lt"/>
              </a:rPr>
              <a:t> option from a </a:t>
            </a:r>
            <a:r>
              <a:rPr lang="en-US" b="1" dirty="0">
                <a:ea typeface="+mn-lt"/>
                <a:cs typeface="+mn-lt"/>
              </a:rPr>
              <a:t>list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&lt;label for="country"&gt;Select Country:&lt;/label&gt;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&lt;select id="country" name="country"&gt;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&lt;option value="</a:t>
            </a:r>
            <a:r>
              <a:rPr lang="en-US" dirty="0" err="1">
                <a:ea typeface="+mn-lt"/>
                <a:cs typeface="+mn-lt"/>
              </a:rPr>
              <a:t>usa</a:t>
            </a:r>
            <a:r>
              <a:rPr lang="en-US" dirty="0">
                <a:ea typeface="+mn-lt"/>
                <a:cs typeface="+mn-lt"/>
              </a:rPr>
              <a:t>"&gt;USA&lt;/option&gt;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&lt;option value="</a:t>
            </a:r>
            <a:r>
              <a:rPr lang="en-US" dirty="0" err="1">
                <a:ea typeface="+mn-lt"/>
                <a:cs typeface="+mn-lt"/>
              </a:rPr>
              <a:t>canada</a:t>
            </a:r>
            <a:r>
              <a:rPr lang="en-US" dirty="0">
                <a:ea typeface="+mn-lt"/>
                <a:cs typeface="+mn-lt"/>
              </a:rPr>
              <a:t>"&gt;Canada&lt;/option&gt;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 &lt;option value="</a:t>
            </a:r>
            <a:r>
              <a:rPr lang="en-US" dirty="0" err="1">
                <a:ea typeface="+mn-lt"/>
                <a:cs typeface="+mn-lt"/>
              </a:rPr>
              <a:t>uk</a:t>
            </a:r>
            <a:r>
              <a:rPr lang="en-US" dirty="0">
                <a:ea typeface="+mn-lt"/>
                <a:cs typeface="+mn-lt"/>
              </a:rPr>
              <a:t>"&gt;UK&lt;/option&gt;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&lt;/select&gt;</a:t>
            </a:r>
            <a:endParaRPr lang="en-US" dirty="0"/>
          </a:p>
          <a:p>
            <a:endParaRPr lang="en-US" b="1" dirty="0"/>
          </a:p>
          <a:p>
            <a:r>
              <a:rPr lang="en-US" b="1"/>
              <a:t>7. Taking Long Text Input (Feedback, Address, etc.)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For long text inputs like </a:t>
            </a:r>
            <a:r>
              <a:rPr lang="en-US" b="1" dirty="0">
                <a:ea typeface="+mn-lt"/>
                <a:cs typeface="+mn-lt"/>
              </a:rPr>
              <a:t>feedback and addresses</a:t>
            </a:r>
            <a:r>
              <a:rPr lang="en-US" dirty="0">
                <a:ea typeface="+mn-lt"/>
                <a:cs typeface="+mn-lt"/>
              </a:rPr>
              <a:t>, we use the </a:t>
            </a:r>
            <a:r>
              <a:rPr lang="en-US" dirty="0">
                <a:latin typeface="Consolas"/>
              </a:rPr>
              <a:t>&lt;</a:t>
            </a:r>
            <a:r>
              <a:rPr lang="en-US" dirty="0" err="1">
                <a:latin typeface="Consolas"/>
              </a:rPr>
              <a:t>textarea</a:t>
            </a:r>
            <a:r>
              <a:rPr lang="en-US" dirty="0">
                <a:latin typeface="Consolas"/>
              </a:rPr>
              <a:t>&gt;</a:t>
            </a:r>
            <a:r>
              <a:rPr lang="en-US" dirty="0">
                <a:ea typeface="+mn-lt"/>
                <a:cs typeface="+mn-lt"/>
              </a:rPr>
              <a:t> tag.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&lt;label for="feedback"&gt;Your Feedback:&lt;/label&gt;&lt;</a:t>
            </a:r>
            <a:r>
              <a:rPr lang="en-US" err="1">
                <a:ea typeface="+mn-lt"/>
                <a:cs typeface="+mn-lt"/>
              </a:rPr>
              <a:t>br</a:t>
            </a:r>
            <a:r>
              <a:rPr lang="en-US">
                <a:ea typeface="+mn-lt"/>
                <a:cs typeface="+mn-lt"/>
              </a:rPr>
              <a:t>&gt;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&lt;</a:t>
            </a:r>
            <a:r>
              <a:rPr lang="en-US" dirty="0" err="1">
                <a:ea typeface="+mn-lt"/>
                <a:cs typeface="+mn-lt"/>
              </a:rPr>
              <a:t>textarea</a:t>
            </a:r>
            <a:r>
              <a:rPr lang="en-US" dirty="0">
                <a:ea typeface="+mn-lt"/>
                <a:cs typeface="+mn-lt"/>
              </a:rPr>
              <a:t> id="feedback" name="feedback" rows="4" cols="40" placeholder="Enter your feedback here..."&gt;&lt;/</a:t>
            </a:r>
            <a:r>
              <a:rPr lang="en-US" dirty="0" err="1">
                <a:ea typeface="+mn-lt"/>
                <a:cs typeface="+mn-lt"/>
              </a:rPr>
              <a:t>textarea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3972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08A62-B968-DE9D-229B-377C6F957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C916-A597-8390-0485-D1B54E7146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5DF1C4-B9AF-F6BA-8407-381FD7856D7C}"/>
              </a:ext>
            </a:extLst>
          </p:cNvPr>
          <p:cNvSpPr>
            <a:spLocks noGrp="1"/>
          </p:cNvSpPr>
          <p:nvPr/>
        </p:nvSpPr>
        <p:spPr>
          <a:xfrm>
            <a:off x="631698" y="1717802"/>
            <a:ext cx="10928350" cy="44799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347472" indent="-347472" algn="l" defTabSz="914400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C0910F-9658-5C39-F0DF-8C9D063E2642}"/>
              </a:ext>
            </a:extLst>
          </p:cNvPr>
          <p:cNvSpPr txBox="1"/>
          <p:nvPr/>
        </p:nvSpPr>
        <p:spPr>
          <a:xfrm>
            <a:off x="628650" y="0"/>
            <a:ext cx="109347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Why use </a:t>
            </a:r>
            <a:r>
              <a:rPr lang="en-US" b="1" dirty="0">
                <a:latin typeface="Consolas"/>
                <a:ea typeface="+mn-lt"/>
                <a:cs typeface="+mn-lt"/>
              </a:rPr>
              <a:t>for</a:t>
            </a:r>
            <a:r>
              <a:rPr lang="en-US" b="1" dirty="0"/>
              <a:t> in </a:t>
            </a:r>
            <a:r>
              <a:rPr lang="en-US" b="1" dirty="0">
                <a:latin typeface="Consolas"/>
                <a:ea typeface="+mn-lt"/>
                <a:cs typeface="+mn-lt"/>
              </a:rPr>
              <a:t>&lt;label&gt;</a:t>
            </a:r>
            <a:r>
              <a:rPr lang="en-US" b="1" dirty="0"/>
              <a:t> and </a:t>
            </a:r>
            <a:r>
              <a:rPr lang="en-US" b="1" dirty="0">
                <a:latin typeface="Consolas"/>
                <a:ea typeface="+mn-lt"/>
                <a:cs typeface="+mn-lt"/>
              </a:rPr>
              <a:t>id</a:t>
            </a:r>
            <a:r>
              <a:rPr lang="en-US" b="1" dirty="0"/>
              <a:t> in </a:t>
            </a:r>
            <a:r>
              <a:rPr lang="en-US" b="1" dirty="0">
                <a:latin typeface="Consolas"/>
                <a:ea typeface="+mn-lt"/>
                <a:cs typeface="+mn-lt"/>
              </a:rPr>
              <a:t>&lt;input&gt;</a:t>
            </a:r>
            <a:r>
              <a:rPr lang="en-US" b="1" dirty="0"/>
              <a:t>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Improves Accessibility: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Helps screen readers associate the label with the input field.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Increases Clickable Area: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Clicking the label will focus/select the associated input field.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Enhances User Experience: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Makes form interactions smoother, especially for radio buttons and checkboxes.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7031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AA9D9-7A8B-0647-82D5-EC807E89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A928-17D4-2207-20D8-0C666F7D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3️⃣ </a:t>
            </a:r>
            <a:r>
              <a:rPr lang="en-US" sz="2400" dirty="0">
                <a:ea typeface="+mj-lt"/>
                <a:cs typeface="+mj-lt"/>
              </a:rPr>
              <a:t>XAMPP (Cross-Platform, Apache, MySQL, PHP, Perl)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54884-00C9-89E1-0D73-C05ACE7B8F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347345" indent="-347345"/>
            <a:r>
              <a:rPr lang="en-US" b="1" dirty="0">
                <a:ea typeface="+mn-lt"/>
                <a:cs typeface="+mn-lt"/>
              </a:rPr>
              <a:t>XAMPP</a:t>
            </a:r>
            <a:r>
              <a:rPr lang="en-US" dirty="0">
                <a:ea typeface="+mn-lt"/>
                <a:cs typeface="+mn-lt"/>
              </a:rPr>
              <a:t> is a </a:t>
            </a:r>
            <a:r>
              <a:rPr lang="en-US" b="1" dirty="0">
                <a:ea typeface="+mn-lt"/>
                <a:cs typeface="+mn-lt"/>
              </a:rPr>
              <a:t>cross-platform</a:t>
            </a:r>
            <a:r>
              <a:rPr lang="en-US" dirty="0">
                <a:ea typeface="+mn-lt"/>
                <a:cs typeface="+mn-lt"/>
              </a:rPr>
              <a:t> server stack for </a:t>
            </a:r>
            <a:r>
              <a:rPr lang="en-US" b="1" dirty="0">
                <a:ea typeface="+mn-lt"/>
                <a:cs typeface="+mn-lt"/>
              </a:rPr>
              <a:t>Windows, Linux, and macOS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🔹 </a:t>
            </a:r>
            <a:r>
              <a:rPr lang="en-US" b="1" dirty="0">
                <a:ea typeface="+mn-lt"/>
                <a:cs typeface="+mn-lt"/>
              </a:rPr>
              <a:t>Components: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X</a:t>
            </a:r>
            <a:r>
              <a:rPr lang="en-US" dirty="0">
                <a:ea typeface="+mn-lt"/>
                <a:cs typeface="+mn-lt"/>
              </a:rPr>
              <a:t> – Cross-platform (Works on Windows, Linux, and Mac)</a:t>
            </a: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 – Apache (Web Server)</a:t>
            </a: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M</a:t>
            </a:r>
            <a:r>
              <a:rPr lang="en-US" dirty="0">
                <a:ea typeface="+mn-lt"/>
                <a:cs typeface="+mn-lt"/>
              </a:rPr>
              <a:t> – MySQL/MariaDB (Database Server)</a:t>
            </a: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 – PHP, Perl (Programming Languages)</a:t>
            </a:r>
          </a:p>
          <a:p>
            <a:pPr marL="347345" indent="-347345"/>
            <a:endParaRPr lang="en-US" b="1" dirty="0">
              <a:ea typeface="+mn-lt"/>
              <a:cs typeface="+mn-lt"/>
            </a:endParaRP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Advantages: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Lightweight and easy to install.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Works on multiple operating systems.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Includes phpMyAdmin for easy database management.</a:t>
            </a:r>
          </a:p>
          <a:p>
            <a:pPr marL="347345" indent="-347345"/>
            <a:endParaRPr lang="en-US" b="1" dirty="0">
              <a:ea typeface="+mn-lt"/>
              <a:cs typeface="+mn-lt"/>
            </a:endParaRPr>
          </a:p>
          <a:p>
            <a:pPr marL="347345" indent="-347345"/>
            <a:endParaRPr lang="en-US" dirty="0">
              <a:ea typeface="+mn-lt"/>
              <a:cs typeface="+mn-lt"/>
            </a:endParaRPr>
          </a:p>
          <a:p>
            <a:pPr marL="347345" indent="-347345"/>
            <a:endParaRPr lang="en-US" dirty="0">
              <a:ea typeface="+mn-lt"/>
              <a:cs typeface="+mn-lt"/>
            </a:endParaRPr>
          </a:p>
          <a:p>
            <a:pPr marL="347345" indent="-347345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B5AC-F551-1FA6-E59E-6EA86CF2E1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5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A3119-7631-13D8-526F-5965CE2C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AC63-2FA2-11F5-2052-76712D62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79273"/>
            <a:ext cx="10479024" cy="557784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Difference Between Local Server and Global Server</a:t>
            </a:r>
            <a:endParaRPr lang="en-US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7683C-A2FB-A1FE-EF8A-4FD3677550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endParaRPr lang="en-US" b="1" dirty="0">
              <a:ea typeface="+mn-lt"/>
              <a:cs typeface="+mn-lt"/>
            </a:endParaRPr>
          </a:p>
          <a:p>
            <a:pPr marL="347345" indent="-347345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E59DE-75E3-59D1-34C8-531777457A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4D34F7-692C-2AD3-1929-983CE4679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42719"/>
              </p:ext>
            </p:extLst>
          </p:nvPr>
        </p:nvGraphicFramePr>
        <p:xfrm>
          <a:off x="-19050" y="842010"/>
          <a:ext cx="12192000" cy="5991997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111695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951270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14238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Local Server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Global Server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448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Definition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server that runs on a local machine or network, accessible only within a specific system or LAN (Local Area Network).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server that is accessible over the internet, allowing users from anywhere in the world to connect.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762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Accessibility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accessible from the same machine or within the local network.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accessed from anywhere with an internet connection.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852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Use Case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development, testing, or private applications.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hosting websites, cloud applications, and public services.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181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Examples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XAMPP, WAMP, MAMP, Localhost (127.0.0.1), Private Web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Cloud, AWS, Microsoft Azure, Hosting Services (GoDaddy, Bluehost)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743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Internet Requirement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internet required; works offline within the local network.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internet connectivity to be accessed globally.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17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Security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secure since it is not exposed to the internet.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strong security measures (firewalls, SSL, authentication) to prevent cyber threats.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421204"/>
                  </a:ext>
                </a:extLst>
              </a:tr>
              <a:tr h="962797">
                <a:tc>
                  <a:txBody>
                    <a:bodyPr/>
                    <a:lstStyle/>
                    <a:p>
                      <a:r>
                        <a:rPr lang="en-US" b="1" dirty="0"/>
                        <a:t>Performance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Generally faster for local users since there is no network latency.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have latency depending on the server location and internet speed.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0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40D13-B996-B642-95F6-A79458CD6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E480-F941-E8F0-DF5F-B382F88C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Role of HTTP Over the Network/Internet</a:t>
            </a:r>
            <a:endParaRPr lang="en-US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B52F4-C925-3EB4-9686-C1F1FCFDC4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 fontScale="70000" lnSpcReduction="20000"/>
          </a:bodyPr>
          <a:lstStyle/>
          <a:p>
            <a:pPr marL="347345" indent="-347345"/>
            <a:r>
              <a:rPr lang="en-US" b="1" dirty="0">
                <a:ea typeface="+mn-lt"/>
                <a:cs typeface="+mn-lt"/>
              </a:rPr>
              <a:t>HTTP (Hypertext Transfer Protocol)</a:t>
            </a:r>
            <a:r>
              <a:rPr lang="en-US" dirty="0">
                <a:ea typeface="+mn-lt"/>
                <a:cs typeface="+mn-lt"/>
              </a:rPr>
              <a:t> is the foundation of data communication on the </a:t>
            </a:r>
            <a:r>
              <a:rPr lang="en-US" b="1" dirty="0">
                <a:ea typeface="+mn-lt"/>
                <a:cs typeface="+mn-lt"/>
              </a:rPr>
              <a:t>web</a:t>
            </a:r>
            <a:r>
              <a:rPr lang="en-US" dirty="0">
                <a:ea typeface="+mn-lt"/>
                <a:cs typeface="+mn-lt"/>
              </a:rPr>
              <a:t>. It allows web browsers and servers to communicate and transfer web pages, images, videos, and other resources over the internet.</a:t>
            </a:r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Client-Server Communication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A user enters a website URL (e.g., </a:t>
            </a:r>
            <a:r>
              <a:rPr lang="en-US" dirty="0">
                <a:latin typeface="Consolas"/>
                <a:ea typeface="+mn-lt"/>
                <a:cs typeface="+mn-lt"/>
                <a:hlinkClick r:id="rId2"/>
              </a:rPr>
              <a:t>https://example.com</a:t>
            </a:r>
            <a:r>
              <a:rPr lang="en-US" dirty="0">
                <a:ea typeface="+mn-lt"/>
                <a:cs typeface="+mn-lt"/>
              </a:rPr>
              <a:t>) in a browser.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The browser sends an HTTP request to the server.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The server responds with the requested web page or resource.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Stateless Protocol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HTTP treats each request as </a:t>
            </a:r>
            <a:r>
              <a:rPr lang="en-US" b="1" dirty="0">
                <a:ea typeface="+mn-lt"/>
                <a:cs typeface="+mn-lt"/>
              </a:rPr>
              <a:t>independent</a:t>
            </a:r>
            <a:r>
              <a:rPr lang="en-US" dirty="0">
                <a:ea typeface="+mn-lt"/>
                <a:cs typeface="+mn-lt"/>
              </a:rPr>
              <a:t> (it does not remember past interactions).</a:t>
            </a:r>
            <a:endParaRPr lang="en-US"/>
          </a:p>
          <a:p>
            <a:pPr marL="347345" indent="-347345"/>
            <a:r>
              <a:rPr lang="en-US" dirty="0">
                <a:ea typeface="+mn-lt"/>
                <a:cs typeface="+mn-lt"/>
              </a:rPr>
              <a:t>Websites use </a:t>
            </a:r>
            <a:r>
              <a:rPr lang="en-US" b="1" dirty="0">
                <a:ea typeface="+mn-lt"/>
                <a:cs typeface="+mn-lt"/>
              </a:rPr>
              <a:t>cookies &amp; sessions</a:t>
            </a:r>
            <a:r>
              <a:rPr lang="en-US" dirty="0">
                <a:ea typeface="+mn-lt"/>
                <a:cs typeface="+mn-lt"/>
              </a:rPr>
              <a:t> to store user information.</a:t>
            </a:r>
            <a:endParaRPr lang="en-US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Uses Request-Response Model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Request:</a:t>
            </a:r>
            <a:r>
              <a:rPr lang="en-US" dirty="0">
                <a:ea typeface="+mn-lt"/>
                <a:cs typeface="+mn-lt"/>
              </a:rPr>
              <a:t> The browser asks for a webpage.</a:t>
            </a:r>
            <a:endParaRPr lang="en-US" dirty="0"/>
          </a:p>
          <a:p>
            <a:pPr marL="347345" indent="-347345"/>
            <a:r>
              <a:rPr lang="en-US" b="1" dirty="0">
                <a:ea typeface="+mn-lt"/>
                <a:cs typeface="+mn-lt"/>
              </a:rPr>
              <a:t>Response:</a:t>
            </a:r>
            <a:r>
              <a:rPr lang="en-US" dirty="0">
                <a:ea typeface="+mn-lt"/>
                <a:cs typeface="+mn-lt"/>
              </a:rPr>
              <a:t> The server sends the requested page or an error message.</a:t>
            </a:r>
            <a:endParaRPr lang="en-US" dirty="0"/>
          </a:p>
          <a:p>
            <a:pPr marL="347345" indent="-347345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FF70B-F1EB-67B9-CC7E-9F11149623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6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719DD-3460-9475-3284-C61F7264F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8161-1EF6-1021-4190-F4D4F5D9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Web Client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484DA-06C4-CC8D-C720-F3887EF8CA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 marL="347345" indent="-347345"/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web client</a:t>
            </a:r>
            <a:r>
              <a:rPr lang="en-US">
                <a:ea typeface="+mn-lt"/>
                <a:cs typeface="+mn-lt"/>
              </a:rPr>
              <a:t> is a device (computer, phone, tablet) or software that requests web content from a server.</a:t>
            </a:r>
          </a:p>
          <a:p>
            <a:pPr marL="347345" indent="-347345"/>
            <a:r>
              <a:rPr lang="en-US">
                <a:ea typeface="+mn-lt"/>
                <a:cs typeface="+mn-lt"/>
              </a:rPr>
              <a:t>🔹 </a:t>
            </a:r>
            <a:r>
              <a:rPr lang="en-US" b="1">
                <a:ea typeface="+mn-lt"/>
                <a:cs typeface="+mn-lt"/>
              </a:rPr>
              <a:t>Examples: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A web browser like </a:t>
            </a:r>
            <a:r>
              <a:rPr lang="en-US" b="1">
                <a:ea typeface="+mn-lt"/>
                <a:cs typeface="+mn-lt"/>
              </a:rPr>
              <a:t>Chrome</a:t>
            </a:r>
            <a:r>
              <a:rPr lang="en-US">
                <a:ea typeface="+mn-lt"/>
                <a:cs typeface="+mn-lt"/>
              </a:rPr>
              <a:t> or </a:t>
            </a:r>
            <a:r>
              <a:rPr lang="en-US" b="1">
                <a:ea typeface="+mn-lt"/>
                <a:cs typeface="+mn-lt"/>
              </a:rPr>
              <a:t>Firefox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A mobile app that loads data from a website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API clients like </a:t>
            </a:r>
            <a:r>
              <a:rPr lang="en-US" b="1">
                <a:ea typeface="+mn-lt"/>
                <a:cs typeface="+mn-lt"/>
              </a:rPr>
              <a:t>Postman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🛠 </a:t>
            </a:r>
            <a:r>
              <a:rPr lang="en-US" b="1">
                <a:ea typeface="+mn-lt"/>
                <a:cs typeface="+mn-lt"/>
              </a:rPr>
              <a:t>How It Works?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A user enters </a:t>
            </a:r>
            <a:r>
              <a:rPr lang="en-US" dirty="0">
                <a:latin typeface="Consolas"/>
                <a:ea typeface="+mn-lt"/>
                <a:cs typeface="+mn-lt"/>
                <a:hlinkClick r:id="rId2"/>
              </a:rPr>
              <a:t>https://example.com</a:t>
            </a:r>
            <a:r>
              <a:rPr lang="en-US">
                <a:ea typeface="+mn-lt"/>
                <a:cs typeface="+mn-lt"/>
              </a:rPr>
              <a:t> in a browser (client).</a:t>
            </a:r>
            <a:endParaRPr lang="en-US"/>
          </a:p>
          <a:p>
            <a:pPr marL="347345" indent="-347345"/>
            <a:r>
              <a:rPr lang="en-US">
                <a:ea typeface="+mn-lt"/>
                <a:cs typeface="+mn-lt"/>
              </a:rPr>
              <a:t>The browser sends a request to the </a:t>
            </a:r>
            <a:r>
              <a:rPr lang="en-US" b="1">
                <a:ea typeface="+mn-lt"/>
                <a:cs typeface="+mn-lt"/>
              </a:rPr>
              <a:t>web server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347345" indent="-347345"/>
            <a:r>
              <a:rPr lang="en-US">
                <a:ea typeface="+mn-lt"/>
                <a:cs typeface="+mn-lt"/>
              </a:rPr>
              <a:t>The server responds with the requested web page.</a:t>
            </a:r>
          </a:p>
          <a:p>
            <a:pPr marL="347345" indent="-347345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F041-3481-933A-15B2-57646E7DC6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41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30074-5803-1568-115B-2E10498ED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4B3B-D7A1-4E7F-F391-B5A90AE9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sz="2400" dirty="0">
                <a:ea typeface="+mj-lt"/>
                <a:cs typeface="+mj-lt"/>
              </a:rPr>
              <a:t>Web Server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D0ED8-1BDB-A68C-13AA-7BC697EF0C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1166475" cy="4851400"/>
          </a:xfrm>
        </p:spPr>
        <p:txBody>
          <a:bodyPr vert="horz" lIns="0" tIns="0" rIns="0" bIns="0" rtlCol="0" anchor="t">
            <a:normAutofit fontScale="85000" lnSpcReduction="20000"/>
          </a:bodyPr>
          <a:lstStyle/>
          <a:p>
            <a:pPr marL="347345" indent="-347345"/>
            <a:r>
              <a:rPr lang="en-US">
                <a:ea typeface="+mn-lt"/>
                <a:cs typeface="+mn-lt"/>
              </a:rPr>
              <a:t>A </a:t>
            </a:r>
            <a:r>
              <a:rPr lang="en-US" b="1">
                <a:ea typeface="+mn-lt"/>
                <a:cs typeface="+mn-lt"/>
              </a:rPr>
              <a:t>web server</a:t>
            </a:r>
            <a:r>
              <a:rPr lang="en-US">
                <a:ea typeface="+mn-lt"/>
                <a:cs typeface="+mn-lt"/>
              </a:rPr>
              <a:t> is a software or hardware that stores, processes, and delivers web pages to clients.</a:t>
            </a:r>
          </a:p>
          <a:p>
            <a:pPr marL="347345" indent="-347345"/>
            <a:r>
              <a:rPr lang="en-US">
                <a:ea typeface="+mn-lt"/>
                <a:cs typeface="+mn-lt"/>
              </a:rPr>
              <a:t>🔹 </a:t>
            </a:r>
            <a:r>
              <a:rPr lang="en-US" b="1">
                <a:ea typeface="+mn-lt"/>
                <a:cs typeface="+mn-lt"/>
              </a:rPr>
              <a:t>Examples:</a:t>
            </a:r>
            <a:endParaRPr lang="en-US">
              <a:ea typeface="+mn-lt"/>
              <a:cs typeface="+mn-lt"/>
            </a:endParaRPr>
          </a:p>
          <a:p>
            <a:pPr marL="347345" indent="-347345"/>
            <a:r>
              <a:rPr lang="en-US" b="1">
                <a:ea typeface="+mn-lt"/>
                <a:cs typeface="+mn-lt"/>
              </a:rPr>
              <a:t>Apache, Nginx, Microsoft IIS (software servers)</a:t>
            </a:r>
            <a:endParaRPr lang="en-US"/>
          </a:p>
          <a:p>
            <a:pPr marL="347345" indent="-347345"/>
            <a:r>
              <a:rPr lang="en-US" b="1">
                <a:ea typeface="+mn-lt"/>
                <a:cs typeface="+mn-lt"/>
              </a:rPr>
              <a:t>AWS, Google Cloud, GoDaddy (hosting services)</a:t>
            </a:r>
            <a:endParaRPr lang="en-US"/>
          </a:p>
          <a:p>
            <a:pPr marL="347345" indent="-347345"/>
            <a:r>
              <a:rPr lang="en-US" dirty="0">
                <a:ea typeface="+mn-lt"/>
                <a:cs typeface="+mn-lt"/>
              </a:rPr>
              <a:t>🛠 </a:t>
            </a:r>
            <a:r>
              <a:rPr lang="en-US" b="1" dirty="0">
                <a:ea typeface="+mn-lt"/>
                <a:cs typeface="+mn-lt"/>
              </a:rPr>
              <a:t>How It Works?</a:t>
            </a:r>
            <a:endParaRPr lang="en-US" dirty="0">
              <a:ea typeface="+mn-lt"/>
              <a:cs typeface="+mn-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A user requests </a:t>
            </a:r>
            <a:r>
              <a:rPr lang="en-US" dirty="0">
                <a:latin typeface="Consolas"/>
                <a:ea typeface="+mn-lt"/>
                <a:cs typeface="+mn-lt"/>
                <a:hlinkClick r:id="rId2"/>
              </a:rPr>
              <a:t>https://example.com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347345" indent="-347345"/>
            <a:r>
              <a:rPr lang="en-US" dirty="0">
                <a:ea typeface="+mn-lt"/>
                <a:cs typeface="+mn-lt"/>
              </a:rPr>
              <a:t>The web server finds the page and sends it to the client.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The browser displays the page.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💡 </a:t>
            </a:r>
            <a:r>
              <a:rPr lang="en-US" b="1" dirty="0">
                <a:ea typeface="+mn-lt"/>
                <a:cs typeface="+mn-lt"/>
              </a:rPr>
              <a:t>Think of it as a restaurant’s kitchen</a:t>
            </a:r>
            <a:r>
              <a:rPr lang="en-US" dirty="0">
                <a:ea typeface="+mn-lt"/>
                <a:cs typeface="+mn-lt"/>
              </a:rPr>
              <a:t> – it receives food orders (requests) and delivers meals (webpages).</a:t>
            </a:r>
            <a:endParaRPr lang="en-US" dirty="0"/>
          </a:p>
          <a:p>
            <a:pPr marL="347345" indent="-347345"/>
            <a:endParaRPr lang="en-US" dirty="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F2F9-7FF1-02E4-0F56-A66D4F45E4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642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417</Words>
  <Application>Microsoft Office PowerPoint</Application>
  <PresentationFormat>Widescreen</PresentationFormat>
  <Paragraphs>108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Custom</vt:lpstr>
      <vt:lpstr>Day - 01</vt:lpstr>
      <vt:lpstr>What is Server? Discuss LAMP/WAMP/XAMP? </vt:lpstr>
      <vt:lpstr>1️⃣ LAMP (Linux, Apache, MySQL, PHP/Python/Perl) </vt:lpstr>
      <vt:lpstr>2️⃣ WAMP (Windows, Apache, MySQL, PHP)</vt:lpstr>
      <vt:lpstr>3️⃣ XAMPP (Cross-Platform, Apache, MySQL, PHP, Perl)</vt:lpstr>
      <vt:lpstr>Difference Between Local Server and Global Server</vt:lpstr>
      <vt:lpstr>Role of HTTP Over the Network/Internet</vt:lpstr>
      <vt:lpstr>Web Client</vt:lpstr>
      <vt:lpstr>Web Server</vt:lpstr>
      <vt:lpstr>Web Browser</vt:lpstr>
      <vt:lpstr>Webpage</vt:lpstr>
      <vt:lpstr>Website</vt:lpstr>
      <vt:lpstr>Client-Server Architecture </vt:lpstr>
      <vt:lpstr>Understanding the Structure of an HTML Page</vt:lpstr>
      <vt:lpstr>PowerPoint Presentation</vt:lpstr>
      <vt:lpstr>Basic Structure of an HTML Page</vt:lpstr>
      <vt:lpstr>Breakdown of HTML Structure </vt:lpstr>
      <vt:lpstr>HTML Attributes: Use &amp; Syntax</vt:lpstr>
      <vt:lpstr>Empty HTML Elements</vt:lpstr>
      <vt:lpstr>Font formatting</vt:lpstr>
      <vt:lpstr>Headings in html</vt:lpstr>
      <vt:lpstr>Comments in html</vt:lpstr>
      <vt:lpstr>Linking Webpages Using Hyperlinks (&lt;a&gt; Tag)</vt:lpstr>
      <vt:lpstr>Creating an Image on a Webpage</vt:lpstr>
      <vt:lpstr>Showing Data in Tabular Form</vt:lpstr>
      <vt:lpstr>Creating Tabular Data in Different Formats</vt:lpstr>
      <vt:lpstr>PowerPoint Presentation</vt:lpstr>
      <vt:lpstr>Task Create Table For Following Data In Html</vt:lpstr>
      <vt:lpstr>Discussion on &lt;div&gt; and &lt;span&gt;</vt:lpstr>
      <vt:lpstr>What is &lt;span&gt;? An Inline Element. Used To Apply Styles To Parts Of Text. Does Not Start On A New Line.  &lt;p&gt;this is a &lt;span style="color: red;"&gt;highlighted&lt;/span&gt; word.&lt;/p&gt;   </vt:lpstr>
      <vt:lpstr>Different Types of Lists in HTML</vt:lpstr>
      <vt:lpstr>Creating Lists on a Web Page to Show Product Details</vt:lpstr>
      <vt:lpstr>Different Types of Lists in HTML</vt:lpstr>
      <vt:lpstr>Description List (&lt;dl&gt;) A Description List Is Used To Display Product Details In A Key-value Format. </vt:lpstr>
      <vt:lpstr>HTML Forms and Input Controls</vt:lpstr>
      <vt:lpstr>Attributes Related to &lt;form&gt;</vt:lpstr>
      <vt:lpstr>Method of Posting Form to Server </vt:lpstr>
      <vt:lpstr>POST Method</vt:lpstr>
      <vt:lpstr>Discussion on Binary Data Posting</vt:lpstr>
      <vt:lpstr>Creating Input Controls (Textbox, Checkbox, Radio Button, etc.)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502</cp:revision>
  <dcterms:created xsi:type="dcterms:W3CDTF">2025-03-02T16:25:27Z</dcterms:created>
  <dcterms:modified xsi:type="dcterms:W3CDTF">2025-03-03T02:42:46Z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