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3"/>
  </p:notesMasterIdLst>
  <p:sldIdLst>
    <p:sldId id="256" r:id="rId2"/>
    <p:sldId id="257" r:id="rId3"/>
    <p:sldId id="258" r:id="rId4"/>
    <p:sldId id="263" r:id="rId5"/>
    <p:sldId id="259" r:id="rId6"/>
    <p:sldId id="260" r:id="rId7"/>
    <p:sldId id="261" r:id="rId8"/>
    <p:sldId id="262"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45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68B9F-C9E6-47A5-A98A-7AE20CEAB55E}" type="datetimeFigureOut">
              <a:rPr lang="en-US" smtClean="0"/>
              <a:t>3/4/2025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06B273-1ED3-49C5-915E-63D7AAEF8003}" type="slidenum">
              <a:rPr lang="en-US" smtClean="0"/>
              <a:t>‹#›</a:t>
            </a:fld>
            <a:endParaRPr lang="en-US"/>
          </a:p>
        </p:txBody>
      </p:sp>
    </p:spTree>
    <p:extLst>
      <p:ext uri="{BB962C8B-B14F-4D97-AF65-F5344CB8AC3E}">
        <p14:creationId xmlns:p14="http://schemas.microsoft.com/office/powerpoint/2010/main" val="2802444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971AB0-AEEB-4CCC-8D26-72FAAC9C0CC2}"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5765-C7B0-4D86-8315-2BC046FF181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971AB0-AEEB-4CCC-8D26-72FAAC9C0CC2}"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5765-C7B0-4D86-8315-2BC046FF18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971AB0-AEEB-4CCC-8D26-72FAAC9C0CC2}"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5765-C7B0-4D86-8315-2BC046FF18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971AB0-AEEB-4CCC-8D26-72FAAC9C0CC2}"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5765-C7B0-4D86-8315-2BC046FF18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971AB0-AEEB-4CCC-8D26-72FAAC9C0CC2}"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5765-C7B0-4D86-8315-2BC046FF181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971AB0-AEEB-4CCC-8D26-72FAAC9C0CC2}"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5765-C7B0-4D86-8315-2BC046FF181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971AB0-AEEB-4CCC-8D26-72FAAC9C0CC2}" type="datetimeFigureOut">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035765-C7B0-4D86-8315-2BC046FF18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971AB0-AEEB-4CCC-8D26-72FAAC9C0CC2}"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035765-C7B0-4D86-8315-2BC046FF18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71AB0-AEEB-4CCC-8D26-72FAAC9C0CC2}" type="datetimeFigureOut">
              <a:rPr lang="en-US" smtClean="0"/>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035765-C7B0-4D86-8315-2BC046FF18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971AB0-AEEB-4CCC-8D26-72FAAC9C0CC2}"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5765-C7B0-4D86-8315-2BC046FF181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5971AB0-AEEB-4CCC-8D26-72FAAC9C0CC2}" type="datetimeFigureOut">
              <a:rPr lang="en-US" smtClean="0"/>
              <a:t>3/4/2025</a:t>
            </a:fld>
            <a:endParaRPr lang="en-US"/>
          </a:p>
        </p:txBody>
      </p:sp>
      <p:sp>
        <p:nvSpPr>
          <p:cNvPr id="9" name="Slide Number Placeholder 8"/>
          <p:cNvSpPr>
            <a:spLocks noGrp="1"/>
          </p:cNvSpPr>
          <p:nvPr>
            <p:ph type="sldNum" sz="quarter" idx="11"/>
          </p:nvPr>
        </p:nvSpPr>
        <p:spPr/>
        <p:txBody>
          <a:bodyPr/>
          <a:lstStyle/>
          <a:p>
            <a:fld id="{90035765-C7B0-4D86-8315-2BC046FF181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0035765-C7B0-4D86-8315-2BC046FF181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5971AB0-AEEB-4CCC-8D26-72FAAC9C0CC2}" type="datetimeFigureOut">
              <a:rPr lang="en-US" smtClean="0"/>
              <a:t>3/4/2025</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124200"/>
            <a:ext cx="7772400" cy="838200"/>
          </a:xfrm>
        </p:spPr>
        <p:txBody>
          <a:bodyPr/>
          <a:lstStyle/>
          <a:p>
            <a:r>
              <a:rPr lang="en-US" dirty="0" smtClean="0"/>
              <a:t>Introduction to CSS</a:t>
            </a:r>
            <a:endParaRPr lang="en-US" dirty="0"/>
          </a:p>
        </p:txBody>
      </p:sp>
    </p:spTree>
    <p:extLst>
      <p:ext uri="{BB962C8B-B14F-4D97-AF65-F5344CB8AC3E}">
        <p14:creationId xmlns:p14="http://schemas.microsoft.com/office/powerpoint/2010/main" val="169462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en-GB" sz="4800" b="1" dirty="0">
                <a:solidFill>
                  <a:schemeClr val="tx1"/>
                </a:solidFill>
              </a:rPr>
              <a:t>Defining and Using Multi Selectors</a:t>
            </a:r>
          </a:p>
        </p:txBody>
      </p:sp>
      <p:sp>
        <p:nvSpPr>
          <p:cNvPr id="3" name="Content Placeholder 2"/>
          <p:cNvSpPr>
            <a:spLocks noGrp="1"/>
          </p:cNvSpPr>
          <p:nvPr>
            <p:ph idx="1"/>
          </p:nvPr>
        </p:nvSpPr>
        <p:spPr>
          <a:xfrm>
            <a:off x="457200" y="1524000"/>
            <a:ext cx="7620000" cy="4876800"/>
          </a:xfrm>
        </p:spPr>
        <p:txBody>
          <a:bodyPr>
            <a:normAutofit/>
          </a:bodyPr>
          <a:lstStyle/>
          <a:p>
            <a:pPr marL="114300" indent="0">
              <a:buNone/>
            </a:pPr>
            <a:r>
              <a:rPr lang="en-GB" sz="2000" dirty="0"/>
              <a:t>h1, p {</a:t>
            </a:r>
          </a:p>
          <a:p>
            <a:pPr marL="114300" indent="0">
              <a:buNone/>
            </a:pPr>
            <a:r>
              <a:rPr lang="en-GB" sz="2000" dirty="0"/>
              <a:t>  </a:t>
            </a:r>
            <a:r>
              <a:rPr lang="en-GB" sz="2000" dirty="0" err="1"/>
              <a:t>color</a:t>
            </a:r>
            <a:r>
              <a:rPr lang="en-GB" sz="2000" dirty="0"/>
              <a:t>: green;</a:t>
            </a:r>
          </a:p>
          <a:p>
            <a:pPr marL="114300" indent="0">
              <a:buNone/>
            </a:pPr>
            <a:r>
              <a:rPr lang="en-GB" sz="2000" dirty="0" smtClean="0"/>
              <a:t>}</a:t>
            </a:r>
          </a:p>
          <a:p>
            <a:pPr marL="114300" indent="0">
              <a:buNone/>
            </a:pPr>
            <a:endParaRPr lang="en-GB" sz="2000" dirty="0"/>
          </a:p>
          <a:p>
            <a:pPr marL="114300" indent="0">
              <a:buNone/>
            </a:pPr>
            <a:r>
              <a:rPr lang="en-GB" sz="2000" dirty="0"/>
              <a:t>This applies the same </a:t>
            </a:r>
            <a:r>
              <a:rPr lang="en-GB" sz="2000" dirty="0" err="1"/>
              <a:t>color</a:t>
            </a:r>
            <a:r>
              <a:rPr lang="en-GB" sz="2000" dirty="0"/>
              <a:t> to both &lt;h1&gt; and &lt;p&gt; elements.</a:t>
            </a:r>
          </a:p>
          <a:p>
            <a:pPr marL="114300" indent="0">
              <a:buNone/>
            </a:pPr>
            <a:endParaRPr lang="en-GB" sz="2000" dirty="0"/>
          </a:p>
        </p:txBody>
      </p:sp>
    </p:spTree>
    <p:extLst>
      <p:ext uri="{BB962C8B-B14F-4D97-AF65-F5344CB8AC3E}">
        <p14:creationId xmlns:p14="http://schemas.microsoft.com/office/powerpoint/2010/main" val="31216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b="1" dirty="0" smtClean="0">
                <a:solidFill>
                  <a:schemeClr val="tx1"/>
                </a:solidFill>
              </a:rPr>
              <a:t>Defining </a:t>
            </a:r>
            <a:r>
              <a:rPr lang="en-GB" sz="4800" b="1" dirty="0">
                <a:solidFill>
                  <a:schemeClr val="tx1"/>
                </a:solidFill>
              </a:rPr>
              <a:t>and Using Class Selectors</a:t>
            </a:r>
          </a:p>
        </p:txBody>
      </p:sp>
      <p:sp>
        <p:nvSpPr>
          <p:cNvPr id="3" name="Content Placeholder 2"/>
          <p:cNvSpPr>
            <a:spLocks noGrp="1"/>
          </p:cNvSpPr>
          <p:nvPr>
            <p:ph idx="1"/>
          </p:nvPr>
        </p:nvSpPr>
        <p:spPr>
          <a:xfrm>
            <a:off x="457200" y="1600200"/>
            <a:ext cx="7620000" cy="4800600"/>
          </a:xfrm>
        </p:spPr>
        <p:txBody>
          <a:bodyPr>
            <a:normAutofit/>
          </a:bodyPr>
          <a:lstStyle/>
          <a:p>
            <a:pPr marL="114300" indent="0">
              <a:buNone/>
            </a:pPr>
            <a:r>
              <a:rPr lang="en-GB" sz="2000" dirty="0"/>
              <a:t>Class selectors target elements that share the same class attribute. Defined using a period (.) followed by the class name</a:t>
            </a:r>
            <a:r>
              <a:rPr lang="en-GB" sz="2000" dirty="0" smtClean="0"/>
              <a:t>:</a:t>
            </a:r>
          </a:p>
          <a:p>
            <a:pPr marL="114300" indent="0">
              <a:buNone/>
            </a:pPr>
            <a:r>
              <a:rPr lang="en-GB" sz="2000" dirty="0"/>
              <a:t>.red-text {</a:t>
            </a:r>
          </a:p>
          <a:p>
            <a:pPr marL="114300" indent="0">
              <a:buNone/>
            </a:pPr>
            <a:r>
              <a:rPr lang="en-GB" sz="2000" dirty="0"/>
              <a:t>  </a:t>
            </a:r>
            <a:r>
              <a:rPr lang="en-GB" sz="2000" dirty="0" err="1"/>
              <a:t>color</a:t>
            </a:r>
            <a:r>
              <a:rPr lang="en-GB" sz="2000" dirty="0"/>
              <a:t>: red;</a:t>
            </a:r>
          </a:p>
          <a:p>
            <a:pPr marL="114300" indent="0">
              <a:buNone/>
            </a:pPr>
            <a:r>
              <a:rPr lang="en-GB" sz="2000" dirty="0"/>
              <a:t>}</a:t>
            </a:r>
          </a:p>
          <a:p>
            <a:pPr marL="114300" indent="0">
              <a:buNone/>
            </a:pPr>
            <a:r>
              <a:rPr lang="en-US" sz="2400" b="1" dirty="0"/>
              <a:t>Usage in HTML</a:t>
            </a:r>
            <a:r>
              <a:rPr lang="en-US" sz="2400" b="1" dirty="0" smtClean="0"/>
              <a:t>:</a:t>
            </a:r>
          </a:p>
          <a:p>
            <a:pPr marL="114300" indent="0">
              <a:buNone/>
            </a:pPr>
            <a:r>
              <a:rPr lang="en-GB" sz="2000" dirty="0"/>
              <a:t>&lt;p class="red-text"&gt;This is red text.&lt;/p&gt;</a:t>
            </a:r>
          </a:p>
          <a:p>
            <a:pPr marL="114300" indent="0">
              <a:buNone/>
            </a:pPr>
            <a:endParaRPr lang="en-GB" sz="2400" b="1" dirty="0"/>
          </a:p>
        </p:txBody>
      </p:sp>
    </p:spTree>
    <p:extLst>
      <p:ext uri="{BB962C8B-B14F-4D97-AF65-F5344CB8AC3E}">
        <p14:creationId xmlns:p14="http://schemas.microsoft.com/office/powerpoint/2010/main" val="2122376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800" b="1" dirty="0">
                <a:solidFill>
                  <a:schemeClr val="tx1"/>
                </a:solidFill>
              </a:rPr>
              <a:t>Multiple Classes on a </a:t>
            </a:r>
            <a:r>
              <a:rPr lang="fr-FR" sz="4800" b="1" dirty="0" err="1">
                <a:solidFill>
                  <a:schemeClr val="tx1"/>
                </a:solidFill>
              </a:rPr>
              <a:t>Particular</a:t>
            </a:r>
            <a:r>
              <a:rPr lang="fr-FR" sz="4800" b="1" dirty="0">
                <a:solidFill>
                  <a:schemeClr val="tx1"/>
                </a:solidFill>
              </a:rPr>
              <a:t> Tag</a:t>
            </a:r>
            <a:endParaRPr lang="en-GB" sz="4800" b="1" dirty="0">
              <a:solidFill>
                <a:schemeClr val="tx1"/>
              </a:solidFill>
            </a:endParaRPr>
          </a:p>
        </p:txBody>
      </p:sp>
      <p:sp>
        <p:nvSpPr>
          <p:cNvPr id="3" name="Content Placeholder 2"/>
          <p:cNvSpPr>
            <a:spLocks noGrp="1"/>
          </p:cNvSpPr>
          <p:nvPr>
            <p:ph idx="1"/>
          </p:nvPr>
        </p:nvSpPr>
        <p:spPr>
          <a:xfrm>
            <a:off x="457200" y="1600200"/>
            <a:ext cx="7620000" cy="4800600"/>
          </a:xfrm>
        </p:spPr>
        <p:txBody>
          <a:bodyPr>
            <a:normAutofit/>
          </a:bodyPr>
          <a:lstStyle/>
          <a:p>
            <a:pPr marL="114300" indent="0">
              <a:buNone/>
            </a:pPr>
            <a:r>
              <a:rPr lang="en-GB" sz="2000" dirty="0"/>
              <a:t>An element can have multiple classes, and CSS will apply all styles that match those classes. For example</a:t>
            </a:r>
            <a:r>
              <a:rPr lang="en-GB" sz="2000" dirty="0" smtClean="0"/>
              <a:t>:</a:t>
            </a:r>
          </a:p>
          <a:p>
            <a:pPr marL="114300" indent="0">
              <a:buNone/>
            </a:pPr>
            <a:endParaRPr lang="en-GB" sz="2000" dirty="0" smtClean="0"/>
          </a:p>
          <a:p>
            <a:pPr marL="114300" indent="0">
              <a:buNone/>
            </a:pPr>
            <a:r>
              <a:rPr lang="en-GB" sz="2400" dirty="0"/>
              <a:t>&lt;p class="red-text bold-text"&gt;Styled with two classes.&lt;/p</a:t>
            </a:r>
            <a:r>
              <a:rPr lang="en-GB" sz="2400" dirty="0" smtClean="0"/>
              <a:t>&gt;</a:t>
            </a:r>
          </a:p>
          <a:p>
            <a:pPr marL="114300" indent="0">
              <a:buNone/>
            </a:pPr>
            <a:endParaRPr lang="en-GB" sz="2400" dirty="0"/>
          </a:p>
          <a:p>
            <a:pPr marL="114300" indent="0">
              <a:buNone/>
            </a:pPr>
            <a:r>
              <a:rPr lang="en-GB" sz="2400" dirty="0"/>
              <a:t>.red-text {</a:t>
            </a:r>
          </a:p>
          <a:p>
            <a:pPr marL="114300" indent="0">
              <a:buNone/>
            </a:pPr>
            <a:r>
              <a:rPr lang="en-GB" sz="2400" dirty="0"/>
              <a:t>  </a:t>
            </a:r>
            <a:r>
              <a:rPr lang="en-GB" sz="2400" dirty="0" err="1"/>
              <a:t>color</a:t>
            </a:r>
            <a:r>
              <a:rPr lang="en-GB" sz="2400" dirty="0"/>
              <a:t>: red;</a:t>
            </a:r>
          </a:p>
          <a:p>
            <a:pPr marL="114300" indent="0">
              <a:buNone/>
            </a:pPr>
            <a:r>
              <a:rPr lang="en-GB" sz="2400" dirty="0"/>
              <a:t>}</a:t>
            </a:r>
          </a:p>
          <a:p>
            <a:pPr marL="114300" indent="0">
              <a:buNone/>
            </a:pPr>
            <a:r>
              <a:rPr lang="en-GB" sz="2400" dirty="0"/>
              <a:t>.bold-text {</a:t>
            </a:r>
          </a:p>
          <a:p>
            <a:pPr marL="114300" indent="0">
              <a:buNone/>
            </a:pPr>
            <a:r>
              <a:rPr lang="en-GB" sz="2400" dirty="0"/>
              <a:t>  font-weight: bold;</a:t>
            </a:r>
          </a:p>
          <a:p>
            <a:pPr marL="114300" indent="0">
              <a:buNone/>
            </a:pPr>
            <a:r>
              <a:rPr lang="en-GB" sz="2400" dirty="0"/>
              <a:t>}</a:t>
            </a:r>
          </a:p>
          <a:p>
            <a:pPr marL="114300" indent="0">
              <a:buNone/>
            </a:pPr>
            <a:endParaRPr lang="en-GB" sz="2400" dirty="0"/>
          </a:p>
          <a:p>
            <a:pPr marL="114300" indent="0">
              <a:buNone/>
            </a:pPr>
            <a:endParaRPr lang="en-GB" sz="2400" b="1" dirty="0"/>
          </a:p>
        </p:txBody>
      </p:sp>
    </p:spTree>
    <p:extLst>
      <p:ext uri="{BB962C8B-B14F-4D97-AF65-F5344CB8AC3E}">
        <p14:creationId xmlns:p14="http://schemas.microsoft.com/office/powerpoint/2010/main" val="12143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b="1" dirty="0">
                <a:solidFill>
                  <a:schemeClr val="tx1"/>
                </a:solidFill>
              </a:rPr>
              <a:t>Defining and Using ID Selectors</a:t>
            </a:r>
          </a:p>
        </p:txBody>
      </p:sp>
      <p:sp>
        <p:nvSpPr>
          <p:cNvPr id="3" name="Content Placeholder 2"/>
          <p:cNvSpPr>
            <a:spLocks noGrp="1"/>
          </p:cNvSpPr>
          <p:nvPr>
            <p:ph idx="1"/>
          </p:nvPr>
        </p:nvSpPr>
        <p:spPr>
          <a:xfrm>
            <a:off x="457200" y="1600200"/>
            <a:ext cx="7620000" cy="4800600"/>
          </a:xfrm>
        </p:spPr>
        <p:txBody>
          <a:bodyPr>
            <a:normAutofit/>
          </a:bodyPr>
          <a:lstStyle/>
          <a:p>
            <a:pPr marL="114300" indent="0">
              <a:buNone/>
            </a:pPr>
            <a:r>
              <a:rPr lang="en-GB" sz="2000" dirty="0"/>
              <a:t>ID selectors target a single unique element based on its id attribute. Defined using a </a:t>
            </a:r>
            <a:r>
              <a:rPr lang="en-GB" sz="2000" dirty="0" smtClean="0"/>
              <a:t>hash </a:t>
            </a:r>
            <a:r>
              <a:rPr lang="en-GB" sz="2000" dirty="0"/>
              <a:t>(#) followed by the ID name</a:t>
            </a:r>
            <a:r>
              <a:rPr lang="en-GB" sz="2000" dirty="0" smtClean="0"/>
              <a:t>:</a:t>
            </a:r>
          </a:p>
          <a:p>
            <a:pPr marL="114300" indent="0">
              <a:buNone/>
            </a:pPr>
            <a:r>
              <a:rPr lang="en-GB" sz="2400" dirty="0"/>
              <a:t>#main-heading {</a:t>
            </a:r>
          </a:p>
          <a:p>
            <a:pPr marL="114300" indent="0">
              <a:buNone/>
            </a:pPr>
            <a:r>
              <a:rPr lang="en-GB" sz="2400" dirty="0"/>
              <a:t>  font-size: 24px;</a:t>
            </a:r>
          </a:p>
          <a:p>
            <a:pPr marL="114300" indent="0">
              <a:buNone/>
            </a:pPr>
            <a:r>
              <a:rPr lang="en-GB" sz="2400" dirty="0"/>
              <a:t>}</a:t>
            </a:r>
          </a:p>
          <a:p>
            <a:pPr marL="114300" indent="0">
              <a:buNone/>
            </a:pPr>
            <a:r>
              <a:rPr lang="en-GB" sz="2400" dirty="0"/>
              <a:t>&lt;h1 id="main-heading"&gt;This is the main heading.&lt;/h1&gt;</a:t>
            </a:r>
          </a:p>
          <a:p>
            <a:pPr marL="114300" indent="0">
              <a:buNone/>
            </a:pPr>
            <a:endParaRPr lang="en-GB" sz="2400" b="1" dirty="0"/>
          </a:p>
        </p:txBody>
      </p:sp>
    </p:spTree>
    <p:extLst>
      <p:ext uri="{BB962C8B-B14F-4D97-AF65-F5344CB8AC3E}">
        <p14:creationId xmlns:p14="http://schemas.microsoft.com/office/powerpoint/2010/main" val="134252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Defining and Using Universal Selector</a:t>
            </a:r>
            <a:endParaRPr lang="en-US" b="1" dirty="0">
              <a:solidFill>
                <a:schemeClr val="tx1"/>
              </a:solidFill>
            </a:endParaRPr>
          </a:p>
        </p:txBody>
      </p:sp>
      <p:sp>
        <p:nvSpPr>
          <p:cNvPr id="3" name="Content Placeholder 2"/>
          <p:cNvSpPr>
            <a:spLocks noGrp="1"/>
          </p:cNvSpPr>
          <p:nvPr>
            <p:ph idx="1"/>
          </p:nvPr>
        </p:nvSpPr>
        <p:spPr/>
        <p:txBody>
          <a:bodyPr>
            <a:normAutofit/>
          </a:bodyPr>
          <a:lstStyle/>
          <a:p>
            <a:pPr marL="114300" indent="0">
              <a:buNone/>
            </a:pPr>
            <a:r>
              <a:rPr lang="en-GB" dirty="0" smtClean="0"/>
              <a:t>The </a:t>
            </a:r>
            <a:r>
              <a:rPr lang="en-GB" dirty="0"/>
              <a:t>universal selector (*) targets all elements in the document. For example</a:t>
            </a:r>
            <a:r>
              <a:rPr lang="en-GB" dirty="0" smtClean="0"/>
              <a:t>:</a:t>
            </a:r>
            <a:endParaRPr lang="en-US" dirty="0"/>
          </a:p>
          <a:p>
            <a:r>
              <a:rPr lang="en-US" dirty="0" smtClean="0"/>
              <a:t>* </a:t>
            </a:r>
            <a:r>
              <a:rPr lang="en-US" dirty="0"/>
              <a:t>{</a:t>
            </a:r>
          </a:p>
          <a:p>
            <a:r>
              <a:rPr lang="en-US" dirty="0"/>
              <a:t>  margin: 0;</a:t>
            </a:r>
          </a:p>
          <a:p>
            <a:r>
              <a:rPr lang="en-US" dirty="0"/>
              <a:t>  padding: 0;</a:t>
            </a:r>
          </a:p>
          <a:p>
            <a:r>
              <a:rPr lang="en-US" dirty="0"/>
              <a:t>}</a:t>
            </a:r>
          </a:p>
          <a:p>
            <a:pPr marL="114300" indent="0">
              <a:buNone/>
            </a:pPr>
            <a:r>
              <a:rPr lang="en-GB" dirty="0"/>
              <a:t>This resets the default margin and padding for all elements</a:t>
            </a:r>
            <a:r>
              <a:rPr lang="en-GB" dirty="0" smtClean="0"/>
              <a:t>.</a:t>
            </a:r>
          </a:p>
          <a:p>
            <a:pPr marL="114300" indent="0">
              <a:buNone/>
            </a:pPr>
            <a:endParaRPr lang="en-GB" dirty="0"/>
          </a:p>
          <a:p>
            <a:pPr marL="114300" indent="0">
              <a:buNone/>
            </a:pPr>
            <a:r>
              <a:rPr lang="en-GB" b="1" dirty="0"/>
              <a:t>Why Universal Selector?</a:t>
            </a:r>
          </a:p>
          <a:p>
            <a:pPr marL="114300" indent="0">
              <a:buNone/>
            </a:pPr>
            <a:r>
              <a:rPr lang="en-GB" dirty="0"/>
              <a:t>The universal selector is particularly useful when you want to apply a base style across all elements, such as resetting margins or setting a consistent font.</a:t>
            </a:r>
          </a:p>
          <a:p>
            <a:endParaRPr lang="en-US" dirty="0"/>
          </a:p>
        </p:txBody>
      </p:sp>
    </p:spTree>
    <p:extLst>
      <p:ext uri="{BB962C8B-B14F-4D97-AF65-F5344CB8AC3E}">
        <p14:creationId xmlns:p14="http://schemas.microsoft.com/office/powerpoint/2010/main" val="169521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Defining and Using Attribute Selectors</a:t>
            </a:r>
            <a:endParaRPr lang="en-US" b="1" dirty="0">
              <a:solidFill>
                <a:schemeClr val="tx1"/>
              </a:solidFill>
            </a:endParaRPr>
          </a:p>
        </p:txBody>
      </p:sp>
      <p:sp>
        <p:nvSpPr>
          <p:cNvPr id="3" name="Content Placeholder 2"/>
          <p:cNvSpPr>
            <a:spLocks noGrp="1"/>
          </p:cNvSpPr>
          <p:nvPr>
            <p:ph idx="1"/>
          </p:nvPr>
        </p:nvSpPr>
        <p:spPr/>
        <p:txBody>
          <a:bodyPr/>
          <a:lstStyle/>
          <a:p>
            <a:r>
              <a:rPr lang="en-GB" dirty="0"/>
              <a:t>Attribute selectors target elements based on their attributes and values. Examples:</a:t>
            </a:r>
          </a:p>
          <a:p>
            <a:r>
              <a:rPr lang="en-GB" dirty="0"/>
              <a:t>Targeting by attribute:</a:t>
            </a:r>
          </a:p>
          <a:p>
            <a:r>
              <a:rPr lang="en-GB" dirty="0"/>
              <a:t>[type="text"] {</a:t>
            </a:r>
          </a:p>
          <a:p>
            <a:r>
              <a:rPr lang="en-GB" dirty="0"/>
              <a:t>  border: 1px solid black;</a:t>
            </a:r>
          </a:p>
          <a:p>
            <a:r>
              <a:rPr lang="en-GB" dirty="0"/>
              <a:t>}</a:t>
            </a:r>
          </a:p>
          <a:p>
            <a:r>
              <a:rPr lang="en-US" dirty="0"/>
              <a:t>&lt;input type="text"&gt;</a:t>
            </a:r>
          </a:p>
          <a:p>
            <a:endParaRPr lang="en-US" dirty="0"/>
          </a:p>
        </p:txBody>
      </p:sp>
    </p:spTree>
    <p:extLst>
      <p:ext uri="{BB962C8B-B14F-4D97-AF65-F5344CB8AC3E}">
        <p14:creationId xmlns:p14="http://schemas.microsoft.com/office/powerpoint/2010/main" val="423203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Use and Advantage of Using Pseudo-Classes</a:t>
            </a:r>
          </a:p>
        </p:txBody>
      </p:sp>
      <p:sp>
        <p:nvSpPr>
          <p:cNvPr id="3" name="Content Placeholder 2"/>
          <p:cNvSpPr>
            <a:spLocks noGrp="1"/>
          </p:cNvSpPr>
          <p:nvPr>
            <p:ph idx="1"/>
          </p:nvPr>
        </p:nvSpPr>
        <p:spPr/>
        <p:txBody>
          <a:bodyPr/>
          <a:lstStyle/>
          <a:p>
            <a:r>
              <a:rPr lang="en-GB" dirty="0"/>
              <a:t>A pseudo-class defines the special state of an element. For example:</a:t>
            </a:r>
          </a:p>
          <a:p>
            <a:r>
              <a:rPr lang="en-GB" dirty="0"/>
              <a:t>:hover targets an element when hovered </a:t>
            </a:r>
            <a:r>
              <a:rPr lang="en-GB" dirty="0" smtClean="0"/>
              <a:t>over</a:t>
            </a:r>
          </a:p>
          <a:p>
            <a:r>
              <a:rPr lang="en-GB" dirty="0" err="1"/>
              <a:t>button:hover</a:t>
            </a:r>
            <a:r>
              <a:rPr lang="en-GB" dirty="0"/>
              <a:t> {</a:t>
            </a:r>
          </a:p>
          <a:p>
            <a:r>
              <a:rPr lang="en-GB" dirty="0"/>
              <a:t>  background-</a:t>
            </a:r>
            <a:r>
              <a:rPr lang="en-GB" dirty="0" err="1"/>
              <a:t>color</a:t>
            </a:r>
            <a:r>
              <a:rPr lang="en-GB" dirty="0"/>
              <a:t>: </a:t>
            </a:r>
            <a:r>
              <a:rPr lang="en-GB" dirty="0" err="1"/>
              <a:t>lightblue</a:t>
            </a:r>
            <a:r>
              <a:rPr lang="en-GB" dirty="0"/>
              <a:t>;</a:t>
            </a:r>
          </a:p>
          <a:p>
            <a:r>
              <a:rPr lang="en-GB" dirty="0"/>
              <a:t>}</a:t>
            </a:r>
          </a:p>
          <a:p>
            <a:r>
              <a:rPr lang="en-GB" dirty="0"/>
              <a:t>Adds dynamic </a:t>
            </a:r>
            <a:r>
              <a:rPr lang="en-GB" dirty="0" err="1"/>
              <a:t>behavior</a:t>
            </a:r>
            <a:r>
              <a:rPr lang="en-GB" dirty="0"/>
              <a:t> without JavaScript.</a:t>
            </a:r>
          </a:p>
          <a:p>
            <a:r>
              <a:rPr lang="en-GB" dirty="0"/>
              <a:t>Makes elements interactive (e.g., hover effects).</a:t>
            </a:r>
          </a:p>
          <a:p>
            <a:endParaRPr lang="en-GB" dirty="0"/>
          </a:p>
        </p:txBody>
      </p:sp>
    </p:spTree>
    <p:extLst>
      <p:ext uri="{BB962C8B-B14F-4D97-AF65-F5344CB8AC3E}">
        <p14:creationId xmlns:p14="http://schemas.microsoft.com/office/powerpoint/2010/main" val="2765084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Defining Nested Selectors</a:t>
            </a:r>
            <a:endParaRPr lang="en-GB" b="1" dirty="0">
              <a:solidFill>
                <a:schemeClr val="tx1"/>
              </a:solidFill>
            </a:endParaRPr>
          </a:p>
        </p:txBody>
      </p:sp>
      <p:sp>
        <p:nvSpPr>
          <p:cNvPr id="3" name="Content Placeholder 2"/>
          <p:cNvSpPr>
            <a:spLocks noGrp="1"/>
          </p:cNvSpPr>
          <p:nvPr>
            <p:ph idx="1"/>
          </p:nvPr>
        </p:nvSpPr>
        <p:spPr/>
        <p:txBody>
          <a:bodyPr/>
          <a:lstStyle/>
          <a:p>
            <a:r>
              <a:rPr lang="en-GB" dirty="0" smtClean="0"/>
              <a:t>Nested </a:t>
            </a:r>
            <a:r>
              <a:rPr lang="en-GB" dirty="0"/>
              <a:t>selectors style elements within a specific container or parent. Example</a:t>
            </a:r>
            <a:r>
              <a:rPr lang="en-GB" dirty="0" smtClean="0"/>
              <a:t>:</a:t>
            </a:r>
          </a:p>
          <a:p>
            <a:r>
              <a:rPr lang="en-GB" dirty="0"/>
              <a:t>.container p {</a:t>
            </a:r>
          </a:p>
          <a:p>
            <a:r>
              <a:rPr lang="en-GB" dirty="0"/>
              <a:t>  </a:t>
            </a:r>
            <a:r>
              <a:rPr lang="en-GB" dirty="0" err="1"/>
              <a:t>color</a:t>
            </a:r>
            <a:r>
              <a:rPr lang="en-GB" dirty="0"/>
              <a:t>: blue;</a:t>
            </a:r>
          </a:p>
          <a:p>
            <a:r>
              <a:rPr lang="en-GB" dirty="0"/>
              <a:t>}</a:t>
            </a:r>
          </a:p>
          <a:p>
            <a:r>
              <a:rPr lang="en-GB" dirty="0"/>
              <a:t>This applies styles to &lt;p&gt; tags inside elements with the class container.</a:t>
            </a:r>
          </a:p>
        </p:txBody>
      </p:sp>
    </p:spTree>
    <p:extLst>
      <p:ext uri="{BB962C8B-B14F-4D97-AF65-F5344CB8AC3E}">
        <p14:creationId xmlns:p14="http://schemas.microsoft.com/office/powerpoint/2010/main" val="2161653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Discussion on Pseudo-Elements</a:t>
            </a:r>
            <a:endParaRPr lang="en-GB" b="1" dirty="0">
              <a:solidFill>
                <a:schemeClr val="tx1"/>
              </a:solidFill>
            </a:endParaRPr>
          </a:p>
        </p:txBody>
      </p:sp>
      <p:sp>
        <p:nvSpPr>
          <p:cNvPr id="3" name="Content Placeholder 2"/>
          <p:cNvSpPr>
            <a:spLocks noGrp="1"/>
          </p:cNvSpPr>
          <p:nvPr>
            <p:ph idx="1"/>
          </p:nvPr>
        </p:nvSpPr>
        <p:spPr/>
        <p:txBody>
          <a:bodyPr/>
          <a:lstStyle/>
          <a:p>
            <a:r>
              <a:rPr lang="en-GB" dirty="0"/>
              <a:t>Pseudo-elements style specific parts of an element. Common examples include:</a:t>
            </a:r>
          </a:p>
          <a:p>
            <a:r>
              <a:rPr lang="en-GB" dirty="0"/>
              <a:t>::before: Adds </a:t>
            </a:r>
            <a:r>
              <a:rPr lang="en-GB" dirty="0" smtClean="0"/>
              <a:t>content </a:t>
            </a:r>
            <a:r>
              <a:rPr lang="en-GB" dirty="0"/>
              <a:t>before an element</a:t>
            </a:r>
            <a:r>
              <a:rPr lang="en-GB" dirty="0" smtClean="0"/>
              <a:t>:</a:t>
            </a:r>
          </a:p>
          <a:p>
            <a:r>
              <a:rPr lang="en-GB" dirty="0"/>
              <a:t>p::before {</a:t>
            </a:r>
          </a:p>
          <a:p>
            <a:r>
              <a:rPr lang="en-GB" dirty="0"/>
              <a:t>  content: "Note: ";</a:t>
            </a:r>
          </a:p>
          <a:p>
            <a:r>
              <a:rPr lang="en-GB" dirty="0"/>
              <a:t>}</a:t>
            </a:r>
          </a:p>
          <a:p>
            <a:r>
              <a:rPr lang="en-GB" dirty="0"/>
              <a:t>::after: Adds content after an element:</a:t>
            </a:r>
            <a:endParaRPr lang="en-GB" dirty="0" smtClean="0"/>
          </a:p>
          <a:p>
            <a:r>
              <a:rPr lang="en-GB" dirty="0"/>
              <a:t>p::after {</a:t>
            </a:r>
          </a:p>
          <a:p>
            <a:r>
              <a:rPr lang="en-GB" dirty="0"/>
              <a:t>  content: " End.";</a:t>
            </a:r>
          </a:p>
          <a:p>
            <a:r>
              <a:rPr lang="en-GB" dirty="0"/>
              <a:t>}</a:t>
            </a:r>
          </a:p>
          <a:p>
            <a:endParaRPr lang="en-GB" dirty="0"/>
          </a:p>
        </p:txBody>
      </p:sp>
    </p:spTree>
    <p:extLst>
      <p:ext uri="{BB962C8B-B14F-4D97-AF65-F5344CB8AC3E}">
        <p14:creationId xmlns:p14="http://schemas.microsoft.com/office/powerpoint/2010/main" val="200021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Text formatting using CSS</a:t>
            </a:r>
          </a:p>
        </p:txBody>
      </p:sp>
      <p:sp>
        <p:nvSpPr>
          <p:cNvPr id="3" name="Content Placeholder 2"/>
          <p:cNvSpPr>
            <a:spLocks noGrp="1"/>
          </p:cNvSpPr>
          <p:nvPr>
            <p:ph idx="1"/>
          </p:nvPr>
        </p:nvSpPr>
        <p:spPr/>
        <p:txBody>
          <a:bodyPr/>
          <a:lstStyle/>
          <a:p>
            <a:r>
              <a:rPr lang="en-GB" b="1" dirty="0"/>
              <a:t>Defining the </a:t>
            </a:r>
            <a:r>
              <a:rPr lang="en-GB" b="1" dirty="0" err="1"/>
              <a:t>Color</a:t>
            </a:r>
            <a:r>
              <a:rPr lang="en-GB" b="1" dirty="0"/>
              <a:t> and Size of Text</a:t>
            </a:r>
          </a:p>
          <a:p>
            <a:r>
              <a:rPr lang="en-GB" b="1" dirty="0" err="1"/>
              <a:t>Color</a:t>
            </a:r>
            <a:r>
              <a:rPr lang="en-GB" dirty="0"/>
              <a:t>: The </a:t>
            </a:r>
            <a:r>
              <a:rPr lang="en-GB" dirty="0" err="1"/>
              <a:t>color</a:t>
            </a:r>
            <a:r>
              <a:rPr lang="en-GB" dirty="0"/>
              <a:t> property sets the text </a:t>
            </a:r>
            <a:r>
              <a:rPr lang="en-GB" dirty="0" err="1" smtClean="0"/>
              <a:t>color</a:t>
            </a:r>
            <a:endParaRPr lang="en-GB" dirty="0" smtClean="0"/>
          </a:p>
          <a:p>
            <a:r>
              <a:rPr lang="en-GB" dirty="0"/>
              <a:t>p {</a:t>
            </a:r>
          </a:p>
          <a:p>
            <a:r>
              <a:rPr lang="en-GB" dirty="0"/>
              <a:t>  </a:t>
            </a:r>
            <a:r>
              <a:rPr lang="en-GB" dirty="0" err="1"/>
              <a:t>color</a:t>
            </a:r>
            <a:r>
              <a:rPr lang="en-GB" dirty="0"/>
              <a:t>: blue;</a:t>
            </a:r>
          </a:p>
          <a:p>
            <a:r>
              <a:rPr lang="en-GB" dirty="0"/>
              <a:t>}</a:t>
            </a:r>
          </a:p>
          <a:p>
            <a:r>
              <a:rPr lang="en-GB" b="1" dirty="0"/>
              <a:t>Size</a:t>
            </a:r>
            <a:r>
              <a:rPr lang="en-GB" dirty="0"/>
              <a:t>: The font-size property specifies the size of the text</a:t>
            </a:r>
            <a:r>
              <a:rPr lang="en-GB" dirty="0" smtClean="0"/>
              <a:t>.</a:t>
            </a:r>
          </a:p>
          <a:p>
            <a:r>
              <a:rPr lang="en-GB" dirty="0"/>
              <a:t>h1 {</a:t>
            </a:r>
          </a:p>
          <a:p>
            <a:r>
              <a:rPr lang="en-GB" dirty="0"/>
              <a:t>  font-size: 24px;</a:t>
            </a:r>
          </a:p>
          <a:p>
            <a:r>
              <a:rPr lang="en-GB" dirty="0"/>
              <a:t>}</a:t>
            </a:r>
          </a:p>
          <a:p>
            <a:endParaRPr lang="en-GB" dirty="0"/>
          </a:p>
        </p:txBody>
      </p:sp>
    </p:spTree>
    <p:extLst>
      <p:ext uri="{BB962C8B-B14F-4D97-AF65-F5344CB8AC3E}">
        <p14:creationId xmlns:p14="http://schemas.microsoft.com/office/powerpoint/2010/main" val="3354615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609600"/>
            <a:ext cx="7315200" cy="5562600"/>
          </a:xfrm>
        </p:spPr>
        <p:txBody>
          <a:bodyPr>
            <a:normAutofit fontScale="70000" lnSpcReduction="20000"/>
          </a:bodyPr>
          <a:lstStyle/>
          <a:p>
            <a:r>
              <a:rPr lang="en-GB" sz="3400" dirty="0">
                <a:solidFill>
                  <a:schemeClr val="tx1"/>
                </a:solidFill>
              </a:rPr>
              <a:t>CSS, or Cascading Style Sheets, is a </a:t>
            </a:r>
            <a:r>
              <a:rPr lang="en-GB" sz="3400" dirty="0" err="1">
                <a:solidFill>
                  <a:schemeClr val="tx1"/>
                </a:solidFill>
              </a:rPr>
              <a:t>stylesheet</a:t>
            </a:r>
            <a:r>
              <a:rPr lang="en-GB" sz="3400" dirty="0">
                <a:solidFill>
                  <a:schemeClr val="tx1"/>
                </a:solidFill>
              </a:rPr>
              <a:t> language used to describe the presentation of an HTML document. It enhances the look and feel of web pages by controlling layout, </a:t>
            </a:r>
            <a:r>
              <a:rPr lang="en-GB" sz="3400" dirty="0" err="1">
                <a:solidFill>
                  <a:schemeClr val="tx1"/>
                </a:solidFill>
              </a:rPr>
              <a:t>colors</a:t>
            </a:r>
            <a:r>
              <a:rPr lang="en-GB" sz="3400" dirty="0">
                <a:solidFill>
                  <a:schemeClr val="tx1"/>
                </a:solidFill>
              </a:rPr>
              <a:t>, fonts, and more. Essentially, it </a:t>
            </a:r>
            <a:r>
              <a:rPr lang="en-GB" sz="3400" dirty="0" smtClean="0">
                <a:solidFill>
                  <a:schemeClr val="tx1"/>
                </a:solidFill>
              </a:rPr>
              <a:t>separates </a:t>
            </a:r>
            <a:r>
              <a:rPr lang="en-GB" sz="3400" dirty="0">
                <a:solidFill>
                  <a:schemeClr val="tx1"/>
                </a:solidFill>
              </a:rPr>
              <a:t>content (HTML) from </a:t>
            </a:r>
            <a:r>
              <a:rPr lang="en-GB" sz="3400" dirty="0" smtClean="0">
                <a:solidFill>
                  <a:schemeClr val="tx1"/>
                </a:solidFill>
              </a:rPr>
              <a:t>design</a:t>
            </a:r>
          </a:p>
          <a:p>
            <a:endParaRPr lang="en-GB" dirty="0" smtClean="0">
              <a:solidFill>
                <a:schemeClr val="tx1"/>
              </a:solidFill>
            </a:endParaRPr>
          </a:p>
          <a:p>
            <a:r>
              <a:rPr lang="en-GB" sz="4800" b="1" dirty="0">
                <a:solidFill>
                  <a:schemeClr val="tx1"/>
                </a:solidFill>
              </a:rPr>
              <a:t>Advantages of Using CSS Over HTML</a:t>
            </a:r>
            <a:r>
              <a:rPr lang="en-GB" sz="4800" b="1" dirty="0" smtClean="0">
                <a:solidFill>
                  <a:schemeClr val="tx1"/>
                </a:solidFill>
              </a:rPr>
              <a:t>.</a:t>
            </a:r>
          </a:p>
          <a:p>
            <a:endParaRPr lang="en-GB" sz="2400" b="1" dirty="0" smtClean="0">
              <a:solidFill>
                <a:schemeClr val="tx1"/>
              </a:solidFill>
            </a:endParaRPr>
          </a:p>
          <a:p>
            <a:r>
              <a:rPr lang="en-GB" sz="3100" b="1" dirty="0">
                <a:solidFill>
                  <a:schemeClr val="tx1"/>
                </a:solidFill>
              </a:rPr>
              <a:t>Separation of Concerns</a:t>
            </a:r>
            <a:r>
              <a:rPr lang="en-GB" sz="3100" dirty="0">
                <a:solidFill>
                  <a:schemeClr val="tx1"/>
                </a:solidFill>
              </a:rPr>
              <a:t>: CSS separates content (HTML) from presentation (CSS), making the code more organized.</a:t>
            </a:r>
          </a:p>
          <a:p>
            <a:r>
              <a:rPr lang="en-GB" sz="3100" b="1" dirty="0">
                <a:solidFill>
                  <a:schemeClr val="tx1"/>
                </a:solidFill>
              </a:rPr>
              <a:t>Reusability</a:t>
            </a:r>
            <a:r>
              <a:rPr lang="en-GB" sz="3100" dirty="0">
                <a:solidFill>
                  <a:schemeClr val="tx1"/>
                </a:solidFill>
              </a:rPr>
              <a:t>: You can reuse the same styles across multiple pages, saving time and effort.</a:t>
            </a:r>
          </a:p>
          <a:p>
            <a:r>
              <a:rPr lang="en-GB" sz="3100" b="1" dirty="0">
                <a:solidFill>
                  <a:schemeClr val="tx1"/>
                </a:solidFill>
              </a:rPr>
              <a:t>Easier Maintenance</a:t>
            </a:r>
            <a:r>
              <a:rPr lang="en-GB" sz="3100" dirty="0">
                <a:solidFill>
                  <a:schemeClr val="tx1"/>
                </a:solidFill>
              </a:rPr>
              <a:t>: Updating styles becomes easier, as changes can be made in one place and reflected everywhere.</a:t>
            </a:r>
          </a:p>
          <a:p>
            <a:r>
              <a:rPr lang="en-GB" sz="3100" b="1" dirty="0">
                <a:solidFill>
                  <a:schemeClr val="tx1"/>
                </a:solidFill>
              </a:rPr>
              <a:t>Improved Loading Speed</a:t>
            </a:r>
            <a:r>
              <a:rPr lang="en-GB" sz="3100" dirty="0">
                <a:solidFill>
                  <a:schemeClr val="tx1"/>
                </a:solidFill>
              </a:rPr>
              <a:t>: External CSS reduces duplication, making web pages load faster.</a:t>
            </a:r>
          </a:p>
          <a:p>
            <a:r>
              <a:rPr lang="en-GB" sz="3100" b="1" dirty="0">
                <a:solidFill>
                  <a:schemeClr val="tx1"/>
                </a:solidFill>
              </a:rPr>
              <a:t>Consistency</a:t>
            </a:r>
            <a:r>
              <a:rPr lang="en-GB" sz="3100" dirty="0">
                <a:solidFill>
                  <a:schemeClr val="tx1"/>
                </a:solidFill>
              </a:rPr>
              <a:t>: Ensures consistent design across a website.</a:t>
            </a:r>
          </a:p>
          <a:p>
            <a:endParaRPr lang="en-US" sz="2400" b="1" dirty="0">
              <a:solidFill>
                <a:schemeClr val="tx1"/>
              </a:solidFill>
            </a:endParaRPr>
          </a:p>
        </p:txBody>
      </p:sp>
    </p:spTree>
    <p:extLst>
      <p:ext uri="{BB962C8B-B14F-4D97-AF65-F5344CB8AC3E}">
        <p14:creationId xmlns:p14="http://schemas.microsoft.com/office/powerpoint/2010/main" val="2971474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5791200"/>
          </a:xfrm>
        </p:spPr>
        <p:txBody>
          <a:bodyPr/>
          <a:lstStyle/>
          <a:p>
            <a:r>
              <a:rPr lang="en-GB" b="1" dirty="0"/>
              <a:t>Discussion on Different Measurement Units</a:t>
            </a:r>
          </a:p>
          <a:p>
            <a:r>
              <a:rPr lang="en-GB" dirty="0"/>
              <a:t>CSS supports various units to define size, each with its purpose:</a:t>
            </a:r>
          </a:p>
          <a:p>
            <a:r>
              <a:rPr lang="en-GB" b="1" dirty="0"/>
              <a:t>Absolute Units</a:t>
            </a:r>
            <a:r>
              <a:rPr lang="en-GB" dirty="0"/>
              <a:t>: Fixed sizes (e.g., </a:t>
            </a:r>
            <a:r>
              <a:rPr lang="en-GB" dirty="0" err="1"/>
              <a:t>px</a:t>
            </a:r>
            <a:r>
              <a:rPr lang="en-GB" dirty="0"/>
              <a:t>, cm, mm, in).</a:t>
            </a:r>
          </a:p>
          <a:p>
            <a:pPr lvl="1"/>
            <a:r>
              <a:rPr lang="en-GB" dirty="0"/>
              <a:t>Example: font-size: 16px;</a:t>
            </a:r>
          </a:p>
          <a:p>
            <a:r>
              <a:rPr lang="en-GB" b="1" dirty="0"/>
              <a:t>Relative Units</a:t>
            </a:r>
            <a:r>
              <a:rPr lang="en-GB" dirty="0"/>
              <a:t>: Scale relative to another element or context (e.g., </a:t>
            </a:r>
            <a:r>
              <a:rPr lang="en-GB" dirty="0" err="1"/>
              <a:t>em</a:t>
            </a:r>
            <a:r>
              <a:rPr lang="en-GB" dirty="0"/>
              <a:t>, %, rem, </a:t>
            </a:r>
            <a:r>
              <a:rPr lang="en-GB" dirty="0" err="1"/>
              <a:t>vw</a:t>
            </a:r>
            <a:r>
              <a:rPr lang="en-GB" dirty="0"/>
              <a:t>, </a:t>
            </a:r>
            <a:r>
              <a:rPr lang="en-GB" dirty="0" err="1"/>
              <a:t>vh</a:t>
            </a:r>
            <a:r>
              <a:rPr lang="en-GB" dirty="0"/>
              <a:t>).</a:t>
            </a:r>
          </a:p>
          <a:p>
            <a:pPr lvl="1"/>
            <a:r>
              <a:rPr lang="en-GB" dirty="0"/>
              <a:t>Example: font-size: 1.2em; (scales relative to the parent element</a:t>
            </a:r>
            <a:r>
              <a:rPr lang="en-GB" dirty="0" smtClean="0"/>
              <a:t>).</a:t>
            </a:r>
          </a:p>
          <a:p>
            <a:r>
              <a:rPr lang="en-GB" b="1" dirty="0" smtClean="0"/>
              <a:t> </a:t>
            </a:r>
            <a:r>
              <a:rPr lang="en-GB" b="1" dirty="0"/>
              <a:t>Removing Underline from Hyperlink</a:t>
            </a:r>
          </a:p>
          <a:p>
            <a:r>
              <a:rPr lang="en-GB" dirty="0"/>
              <a:t>Hyperlinks are underlined by default. To remove the underline, use the text-decoration property</a:t>
            </a:r>
            <a:r>
              <a:rPr lang="en-GB" dirty="0" smtClean="0"/>
              <a:t>:</a:t>
            </a:r>
          </a:p>
          <a:p>
            <a:r>
              <a:rPr lang="en-GB" dirty="0"/>
              <a:t>a {</a:t>
            </a:r>
          </a:p>
          <a:p>
            <a:r>
              <a:rPr lang="en-GB" dirty="0"/>
              <a:t>  text-decoration: none;</a:t>
            </a:r>
          </a:p>
          <a:p>
            <a:r>
              <a:rPr lang="en-GB" dirty="0"/>
              <a:t>}</a:t>
            </a:r>
          </a:p>
          <a:p>
            <a:endParaRPr lang="en-GB" dirty="0"/>
          </a:p>
          <a:p>
            <a:pPr lvl="1"/>
            <a:endParaRPr lang="en-GB" dirty="0"/>
          </a:p>
        </p:txBody>
      </p:sp>
    </p:spTree>
    <p:extLst>
      <p:ext uri="{BB962C8B-B14F-4D97-AF65-F5344CB8AC3E}">
        <p14:creationId xmlns:p14="http://schemas.microsoft.com/office/powerpoint/2010/main" val="911984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rmAutofit lnSpcReduction="10000"/>
          </a:bodyPr>
          <a:lstStyle/>
          <a:p>
            <a:r>
              <a:rPr lang="en-GB" b="1" dirty="0"/>
              <a:t>Use of Text Transformation</a:t>
            </a:r>
          </a:p>
          <a:p>
            <a:r>
              <a:rPr lang="en-GB" dirty="0"/>
              <a:t>The text-transform property modifies the case of text:</a:t>
            </a:r>
          </a:p>
          <a:p>
            <a:r>
              <a:rPr lang="en-GB" dirty="0"/>
              <a:t>uppercase: Converts all text to uppercase.</a:t>
            </a:r>
          </a:p>
          <a:p>
            <a:r>
              <a:rPr lang="en-GB" dirty="0"/>
              <a:t>lowercase: Converts all text to lowercase.</a:t>
            </a:r>
          </a:p>
          <a:p>
            <a:r>
              <a:rPr lang="en-GB" dirty="0"/>
              <a:t>capitalize: Capitalizes the first </a:t>
            </a:r>
            <a:r>
              <a:rPr lang="en-GB" dirty="0" smtClean="0"/>
              <a:t>letter </a:t>
            </a:r>
            <a:r>
              <a:rPr lang="en-GB" dirty="0"/>
              <a:t>of each word. Example</a:t>
            </a:r>
            <a:r>
              <a:rPr lang="en-GB" dirty="0" smtClean="0"/>
              <a:t>:</a:t>
            </a:r>
          </a:p>
          <a:p>
            <a:r>
              <a:rPr lang="en-GB" dirty="0"/>
              <a:t>h2 {</a:t>
            </a:r>
          </a:p>
          <a:p>
            <a:r>
              <a:rPr lang="en-GB" dirty="0"/>
              <a:t>  text-transform: uppercase;</a:t>
            </a:r>
          </a:p>
          <a:p>
            <a:r>
              <a:rPr lang="en-GB" dirty="0"/>
              <a:t>}</a:t>
            </a:r>
          </a:p>
          <a:p>
            <a:r>
              <a:rPr lang="en-GB" b="1" dirty="0"/>
              <a:t>Creating Text Shadow</a:t>
            </a:r>
          </a:p>
          <a:p>
            <a:r>
              <a:rPr lang="en-GB" dirty="0"/>
              <a:t>The text-shadow property adds a shadow effect to text. Syntax:</a:t>
            </a:r>
          </a:p>
          <a:p>
            <a:r>
              <a:rPr lang="en-GB" b="1" dirty="0"/>
              <a:t>text-shadow: horizontal-offset vertical-offset blur-radius </a:t>
            </a:r>
            <a:r>
              <a:rPr lang="en-GB" b="1" dirty="0" err="1"/>
              <a:t>color</a:t>
            </a:r>
            <a:r>
              <a:rPr lang="en-GB" b="1" dirty="0" smtClean="0"/>
              <a:t>;</a:t>
            </a:r>
          </a:p>
          <a:p>
            <a:r>
              <a:rPr lang="en-GB" dirty="0"/>
              <a:t>h1 {</a:t>
            </a:r>
          </a:p>
          <a:p>
            <a:r>
              <a:rPr lang="en-GB" dirty="0"/>
              <a:t>  text-shadow: 2px </a:t>
            </a:r>
            <a:r>
              <a:rPr lang="en-GB" dirty="0" err="1"/>
              <a:t>2px</a:t>
            </a:r>
            <a:r>
              <a:rPr lang="en-GB" dirty="0"/>
              <a:t> 4px grey;</a:t>
            </a:r>
          </a:p>
          <a:p>
            <a:r>
              <a:rPr lang="en-GB" dirty="0"/>
              <a:t>}</a:t>
            </a:r>
          </a:p>
          <a:p>
            <a:endParaRPr lang="en-GB" b="1" dirty="0"/>
          </a:p>
          <a:p>
            <a:endParaRPr lang="en-GB" dirty="0"/>
          </a:p>
        </p:txBody>
      </p:sp>
    </p:spTree>
    <p:extLst>
      <p:ext uri="{BB962C8B-B14F-4D97-AF65-F5344CB8AC3E}">
        <p14:creationId xmlns:p14="http://schemas.microsoft.com/office/powerpoint/2010/main" val="3244097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Page formatting using CSS</a:t>
            </a:r>
          </a:p>
        </p:txBody>
      </p:sp>
      <p:sp>
        <p:nvSpPr>
          <p:cNvPr id="3" name="Content Placeholder 2"/>
          <p:cNvSpPr>
            <a:spLocks noGrp="1"/>
          </p:cNvSpPr>
          <p:nvPr>
            <p:ph idx="1"/>
          </p:nvPr>
        </p:nvSpPr>
        <p:spPr/>
        <p:txBody>
          <a:bodyPr/>
          <a:lstStyle/>
          <a:p>
            <a:r>
              <a:rPr lang="en-GB" b="1" dirty="0"/>
              <a:t>. Defining the Background</a:t>
            </a:r>
          </a:p>
          <a:p>
            <a:r>
              <a:rPr lang="en-GB" dirty="0"/>
              <a:t>The background of a webpage can be set using CSS properties such as</a:t>
            </a:r>
            <a:r>
              <a:rPr lang="en-GB" dirty="0" smtClean="0"/>
              <a:t>:</a:t>
            </a:r>
          </a:p>
          <a:p>
            <a:r>
              <a:rPr lang="en-GB" dirty="0"/>
              <a:t>body {</a:t>
            </a:r>
          </a:p>
          <a:p>
            <a:r>
              <a:rPr lang="en-GB" dirty="0"/>
              <a:t>    background-</a:t>
            </a:r>
            <a:r>
              <a:rPr lang="en-GB" dirty="0" err="1"/>
              <a:t>color</a:t>
            </a:r>
            <a:r>
              <a:rPr lang="en-GB" dirty="0"/>
              <a:t>: </a:t>
            </a:r>
            <a:r>
              <a:rPr lang="en-GB" dirty="0" err="1"/>
              <a:t>lightblue</a:t>
            </a:r>
            <a:r>
              <a:rPr lang="en-GB" dirty="0"/>
              <a:t>;  /* Sets a solid background </a:t>
            </a:r>
            <a:r>
              <a:rPr lang="en-GB" dirty="0" err="1"/>
              <a:t>color</a:t>
            </a:r>
            <a:r>
              <a:rPr lang="en-GB" dirty="0"/>
              <a:t> */</a:t>
            </a:r>
          </a:p>
          <a:p>
            <a:r>
              <a:rPr lang="en-GB" dirty="0"/>
              <a:t>    background-image: </a:t>
            </a:r>
            <a:r>
              <a:rPr lang="en-GB" dirty="0" err="1"/>
              <a:t>url</a:t>
            </a:r>
            <a:r>
              <a:rPr lang="en-GB" dirty="0"/>
              <a:t>('background.jpg'); /* Adds an image as background */</a:t>
            </a:r>
          </a:p>
          <a:p>
            <a:r>
              <a:rPr lang="en-GB" dirty="0"/>
              <a:t>    background-size: cover;  /* Ensures the image covers the entire page */</a:t>
            </a:r>
          </a:p>
          <a:p>
            <a:r>
              <a:rPr lang="en-GB" dirty="0"/>
              <a:t>}</a:t>
            </a:r>
          </a:p>
          <a:p>
            <a:endParaRPr lang="en-GB" dirty="0"/>
          </a:p>
        </p:txBody>
      </p:sp>
    </p:spTree>
    <p:extLst>
      <p:ext uri="{BB962C8B-B14F-4D97-AF65-F5344CB8AC3E}">
        <p14:creationId xmlns:p14="http://schemas.microsoft.com/office/powerpoint/2010/main" val="1493490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334000"/>
          </a:xfrm>
        </p:spPr>
        <p:txBody>
          <a:bodyPr/>
          <a:lstStyle/>
          <a:p>
            <a:r>
              <a:rPr lang="en-GB" b="1" dirty="0"/>
              <a:t>Managing Image in Background</a:t>
            </a:r>
          </a:p>
          <a:p>
            <a:r>
              <a:rPr lang="en-GB" dirty="0"/>
              <a:t>To control how an image appears in the background, you can use</a:t>
            </a:r>
            <a:r>
              <a:rPr lang="en-GB" dirty="0" smtClean="0"/>
              <a:t>:</a:t>
            </a:r>
          </a:p>
          <a:p>
            <a:r>
              <a:rPr lang="en-GB" dirty="0"/>
              <a:t>body {</a:t>
            </a:r>
          </a:p>
          <a:p>
            <a:r>
              <a:rPr lang="en-GB" dirty="0"/>
              <a:t>    background-image: </a:t>
            </a:r>
            <a:r>
              <a:rPr lang="en-GB" dirty="0" err="1"/>
              <a:t>url</a:t>
            </a:r>
            <a:r>
              <a:rPr lang="en-GB" dirty="0"/>
              <a:t>('background.jpg');</a:t>
            </a:r>
          </a:p>
          <a:p>
            <a:r>
              <a:rPr lang="en-GB" dirty="0"/>
              <a:t>    background-repeat: no-repeat;  /* Prevents the image from repeating */</a:t>
            </a:r>
          </a:p>
          <a:p>
            <a:r>
              <a:rPr lang="en-GB" dirty="0"/>
              <a:t>    background-position: </a:t>
            </a:r>
            <a:r>
              <a:rPr lang="en-GB" dirty="0" err="1" smtClean="0"/>
              <a:t>center</a:t>
            </a:r>
            <a:r>
              <a:rPr lang="en-GB" dirty="0" smtClean="0"/>
              <a:t>; </a:t>
            </a:r>
            <a:r>
              <a:rPr lang="en-GB" dirty="0"/>
              <a:t>/* Positions image at </a:t>
            </a:r>
            <a:r>
              <a:rPr lang="en-GB" dirty="0" err="1"/>
              <a:t>center</a:t>
            </a:r>
            <a:r>
              <a:rPr lang="en-GB" dirty="0"/>
              <a:t> */</a:t>
            </a:r>
          </a:p>
          <a:p>
            <a:r>
              <a:rPr lang="en-GB" dirty="0"/>
              <a:t>    background-attachment: fixed; /* Keeps the background fixed while scrolling */</a:t>
            </a:r>
          </a:p>
          <a:p>
            <a:r>
              <a:rPr lang="en-GB" dirty="0"/>
              <a:t>}</a:t>
            </a:r>
          </a:p>
          <a:p>
            <a:endParaRPr lang="en-GB" dirty="0"/>
          </a:p>
        </p:txBody>
      </p:sp>
    </p:spTree>
    <p:extLst>
      <p:ext uri="{BB962C8B-B14F-4D97-AF65-F5344CB8AC3E}">
        <p14:creationId xmlns:p14="http://schemas.microsoft.com/office/powerpoint/2010/main" val="4226427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7620000" cy="4800600"/>
          </a:xfrm>
        </p:spPr>
        <p:txBody>
          <a:bodyPr/>
          <a:lstStyle/>
          <a:p>
            <a:r>
              <a:rPr lang="en-GB" b="1" dirty="0"/>
              <a:t>Managing Layout of Page Using Position</a:t>
            </a:r>
          </a:p>
          <a:p>
            <a:r>
              <a:rPr lang="en-GB" dirty="0"/>
              <a:t>The position property in CSS helps control the placement of elements on a webpage:</a:t>
            </a:r>
          </a:p>
          <a:p>
            <a:r>
              <a:rPr lang="en-GB" dirty="0" smtClean="0"/>
              <a:t>.</a:t>
            </a:r>
            <a:r>
              <a:rPr lang="en-GB" dirty="0"/>
              <a:t>header {</a:t>
            </a:r>
          </a:p>
          <a:p>
            <a:r>
              <a:rPr lang="en-GB" dirty="0"/>
              <a:t>    position: absolute;  /* Positions relative to the nearest positioned ancestor */</a:t>
            </a:r>
          </a:p>
          <a:p>
            <a:r>
              <a:rPr lang="en-GB" dirty="0"/>
              <a:t>    top: 20px;</a:t>
            </a:r>
          </a:p>
          <a:p>
            <a:r>
              <a:rPr lang="en-GB" dirty="0"/>
              <a:t>    left: 50px;</a:t>
            </a:r>
          </a:p>
          <a:p>
            <a:r>
              <a:rPr lang="en-GB" dirty="0"/>
              <a:t>}</a:t>
            </a:r>
          </a:p>
          <a:p>
            <a:endParaRPr lang="en-US" dirty="0"/>
          </a:p>
        </p:txBody>
      </p:sp>
    </p:spTree>
    <p:extLst>
      <p:ext uri="{BB962C8B-B14F-4D97-AF65-F5344CB8AC3E}">
        <p14:creationId xmlns:p14="http://schemas.microsoft.com/office/powerpoint/2010/main" val="3905506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7" y="762000"/>
            <a:ext cx="8197213" cy="5715000"/>
          </a:xfrm>
          <a:prstGeom prst="rect">
            <a:avLst/>
          </a:prstGeom>
        </p:spPr>
      </p:pic>
    </p:spTree>
    <p:extLst>
      <p:ext uri="{BB962C8B-B14F-4D97-AF65-F5344CB8AC3E}">
        <p14:creationId xmlns:p14="http://schemas.microsoft.com/office/powerpoint/2010/main" val="296690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167641989"/>
              </p:ext>
            </p:extLst>
          </p:nvPr>
        </p:nvGraphicFramePr>
        <p:xfrm>
          <a:off x="342900" y="1121621"/>
          <a:ext cx="7620000" cy="3383280"/>
        </p:xfrm>
        <a:graphic>
          <a:graphicData uri="http://schemas.openxmlformats.org/drawingml/2006/table">
            <a:tbl>
              <a:tblPr/>
              <a:tblGrid>
                <a:gridCol w="2540000"/>
                <a:gridCol w="2540000"/>
                <a:gridCol w="2540000"/>
              </a:tblGrid>
              <a:tr h="0">
                <a:tc>
                  <a:txBody>
                    <a:bodyPr/>
                    <a:lstStyle/>
                    <a:p>
                      <a:r>
                        <a:rPr lang="en-US" b="1" dirty="0"/>
                        <a:t>Position Type</a:t>
                      </a:r>
                      <a:endParaRPr lang="en-US" dirty="0"/>
                    </a:p>
                  </a:txBody>
                  <a:tcPr anchor="ctr">
                    <a:lnL>
                      <a:noFill/>
                    </a:lnL>
                    <a:lnR>
                      <a:noFill/>
                    </a:lnR>
                    <a:lnT>
                      <a:noFill/>
                    </a:lnT>
                    <a:lnB>
                      <a:noFill/>
                    </a:lnB>
                  </a:tcPr>
                </a:tc>
                <a:tc>
                  <a:txBody>
                    <a:bodyPr/>
                    <a:lstStyle/>
                    <a:p>
                      <a:r>
                        <a:rPr lang="en-US" b="1" dirty="0"/>
                        <a:t>Description</a:t>
                      </a:r>
                      <a:endParaRPr lang="en-US" dirty="0"/>
                    </a:p>
                  </a:txBody>
                  <a:tcPr anchor="ctr">
                    <a:lnL>
                      <a:noFill/>
                    </a:lnL>
                    <a:lnR>
                      <a:noFill/>
                    </a:lnR>
                    <a:lnT>
                      <a:noFill/>
                    </a:lnT>
                    <a:lnB>
                      <a:noFill/>
                    </a:lnB>
                  </a:tcPr>
                </a:tc>
                <a:tc>
                  <a:txBody>
                    <a:bodyPr/>
                    <a:lstStyle/>
                    <a:p>
                      <a:r>
                        <a:rPr lang="en-US" b="1"/>
                        <a:t>Example</a:t>
                      </a:r>
                      <a:endParaRPr lang="en-US"/>
                    </a:p>
                  </a:txBody>
                  <a:tcPr anchor="ctr">
                    <a:lnL>
                      <a:noFill/>
                    </a:lnL>
                    <a:lnR>
                      <a:noFill/>
                    </a:lnR>
                    <a:lnT>
                      <a:noFill/>
                    </a:lnT>
                    <a:lnB>
                      <a:noFill/>
                    </a:lnB>
                  </a:tcPr>
                </a:tc>
              </a:tr>
              <a:tr h="0">
                <a:tc>
                  <a:txBody>
                    <a:bodyPr/>
                    <a:lstStyle/>
                    <a:p>
                      <a:r>
                        <a:rPr lang="en-US" dirty="0"/>
                        <a:t>absolute</a:t>
                      </a:r>
                    </a:p>
                  </a:txBody>
                  <a:tcPr anchor="ctr">
                    <a:lnL>
                      <a:noFill/>
                    </a:lnL>
                    <a:lnR>
                      <a:noFill/>
                    </a:lnR>
                    <a:lnT>
                      <a:noFill/>
                    </a:lnT>
                    <a:lnB>
                      <a:noFill/>
                    </a:lnB>
                  </a:tcPr>
                </a:tc>
                <a:tc>
                  <a:txBody>
                    <a:bodyPr/>
                    <a:lstStyle/>
                    <a:p>
                      <a:r>
                        <a:rPr lang="en-GB" dirty="0"/>
                        <a:t>Positions element relative to the nearest positioned (not static) ancestor.</a:t>
                      </a:r>
                    </a:p>
                  </a:txBody>
                  <a:tcPr anchor="ctr">
                    <a:lnL>
                      <a:noFill/>
                    </a:lnL>
                    <a:lnR>
                      <a:noFill/>
                    </a:lnR>
                    <a:lnT>
                      <a:noFill/>
                    </a:lnT>
                    <a:lnB>
                      <a:noFill/>
                    </a:lnB>
                  </a:tcPr>
                </a:tc>
                <a:tc>
                  <a:txBody>
                    <a:bodyPr/>
                    <a:lstStyle/>
                    <a:p>
                      <a:r>
                        <a:rPr lang="en-GB" dirty="0"/>
                        <a:t>position: absolute; top: 20px; left: 30px;</a:t>
                      </a:r>
                    </a:p>
                  </a:txBody>
                  <a:tcPr anchor="ctr">
                    <a:lnL>
                      <a:noFill/>
                    </a:lnL>
                    <a:lnR>
                      <a:noFill/>
                    </a:lnR>
                    <a:lnT>
                      <a:noFill/>
                    </a:lnT>
                    <a:lnB>
                      <a:noFill/>
                    </a:lnB>
                  </a:tcPr>
                </a:tc>
              </a:tr>
              <a:tr h="0">
                <a:tc>
                  <a:txBody>
                    <a:bodyPr/>
                    <a:lstStyle/>
                    <a:p>
                      <a:r>
                        <a:rPr lang="en-US"/>
                        <a:t>relative</a:t>
                      </a:r>
                    </a:p>
                  </a:txBody>
                  <a:tcPr anchor="ctr">
                    <a:lnL>
                      <a:noFill/>
                    </a:lnL>
                    <a:lnR>
                      <a:noFill/>
                    </a:lnR>
                    <a:lnT>
                      <a:noFill/>
                    </a:lnT>
                    <a:lnB>
                      <a:noFill/>
                    </a:lnB>
                  </a:tcPr>
                </a:tc>
                <a:tc>
                  <a:txBody>
                    <a:bodyPr/>
                    <a:lstStyle/>
                    <a:p>
                      <a:r>
                        <a:rPr lang="en-US" dirty="0"/>
                        <a:t>Positions element relative to its normal position.</a:t>
                      </a:r>
                    </a:p>
                  </a:txBody>
                  <a:tcPr anchor="ctr">
                    <a:lnL>
                      <a:noFill/>
                    </a:lnL>
                    <a:lnR>
                      <a:noFill/>
                    </a:lnR>
                    <a:lnT>
                      <a:noFill/>
                    </a:lnT>
                    <a:lnB>
                      <a:noFill/>
                    </a:lnB>
                  </a:tcPr>
                </a:tc>
                <a:tc>
                  <a:txBody>
                    <a:bodyPr/>
                    <a:lstStyle/>
                    <a:p>
                      <a:r>
                        <a:rPr lang="en-US"/>
                        <a:t>position: relative; left: 20px;</a:t>
                      </a:r>
                    </a:p>
                  </a:txBody>
                  <a:tcPr anchor="ctr">
                    <a:lnL>
                      <a:noFill/>
                    </a:lnL>
                    <a:lnR>
                      <a:noFill/>
                    </a:lnR>
                    <a:lnT>
                      <a:noFill/>
                    </a:lnT>
                    <a:lnB>
                      <a:noFill/>
                    </a:lnB>
                  </a:tcPr>
                </a:tc>
              </a:tr>
              <a:tr h="0">
                <a:tc>
                  <a:txBody>
                    <a:bodyPr/>
                    <a:lstStyle/>
                    <a:p>
                      <a:r>
                        <a:rPr lang="en-US" dirty="0"/>
                        <a:t>fixed</a:t>
                      </a:r>
                    </a:p>
                  </a:txBody>
                  <a:tcPr anchor="ctr">
                    <a:lnL>
                      <a:noFill/>
                    </a:lnL>
                    <a:lnR>
                      <a:noFill/>
                    </a:lnR>
                    <a:lnT>
                      <a:noFill/>
                    </a:lnT>
                    <a:lnB>
                      <a:noFill/>
                    </a:lnB>
                  </a:tcPr>
                </a:tc>
                <a:tc>
                  <a:txBody>
                    <a:bodyPr/>
                    <a:lstStyle/>
                    <a:p>
                      <a:r>
                        <a:rPr lang="en-GB"/>
                        <a:t>Keeps element fixed at a position even when scrolling.</a:t>
                      </a:r>
                    </a:p>
                  </a:txBody>
                  <a:tcPr anchor="ctr">
                    <a:lnL>
                      <a:noFill/>
                    </a:lnL>
                    <a:lnR>
                      <a:noFill/>
                    </a:lnR>
                    <a:lnT>
                      <a:noFill/>
                    </a:lnT>
                    <a:lnB>
                      <a:noFill/>
                    </a:lnB>
                  </a:tcPr>
                </a:tc>
                <a:tc>
                  <a:txBody>
                    <a:bodyPr/>
                    <a:lstStyle/>
                    <a:p>
                      <a:r>
                        <a:rPr lang="en-US" dirty="0"/>
                        <a:t>position: fixed; bottom: 0;</a:t>
                      </a:r>
                    </a:p>
                  </a:txBody>
                  <a:tcPr anchor="ctr">
                    <a:lnL>
                      <a:noFill/>
                    </a:lnL>
                    <a:lnR>
                      <a:noFill/>
                    </a:lnR>
                    <a:lnT>
                      <a:noFill/>
                    </a:lnT>
                    <a:lnB>
                      <a:noFill/>
                    </a:lnB>
                  </a:tcPr>
                </a:tc>
              </a:tr>
            </a:tbl>
          </a:graphicData>
        </a:graphic>
      </p:graphicFrame>
      <p:sp>
        <p:nvSpPr>
          <p:cNvPr id="8" name="Rectangle 3"/>
          <p:cNvSpPr>
            <a:spLocks noChangeArrowheads="1"/>
          </p:cNvSpPr>
          <p:nvPr/>
        </p:nvSpPr>
        <p:spPr bwMode="auto">
          <a:xfrm>
            <a:off x="0" y="346502"/>
            <a:ext cx="848161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cs typeface="Arial" charset="0"/>
              </a:rPr>
              <a:t>Difference Between Absolute, Relative, and Fixed Layout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cs typeface="Arial" charset="0"/>
            </a:endParaRPr>
          </a:p>
        </p:txBody>
      </p:sp>
      <p:sp>
        <p:nvSpPr>
          <p:cNvPr id="10" name="TextBox 9"/>
          <p:cNvSpPr txBox="1"/>
          <p:nvPr/>
        </p:nvSpPr>
        <p:spPr>
          <a:xfrm>
            <a:off x="533400" y="4572000"/>
            <a:ext cx="6781800" cy="2585323"/>
          </a:xfrm>
          <a:prstGeom prst="rect">
            <a:avLst/>
          </a:prstGeom>
          <a:noFill/>
        </p:spPr>
        <p:txBody>
          <a:bodyPr wrap="square" rtlCol="0">
            <a:spAutoFit/>
          </a:bodyPr>
          <a:lstStyle/>
          <a:p>
            <a:r>
              <a:rPr lang="en-GB" dirty="0" smtClean="0"/>
              <a:t>Example for Fixed Layout (Sticky Header):</a:t>
            </a:r>
          </a:p>
          <a:p>
            <a:r>
              <a:rPr lang="en-GB" dirty="0" smtClean="0"/>
              <a:t>.header {</a:t>
            </a:r>
          </a:p>
          <a:p>
            <a:r>
              <a:rPr lang="en-GB" dirty="0" smtClean="0"/>
              <a:t>    position: fixed;</a:t>
            </a:r>
          </a:p>
          <a:p>
            <a:r>
              <a:rPr lang="en-GB" dirty="0" smtClean="0"/>
              <a:t>    top: 0;</a:t>
            </a:r>
          </a:p>
          <a:p>
            <a:r>
              <a:rPr lang="en-GB" dirty="0" smtClean="0"/>
              <a:t>    width: 100%;</a:t>
            </a:r>
          </a:p>
          <a:p>
            <a:r>
              <a:rPr lang="en-GB" dirty="0" smtClean="0"/>
              <a:t>    background-</a:t>
            </a:r>
            <a:r>
              <a:rPr lang="en-GB" dirty="0" err="1" smtClean="0"/>
              <a:t>color</a:t>
            </a:r>
            <a:r>
              <a:rPr lang="en-GB" dirty="0" smtClean="0"/>
              <a:t>: black;</a:t>
            </a:r>
          </a:p>
          <a:p>
            <a:r>
              <a:rPr lang="en-GB" dirty="0" smtClean="0"/>
              <a:t>    </a:t>
            </a:r>
            <a:r>
              <a:rPr lang="en-GB" dirty="0" err="1" smtClean="0"/>
              <a:t>color</a:t>
            </a:r>
            <a:r>
              <a:rPr lang="en-GB" dirty="0" smtClean="0"/>
              <a:t>: white;</a:t>
            </a:r>
          </a:p>
          <a:p>
            <a:r>
              <a:rPr lang="en-GB" dirty="0" smtClean="0"/>
              <a:t>}</a:t>
            </a:r>
          </a:p>
          <a:p>
            <a:endParaRPr lang="en-US" dirty="0"/>
          </a:p>
        </p:txBody>
      </p:sp>
    </p:spTree>
    <p:extLst>
      <p:ext uri="{BB962C8B-B14F-4D97-AF65-F5344CB8AC3E}">
        <p14:creationId xmlns:p14="http://schemas.microsoft.com/office/powerpoint/2010/main" val="455795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7620000" cy="6477000"/>
          </a:xfrm>
        </p:spPr>
        <p:txBody>
          <a:bodyPr>
            <a:normAutofit/>
          </a:bodyPr>
          <a:lstStyle/>
          <a:p>
            <a:r>
              <a:rPr lang="en-GB" b="1" dirty="0"/>
              <a:t>Defining Margin and Padding</a:t>
            </a:r>
          </a:p>
          <a:p>
            <a:r>
              <a:rPr lang="en-GB" dirty="0"/>
              <a:t>margin is the space outside an element.</a:t>
            </a:r>
          </a:p>
          <a:p>
            <a:r>
              <a:rPr lang="en-GB" dirty="0"/>
              <a:t>padding is the space inside an element (between content and border</a:t>
            </a:r>
            <a:r>
              <a:rPr lang="en-GB" dirty="0" smtClean="0"/>
              <a:t>).</a:t>
            </a:r>
          </a:p>
          <a:p>
            <a:r>
              <a:rPr lang="en-GB" dirty="0"/>
              <a:t>.container {</a:t>
            </a:r>
          </a:p>
          <a:p>
            <a:r>
              <a:rPr lang="en-GB" dirty="0"/>
              <a:t>    margin: 20px; /* Adds space outside the container */</a:t>
            </a:r>
          </a:p>
          <a:p>
            <a:r>
              <a:rPr lang="en-GB" dirty="0"/>
              <a:t>    padding: 15px; /* Adds space inside the container */</a:t>
            </a:r>
          </a:p>
          <a:p>
            <a:r>
              <a:rPr lang="en-GB" dirty="0"/>
              <a:t>}</a:t>
            </a:r>
          </a:p>
          <a:p>
            <a:endParaRPr lang="en-GB" dirty="0"/>
          </a:p>
          <a:p>
            <a:endParaRPr lang="en-GB" dirty="0"/>
          </a:p>
        </p:txBody>
      </p:sp>
    </p:spTree>
    <p:extLst>
      <p:ext uri="{BB962C8B-B14F-4D97-AF65-F5344CB8AC3E}">
        <p14:creationId xmlns:p14="http://schemas.microsoft.com/office/powerpoint/2010/main" val="1312140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7620000" cy="6477000"/>
          </a:xfrm>
        </p:spPr>
        <p:txBody>
          <a:bodyPr>
            <a:normAutofit fontScale="92500" lnSpcReduction="10000"/>
          </a:bodyPr>
          <a:lstStyle/>
          <a:p>
            <a:r>
              <a:rPr lang="en-GB" b="1" dirty="0"/>
              <a:t>Setting Individual Margin and Padding on Page</a:t>
            </a:r>
          </a:p>
          <a:p>
            <a:r>
              <a:rPr lang="en-GB" dirty="0"/>
              <a:t>You can set specific margin and padding for different sides</a:t>
            </a:r>
          </a:p>
          <a:p>
            <a:r>
              <a:rPr lang="en-GB" dirty="0"/>
              <a:t>.box {</a:t>
            </a:r>
          </a:p>
          <a:p>
            <a:r>
              <a:rPr lang="en-GB" dirty="0"/>
              <a:t>    margin-top: 10px;</a:t>
            </a:r>
          </a:p>
          <a:p>
            <a:r>
              <a:rPr lang="en-GB" dirty="0"/>
              <a:t>    margin-right: 20px;</a:t>
            </a:r>
          </a:p>
          <a:p>
            <a:r>
              <a:rPr lang="en-GB" dirty="0"/>
              <a:t>    margin-bottom: 30px;</a:t>
            </a:r>
          </a:p>
          <a:p>
            <a:r>
              <a:rPr lang="en-GB" dirty="0"/>
              <a:t>    margin-left: 40px;</a:t>
            </a:r>
          </a:p>
          <a:p>
            <a:r>
              <a:rPr lang="en-GB" dirty="0"/>
              <a:t>    </a:t>
            </a:r>
          </a:p>
          <a:p>
            <a:r>
              <a:rPr lang="en-GB" dirty="0"/>
              <a:t>    padding-top: 5px;</a:t>
            </a:r>
          </a:p>
          <a:p>
            <a:r>
              <a:rPr lang="en-GB" dirty="0"/>
              <a:t>    padding-right: 10px;</a:t>
            </a:r>
          </a:p>
          <a:p>
            <a:r>
              <a:rPr lang="en-GB" dirty="0"/>
              <a:t>    padding-bottom: 15px;</a:t>
            </a:r>
          </a:p>
          <a:p>
            <a:r>
              <a:rPr lang="en-GB" dirty="0"/>
              <a:t>    padding-left: 20px;</a:t>
            </a:r>
          </a:p>
          <a:p>
            <a:r>
              <a:rPr lang="en-GB" dirty="0"/>
              <a:t>}</a:t>
            </a:r>
          </a:p>
          <a:p>
            <a:r>
              <a:rPr lang="en-GB" dirty="0"/>
              <a:t>Alternatively, shorthand notation can be used:</a:t>
            </a:r>
          </a:p>
          <a:p>
            <a:r>
              <a:rPr lang="en-GB" dirty="0"/>
              <a:t>.box {</a:t>
            </a:r>
          </a:p>
          <a:p>
            <a:r>
              <a:rPr lang="en-GB" dirty="0"/>
              <a:t>    margin: 10px 20px 30px 40px; /* top, right, bottom, left */</a:t>
            </a:r>
          </a:p>
          <a:p>
            <a:r>
              <a:rPr lang="en-GB" dirty="0"/>
              <a:t>    padding: 5px 10px 15px 20px;</a:t>
            </a:r>
          </a:p>
          <a:p>
            <a:r>
              <a:rPr lang="en-GB" dirty="0"/>
              <a:t>}</a:t>
            </a:r>
            <a:endParaRPr lang="en-GB" dirty="0"/>
          </a:p>
        </p:txBody>
      </p:sp>
    </p:spTree>
    <p:extLst>
      <p:ext uri="{BB962C8B-B14F-4D97-AF65-F5344CB8AC3E}">
        <p14:creationId xmlns:p14="http://schemas.microsoft.com/office/powerpoint/2010/main" val="1399341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Border Formatting Using CSS</a:t>
            </a:r>
          </a:p>
        </p:txBody>
      </p:sp>
      <p:sp>
        <p:nvSpPr>
          <p:cNvPr id="3" name="Content Placeholder 2"/>
          <p:cNvSpPr>
            <a:spLocks noGrp="1"/>
          </p:cNvSpPr>
          <p:nvPr>
            <p:ph idx="1"/>
          </p:nvPr>
        </p:nvSpPr>
        <p:spPr/>
        <p:txBody>
          <a:bodyPr/>
          <a:lstStyle/>
          <a:p>
            <a:r>
              <a:rPr lang="en-GB" dirty="0"/>
              <a:t>Borders in CSS allow you to style the edges of elements. You can customize </a:t>
            </a:r>
            <a:r>
              <a:rPr lang="en-GB" dirty="0" smtClean="0"/>
              <a:t>their </a:t>
            </a:r>
            <a:r>
              <a:rPr lang="en-GB" dirty="0"/>
              <a:t>width, style, </a:t>
            </a:r>
            <a:r>
              <a:rPr lang="en-GB" dirty="0" err="1"/>
              <a:t>color</a:t>
            </a:r>
            <a:r>
              <a:rPr lang="en-GB" dirty="0"/>
              <a:t>, and radius</a:t>
            </a:r>
            <a:r>
              <a:rPr lang="en-GB" dirty="0" smtClean="0"/>
              <a:t>.</a:t>
            </a:r>
          </a:p>
          <a:p>
            <a:r>
              <a:rPr lang="en-GB" b="1" dirty="0"/>
              <a:t>Defining Border Width</a:t>
            </a:r>
          </a:p>
          <a:p>
            <a:r>
              <a:rPr lang="en-GB" dirty="0"/>
              <a:t>The border-width property sets the thickness of the border.</a:t>
            </a:r>
          </a:p>
          <a:p>
            <a:r>
              <a:rPr lang="en-GB" dirty="0"/>
              <a:t>.box {</a:t>
            </a:r>
          </a:p>
          <a:p>
            <a:r>
              <a:rPr lang="en-GB" dirty="0"/>
              <a:t>    border-width: 5px; /* Border width for all sides */</a:t>
            </a:r>
          </a:p>
          <a:p>
            <a:r>
              <a:rPr lang="en-GB" dirty="0"/>
              <a:t>    border-style: solid; /* Required to make the border visible */</a:t>
            </a:r>
          </a:p>
          <a:p>
            <a:r>
              <a:rPr lang="en-GB" dirty="0"/>
              <a:t>}</a:t>
            </a:r>
          </a:p>
          <a:p>
            <a:endParaRPr lang="en-GB" dirty="0"/>
          </a:p>
        </p:txBody>
      </p:sp>
    </p:spTree>
    <p:extLst>
      <p:ext uri="{BB962C8B-B14F-4D97-AF65-F5344CB8AC3E}">
        <p14:creationId xmlns:p14="http://schemas.microsoft.com/office/powerpoint/2010/main" val="115442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609600"/>
            <a:ext cx="7315200" cy="4191000"/>
          </a:xfrm>
        </p:spPr>
        <p:txBody>
          <a:bodyPr>
            <a:normAutofit fontScale="77500" lnSpcReduction="20000"/>
          </a:bodyPr>
          <a:lstStyle/>
          <a:p>
            <a:r>
              <a:rPr lang="en-GB" sz="4400" b="1" dirty="0">
                <a:solidFill>
                  <a:schemeClr val="tx1"/>
                </a:solidFill>
              </a:rPr>
              <a:t>Properties and Their Values in </a:t>
            </a:r>
            <a:r>
              <a:rPr lang="en-GB" sz="4400" b="1" dirty="0" smtClean="0">
                <a:solidFill>
                  <a:schemeClr val="tx1"/>
                </a:solidFill>
              </a:rPr>
              <a:t>CSS</a:t>
            </a:r>
          </a:p>
          <a:p>
            <a:endParaRPr lang="en-GB" sz="2400" b="1" dirty="0" smtClean="0">
              <a:solidFill>
                <a:schemeClr val="tx1"/>
              </a:solidFill>
            </a:endParaRPr>
          </a:p>
          <a:p>
            <a:r>
              <a:rPr lang="en-GB" sz="2400" dirty="0">
                <a:solidFill>
                  <a:schemeClr val="tx1"/>
                </a:solidFill>
              </a:rPr>
              <a:t>CSS works with properties and their assigned values to style elements. For example:</a:t>
            </a:r>
          </a:p>
          <a:p>
            <a:r>
              <a:rPr lang="en-GB" sz="2400" b="1" dirty="0">
                <a:solidFill>
                  <a:schemeClr val="tx1"/>
                </a:solidFill>
              </a:rPr>
              <a:t>Property</a:t>
            </a:r>
            <a:r>
              <a:rPr lang="en-GB" sz="2400" dirty="0">
                <a:solidFill>
                  <a:schemeClr val="tx1"/>
                </a:solidFill>
              </a:rPr>
              <a:t>: Specifies what to style (e.g., </a:t>
            </a:r>
            <a:r>
              <a:rPr lang="en-GB" sz="2400" dirty="0" err="1">
                <a:solidFill>
                  <a:schemeClr val="tx1"/>
                </a:solidFill>
              </a:rPr>
              <a:t>color</a:t>
            </a:r>
            <a:r>
              <a:rPr lang="en-GB" sz="2400" dirty="0">
                <a:solidFill>
                  <a:schemeClr val="tx1"/>
                </a:solidFill>
              </a:rPr>
              <a:t>, font-size, margin).</a:t>
            </a:r>
          </a:p>
          <a:p>
            <a:r>
              <a:rPr lang="en-GB" sz="2400" b="1" dirty="0">
                <a:solidFill>
                  <a:schemeClr val="tx1"/>
                </a:solidFill>
              </a:rPr>
              <a:t>Value</a:t>
            </a:r>
            <a:r>
              <a:rPr lang="en-GB" sz="2400" dirty="0">
                <a:solidFill>
                  <a:schemeClr val="tx1"/>
                </a:solidFill>
              </a:rPr>
              <a:t>: Defines how the property is styled (e.g., red, 16px, 10px). Example</a:t>
            </a:r>
            <a:r>
              <a:rPr lang="en-GB" sz="2400" dirty="0" smtClean="0">
                <a:solidFill>
                  <a:schemeClr val="tx1"/>
                </a:solidFill>
              </a:rPr>
              <a:t>:</a:t>
            </a:r>
          </a:p>
          <a:p>
            <a:endParaRPr lang="en-GB" sz="2400" dirty="0" smtClean="0">
              <a:solidFill>
                <a:schemeClr val="tx1"/>
              </a:solidFill>
            </a:endParaRPr>
          </a:p>
          <a:p>
            <a:r>
              <a:rPr lang="en-GB" sz="2400" dirty="0">
                <a:solidFill>
                  <a:schemeClr val="tx1"/>
                </a:solidFill>
              </a:rPr>
              <a:t>p {</a:t>
            </a:r>
          </a:p>
          <a:p>
            <a:r>
              <a:rPr lang="en-GB" sz="2400" dirty="0">
                <a:solidFill>
                  <a:schemeClr val="tx1"/>
                </a:solidFill>
              </a:rPr>
              <a:t>  </a:t>
            </a:r>
            <a:r>
              <a:rPr lang="en-GB" sz="2400" dirty="0" err="1">
                <a:solidFill>
                  <a:schemeClr val="tx1"/>
                </a:solidFill>
              </a:rPr>
              <a:t>color</a:t>
            </a:r>
            <a:r>
              <a:rPr lang="en-GB" sz="2400" dirty="0">
                <a:solidFill>
                  <a:schemeClr val="tx1"/>
                </a:solidFill>
              </a:rPr>
              <a:t>: blue;</a:t>
            </a:r>
          </a:p>
          <a:p>
            <a:r>
              <a:rPr lang="en-GB" sz="2400" dirty="0">
                <a:solidFill>
                  <a:schemeClr val="tx1"/>
                </a:solidFill>
              </a:rPr>
              <a:t>  font-size: 14px;</a:t>
            </a:r>
          </a:p>
          <a:p>
            <a:r>
              <a:rPr lang="en-GB" sz="2400" dirty="0">
                <a:solidFill>
                  <a:schemeClr val="tx1"/>
                </a:solidFill>
              </a:rPr>
              <a:t>}</a:t>
            </a:r>
          </a:p>
          <a:p>
            <a:endParaRPr lang="en-GB" sz="2400" dirty="0">
              <a:solidFill>
                <a:schemeClr val="tx1"/>
              </a:solidFill>
            </a:endParaRPr>
          </a:p>
          <a:p>
            <a:r>
              <a:rPr lang="en-GB" sz="2400" dirty="0" smtClean="0">
                <a:solidFill>
                  <a:schemeClr val="tx1"/>
                </a:solidFill>
              </a:rPr>
              <a:t>.</a:t>
            </a:r>
            <a:endParaRPr lang="en-GB" sz="2400" dirty="0">
              <a:solidFill>
                <a:schemeClr val="tx1"/>
              </a:solidFill>
            </a:endParaRPr>
          </a:p>
          <a:p>
            <a:endParaRPr lang="en-US" sz="2400" b="1" dirty="0">
              <a:solidFill>
                <a:schemeClr val="tx1"/>
              </a:solidFill>
            </a:endParaRPr>
          </a:p>
        </p:txBody>
      </p:sp>
    </p:spTree>
    <p:extLst>
      <p:ext uri="{BB962C8B-B14F-4D97-AF65-F5344CB8AC3E}">
        <p14:creationId xmlns:p14="http://schemas.microsoft.com/office/powerpoint/2010/main" val="1759088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lstStyle/>
          <a:p>
            <a:r>
              <a:rPr lang="en-GB" b="1" dirty="0"/>
              <a:t>Defining Individual Border Width</a:t>
            </a:r>
          </a:p>
          <a:p>
            <a:r>
              <a:rPr lang="en-GB" dirty="0"/>
              <a:t>You can specify different widths for each side</a:t>
            </a:r>
            <a:r>
              <a:rPr lang="en-GB" dirty="0" smtClean="0"/>
              <a:t>:</a:t>
            </a:r>
          </a:p>
          <a:p>
            <a:r>
              <a:rPr lang="en-GB" dirty="0"/>
              <a:t>.box {</a:t>
            </a:r>
          </a:p>
          <a:p>
            <a:r>
              <a:rPr lang="en-GB" dirty="0"/>
              <a:t>    border-top-width: 5px;</a:t>
            </a:r>
          </a:p>
          <a:p>
            <a:r>
              <a:rPr lang="en-GB" dirty="0"/>
              <a:t>    border-right-width: 10px;</a:t>
            </a:r>
          </a:p>
          <a:p>
            <a:r>
              <a:rPr lang="en-GB" dirty="0"/>
              <a:t>    border-bottom-width: 15px;</a:t>
            </a:r>
          </a:p>
          <a:p>
            <a:r>
              <a:rPr lang="en-GB" dirty="0"/>
              <a:t>    border-left-width: 20px;</a:t>
            </a:r>
          </a:p>
          <a:p>
            <a:r>
              <a:rPr lang="en-GB" dirty="0"/>
              <a:t>    border-style: solid;</a:t>
            </a:r>
          </a:p>
          <a:p>
            <a:r>
              <a:rPr lang="en-GB" dirty="0"/>
              <a:t>}</a:t>
            </a:r>
          </a:p>
          <a:p>
            <a:r>
              <a:rPr lang="en-GB" dirty="0" smtClean="0"/>
              <a:t>Shorthand</a:t>
            </a:r>
          </a:p>
          <a:p>
            <a:r>
              <a:rPr lang="en-GB" dirty="0"/>
              <a:t>.box {</a:t>
            </a:r>
          </a:p>
          <a:p>
            <a:r>
              <a:rPr lang="en-GB" dirty="0"/>
              <a:t>    border-width: 5px 10px 15px 20px; /* top, right, bottom, left */</a:t>
            </a:r>
          </a:p>
          <a:p>
            <a:r>
              <a:rPr lang="en-GB" dirty="0"/>
              <a:t>}</a:t>
            </a:r>
          </a:p>
          <a:p>
            <a:endParaRPr lang="en-GB" dirty="0"/>
          </a:p>
        </p:txBody>
      </p:sp>
    </p:spTree>
    <p:extLst>
      <p:ext uri="{BB962C8B-B14F-4D97-AF65-F5344CB8AC3E}">
        <p14:creationId xmlns:p14="http://schemas.microsoft.com/office/powerpoint/2010/main" val="3924060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lstStyle/>
          <a:p>
            <a:r>
              <a:rPr lang="en-GB" b="1" dirty="0"/>
              <a:t>Defining Different Kinds of Border Styles</a:t>
            </a:r>
          </a:p>
          <a:p>
            <a:r>
              <a:rPr lang="en-GB" dirty="0"/>
              <a:t>CSS allows different styles for borders</a:t>
            </a:r>
            <a:r>
              <a:rPr lang="en-GB" dirty="0" smtClean="0"/>
              <a:t>:</a:t>
            </a:r>
          </a:p>
          <a:p>
            <a:r>
              <a:rPr lang="en-GB" dirty="0"/>
              <a:t>.box {</a:t>
            </a:r>
          </a:p>
          <a:p>
            <a:r>
              <a:rPr lang="en-GB" dirty="0"/>
              <a:t>    border-style: solid;   /* Solid line */</a:t>
            </a:r>
          </a:p>
          <a:p>
            <a:r>
              <a:rPr lang="en-GB" dirty="0"/>
              <a:t>    border-style: dashed;  /* Dashed line */</a:t>
            </a:r>
          </a:p>
          <a:p>
            <a:r>
              <a:rPr lang="en-GB" dirty="0"/>
              <a:t>    border-style: dotted;  /* Dotted line */</a:t>
            </a:r>
          </a:p>
          <a:p>
            <a:r>
              <a:rPr lang="en-GB" dirty="0"/>
              <a:t>    border-style: double;  /* Double solid line */</a:t>
            </a:r>
          </a:p>
          <a:p>
            <a:r>
              <a:rPr lang="en-GB" dirty="0"/>
              <a:t>    border-style: groove;  /* 3D groove effect */</a:t>
            </a:r>
          </a:p>
          <a:p>
            <a:r>
              <a:rPr lang="en-GB" dirty="0"/>
              <a:t>    border-style: ridge;   /* 3D ridge effect */</a:t>
            </a:r>
          </a:p>
          <a:p>
            <a:r>
              <a:rPr lang="en-GB" dirty="0"/>
              <a:t>    border-style: inset;   /* Looks like it is pressed in */</a:t>
            </a:r>
          </a:p>
          <a:p>
            <a:r>
              <a:rPr lang="en-GB" dirty="0"/>
              <a:t>    border-style: outset;  /* Looks like it is popping out */</a:t>
            </a:r>
          </a:p>
          <a:p>
            <a:r>
              <a:rPr lang="en-GB" dirty="0"/>
              <a:t>}</a:t>
            </a:r>
          </a:p>
          <a:p>
            <a:endParaRPr lang="en-GB" dirty="0"/>
          </a:p>
        </p:txBody>
      </p:sp>
    </p:spTree>
    <p:extLst>
      <p:ext uri="{BB962C8B-B14F-4D97-AF65-F5344CB8AC3E}">
        <p14:creationId xmlns:p14="http://schemas.microsoft.com/office/powerpoint/2010/main" val="4190999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lstStyle/>
          <a:p>
            <a:r>
              <a:rPr lang="en-GB" b="1" dirty="0"/>
              <a:t>Defining Individual Border Style</a:t>
            </a:r>
          </a:p>
          <a:p>
            <a:r>
              <a:rPr lang="en-GB" dirty="0"/>
              <a:t>You can set different styles for each side</a:t>
            </a:r>
            <a:r>
              <a:rPr lang="en-GB" dirty="0" smtClean="0"/>
              <a:t>:</a:t>
            </a:r>
          </a:p>
          <a:p>
            <a:r>
              <a:rPr lang="en-GB" dirty="0"/>
              <a:t>.box {</a:t>
            </a:r>
          </a:p>
          <a:p>
            <a:r>
              <a:rPr lang="en-GB" dirty="0"/>
              <a:t>    border-top-style: solid;</a:t>
            </a:r>
          </a:p>
          <a:p>
            <a:r>
              <a:rPr lang="en-GB" dirty="0"/>
              <a:t>    border-right-style: dashed;</a:t>
            </a:r>
          </a:p>
          <a:p>
            <a:r>
              <a:rPr lang="en-GB" dirty="0"/>
              <a:t>    border-bottom-style: dotted;</a:t>
            </a:r>
          </a:p>
          <a:p>
            <a:r>
              <a:rPr lang="en-GB" dirty="0"/>
              <a:t>    border-left-style: double;</a:t>
            </a:r>
          </a:p>
          <a:p>
            <a:r>
              <a:rPr lang="en-GB" dirty="0"/>
              <a:t>}</a:t>
            </a:r>
          </a:p>
          <a:p>
            <a:r>
              <a:rPr lang="en-US" b="1" dirty="0"/>
              <a:t>Defining Border </a:t>
            </a:r>
            <a:r>
              <a:rPr lang="en-US" b="1" dirty="0" smtClean="0"/>
              <a:t>Color</a:t>
            </a:r>
          </a:p>
          <a:p>
            <a:r>
              <a:rPr lang="en-GB" dirty="0"/>
              <a:t>.box {</a:t>
            </a:r>
          </a:p>
          <a:p>
            <a:r>
              <a:rPr lang="en-GB" dirty="0"/>
              <a:t>    border: 5px solid blue; /* Sets border </a:t>
            </a:r>
            <a:r>
              <a:rPr lang="en-GB" dirty="0" err="1"/>
              <a:t>color</a:t>
            </a:r>
            <a:r>
              <a:rPr lang="en-GB" dirty="0"/>
              <a:t> */</a:t>
            </a:r>
          </a:p>
          <a:p>
            <a:r>
              <a:rPr lang="en-GB" dirty="0"/>
              <a:t>}</a:t>
            </a:r>
          </a:p>
          <a:p>
            <a:endParaRPr lang="en-GB" dirty="0"/>
          </a:p>
        </p:txBody>
      </p:sp>
    </p:spTree>
    <p:extLst>
      <p:ext uri="{BB962C8B-B14F-4D97-AF65-F5344CB8AC3E}">
        <p14:creationId xmlns:p14="http://schemas.microsoft.com/office/powerpoint/2010/main" val="1230781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lstStyle/>
          <a:p>
            <a:r>
              <a:rPr lang="en-US" b="1" dirty="0"/>
              <a:t>Defining Individual Border </a:t>
            </a:r>
            <a:r>
              <a:rPr lang="en-US" b="1" dirty="0" smtClean="0"/>
              <a:t>Color</a:t>
            </a:r>
          </a:p>
          <a:p>
            <a:r>
              <a:rPr lang="en-GB" dirty="0"/>
              <a:t>.box {</a:t>
            </a:r>
          </a:p>
          <a:p>
            <a:r>
              <a:rPr lang="en-GB" dirty="0"/>
              <a:t>    border-top-</a:t>
            </a:r>
            <a:r>
              <a:rPr lang="en-GB" dirty="0" err="1"/>
              <a:t>color</a:t>
            </a:r>
            <a:r>
              <a:rPr lang="en-GB" dirty="0"/>
              <a:t>: red;</a:t>
            </a:r>
          </a:p>
          <a:p>
            <a:r>
              <a:rPr lang="en-GB" dirty="0"/>
              <a:t>    border-right-</a:t>
            </a:r>
            <a:r>
              <a:rPr lang="en-GB" dirty="0" err="1"/>
              <a:t>color</a:t>
            </a:r>
            <a:r>
              <a:rPr lang="en-GB" dirty="0"/>
              <a:t>: blue;</a:t>
            </a:r>
          </a:p>
          <a:p>
            <a:r>
              <a:rPr lang="en-GB" dirty="0"/>
              <a:t>    border-bottom-</a:t>
            </a:r>
            <a:r>
              <a:rPr lang="en-GB" dirty="0" err="1"/>
              <a:t>color</a:t>
            </a:r>
            <a:r>
              <a:rPr lang="en-GB" dirty="0"/>
              <a:t>: green;</a:t>
            </a:r>
          </a:p>
          <a:p>
            <a:r>
              <a:rPr lang="en-GB" dirty="0"/>
              <a:t>    border-left-</a:t>
            </a:r>
            <a:r>
              <a:rPr lang="en-GB" dirty="0" err="1"/>
              <a:t>color</a:t>
            </a:r>
            <a:r>
              <a:rPr lang="en-GB" dirty="0"/>
              <a:t>: orange;</a:t>
            </a:r>
          </a:p>
          <a:p>
            <a:r>
              <a:rPr lang="en-GB" dirty="0" smtClean="0"/>
              <a:t>}</a:t>
            </a:r>
          </a:p>
          <a:p>
            <a:r>
              <a:rPr lang="en-GB" dirty="0" smtClean="0"/>
              <a:t>Shorthand</a:t>
            </a:r>
          </a:p>
          <a:p>
            <a:r>
              <a:rPr lang="en-GB" dirty="0"/>
              <a:t>.box {</a:t>
            </a:r>
          </a:p>
          <a:p>
            <a:r>
              <a:rPr lang="en-GB" dirty="0"/>
              <a:t>    border-</a:t>
            </a:r>
            <a:r>
              <a:rPr lang="en-GB" dirty="0" err="1"/>
              <a:t>color</a:t>
            </a:r>
            <a:r>
              <a:rPr lang="en-GB" dirty="0"/>
              <a:t>: red blue green orange; /* top, right, bottom, left */</a:t>
            </a:r>
          </a:p>
          <a:p>
            <a:r>
              <a:rPr lang="en-GB" dirty="0"/>
              <a:t>}</a:t>
            </a:r>
          </a:p>
          <a:p>
            <a:endParaRPr lang="en-GB" dirty="0"/>
          </a:p>
          <a:p>
            <a:endParaRPr lang="en-GB" b="1" dirty="0"/>
          </a:p>
        </p:txBody>
      </p:sp>
    </p:spTree>
    <p:extLst>
      <p:ext uri="{BB962C8B-B14F-4D97-AF65-F5344CB8AC3E}">
        <p14:creationId xmlns:p14="http://schemas.microsoft.com/office/powerpoint/2010/main" val="176921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normAutofit fontScale="92500" lnSpcReduction="20000"/>
          </a:bodyPr>
          <a:lstStyle/>
          <a:p>
            <a:r>
              <a:rPr lang="en-GB" b="1" dirty="0"/>
              <a:t>Defining Border Radius (Rounded Corners)</a:t>
            </a:r>
          </a:p>
          <a:p>
            <a:r>
              <a:rPr lang="en-GB" dirty="0"/>
              <a:t>The border-radius </a:t>
            </a:r>
            <a:r>
              <a:rPr lang="en-GB" dirty="0" smtClean="0"/>
              <a:t>property </a:t>
            </a:r>
            <a:r>
              <a:rPr lang="en-GB" dirty="0"/>
              <a:t>rounds the corners of an element</a:t>
            </a:r>
            <a:r>
              <a:rPr lang="en-GB" dirty="0" smtClean="0"/>
              <a:t>:</a:t>
            </a:r>
          </a:p>
          <a:p>
            <a:r>
              <a:rPr lang="en-GB" dirty="0"/>
              <a:t>.box {</a:t>
            </a:r>
          </a:p>
          <a:p>
            <a:r>
              <a:rPr lang="en-GB" dirty="0"/>
              <a:t>    border: 5px solid black;</a:t>
            </a:r>
          </a:p>
          <a:p>
            <a:r>
              <a:rPr lang="en-GB" dirty="0"/>
              <a:t>    border-radius: 15px; /* Rounds all corners */</a:t>
            </a:r>
          </a:p>
          <a:p>
            <a:r>
              <a:rPr lang="en-GB" dirty="0"/>
              <a:t>}</a:t>
            </a:r>
          </a:p>
          <a:p>
            <a:r>
              <a:rPr lang="en-US" dirty="0"/>
              <a:t>Individual corners</a:t>
            </a:r>
            <a:r>
              <a:rPr lang="en-US" dirty="0" smtClean="0"/>
              <a:t>:</a:t>
            </a:r>
            <a:endParaRPr lang="en-GB" dirty="0" smtClean="0"/>
          </a:p>
          <a:p>
            <a:r>
              <a:rPr lang="en-GB" dirty="0"/>
              <a:t>.box {</a:t>
            </a:r>
          </a:p>
          <a:p>
            <a:r>
              <a:rPr lang="en-GB" dirty="0"/>
              <a:t>    border-top-left-radius: 10px;</a:t>
            </a:r>
          </a:p>
          <a:p>
            <a:r>
              <a:rPr lang="en-GB" dirty="0"/>
              <a:t>    border-top-right-radius: 20px;</a:t>
            </a:r>
          </a:p>
          <a:p>
            <a:r>
              <a:rPr lang="en-GB" dirty="0"/>
              <a:t>    border-bottom-right-radius: 30px;</a:t>
            </a:r>
          </a:p>
          <a:p>
            <a:r>
              <a:rPr lang="en-GB" dirty="0"/>
              <a:t>    border-bottom-left-radius: 40px;</a:t>
            </a:r>
          </a:p>
          <a:p>
            <a:r>
              <a:rPr lang="en-GB" dirty="0"/>
              <a:t>}</a:t>
            </a:r>
          </a:p>
          <a:p>
            <a:r>
              <a:rPr lang="en-GB" dirty="0" smtClean="0"/>
              <a:t>Shorthand</a:t>
            </a:r>
          </a:p>
          <a:p>
            <a:r>
              <a:rPr lang="en-GB" dirty="0"/>
              <a:t>.box {</a:t>
            </a:r>
          </a:p>
          <a:p>
            <a:r>
              <a:rPr lang="en-GB" dirty="0"/>
              <a:t>    border-radius: 10px 20px 30px 40px; /* top-left, top-right, bottom-right, bottom-left */</a:t>
            </a:r>
          </a:p>
          <a:p>
            <a:r>
              <a:rPr lang="en-GB" dirty="0"/>
              <a:t>}</a:t>
            </a:r>
          </a:p>
          <a:p>
            <a:endParaRPr lang="en-GB" dirty="0"/>
          </a:p>
        </p:txBody>
      </p:sp>
    </p:spTree>
    <p:extLst>
      <p:ext uri="{BB962C8B-B14F-4D97-AF65-F5344CB8AC3E}">
        <p14:creationId xmlns:p14="http://schemas.microsoft.com/office/powerpoint/2010/main" val="2206983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List formatting</a:t>
            </a:r>
          </a:p>
        </p:txBody>
      </p:sp>
      <p:sp>
        <p:nvSpPr>
          <p:cNvPr id="3" name="Content Placeholder 2"/>
          <p:cNvSpPr>
            <a:spLocks noGrp="1"/>
          </p:cNvSpPr>
          <p:nvPr>
            <p:ph idx="1"/>
          </p:nvPr>
        </p:nvSpPr>
        <p:spPr/>
        <p:txBody>
          <a:bodyPr/>
          <a:lstStyle/>
          <a:p>
            <a:r>
              <a:rPr lang="en-GB" dirty="0"/>
              <a:t>Lists in HTML (&lt;</a:t>
            </a:r>
            <a:r>
              <a:rPr lang="en-GB" dirty="0" err="1"/>
              <a:t>ul</a:t>
            </a:r>
            <a:r>
              <a:rPr lang="en-GB" dirty="0"/>
              <a:t>&gt;, &lt;</a:t>
            </a:r>
            <a:r>
              <a:rPr lang="en-GB" dirty="0" err="1"/>
              <a:t>ol</a:t>
            </a:r>
            <a:r>
              <a:rPr lang="en-GB" dirty="0"/>
              <a:t>&gt;, &lt;li&gt;) can be customized using CSS to improve their appearance.</a:t>
            </a:r>
          </a:p>
          <a:p>
            <a:pPr marL="114300" indent="0">
              <a:buNone/>
            </a:pPr>
            <a:r>
              <a:rPr lang="en-GB" b="1" dirty="0" smtClean="0"/>
              <a:t> Setting </a:t>
            </a:r>
            <a:r>
              <a:rPr lang="en-GB" b="1" dirty="0"/>
              <a:t>List Style</a:t>
            </a:r>
          </a:p>
          <a:p>
            <a:r>
              <a:rPr lang="en-GB" dirty="0"/>
              <a:t>CSS provides different styles for lists using the list-style-type property.</a:t>
            </a:r>
          </a:p>
          <a:p>
            <a:r>
              <a:rPr lang="en-US" dirty="0" err="1"/>
              <a:t>ul</a:t>
            </a:r>
            <a:r>
              <a:rPr lang="en-US" dirty="0"/>
              <a:t> {</a:t>
            </a:r>
          </a:p>
          <a:p>
            <a:r>
              <a:rPr lang="en-US" dirty="0"/>
              <a:t>    list-style-type: square; /* Options: disc, circle, square, decimal, lower-alpha, etc. */</a:t>
            </a:r>
          </a:p>
          <a:p>
            <a:r>
              <a:rPr lang="en-US" dirty="0"/>
              <a:t>}</a:t>
            </a:r>
          </a:p>
          <a:p>
            <a:r>
              <a:rPr lang="en-GB" b="1" dirty="0"/>
              <a:t>Effect:</a:t>
            </a:r>
            <a:r>
              <a:rPr lang="en-GB" dirty="0"/>
              <a:t> This will change the default bullet points to </a:t>
            </a:r>
            <a:r>
              <a:rPr lang="en-GB" b="1" dirty="0"/>
              <a:t>squares</a:t>
            </a:r>
            <a:r>
              <a:rPr lang="en-GB" dirty="0"/>
              <a:t>.</a:t>
            </a:r>
            <a:endParaRPr lang="en-US" dirty="0"/>
          </a:p>
        </p:txBody>
      </p:sp>
    </p:spTree>
    <p:extLst>
      <p:ext uri="{BB962C8B-B14F-4D97-AF65-F5344CB8AC3E}">
        <p14:creationId xmlns:p14="http://schemas.microsoft.com/office/powerpoint/2010/main" val="2212733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Showing an Image as a List Marker</a:t>
            </a:r>
            <a:endParaRPr lang="en-US" b="1" dirty="0">
              <a:solidFill>
                <a:schemeClr val="tx1"/>
              </a:solidFill>
            </a:endParaRPr>
          </a:p>
        </p:txBody>
      </p:sp>
      <p:sp>
        <p:nvSpPr>
          <p:cNvPr id="3" name="Content Placeholder 2"/>
          <p:cNvSpPr>
            <a:spLocks noGrp="1"/>
          </p:cNvSpPr>
          <p:nvPr>
            <p:ph idx="1"/>
          </p:nvPr>
        </p:nvSpPr>
        <p:spPr/>
        <p:txBody>
          <a:bodyPr/>
          <a:lstStyle/>
          <a:p>
            <a:r>
              <a:rPr lang="en-GB" dirty="0"/>
              <a:t>Instead of using standard bullet points, we can replace them with images using list-style-image.</a:t>
            </a:r>
          </a:p>
          <a:p>
            <a:r>
              <a:rPr lang="en-GB" dirty="0" err="1"/>
              <a:t>ul</a:t>
            </a:r>
            <a:r>
              <a:rPr lang="en-GB" dirty="0"/>
              <a:t> {</a:t>
            </a:r>
          </a:p>
          <a:p>
            <a:r>
              <a:rPr lang="en-GB" dirty="0"/>
              <a:t>    list-style-image: </a:t>
            </a:r>
            <a:r>
              <a:rPr lang="en-GB" dirty="0" err="1"/>
              <a:t>url</a:t>
            </a:r>
            <a:r>
              <a:rPr lang="en-GB" dirty="0"/>
              <a:t>('bullet.png'); /* Replace with actual image path */</a:t>
            </a:r>
          </a:p>
          <a:p>
            <a:r>
              <a:rPr lang="en-GB" dirty="0"/>
              <a:t>}</a:t>
            </a:r>
          </a:p>
          <a:p>
            <a:r>
              <a:rPr lang="en-GB" b="1" dirty="0"/>
              <a:t>Effect:</a:t>
            </a:r>
            <a:r>
              <a:rPr lang="en-GB" dirty="0"/>
              <a:t> Each list item will now have an image instead of a default bullet.</a:t>
            </a:r>
            <a:endParaRPr lang="en-US" dirty="0"/>
          </a:p>
        </p:txBody>
      </p:sp>
    </p:spTree>
    <p:extLst>
      <p:ext uri="{BB962C8B-B14F-4D97-AF65-F5344CB8AC3E}">
        <p14:creationId xmlns:p14="http://schemas.microsoft.com/office/powerpoint/2010/main" val="2804379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Positioning List Markers</a:t>
            </a:r>
          </a:p>
        </p:txBody>
      </p:sp>
      <p:sp>
        <p:nvSpPr>
          <p:cNvPr id="3" name="Content Placeholder 2"/>
          <p:cNvSpPr>
            <a:spLocks noGrp="1"/>
          </p:cNvSpPr>
          <p:nvPr>
            <p:ph idx="1"/>
          </p:nvPr>
        </p:nvSpPr>
        <p:spPr/>
        <p:txBody>
          <a:bodyPr/>
          <a:lstStyle/>
          <a:p>
            <a:r>
              <a:rPr lang="en-GB" dirty="0"/>
              <a:t>We can </a:t>
            </a:r>
            <a:r>
              <a:rPr lang="en-GB" b="1" dirty="0"/>
              <a:t>position</a:t>
            </a:r>
            <a:r>
              <a:rPr lang="en-GB" dirty="0"/>
              <a:t> the bullet points either </a:t>
            </a:r>
            <a:r>
              <a:rPr lang="en-GB" b="1" dirty="0"/>
              <a:t>inside</a:t>
            </a:r>
            <a:r>
              <a:rPr lang="en-GB" dirty="0"/>
              <a:t> or </a:t>
            </a:r>
            <a:r>
              <a:rPr lang="en-GB" b="1" dirty="0"/>
              <a:t>outside</a:t>
            </a:r>
            <a:r>
              <a:rPr lang="en-GB" dirty="0"/>
              <a:t> the list items.</a:t>
            </a:r>
          </a:p>
          <a:p>
            <a:r>
              <a:rPr lang="en-GB" dirty="0" err="1"/>
              <a:t>ul</a:t>
            </a:r>
            <a:r>
              <a:rPr lang="en-GB" dirty="0"/>
              <a:t> {</a:t>
            </a:r>
          </a:p>
          <a:p>
            <a:r>
              <a:rPr lang="en-GB" dirty="0"/>
              <a:t>    list-style-position: inside; /* Moves bullets inside the list item's text */</a:t>
            </a:r>
          </a:p>
          <a:p>
            <a:r>
              <a:rPr lang="en-GB" dirty="0"/>
              <a:t>}</a:t>
            </a:r>
          </a:p>
          <a:p>
            <a:r>
              <a:rPr lang="en-GB" b="1" dirty="0"/>
              <a:t>Effect:</a:t>
            </a:r>
            <a:endParaRPr lang="en-GB" dirty="0"/>
          </a:p>
          <a:p>
            <a:r>
              <a:rPr lang="en-GB" dirty="0"/>
              <a:t>inside → The bullet is inside the text block.</a:t>
            </a:r>
          </a:p>
          <a:p>
            <a:r>
              <a:rPr lang="en-GB" dirty="0"/>
              <a:t>outside → The bullet remains outside (default </a:t>
            </a:r>
            <a:r>
              <a:rPr lang="en-GB" dirty="0" err="1"/>
              <a:t>behavior</a:t>
            </a:r>
            <a:r>
              <a:rPr lang="en-GB" dirty="0"/>
              <a:t>)</a:t>
            </a:r>
          </a:p>
          <a:p>
            <a:endParaRPr lang="en-US" dirty="0"/>
          </a:p>
        </p:txBody>
      </p:sp>
    </p:spTree>
    <p:extLst>
      <p:ext uri="{BB962C8B-B14F-4D97-AF65-F5344CB8AC3E}">
        <p14:creationId xmlns:p14="http://schemas.microsoft.com/office/powerpoint/2010/main" val="2358605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GB" sz="2400" b="1" dirty="0">
                <a:solidFill>
                  <a:schemeClr val="tx1"/>
                </a:solidFill>
              </a:rPr>
              <a:t>Creating a Navigation Bar Using CSS</a:t>
            </a:r>
            <a:endParaRPr lang="en-US" sz="2400" b="1" dirty="0">
              <a:solidFill>
                <a:schemeClr val="tx1"/>
              </a:solidFill>
            </a:endParaRPr>
          </a:p>
        </p:txBody>
      </p:sp>
      <p:sp>
        <p:nvSpPr>
          <p:cNvPr id="3" name="Content Placeholder 2"/>
          <p:cNvSpPr>
            <a:spLocks noGrp="1"/>
          </p:cNvSpPr>
          <p:nvPr>
            <p:ph idx="1"/>
          </p:nvPr>
        </p:nvSpPr>
        <p:spPr>
          <a:xfrm>
            <a:off x="457200" y="1066800"/>
            <a:ext cx="7620000" cy="5334000"/>
          </a:xfrm>
        </p:spPr>
        <p:txBody>
          <a:bodyPr>
            <a:noAutofit/>
          </a:bodyPr>
          <a:lstStyle/>
          <a:p>
            <a:r>
              <a:rPr lang="en-GB" sz="1100" dirty="0"/>
              <a:t>A </a:t>
            </a:r>
            <a:r>
              <a:rPr lang="en-GB" sz="1100" b="1" dirty="0"/>
              <a:t>navigation bar (</a:t>
            </a:r>
            <a:r>
              <a:rPr lang="en-GB" sz="1100" b="1" dirty="0" err="1"/>
              <a:t>navbar</a:t>
            </a:r>
            <a:r>
              <a:rPr lang="en-GB" sz="1100" b="1" dirty="0"/>
              <a:t>)</a:t>
            </a:r>
            <a:r>
              <a:rPr lang="en-GB" sz="1100" dirty="0"/>
              <a:t> is a menu that allows users to navigate a website.</a:t>
            </a:r>
          </a:p>
          <a:p>
            <a:r>
              <a:rPr lang="en-GB" sz="1100" b="1" dirty="0"/>
              <a:t>Basic Horizontal Navigation Bar</a:t>
            </a:r>
          </a:p>
          <a:p>
            <a:r>
              <a:rPr lang="en-US" sz="1100" dirty="0" err="1"/>
              <a:t>nav</a:t>
            </a:r>
            <a:r>
              <a:rPr lang="en-US" sz="1100" dirty="0"/>
              <a:t> {</a:t>
            </a:r>
          </a:p>
          <a:p>
            <a:r>
              <a:rPr lang="en-US" sz="1100" dirty="0"/>
              <a:t>    background-color: black;</a:t>
            </a:r>
          </a:p>
          <a:p>
            <a:r>
              <a:rPr lang="en-US" sz="1100" dirty="0"/>
              <a:t>    padding: 10px;</a:t>
            </a:r>
          </a:p>
          <a:p>
            <a:r>
              <a:rPr lang="en-US" sz="1100" dirty="0"/>
              <a:t>}</a:t>
            </a:r>
          </a:p>
          <a:p>
            <a:endParaRPr lang="en-US" sz="1100" dirty="0"/>
          </a:p>
          <a:p>
            <a:r>
              <a:rPr lang="en-US" sz="1100" dirty="0" err="1"/>
              <a:t>nav</a:t>
            </a:r>
            <a:r>
              <a:rPr lang="en-US" sz="1100" dirty="0"/>
              <a:t> </a:t>
            </a:r>
            <a:r>
              <a:rPr lang="en-US" sz="1100" dirty="0" err="1"/>
              <a:t>ul</a:t>
            </a:r>
            <a:r>
              <a:rPr lang="en-US" sz="1100" dirty="0"/>
              <a:t> {</a:t>
            </a:r>
          </a:p>
          <a:p>
            <a:r>
              <a:rPr lang="en-US" sz="1100" dirty="0"/>
              <a:t>    list-style-type: none; /* Removes default bullets */</a:t>
            </a:r>
          </a:p>
          <a:p>
            <a:r>
              <a:rPr lang="en-US" sz="1100" dirty="0"/>
              <a:t>    padding: 0;</a:t>
            </a:r>
          </a:p>
          <a:p>
            <a:r>
              <a:rPr lang="en-US" sz="1100" dirty="0"/>
              <a:t>    margin: 0;</a:t>
            </a:r>
          </a:p>
          <a:p>
            <a:r>
              <a:rPr lang="en-US" sz="1100" dirty="0"/>
              <a:t>}</a:t>
            </a:r>
          </a:p>
          <a:p>
            <a:endParaRPr lang="en-US" sz="1100" dirty="0"/>
          </a:p>
          <a:p>
            <a:r>
              <a:rPr lang="en-US" sz="1100" dirty="0" err="1"/>
              <a:t>nav</a:t>
            </a:r>
            <a:r>
              <a:rPr lang="en-US" sz="1100" dirty="0"/>
              <a:t> li {</a:t>
            </a:r>
          </a:p>
          <a:p>
            <a:r>
              <a:rPr lang="en-US" sz="1100" dirty="0"/>
              <a:t>    display: inline; /* Makes the items appear in a row */</a:t>
            </a:r>
          </a:p>
          <a:p>
            <a:r>
              <a:rPr lang="en-US" sz="1100" dirty="0"/>
              <a:t>    margin-right: 20px;</a:t>
            </a:r>
          </a:p>
          <a:p>
            <a:r>
              <a:rPr lang="en-US" sz="1100" dirty="0"/>
              <a:t>}</a:t>
            </a:r>
          </a:p>
          <a:p>
            <a:endParaRPr lang="en-US" sz="1100" dirty="0"/>
          </a:p>
          <a:p>
            <a:r>
              <a:rPr lang="en-US" sz="1100" dirty="0" err="1"/>
              <a:t>nav</a:t>
            </a:r>
            <a:r>
              <a:rPr lang="en-US" sz="1100" dirty="0"/>
              <a:t> a {</a:t>
            </a:r>
          </a:p>
          <a:p>
            <a:r>
              <a:rPr lang="en-US" sz="1100" dirty="0"/>
              <a:t>    color: white;</a:t>
            </a:r>
          </a:p>
          <a:p>
            <a:r>
              <a:rPr lang="en-US" sz="1100" dirty="0"/>
              <a:t>    text-decoration: none;</a:t>
            </a:r>
          </a:p>
          <a:p>
            <a:r>
              <a:rPr lang="en-US" sz="1100" dirty="0"/>
              <a:t>    padding: 5px 10px;</a:t>
            </a:r>
          </a:p>
          <a:p>
            <a:r>
              <a:rPr lang="en-US" sz="1100" dirty="0"/>
              <a:t>}</a:t>
            </a:r>
          </a:p>
          <a:p>
            <a:endParaRPr lang="en-US" sz="1100" dirty="0"/>
          </a:p>
          <a:p>
            <a:r>
              <a:rPr lang="en-US" sz="1100" dirty="0" err="1"/>
              <a:t>nav</a:t>
            </a:r>
            <a:r>
              <a:rPr lang="en-US" sz="1100" dirty="0"/>
              <a:t> a:hover {</a:t>
            </a:r>
          </a:p>
          <a:p>
            <a:r>
              <a:rPr lang="en-US" sz="1100" dirty="0"/>
              <a:t>    background-color: gray; /* Changes background color on hover */</a:t>
            </a:r>
          </a:p>
          <a:p>
            <a:r>
              <a:rPr lang="en-US" sz="1100" dirty="0"/>
              <a:t>}</a:t>
            </a:r>
          </a:p>
          <a:p>
            <a:endParaRPr lang="en-US" sz="1100" dirty="0"/>
          </a:p>
        </p:txBody>
      </p:sp>
    </p:spTree>
    <p:extLst>
      <p:ext uri="{BB962C8B-B14F-4D97-AF65-F5344CB8AC3E}">
        <p14:creationId xmlns:p14="http://schemas.microsoft.com/office/powerpoint/2010/main" val="1907907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rmAutofit fontScale="92500" lnSpcReduction="20000"/>
          </a:bodyPr>
          <a:lstStyle/>
          <a:p>
            <a:r>
              <a:rPr lang="en-GB" b="1" dirty="0"/>
              <a:t>Generating Different Views of a Navigation Bar</a:t>
            </a:r>
          </a:p>
          <a:p>
            <a:r>
              <a:rPr lang="en-GB" dirty="0"/>
              <a:t>We can display a </a:t>
            </a:r>
            <a:r>
              <a:rPr lang="en-GB" dirty="0" err="1"/>
              <a:t>navbar</a:t>
            </a:r>
            <a:r>
              <a:rPr lang="en-GB" dirty="0"/>
              <a:t> in </a:t>
            </a:r>
            <a:r>
              <a:rPr lang="en-GB" b="1" dirty="0"/>
              <a:t>different styles</a:t>
            </a:r>
            <a:r>
              <a:rPr lang="en-GB" dirty="0"/>
              <a:t> using CSS.</a:t>
            </a:r>
          </a:p>
          <a:p>
            <a:r>
              <a:rPr lang="en-GB" b="1" dirty="0"/>
              <a:t>3.1 Vertical Navigation Bar</a:t>
            </a:r>
          </a:p>
          <a:p>
            <a:r>
              <a:rPr lang="en-GB" dirty="0"/>
              <a:t>A </a:t>
            </a:r>
            <a:r>
              <a:rPr lang="en-GB" b="1" dirty="0"/>
              <a:t>vertical </a:t>
            </a:r>
            <a:r>
              <a:rPr lang="en-GB" b="1" dirty="0" err="1"/>
              <a:t>navbar</a:t>
            </a:r>
            <a:r>
              <a:rPr lang="en-GB" dirty="0"/>
              <a:t> stacks links on top of each </a:t>
            </a:r>
            <a:r>
              <a:rPr lang="en-GB" dirty="0" smtClean="0"/>
              <a:t>other</a:t>
            </a:r>
          </a:p>
          <a:p>
            <a:r>
              <a:rPr lang="en-GB" dirty="0"/>
              <a:t>.vertical-</a:t>
            </a:r>
            <a:r>
              <a:rPr lang="en-GB" dirty="0" err="1"/>
              <a:t>nav</a:t>
            </a:r>
            <a:r>
              <a:rPr lang="en-GB" dirty="0"/>
              <a:t> </a:t>
            </a:r>
            <a:r>
              <a:rPr lang="en-GB" dirty="0" err="1"/>
              <a:t>ul</a:t>
            </a:r>
            <a:r>
              <a:rPr lang="en-GB" dirty="0"/>
              <a:t> {</a:t>
            </a:r>
          </a:p>
          <a:p>
            <a:r>
              <a:rPr lang="en-GB" dirty="0"/>
              <a:t>    list-style-type: none;</a:t>
            </a:r>
          </a:p>
          <a:p>
            <a:r>
              <a:rPr lang="en-GB" dirty="0"/>
              <a:t>    background-</a:t>
            </a:r>
            <a:r>
              <a:rPr lang="en-GB" dirty="0" err="1"/>
              <a:t>color</a:t>
            </a:r>
            <a:r>
              <a:rPr lang="en-GB" dirty="0"/>
              <a:t>: </a:t>
            </a:r>
            <a:r>
              <a:rPr lang="en-GB" dirty="0" err="1"/>
              <a:t>lightgray</a:t>
            </a:r>
            <a:r>
              <a:rPr lang="en-GB" dirty="0"/>
              <a:t>;</a:t>
            </a:r>
          </a:p>
          <a:p>
            <a:r>
              <a:rPr lang="en-GB" dirty="0"/>
              <a:t>    width: 200px;</a:t>
            </a:r>
          </a:p>
          <a:p>
            <a:r>
              <a:rPr lang="en-GB" dirty="0"/>
              <a:t>    padding: 0;</a:t>
            </a:r>
          </a:p>
          <a:p>
            <a:r>
              <a:rPr lang="en-GB" dirty="0"/>
              <a:t>}</a:t>
            </a:r>
          </a:p>
          <a:p>
            <a:endParaRPr lang="en-GB" dirty="0"/>
          </a:p>
          <a:p>
            <a:r>
              <a:rPr lang="en-GB" dirty="0"/>
              <a:t>.vertical-</a:t>
            </a:r>
            <a:r>
              <a:rPr lang="en-GB" dirty="0" err="1"/>
              <a:t>nav</a:t>
            </a:r>
            <a:r>
              <a:rPr lang="en-GB" dirty="0"/>
              <a:t> li {</a:t>
            </a:r>
          </a:p>
          <a:p>
            <a:r>
              <a:rPr lang="en-GB" dirty="0"/>
              <a:t>    display: block; /* Stacks items vertically */</a:t>
            </a:r>
          </a:p>
          <a:p>
            <a:r>
              <a:rPr lang="en-GB" dirty="0"/>
              <a:t>    padding: 10px;</a:t>
            </a:r>
          </a:p>
          <a:p>
            <a:r>
              <a:rPr lang="en-GB" dirty="0" smtClean="0"/>
              <a:t>}</a:t>
            </a:r>
          </a:p>
          <a:p>
            <a:r>
              <a:rPr lang="en-GB" b="1" dirty="0"/>
              <a:t>Effect:</a:t>
            </a:r>
            <a:endParaRPr lang="en-GB" dirty="0"/>
          </a:p>
          <a:p>
            <a:r>
              <a:rPr lang="en-GB" dirty="0"/>
              <a:t>Menu items will appear </a:t>
            </a:r>
            <a:r>
              <a:rPr lang="en-GB" b="1" dirty="0"/>
              <a:t>one below another</a:t>
            </a:r>
            <a:r>
              <a:rPr lang="en-GB" dirty="0"/>
              <a:t>.</a:t>
            </a:r>
          </a:p>
          <a:p>
            <a:r>
              <a:rPr lang="en-GB" dirty="0"/>
              <a:t>The </a:t>
            </a:r>
            <a:r>
              <a:rPr lang="en-GB" dirty="0" err="1"/>
              <a:t>navbar</a:t>
            </a:r>
            <a:r>
              <a:rPr lang="en-GB" dirty="0"/>
              <a:t> will have a </a:t>
            </a:r>
            <a:r>
              <a:rPr lang="en-GB" b="1" dirty="0"/>
              <a:t>light </a:t>
            </a:r>
            <a:r>
              <a:rPr lang="en-GB" b="1" dirty="0" err="1"/>
              <a:t>gray</a:t>
            </a:r>
            <a:r>
              <a:rPr lang="en-GB" b="1" dirty="0"/>
              <a:t> background</a:t>
            </a:r>
            <a:r>
              <a:rPr lang="en-GB" dirty="0"/>
              <a:t>.</a:t>
            </a:r>
          </a:p>
          <a:p>
            <a:endParaRPr lang="en-GB" dirty="0"/>
          </a:p>
          <a:p>
            <a:endParaRPr lang="en-GB" dirty="0"/>
          </a:p>
          <a:p>
            <a:endParaRPr lang="en-US" dirty="0"/>
          </a:p>
        </p:txBody>
      </p:sp>
    </p:spTree>
    <p:extLst>
      <p:ext uri="{BB962C8B-B14F-4D97-AF65-F5344CB8AC3E}">
        <p14:creationId xmlns:p14="http://schemas.microsoft.com/office/powerpoint/2010/main" val="53211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55" y="1066800"/>
            <a:ext cx="8013509" cy="4292699"/>
          </a:xfrm>
          <a:prstGeom prst="rect">
            <a:avLst/>
          </a:prstGeom>
        </p:spPr>
      </p:pic>
    </p:spTree>
    <p:extLst>
      <p:ext uri="{BB962C8B-B14F-4D97-AF65-F5344CB8AC3E}">
        <p14:creationId xmlns:p14="http://schemas.microsoft.com/office/powerpoint/2010/main" val="2843004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lstStyle/>
          <a:p>
            <a:r>
              <a:rPr lang="en-GB" b="1" dirty="0"/>
              <a:t>Sticky Navigation Bar</a:t>
            </a:r>
          </a:p>
          <a:p>
            <a:r>
              <a:rPr lang="en-GB" dirty="0"/>
              <a:t>A </a:t>
            </a:r>
            <a:r>
              <a:rPr lang="en-GB" b="1" dirty="0"/>
              <a:t>sticky </a:t>
            </a:r>
            <a:r>
              <a:rPr lang="en-GB" b="1" dirty="0" err="1"/>
              <a:t>navbar</a:t>
            </a:r>
            <a:r>
              <a:rPr lang="en-GB" dirty="0"/>
              <a:t> stays fixed at the top when the user </a:t>
            </a:r>
            <a:r>
              <a:rPr lang="en-GB" dirty="0" smtClean="0"/>
              <a:t>scrolls</a:t>
            </a:r>
          </a:p>
          <a:p>
            <a:r>
              <a:rPr lang="en-GB" dirty="0"/>
              <a:t>.sticky-</a:t>
            </a:r>
            <a:r>
              <a:rPr lang="en-GB" dirty="0" err="1"/>
              <a:t>nav</a:t>
            </a:r>
            <a:r>
              <a:rPr lang="en-GB" dirty="0"/>
              <a:t> {</a:t>
            </a:r>
          </a:p>
          <a:p>
            <a:r>
              <a:rPr lang="en-GB" dirty="0"/>
              <a:t>    position: fixed;</a:t>
            </a:r>
          </a:p>
          <a:p>
            <a:r>
              <a:rPr lang="en-GB" dirty="0"/>
              <a:t>    top: 0;</a:t>
            </a:r>
          </a:p>
          <a:p>
            <a:r>
              <a:rPr lang="en-GB" dirty="0"/>
              <a:t>    width: 100%;</a:t>
            </a:r>
          </a:p>
          <a:p>
            <a:r>
              <a:rPr lang="en-GB" dirty="0"/>
              <a:t>    background-</a:t>
            </a:r>
            <a:r>
              <a:rPr lang="en-GB" dirty="0" err="1"/>
              <a:t>color</a:t>
            </a:r>
            <a:r>
              <a:rPr lang="en-GB" dirty="0"/>
              <a:t>: black;</a:t>
            </a:r>
          </a:p>
          <a:p>
            <a:r>
              <a:rPr lang="en-GB" dirty="0"/>
              <a:t>}</a:t>
            </a:r>
          </a:p>
          <a:p>
            <a:r>
              <a:rPr lang="en-GB" b="1" dirty="0"/>
              <a:t>Effect:</a:t>
            </a:r>
            <a:endParaRPr lang="en-GB" dirty="0"/>
          </a:p>
          <a:p>
            <a:r>
              <a:rPr lang="en-GB" dirty="0"/>
              <a:t>The </a:t>
            </a:r>
            <a:r>
              <a:rPr lang="en-GB" dirty="0" err="1"/>
              <a:t>navbar</a:t>
            </a:r>
            <a:r>
              <a:rPr lang="en-GB" dirty="0"/>
              <a:t> </a:t>
            </a:r>
            <a:r>
              <a:rPr lang="en-GB" b="1" dirty="0"/>
              <a:t>remains visible</a:t>
            </a:r>
            <a:r>
              <a:rPr lang="en-GB" dirty="0"/>
              <a:t> at the top of the screen </a:t>
            </a:r>
            <a:r>
              <a:rPr lang="en-GB" b="1" dirty="0"/>
              <a:t>even when scrolling</a:t>
            </a:r>
            <a:r>
              <a:rPr lang="en-GB" dirty="0"/>
              <a:t>.</a:t>
            </a:r>
          </a:p>
          <a:p>
            <a:endParaRPr lang="en-GB" dirty="0"/>
          </a:p>
          <a:p>
            <a:endParaRPr lang="en-US" dirty="0"/>
          </a:p>
        </p:txBody>
      </p:sp>
    </p:spTree>
    <p:extLst>
      <p:ext uri="{BB962C8B-B14F-4D97-AF65-F5344CB8AC3E}">
        <p14:creationId xmlns:p14="http://schemas.microsoft.com/office/powerpoint/2010/main" val="2985864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7848600" cy="5022959"/>
          </a:xfrm>
        </p:spPr>
      </p:pic>
    </p:spTree>
    <p:extLst>
      <p:ext uri="{BB962C8B-B14F-4D97-AF65-F5344CB8AC3E}">
        <p14:creationId xmlns:p14="http://schemas.microsoft.com/office/powerpoint/2010/main" val="114437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 Ways to Use CSS</a:t>
            </a:r>
          </a:p>
        </p:txBody>
      </p:sp>
      <p:sp>
        <p:nvSpPr>
          <p:cNvPr id="3" name="Content Placeholder 2"/>
          <p:cNvSpPr>
            <a:spLocks noGrp="1"/>
          </p:cNvSpPr>
          <p:nvPr>
            <p:ph idx="1"/>
          </p:nvPr>
        </p:nvSpPr>
        <p:spPr>
          <a:xfrm>
            <a:off x="457200" y="1524000"/>
            <a:ext cx="7620000" cy="4876800"/>
          </a:xfrm>
        </p:spPr>
        <p:txBody>
          <a:bodyPr>
            <a:normAutofit fontScale="92500" lnSpcReduction="20000"/>
          </a:bodyPr>
          <a:lstStyle/>
          <a:p>
            <a:r>
              <a:rPr lang="en-GB" dirty="0"/>
              <a:t>There are three primary methods to apply CSS:</a:t>
            </a:r>
          </a:p>
          <a:p>
            <a:r>
              <a:rPr lang="en-GB" b="1" dirty="0"/>
              <a:t>Inline CSS</a:t>
            </a:r>
            <a:r>
              <a:rPr lang="en-GB" dirty="0"/>
              <a:t>: Styling applied directly within an HTML element using the style attribute.</a:t>
            </a:r>
          </a:p>
          <a:p>
            <a:r>
              <a:rPr lang="en-GB" dirty="0"/>
              <a:t>&lt;p style="</a:t>
            </a:r>
            <a:r>
              <a:rPr lang="en-GB" dirty="0" err="1"/>
              <a:t>color</a:t>
            </a:r>
            <a:r>
              <a:rPr lang="en-GB" dirty="0"/>
              <a:t>: green;"&gt;This is green text.&lt;/p</a:t>
            </a:r>
            <a:r>
              <a:rPr lang="en-GB" dirty="0" smtClean="0"/>
              <a:t>&gt;</a:t>
            </a:r>
          </a:p>
          <a:p>
            <a:endParaRPr lang="en-GB" dirty="0"/>
          </a:p>
          <a:p>
            <a:r>
              <a:rPr lang="en-GB" b="1" dirty="0"/>
              <a:t>Internal CSS</a:t>
            </a:r>
            <a:r>
              <a:rPr lang="en-GB" dirty="0"/>
              <a:t>: Styles written within a &lt;style&gt; block in the &lt;head&gt; section of the HTML</a:t>
            </a:r>
            <a:r>
              <a:rPr lang="en-GB" dirty="0" smtClean="0"/>
              <a:t>.</a:t>
            </a:r>
          </a:p>
          <a:p>
            <a:r>
              <a:rPr lang="en-GB" dirty="0"/>
              <a:t>&lt;style&gt;</a:t>
            </a:r>
          </a:p>
          <a:p>
            <a:r>
              <a:rPr lang="en-GB" dirty="0"/>
              <a:t>  h1 {</a:t>
            </a:r>
          </a:p>
          <a:p>
            <a:r>
              <a:rPr lang="en-GB" dirty="0"/>
              <a:t>    font-size: 24px;</a:t>
            </a:r>
          </a:p>
          <a:p>
            <a:r>
              <a:rPr lang="en-GB" dirty="0"/>
              <a:t>  }</a:t>
            </a:r>
          </a:p>
          <a:p>
            <a:r>
              <a:rPr lang="en-GB" dirty="0"/>
              <a:t>&lt;/style&gt;</a:t>
            </a:r>
          </a:p>
          <a:p>
            <a:endParaRPr lang="en-GB" dirty="0" smtClean="0"/>
          </a:p>
          <a:p>
            <a:r>
              <a:rPr lang="en-GB" b="1" dirty="0"/>
              <a:t>External CSS</a:t>
            </a:r>
            <a:r>
              <a:rPr lang="en-GB" dirty="0"/>
              <a:t>: Styles are stored in a separate .</a:t>
            </a:r>
            <a:r>
              <a:rPr lang="en-GB" dirty="0" err="1"/>
              <a:t>css</a:t>
            </a:r>
            <a:r>
              <a:rPr lang="en-GB" dirty="0"/>
              <a:t> file and linked to the HTML document</a:t>
            </a:r>
            <a:r>
              <a:rPr lang="en-GB" dirty="0" smtClean="0"/>
              <a:t>.</a:t>
            </a:r>
          </a:p>
          <a:p>
            <a:r>
              <a:rPr lang="en-US" dirty="0"/>
              <a:t>&lt;link </a:t>
            </a:r>
            <a:r>
              <a:rPr lang="en-US" dirty="0" err="1"/>
              <a:t>rel</a:t>
            </a:r>
            <a:r>
              <a:rPr lang="en-US" dirty="0"/>
              <a:t>="</a:t>
            </a:r>
            <a:r>
              <a:rPr lang="en-US" dirty="0" err="1"/>
              <a:t>stylesheet</a:t>
            </a:r>
            <a:r>
              <a:rPr lang="en-US" dirty="0"/>
              <a:t>" </a:t>
            </a:r>
            <a:r>
              <a:rPr lang="en-US" dirty="0" err="1"/>
              <a:t>href</a:t>
            </a:r>
            <a:r>
              <a:rPr lang="en-US" dirty="0"/>
              <a:t>="styles.css"&gt;</a:t>
            </a:r>
          </a:p>
          <a:p>
            <a:endParaRPr lang="en-US" dirty="0"/>
          </a:p>
        </p:txBody>
      </p:sp>
    </p:spTree>
    <p:extLst>
      <p:ext uri="{BB962C8B-B14F-4D97-AF65-F5344CB8AC3E}">
        <p14:creationId xmlns:p14="http://schemas.microsoft.com/office/powerpoint/2010/main" val="152482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Why External CSS?</a:t>
            </a:r>
          </a:p>
        </p:txBody>
      </p:sp>
      <p:sp>
        <p:nvSpPr>
          <p:cNvPr id="3" name="Content Placeholder 2"/>
          <p:cNvSpPr>
            <a:spLocks noGrp="1"/>
          </p:cNvSpPr>
          <p:nvPr>
            <p:ph idx="1"/>
          </p:nvPr>
        </p:nvSpPr>
        <p:spPr>
          <a:xfrm>
            <a:off x="457200" y="1524000"/>
            <a:ext cx="7620000" cy="4876800"/>
          </a:xfrm>
        </p:spPr>
        <p:txBody>
          <a:bodyPr>
            <a:normAutofit/>
          </a:bodyPr>
          <a:lstStyle/>
          <a:p>
            <a:r>
              <a:rPr lang="en-GB" b="1" dirty="0"/>
              <a:t>Scalability</a:t>
            </a:r>
            <a:r>
              <a:rPr lang="en-GB" dirty="0"/>
              <a:t>: External CSS is suitable for large projects with multiple pages.</a:t>
            </a:r>
          </a:p>
          <a:p>
            <a:r>
              <a:rPr lang="en-GB" b="1" dirty="0"/>
              <a:t>Code Reusability</a:t>
            </a:r>
            <a:r>
              <a:rPr lang="en-GB" dirty="0"/>
              <a:t>: A single CSS file can be used across many HTML files.</a:t>
            </a:r>
          </a:p>
          <a:p>
            <a:r>
              <a:rPr lang="en-GB" b="1" dirty="0"/>
              <a:t>Cleaner HTML</a:t>
            </a:r>
            <a:r>
              <a:rPr lang="en-GB" dirty="0"/>
              <a:t>: Keeps HTML code clutter-free and easier to read.</a:t>
            </a:r>
          </a:p>
        </p:txBody>
      </p:sp>
    </p:spTree>
    <p:extLst>
      <p:ext uri="{BB962C8B-B14F-4D97-AF65-F5344CB8AC3E}">
        <p14:creationId xmlns:p14="http://schemas.microsoft.com/office/powerpoint/2010/main" val="329362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Comments in CSS</a:t>
            </a:r>
          </a:p>
        </p:txBody>
      </p:sp>
      <p:sp>
        <p:nvSpPr>
          <p:cNvPr id="3" name="Content Placeholder 2"/>
          <p:cNvSpPr>
            <a:spLocks noGrp="1"/>
          </p:cNvSpPr>
          <p:nvPr>
            <p:ph idx="1"/>
          </p:nvPr>
        </p:nvSpPr>
        <p:spPr>
          <a:xfrm>
            <a:off x="457200" y="1524000"/>
            <a:ext cx="7620000" cy="4876800"/>
          </a:xfrm>
        </p:spPr>
        <p:txBody>
          <a:bodyPr>
            <a:normAutofit/>
          </a:bodyPr>
          <a:lstStyle/>
          <a:p>
            <a:pPr marL="114300" indent="0">
              <a:buNone/>
            </a:pPr>
            <a:r>
              <a:rPr lang="en-GB" dirty="0"/>
              <a:t>Comments are used to explain the code or to prevent parts of it from executing. In CSS, comments begin with /* and end with */. Example</a:t>
            </a:r>
            <a:r>
              <a:rPr lang="en-GB" dirty="0" smtClean="0"/>
              <a:t>:</a:t>
            </a:r>
          </a:p>
          <a:p>
            <a:pPr marL="114300" indent="0">
              <a:buNone/>
            </a:pPr>
            <a:r>
              <a:rPr lang="en-GB" dirty="0"/>
              <a:t>/* This is a comment */</a:t>
            </a:r>
          </a:p>
          <a:p>
            <a:pPr marL="114300" indent="0">
              <a:buNone/>
            </a:pPr>
            <a:r>
              <a:rPr lang="en-GB" dirty="0"/>
              <a:t>body {</a:t>
            </a:r>
          </a:p>
          <a:p>
            <a:pPr marL="114300" indent="0">
              <a:buNone/>
            </a:pPr>
            <a:r>
              <a:rPr lang="en-GB" dirty="0"/>
              <a:t>  background-</a:t>
            </a:r>
            <a:r>
              <a:rPr lang="en-GB" dirty="0" err="1"/>
              <a:t>color</a:t>
            </a:r>
            <a:r>
              <a:rPr lang="en-GB" dirty="0"/>
              <a:t>: </a:t>
            </a:r>
            <a:r>
              <a:rPr lang="en-GB" dirty="0" err="1"/>
              <a:t>lightblue</a:t>
            </a:r>
            <a:r>
              <a:rPr lang="en-GB" dirty="0"/>
              <a:t>;</a:t>
            </a:r>
          </a:p>
          <a:p>
            <a:pPr marL="114300" indent="0">
              <a:buNone/>
            </a:pPr>
            <a:r>
              <a:rPr lang="en-GB" dirty="0"/>
              <a:t>}</a:t>
            </a:r>
          </a:p>
          <a:p>
            <a:endParaRPr lang="en-GB" dirty="0"/>
          </a:p>
        </p:txBody>
      </p:sp>
    </p:spTree>
    <p:extLst>
      <p:ext uri="{BB962C8B-B14F-4D97-AF65-F5344CB8AC3E}">
        <p14:creationId xmlns:p14="http://schemas.microsoft.com/office/powerpoint/2010/main" val="116332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Discussion on Selectors</a:t>
            </a:r>
          </a:p>
        </p:txBody>
      </p:sp>
      <p:sp>
        <p:nvSpPr>
          <p:cNvPr id="3" name="Content Placeholder 2"/>
          <p:cNvSpPr>
            <a:spLocks noGrp="1"/>
          </p:cNvSpPr>
          <p:nvPr>
            <p:ph idx="1"/>
          </p:nvPr>
        </p:nvSpPr>
        <p:spPr>
          <a:xfrm>
            <a:off x="457200" y="1524000"/>
            <a:ext cx="7620000" cy="4876800"/>
          </a:xfrm>
        </p:spPr>
        <p:txBody>
          <a:bodyPr>
            <a:normAutofit/>
          </a:bodyPr>
          <a:lstStyle/>
          <a:p>
            <a:pPr marL="114300" indent="0">
              <a:buNone/>
            </a:pPr>
            <a:r>
              <a:rPr lang="en-GB" dirty="0"/>
              <a:t>CSS selectors are patterns used to select and style specific elements in an HTML document. They help target HTML elements based on their attributes, relationships, or other identifiers, making it possible to apply styles efficiently.</a:t>
            </a:r>
          </a:p>
        </p:txBody>
      </p:sp>
    </p:spTree>
    <p:extLst>
      <p:ext uri="{BB962C8B-B14F-4D97-AF65-F5344CB8AC3E}">
        <p14:creationId xmlns:p14="http://schemas.microsoft.com/office/powerpoint/2010/main" val="190537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Different Types of Selectors</a:t>
            </a:r>
          </a:p>
        </p:txBody>
      </p:sp>
      <p:sp>
        <p:nvSpPr>
          <p:cNvPr id="3" name="Content Placeholder 2"/>
          <p:cNvSpPr>
            <a:spLocks noGrp="1"/>
          </p:cNvSpPr>
          <p:nvPr>
            <p:ph idx="1"/>
          </p:nvPr>
        </p:nvSpPr>
        <p:spPr>
          <a:xfrm>
            <a:off x="457200" y="1524000"/>
            <a:ext cx="7620000" cy="4876800"/>
          </a:xfrm>
        </p:spPr>
        <p:txBody>
          <a:bodyPr>
            <a:normAutofit/>
          </a:bodyPr>
          <a:lstStyle/>
          <a:p>
            <a:pPr marL="114300" indent="0">
              <a:buNone/>
            </a:pPr>
            <a:r>
              <a:rPr lang="en-GB" dirty="0"/>
              <a:t>CSS offers various types of selectors to provide flexibility when styling elements. </a:t>
            </a:r>
            <a:r>
              <a:rPr lang="en-GB" dirty="0" smtClean="0"/>
              <a:t>Each </a:t>
            </a:r>
            <a:r>
              <a:rPr lang="en-GB" dirty="0"/>
              <a:t>type serves a different purpose</a:t>
            </a:r>
            <a:r>
              <a:rPr lang="en-GB" dirty="0" smtClean="0"/>
              <a:t>.</a:t>
            </a:r>
          </a:p>
          <a:p>
            <a:pPr marL="114300" indent="0">
              <a:buNone/>
            </a:pPr>
            <a:r>
              <a:rPr lang="en-US" sz="2400" b="1" dirty="0"/>
              <a:t>Tag </a:t>
            </a:r>
            <a:r>
              <a:rPr lang="en-US" sz="2400" b="1" dirty="0" smtClean="0"/>
              <a:t>Selector</a:t>
            </a:r>
          </a:p>
          <a:p>
            <a:pPr marL="114300" indent="0">
              <a:buNone/>
            </a:pPr>
            <a:r>
              <a:rPr lang="en-GB" dirty="0"/>
              <a:t>The tag (or element) selector targets all elements of a specific tag type. For </a:t>
            </a:r>
            <a:r>
              <a:rPr lang="en-GB" dirty="0" smtClean="0"/>
              <a:t>example</a:t>
            </a:r>
          </a:p>
          <a:p>
            <a:pPr marL="114300" indent="0">
              <a:buNone/>
            </a:pPr>
            <a:r>
              <a:rPr lang="en-GB" dirty="0"/>
              <a:t>h1 {</a:t>
            </a:r>
          </a:p>
          <a:p>
            <a:pPr marL="114300" indent="0">
              <a:buNone/>
            </a:pPr>
            <a:r>
              <a:rPr lang="en-GB" dirty="0"/>
              <a:t>  </a:t>
            </a:r>
            <a:r>
              <a:rPr lang="en-GB" dirty="0" err="1"/>
              <a:t>color</a:t>
            </a:r>
            <a:r>
              <a:rPr lang="en-GB" dirty="0"/>
              <a:t>: blue;</a:t>
            </a:r>
          </a:p>
          <a:p>
            <a:pPr marL="114300" indent="0">
              <a:buNone/>
            </a:pPr>
            <a:r>
              <a:rPr lang="en-GB" dirty="0"/>
              <a:t>}</a:t>
            </a:r>
          </a:p>
          <a:p>
            <a:pPr marL="114300" indent="0">
              <a:buNone/>
            </a:pPr>
            <a:r>
              <a:rPr lang="en-GB" dirty="0"/>
              <a:t>This applies the style to all &lt;h1&gt; elements</a:t>
            </a:r>
            <a:r>
              <a:rPr lang="en-GB" dirty="0" smtClean="0"/>
              <a:t>.</a:t>
            </a:r>
          </a:p>
        </p:txBody>
      </p:sp>
    </p:spTree>
    <p:extLst>
      <p:ext uri="{BB962C8B-B14F-4D97-AF65-F5344CB8AC3E}">
        <p14:creationId xmlns:p14="http://schemas.microsoft.com/office/powerpoint/2010/main" val="2015717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644</TotalTime>
  <Words>2543</Words>
  <Application>Microsoft Office PowerPoint</Application>
  <PresentationFormat>On-screen Show (4:3)</PresentationFormat>
  <Paragraphs>383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Adjacency</vt:lpstr>
      <vt:lpstr>Introduction to CSS</vt:lpstr>
      <vt:lpstr>PowerPoint Presentation</vt:lpstr>
      <vt:lpstr>PowerPoint Presentation</vt:lpstr>
      <vt:lpstr>PowerPoint Presentation</vt:lpstr>
      <vt:lpstr>. Ways to Use CSS</vt:lpstr>
      <vt:lpstr>Why External CSS?</vt:lpstr>
      <vt:lpstr>Comments in CSS</vt:lpstr>
      <vt:lpstr>Discussion on Selectors</vt:lpstr>
      <vt:lpstr>Different Types of Selectors</vt:lpstr>
      <vt:lpstr>Defining and Using Multi Selectors</vt:lpstr>
      <vt:lpstr>Defining and Using Class Selectors</vt:lpstr>
      <vt:lpstr>Multiple Classes on a Particular Tag</vt:lpstr>
      <vt:lpstr>Defining and Using ID Selectors</vt:lpstr>
      <vt:lpstr>Defining and Using Universal Selector</vt:lpstr>
      <vt:lpstr>Defining and Using Attribute Selectors</vt:lpstr>
      <vt:lpstr>Use and Advantage of Using Pseudo-Classes</vt:lpstr>
      <vt:lpstr>Defining Nested Selectors</vt:lpstr>
      <vt:lpstr>Discussion on Pseudo-Elements</vt:lpstr>
      <vt:lpstr>Text formatting using CSS</vt:lpstr>
      <vt:lpstr>PowerPoint Presentation</vt:lpstr>
      <vt:lpstr>PowerPoint Presentation</vt:lpstr>
      <vt:lpstr>Page formatting using CSS</vt:lpstr>
      <vt:lpstr>PowerPoint Presentation</vt:lpstr>
      <vt:lpstr>PowerPoint Presentation</vt:lpstr>
      <vt:lpstr>PowerPoint Presentation</vt:lpstr>
      <vt:lpstr>PowerPoint Presentation</vt:lpstr>
      <vt:lpstr>PowerPoint Presentation</vt:lpstr>
      <vt:lpstr>PowerPoint Presentation</vt:lpstr>
      <vt:lpstr>Border Formatting Using CSS</vt:lpstr>
      <vt:lpstr>PowerPoint Presentation</vt:lpstr>
      <vt:lpstr>PowerPoint Presentation</vt:lpstr>
      <vt:lpstr>PowerPoint Presentation</vt:lpstr>
      <vt:lpstr>PowerPoint Presentation</vt:lpstr>
      <vt:lpstr>PowerPoint Presentation</vt:lpstr>
      <vt:lpstr>List formatting</vt:lpstr>
      <vt:lpstr>Showing an Image as a List Marker</vt:lpstr>
      <vt:lpstr>Positioning List Markers</vt:lpstr>
      <vt:lpstr>Creating a Navigation Bar Using CSS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Srajan shukla</dc:creator>
  <cp:lastModifiedBy>Srajan shukla</cp:lastModifiedBy>
  <cp:revision>22</cp:revision>
  <dcterms:created xsi:type="dcterms:W3CDTF">2025-03-04T16:43:36Z</dcterms:created>
  <dcterms:modified xsi:type="dcterms:W3CDTF">2025-03-05T03:27:42Z</dcterms:modified>
</cp:coreProperties>
</file>