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4A8F4-FE42-4133-A9EB-C84F8B811E9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0503B3-E6CA-457F-84C2-442CE1FA00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8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Arithmetic Operators:</a:t>
            </a:r>
            <a:r>
              <a:rPr lang="en-GB" dirty="0"/>
              <a:t> +, -, *, /, %, **</a:t>
            </a:r>
          </a:p>
          <a:p>
            <a:r>
              <a:rPr lang="en-GB" b="1" dirty="0"/>
              <a:t>Comparison Operators:</a:t>
            </a:r>
            <a:r>
              <a:rPr lang="en-GB" dirty="0"/>
              <a:t> ==, ===, !=, &gt;, &lt;, &gt;=, &lt;=</a:t>
            </a:r>
          </a:p>
          <a:p>
            <a:r>
              <a:rPr lang="en-GB" b="1" dirty="0"/>
              <a:t>Logical Operators:</a:t>
            </a:r>
            <a:r>
              <a:rPr lang="en-GB" dirty="0"/>
              <a:t> &amp;&amp;, ||, !</a:t>
            </a:r>
          </a:p>
          <a:p>
            <a:r>
              <a:rPr lang="en-GB" b="1" dirty="0"/>
              <a:t>Assignment Operators:</a:t>
            </a:r>
            <a:r>
              <a:rPr lang="en-GB" dirty="0"/>
              <a:t> =, +=, -=, *=, /=</a:t>
            </a:r>
          </a:p>
          <a:p>
            <a:r>
              <a:rPr lang="en-GB" b="1" dirty="0"/>
              <a:t>Ternary Operator:</a:t>
            </a:r>
            <a:r>
              <a:rPr lang="en-GB" dirty="0"/>
              <a:t> condition ? </a:t>
            </a:r>
            <a:r>
              <a:rPr lang="en-GB" dirty="0" err="1"/>
              <a:t>trueValue</a:t>
            </a:r>
            <a:r>
              <a:rPr lang="en-GB" dirty="0"/>
              <a:t> : </a:t>
            </a:r>
            <a:r>
              <a:rPr lang="en-GB" dirty="0" err="1"/>
              <a:t>falseValue</a:t>
            </a:r>
            <a:endParaRPr lang="en-GB" dirty="0"/>
          </a:p>
          <a:p>
            <a:r>
              <a:rPr lang="en-GB" dirty="0"/>
              <a:t>let a = 10, b = 5;</a:t>
            </a:r>
          </a:p>
          <a:p>
            <a:r>
              <a:rPr lang="en-GB" dirty="0"/>
              <a:t>console.log(a + b); // 15</a:t>
            </a:r>
          </a:p>
          <a:p>
            <a:r>
              <a:rPr lang="en-GB" dirty="0"/>
              <a:t>console.log(a &gt; b ? "A is greater" : "B is greater"); // A is greater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2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Statements</a:t>
            </a:r>
          </a:p>
          <a:p>
            <a:r>
              <a:rPr lang="en-GB" dirty="0"/>
              <a:t>let x = 10;</a:t>
            </a:r>
          </a:p>
          <a:p>
            <a:r>
              <a:rPr lang="en-GB" dirty="0"/>
              <a:t>if (x &gt; 5) {</a:t>
            </a:r>
          </a:p>
          <a:p>
            <a:r>
              <a:rPr lang="en-GB" dirty="0"/>
              <a:t>    console.log("x is greater than 5");</a:t>
            </a:r>
          </a:p>
          <a:p>
            <a:r>
              <a:rPr lang="en-GB" dirty="0"/>
              <a:t>} else {</a:t>
            </a:r>
          </a:p>
          <a:p>
            <a:r>
              <a:rPr lang="en-GB" dirty="0"/>
              <a:t>    console.log("x is 5 or less");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let x = 10;</a:t>
            </a:r>
          </a:p>
          <a:p>
            <a:r>
              <a:rPr lang="en-GB" dirty="0"/>
              <a:t>if (x &gt; 5) {</a:t>
            </a:r>
          </a:p>
          <a:p>
            <a:r>
              <a:rPr lang="en-GB" dirty="0"/>
              <a:t>    console.log("x is greater than 5");</a:t>
            </a:r>
          </a:p>
          <a:p>
            <a:r>
              <a:rPr lang="en-GB" dirty="0"/>
              <a:t>} else {</a:t>
            </a:r>
          </a:p>
          <a:p>
            <a:r>
              <a:rPr lang="en-GB" dirty="0"/>
              <a:t>    console.log("x is 5 or less");</a:t>
            </a:r>
          </a:p>
          <a:p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Loops in JavaScript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For </a:t>
            </a:r>
            <a:r>
              <a:rPr lang="en-GB" b="1" dirty="0"/>
              <a:t>loop:</a:t>
            </a:r>
            <a:endParaRPr lang="en-GB" dirty="0"/>
          </a:p>
          <a:p>
            <a:r>
              <a:rPr lang="en-US" dirty="0"/>
              <a:t>for (let i = 0; i &lt; 5; i++) {</a:t>
            </a:r>
          </a:p>
          <a:p>
            <a:r>
              <a:rPr lang="en-US" dirty="0"/>
              <a:t>    console.log("Iteration: " + i);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While loops</a:t>
            </a:r>
          </a:p>
          <a:p>
            <a:r>
              <a:rPr lang="en-GB" dirty="0"/>
              <a:t>let count = 0;</a:t>
            </a:r>
          </a:p>
          <a:p>
            <a:r>
              <a:rPr lang="en-GB" dirty="0"/>
              <a:t>while (count &lt; 3) {</a:t>
            </a:r>
          </a:p>
          <a:p>
            <a:r>
              <a:rPr lang="en-GB" dirty="0"/>
              <a:t>    console.log("Count: " + count);</a:t>
            </a:r>
          </a:p>
          <a:p>
            <a:r>
              <a:rPr lang="en-GB" dirty="0"/>
              <a:t>    count++;</a:t>
            </a:r>
          </a:p>
          <a:p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allow code reusability and modular programming</a:t>
            </a:r>
            <a:r>
              <a:rPr lang="en-GB" dirty="0" smtClean="0"/>
              <a:t>.</a:t>
            </a:r>
          </a:p>
          <a:p>
            <a:r>
              <a:rPr lang="en-GB" b="1" dirty="0"/>
              <a:t>Defining and </a:t>
            </a:r>
            <a:r>
              <a:rPr lang="en-GB" b="1"/>
              <a:t>Calling </a:t>
            </a:r>
            <a:r>
              <a:rPr lang="en-GB" b="1" smtClean="0"/>
              <a:t>Functions</a:t>
            </a:r>
          </a:p>
          <a:p>
            <a:endParaRPr lang="en-GB" b="1" dirty="0"/>
          </a:p>
          <a:p>
            <a:r>
              <a:rPr lang="en-GB" b="1" dirty="0"/>
              <a:t>Function Declaration:</a:t>
            </a:r>
            <a:endParaRPr lang="en-GB" dirty="0"/>
          </a:p>
          <a:p>
            <a:r>
              <a:rPr lang="en-GB" dirty="0"/>
              <a:t>function greet(name) {</a:t>
            </a:r>
          </a:p>
          <a:p>
            <a:r>
              <a:rPr lang="en-GB" dirty="0"/>
              <a:t>    return "Hello, " + name + "!";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console.log(greet("Alice"));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8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Expression (Anonymous Function):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add = function(a, b) {</a:t>
            </a:r>
          </a:p>
          <a:p>
            <a:r>
              <a:rPr lang="en-GB" dirty="0"/>
              <a:t>    return a + b;</a:t>
            </a:r>
          </a:p>
          <a:p>
            <a:r>
              <a:rPr lang="en-GB" dirty="0"/>
              <a:t>};</a:t>
            </a:r>
          </a:p>
          <a:p>
            <a:r>
              <a:rPr lang="en-GB" dirty="0"/>
              <a:t>console.log(add(5, 10));</a:t>
            </a:r>
          </a:p>
        </p:txBody>
      </p:sp>
    </p:spTree>
    <p:extLst>
      <p:ext uri="{BB962C8B-B14F-4D97-AF65-F5344CB8AC3E}">
        <p14:creationId xmlns:p14="http://schemas.microsoft.com/office/powerpoint/2010/main" val="214742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</a:t>
            </a:r>
            <a:r>
              <a:rPr lang="en-GB" dirty="0" smtClean="0"/>
              <a:t>passed </a:t>
            </a:r>
            <a:r>
              <a:rPr lang="en-GB" dirty="0"/>
              <a:t>as an argument to another function</a:t>
            </a:r>
            <a:r>
              <a:rPr lang="en-GB" dirty="0" smtClean="0"/>
              <a:t>.</a:t>
            </a:r>
          </a:p>
          <a:p>
            <a:r>
              <a:rPr lang="en-US" dirty="0"/>
              <a:t>function </a:t>
            </a:r>
            <a:r>
              <a:rPr lang="en-US" dirty="0" err="1"/>
              <a:t>processUserInput</a:t>
            </a:r>
            <a:r>
              <a:rPr lang="en-US" dirty="0"/>
              <a:t>(callback) {</a:t>
            </a:r>
          </a:p>
          <a:p>
            <a:r>
              <a:rPr lang="en-US" dirty="0"/>
              <a:t>    let name = "Charlie";</a:t>
            </a:r>
          </a:p>
          <a:p>
            <a:r>
              <a:rPr lang="en-US" dirty="0"/>
              <a:t>    callback(name);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processUserInput</a:t>
            </a:r>
            <a:r>
              <a:rPr lang="en-US" dirty="0"/>
              <a:t>((name) =&gt; console.log("Welcome, " + name));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Events are actions performed by users or the browser (e.g., clicks, </a:t>
            </a:r>
            <a:r>
              <a:rPr lang="en-GB" dirty="0" err="1"/>
              <a:t>keypresses</a:t>
            </a:r>
            <a:r>
              <a:rPr lang="en-GB" dirty="0"/>
              <a:t>, page loads).</a:t>
            </a:r>
          </a:p>
          <a:p>
            <a:r>
              <a:rPr lang="en-GB" b="1" dirty="0"/>
              <a:t>Adding Event Listeners</a:t>
            </a:r>
          </a:p>
          <a:p>
            <a:r>
              <a:rPr lang="en-GB" dirty="0"/>
              <a:t>Events can be handled using </a:t>
            </a:r>
            <a:r>
              <a:rPr lang="en-GB" b="1" dirty="0"/>
              <a:t>event listeners</a:t>
            </a:r>
            <a:r>
              <a:rPr lang="en-GB" dirty="0"/>
              <a:t> or inline event attributes.</a:t>
            </a:r>
          </a:p>
          <a:p>
            <a:r>
              <a:rPr lang="en-GB" b="1" dirty="0"/>
              <a:t>Method 1: Inline Event Handler</a:t>
            </a:r>
          </a:p>
          <a:p>
            <a:r>
              <a:rPr lang="en-GB" dirty="0"/>
              <a:t>&lt;button </a:t>
            </a:r>
            <a:r>
              <a:rPr lang="en-GB" dirty="0" err="1"/>
              <a:t>onclick</a:t>
            </a:r>
            <a:r>
              <a:rPr lang="en-GB" dirty="0"/>
              <a:t>="alert('Button clicked!')"&gt;Click Me&lt;/button&gt;</a:t>
            </a:r>
          </a:p>
          <a:p>
            <a:r>
              <a:rPr lang="nl-NL" dirty="0"/>
              <a:t>Method 2: JavaScript Event </a:t>
            </a:r>
            <a:r>
              <a:rPr lang="nl-NL" dirty="0" smtClean="0"/>
              <a:t>Listener</a:t>
            </a:r>
          </a:p>
          <a:p>
            <a:r>
              <a:rPr lang="en-US" dirty="0"/>
              <a:t>&lt;button id="</a:t>
            </a:r>
            <a:r>
              <a:rPr lang="en-US" dirty="0" err="1"/>
              <a:t>btn</a:t>
            </a:r>
            <a:r>
              <a:rPr lang="en-US" dirty="0"/>
              <a:t>"&gt;Click Me&lt;/button&gt;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btn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function() {</a:t>
            </a:r>
          </a:p>
          <a:p>
            <a:r>
              <a:rPr lang="en-US" dirty="0"/>
              <a:t>        alert("Button was clicked!");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6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Event Types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click </a:t>
            </a:r>
            <a:r>
              <a:rPr lang="en-GB" dirty="0"/>
              <a:t>– Triggered when an element is clicked</a:t>
            </a:r>
          </a:p>
          <a:p>
            <a:r>
              <a:rPr lang="en-GB" dirty="0" err="1"/>
              <a:t>mouseover</a:t>
            </a:r>
            <a:r>
              <a:rPr lang="en-GB" dirty="0"/>
              <a:t> – When the mouse moves over an element</a:t>
            </a:r>
          </a:p>
          <a:p>
            <a:r>
              <a:rPr lang="en-GB" dirty="0" err="1"/>
              <a:t>keydown</a:t>
            </a:r>
            <a:r>
              <a:rPr lang="en-GB" dirty="0"/>
              <a:t> – When a key is pressed</a:t>
            </a:r>
          </a:p>
          <a:p>
            <a:r>
              <a:rPr lang="en-GB" dirty="0"/>
              <a:t>change – When an input field is modified</a:t>
            </a:r>
          </a:p>
          <a:p>
            <a:r>
              <a:rPr lang="en-GB" dirty="0"/>
              <a:t>submit – When a form is submitted</a:t>
            </a:r>
          </a:p>
          <a:p>
            <a:r>
              <a:rPr lang="en-US" dirty="0"/>
              <a:t>&lt;input type="text" id="</a:t>
            </a:r>
            <a:r>
              <a:rPr lang="en-US" dirty="0" err="1"/>
              <a:t>nameField</a:t>
            </a:r>
            <a:r>
              <a:rPr lang="en-US" dirty="0"/>
              <a:t>" placeholder="Type here"&gt;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nameField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("input", function(event) {</a:t>
            </a:r>
          </a:p>
          <a:p>
            <a:r>
              <a:rPr lang="en-US" dirty="0"/>
              <a:t>        console.log("User typed: " + </a:t>
            </a:r>
            <a:r>
              <a:rPr lang="en-US" dirty="0" err="1"/>
              <a:t>event.target.value</a:t>
            </a:r>
            <a:r>
              <a:rPr lang="en-US" dirty="0"/>
              <a:t>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r>
              <a:rPr lang="en-GB" b="1" dirty="0" smtClean="0"/>
              <a:t>.Objects </a:t>
            </a:r>
            <a:r>
              <a:rPr lang="en-GB" b="1" dirty="0"/>
              <a:t>in JavaScript</a:t>
            </a:r>
          </a:p>
          <a:p>
            <a:r>
              <a:rPr lang="en-GB" dirty="0"/>
              <a:t>Objects store key-value pairs and are fundamental to JavaScript.</a:t>
            </a:r>
            <a:br>
              <a:rPr lang="en-GB" dirty="0"/>
            </a:br>
            <a:r>
              <a:rPr lang="en-GB" b="1" dirty="0"/>
              <a:t>Example</a:t>
            </a:r>
            <a:endParaRPr lang="en-GB" dirty="0"/>
          </a:p>
          <a:p>
            <a:r>
              <a:rPr lang="en-US" dirty="0"/>
              <a:t>let person = {</a:t>
            </a:r>
          </a:p>
          <a:p>
            <a:r>
              <a:rPr lang="en-US" dirty="0"/>
              <a:t>    name: "John",</a:t>
            </a:r>
          </a:p>
          <a:p>
            <a:r>
              <a:rPr lang="en-US" dirty="0"/>
              <a:t>    age: 30,</a:t>
            </a:r>
          </a:p>
          <a:p>
            <a:r>
              <a:rPr lang="en-US" dirty="0"/>
              <a:t>    greet: function() {</a:t>
            </a:r>
          </a:p>
          <a:p>
            <a:r>
              <a:rPr lang="en-US" dirty="0"/>
              <a:t>        console.log("Hello " + this.name);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console.log(person.name); // John</a:t>
            </a:r>
          </a:p>
          <a:p>
            <a:r>
              <a:rPr lang="en-US" dirty="0" err="1"/>
              <a:t>person.greet</a:t>
            </a:r>
            <a:r>
              <a:rPr lang="en-US" dirty="0"/>
              <a:t>(); // Hello John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Strings in JavaScript</a:t>
            </a:r>
          </a:p>
          <a:p>
            <a:r>
              <a:rPr lang="en-GB" dirty="0"/>
              <a:t>Strings are sequences of characters.</a:t>
            </a: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  <a:p>
            <a:r>
              <a:rPr lang="en-US" dirty="0"/>
              <a:t>let </a:t>
            </a:r>
            <a:r>
              <a:rPr lang="en-US" dirty="0" err="1"/>
              <a:t>str</a:t>
            </a:r>
            <a:r>
              <a:rPr lang="en-US" dirty="0"/>
              <a:t> = "Hello, JavaScript!";</a:t>
            </a:r>
          </a:p>
          <a:p>
            <a:r>
              <a:rPr lang="en-US" dirty="0"/>
              <a:t>console.log(</a:t>
            </a:r>
            <a:r>
              <a:rPr lang="en-US" dirty="0" err="1"/>
              <a:t>str.length</a:t>
            </a:r>
            <a:r>
              <a:rPr lang="en-US" dirty="0"/>
              <a:t>); // 18</a:t>
            </a:r>
          </a:p>
          <a:p>
            <a:r>
              <a:rPr lang="en-US" dirty="0"/>
              <a:t>console.log(</a:t>
            </a:r>
            <a:r>
              <a:rPr lang="en-US" dirty="0" err="1"/>
              <a:t>str.toUpperCase</a:t>
            </a:r>
            <a:r>
              <a:rPr lang="en-US" dirty="0"/>
              <a:t>()); // "HELLO, JAVASCRIPT</a:t>
            </a:r>
            <a:r>
              <a:rPr lang="en-US" dirty="0" smtClean="0"/>
              <a:t>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3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/>
          </a:bodyPr>
          <a:lstStyle/>
          <a:p>
            <a:r>
              <a:rPr lang="en-GB" dirty="0"/>
              <a:t>JavaScript is a powerful, high-level programming language primarily used for adding interactivity and dynamic </a:t>
            </a:r>
            <a:r>
              <a:rPr lang="en-GB" dirty="0" err="1"/>
              <a:t>behavior</a:t>
            </a:r>
            <a:r>
              <a:rPr lang="en-GB" dirty="0"/>
              <a:t> to websites. It is one of the core technologies of </a:t>
            </a:r>
            <a:r>
              <a:rPr lang="en-GB" dirty="0" smtClean="0"/>
              <a:t>the </a:t>
            </a:r>
            <a:r>
              <a:rPr lang="en-GB" dirty="0"/>
              <a:t>web, alongside HTML and CSS</a:t>
            </a:r>
            <a:r>
              <a:rPr lang="en-GB" dirty="0" smtClean="0"/>
              <a:t>.</a:t>
            </a:r>
          </a:p>
          <a:p>
            <a:r>
              <a:rPr lang="en-GB" b="1" dirty="0"/>
              <a:t>Overview of JavaScript</a:t>
            </a:r>
          </a:p>
          <a:p>
            <a:r>
              <a:rPr lang="en-GB" dirty="0"/>
              <a:t>JavaScript was created in 1995 by Brendan </a:t>
            </a:r>
            <a:r>
              <a:rPr lang="en-GB" dirty="0" err="1"/>
              <a:t>Eich</a:t>
            </a:r>
            <a:r>
              <a:rPr lang="en-GB" dirty="0"/>
              <a:t> while working at Netscape.</a:t>
            </a:r>
          </a:p>
          <a:p>
            <a:r>
              <a:rPr lang="en-GB" dirty="0"/>
              <a:t>It is a </a:t>
            </a:r>
            <a:r>
              <a:rPr lang="en-GB" b="1" dirty="0"/>
              <a:t>client-side</a:t>
            </a:r>
            <a:r>
              <a:rPr lang="en-GB" dirty="0"/>
              <a:t> language (runs in the browser) but can also be used </a:t>
            </a:r>
            <a:r>
              <a:rPr lang="en-GB" b="1" dirty="0"/>
              <a:t>server-side</a:t>
            </a:r>
            <a:r>
              <a:rPr lang="en-GB" dirty="0"/>
              <a:t> with environments like Node.js.</a:t>
            </a:r>
          </a:p>
          <a:p>
            <a:r>
              <a:rPr lang="en-GB" dirty="0"/>
              <a:t>JavaScript allows you to create dynamic and interactive web applications.</a:t>
            </a:r>
          </a:p>
          <a:p>
            <a:r>
              <a:rPr lang="en-GB" dirty="0"/>
              <a:t>It is widely used in web development, mobile app development, game development, and server-side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96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Numbers in JavaScript</a:t>
            </a:r>
          </a:p>
          <a:p>
            <a:r>
              <a:rPr lang="en-GB" dirty="0"/>
              <a:t>JavaScript handles numbers as 64-bit floating points.</a:t>
            </a: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  <a:p>
            <a:r>
              <a:rPr lang="en-US" dirty="0"/>
              <a:t>let </a:t>
            </a:r>
            <a:r>
              <a:rPr lang="en-US" dirty="0" err="1"/>
              <a:t>num</a:t>
            </a:r>
            <a:r>
              <a:rPr lang="en-US" dirty="0"/>
              <a:t> = 42;</a:t>
            </a:r>
          </a:p>
          <a:p>
            <a:r>
              <a:rPr lang="en-US" dirty="0"/>
              <a:t>console.log(</a:t>
            </a:r>
            <a:r>
              <a:rPr lang="en-US" dirty="0" err="1"/>
              <a:t>num.toFixed</a:t>
            </a:r>
            <a:r>
              <a:rPr lang="en-US" dirty="0"/>
              <a:t>(2)); // "42.00"</a:t>
            </a:r>
          </a:p>
          <a:p>
            <a:r>
              <a:rPr lang="en-US" dirty="0"/>
              <a:t>console.log(</a:t>
            </a:r>
            <a:r>
              <a:rPr lang="en-US" dirty="0" err="1"/>
              <a:t>Math.sqrt</a:t>
            </a:r>
            <a:r>
              <a:rPr lang="en-US" dirty="0"/>
              <a:t>(16)); // 4</a:t>
            </a:r>
          </a:p>
          <a:p>
            <a:r>
              <a:rPr lang="en-US" dirty="0"/>
              <a:t>console.log(</a:t>
            </a:r>
            <a:r>
              <a:rPr lang="en-US" dirty="0" err="1"/>
              <a:t>Number.parseInt</a:t>
            </a:r>
            <a:r>
              <a:rPr lang="en-US" dirty="0"/>
              <a:t>("100px")); //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2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Arrays in JavaScript</a:t>
            </a:r>
          </a:p>
          <a:p>
            <a:r>
              <a:rPr lang="en-GB" dirty="0"/>
              <a:t>Arrays store multiple values in an ordered list.</a:t>
            </a: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  <a:p>
            <a:r>
              <a:rPr lang="en-US" dirty="0"/>
              <a:t>let fruits = ["Apple", "Banana", "Cherry"];</a:t>
            </a:r>
          </a:p>
          <a:p>
            <a:r>
              <a:rPr lang="en-US" dirty="0"/>
              <a:t>console.log(</a:t>
            </a:r>
            <a:r>
              <a:rPr lang="en-US" dirty="0" err="1"/>
              <a:t>fruits.length</a:t>
            </a:r>
            <a:r>
              <a:rPr lang="en-US" dirty="0"/>
              <a:t>); // 3</a:t>
            </a:r>
          </a:p>
          <a:p>
            <a:r>
              <a:rPr lang="en-US" dirty="0" err="1"/>
              <a:t>fruits.push</a:t>
            </a:r>
            <a:r>
              <a:rPr lang="en-US" dirty="0"/>
              <a:t>("Mango"); // Add element</a:t>
            </a:r>
          </a:p>
          <a:p>
            <a:r>
              <a:rPr lang="en-US" dirty="0"/>
              <a:t>console.log(</a:t>
            </a:r>
            <a:r>
              <a:rPr lang="en-US" dirty="0" err="1"/>
              <a:t>fruits.join</a:t>
            </a:r>
            <a:r>
              <a:rPr lang="en-US" dirty="0"/>
              <a:t>(", ")); // "Apple, Banana, Cherry, Mango"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9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Error Object in JavaScript</a:t>
            </a:r>
          </a:p>
          <a:p>
            <a:r>
              <a:rPr lang="en-GB" dirty="0"/>
              <a:t>JavaScript handles errors using try...catch.</a:t>
            </a: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  <a:p>
            <a:r>
              <a:rPr lang="en-GB" dirty="0"/>
              <a:t>try {</a:t>
            </a:r>
          </a:p>
          <a:p>
            <a:r>
              <a:rPr lang="en-GB" dirty="0"/>
              <a:t>    throw new Error("Something went wrong!");</a:t>
            </a:r>
          </a:p>
          <a:p>
            <a:r>
              <a:rPr lang="en-GB" dirty="0"/>
              <a:t>} catch (err) {</a:t>
            </a:r>
          </a:p>
          <a:p>
            <a:r>
              <a:rPr lang="en-GB" dirty="0"/>
              <a:t>    console.log(</a:t>
            </a:r>
            <a:r>
              <a:rPr lang="en-GB" dirty="0" err="1"/>
              <a:t>err.message</a:t>
            </a:r>
            <a:r>
              <a:rPr lang="en-GB" dirty="0"/>
              <a:t>); // "Something went wrong!"</a:t>
            </a:r>
          </a:p>
          <a:p>
            <a:r>
              <a:rPr lang="en-GB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2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 Type Conversion in JavaScript</a:t>
            </a:r>
          </a:p>
          <a:p>
            <a:r>
              <a:rPr lang="en-US" dirty="0"/>
              <a:t>JavaScript allows implicit and explicit type conversion.</a:t>
            </a:r>
            <a:br>
              <a:rPr lang="en-US" dirty="0"/>
            </a:br>
            <a:r>
              <a:rPr lang="en-US" b="1" dirty="0"/>
              <a:t>Example</a:t>
            </a:r>
            <a:r>
              <a:rPr lang="en-US" b="1" dirty="0" smtClean="0"/>
              <a:t>:</a:t>
            </a:r>
          </a:p>
          <a:p>
            <a:r>
              <a:rPr lang="en-US" dirty="0"/>
              <a:t>console.log(Number("123")); // 123</a:t>
            </a:r>
          </a:p>
          <a:p>
            <a:r>
              <a:rPr lang="en-US" dirty="0"/>
              <a:t>console.log(String(100)); // "100"</a:t>
            </a:r>
          </a:p>
          <a:p>
            <a:r>
              <a:rPr lang="en-US" dirty="0"/>
              <a:t>console.log(Boolean(0)); // false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DOM (Document Object Model)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Introduction to DOM</a:t>
            </a:r>
          </a:p>
          <a:p>
            <a:r>
              <a:rPr lang="en-GB" dirty="0"/>
              <a:t>The </a:t>
            </a:r>
            <a:r>
              <a:rPr lang="en-GB" b="1" dirty="0"/>
              <a:t>Document Object Model (DOM)</a:t>
            </a:r>
            <a:r>
              <a:rPr lang="en-GB" dirty="0"/>
              <a:t> represents the structure of an HTML document as a tree-like hierarchy, where each element is a node. JavaScript can manipulate the DOM to dynamically update content, styles, and structure.</a:t>
            </a:r>
          </a:p>
          <a:p>
            <a:r>
              <a:rPr lang="en-US" b="1" dirty="0"/>
              <a:t>Discussing DOM in JavaScript</a:t>
            </a:r>
          </a:p>
          <a:p>
            <a:r>
              <a:rPr lang="en-US" dirty="0"/>
              <a:t>JavaScript uses the DOM to modify web pages dynamically.</a:t>
            </a:r>
          </a:p>
          <a:p>
            <a:r>
              <a:rPr lang="en-US" dirty="0"/>
              <a:t>DOM represents HTML elements as objects (document object).</a:t>
            </a:r>
          </a:p>
          <a:p>
            <a:r>
              <a:rPr lang="en-US" dirty="0"/>
              <a:t>Allows interaction with HTML elements, styles, and attributes.</a:t>
            </a:r>
          </a:p>
          <a:p>
            <a:r>
              <a:rPr lang="en-US" dirty="0"/>
              <a:t>Provides event handling methods for user interactions.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console.log(</a:t>
            </a:r>
            <a:r>
              <a:rPr lang="en-US" dirty="0" err="1"/>
              <a:t>document.title</a:t>
            </a:r>
            <a:r>
              <a:rPr lang="en-US" dirty="0"/>
              <a:t>); // Logs the page title</a:t>
            </a:r>
          </a:p>
          <a:p>
            <a:r>
              <a:rPr lang="en-US" dirty="0" err="1"/>
              <a:t>document.body.style.backgroundColor</a:t>
            </a:r>
            <a:r>
              <a:rPr lang="en-US" dirty="0"/>
              <a:t> = "</a:t>
            </a:r>
            <a:r>
              <a:rPr lang="en-US" dirty="0" err="1"/>
              <a:t>lightblue</a:t>
            </a:r>
            <a:r>
              <a:rPr lang="en-US" dirty="0"/>
              <a:t>"; // Changes background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6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4" y="2057400"/>
            <a:ext cx="7657240" cy="4191000"/>
          </a:xfrm>
        </p:spPr>
      </p:pic>
    </p:spTree>
    <p:extLst>
      <p:ext uri="{BB962C8B-B14F-4D97-AF65-F5344CB8AC3E}">
        <p14:creationId xmlns:p14="http://schemas.microsoft.com/office/powerpoint/2010/main" val="236840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Ways to Access HTML Elements Using DOM</a:t>
            </a:r>
          </a:p>
          <a:p>
            <a:r>
              <a:rPr lang="en-US" b="1" dirty="0"/>
              <a:t>By </a:t>
            </a:r>
            <a:r>
              <a:rPr lang="en-US" b="1" dirty="0" smtClean="0"/>
              <a:t>ID:</a:t>
            </a:r>
            <a:endParaRPr lang="en-US" dirty="0"/>
          </a:p>
          <a:p>
            <a:r>
              <a:rPr lang="en-US" dirty="0"/>
              <a:t>let element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myId</a:t>
            </a:r>
            <a:r>
              <a:rPr lang="en-US" dirty="0"/>
              <a:t>"); </a:t>
            </a:r>
          </a:p>
          <a:p>
            <a:r>
              <a:rPr lang="en-US" b="1" dirty="0"/>
              <a:t>By Class </a:t>
            </a:r>
            <a:r>
              <a:rPr lang="en-US" b="1" dirty="0" err="1" smtClean="0"/>
              <a:t>Name:</a:t>
            </a:r>
            <a:r>
              <a:rPr lang="en-US" dirty="0" err="1" smtClean="0"/>
              <a:t>j</a:t>
            </a:r>
            <a:endParaRPr lang="en-US" dirty="0"/>
          </a:p>
          <a:p>
            <a:r>
              <a:rPr lang="en-US" dirty="0"/>
              <a:t>let elements = </a:t>
            </a:r>
            <a:r>
              <a:rPr lang="en-US" dirty="0" err="1"/>
              <a:t>document.getElementsByClassName</a:t>
            </a:r>
            <a:r>
              <a:rPr lang="en-US" dirty="0"/>
              <a:t>("</a:t>
            </a:r>
            <a:r>
              <a:rPr lang="en-US" dirty="0" err="1"/>
              <a:t>myClass</a:t>
            </a:r>
            <a:r>
              <a:rPr lang="en-US" dirty="0"/>
              <a:t>"); </a:t>
            </a:r>
          </a:p>
          <a:p>
            <a:r>
              <a:rPr lang="en-US" b="1" dirty="0"/>
              <a:t>By Tag </a:t>
            </a:r>
            <a:r>
              <a:rPr lang="en-US" b="1" dirty="0" smtClean="0"/>
              <a:t>Name:</a:t>
            </a:r>
            <a:endParaRPr lang="en-US" dirty="0"/>
          </a:p>
          <a:p>
            <a:r>
              <a:rPr lang="en-US" dirty="0"/>
              <a:t>let elements = </a:t>
            </a:r>
            <a:r>
              <a:rPr lang="en-US" dirty="0" err="1"/>
              <a:t>document.getElementsByTagName</a:t>
            </a:r>
            <a:r>
              <a:rPr lang="en-US" dirty="0"/>
              <a:t>("p"); </a:t>
            </a:r>
          </a:p>
          <a:p>
            <a:r>
              <a:rPr lang="en-US" b="1" dirty="0"/>
              <a:t>By Query </a:t>
            </a:r>
            <a:r>
              <a:rPr lang="en-US" b="1" dirty="0" smtClean="0"/>
              <a:t>Selector:</a:t>
            </a:r>
            <a:endParaRPr lang="en-US" dirty="0"/>
          </a:p>
          <a:p>
            <a:r>
              <a:rPr lang="en-US" dirty="0"/>
              <a:t>let element = </a:t>
            </a:r>
            <a:r>
              <a:rPr lang="en-US" dirty="0" err="1"/>
              <a:t>document.querySelector</a:t>
            </a:r>
            <a:r>
              <a:rPr lang="en-US" dirty="0"/>
              <a:t>(".</a:t>
            </a:r>
            <a:r>
              <a:rPr lang="en-US" dirty="0" err="1"/>
              <a:t>myClass</a:t>
            </a:r>
            <a:r>
              <a:rPr lang="en-US" dirty="0"/>
              <a:t>"); let </a:t>
            </a:r>
            <a:r>
              <a:rPr lang="en-US" dirty="0" err="1"/>
              <a:t>allElements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("div"); </a:t>
            </a:r>
          </a:p>
          <a:p>
            <a:r>
              <a:rPr lang="en-US" b="1" dirty="0"/>
              <a:t>12.4 Accessing Styles Using </a:t>
            </a:r>
            <a:r>
              <a:rPr lang="en-US" b="1" dirty="0" smtClean="0"/>
              <a:t>DOM</a:t>
            </a:r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style.color</a:t>
            </a:r>
            <a:r>
              <a:rPr lang="en-US" dirty="0"/>
              <a:t> = "red"; </a:t>
            </a:r>
            <a:r>
              <a:rPr lang="en-US" dirty="0" err="1"/>
              <a:t>document.querySelector</a:t>
            </a:r>
            <a:r>
              <a:rPr lang="en-US" dirty="0"/>
              <a:t>("p").</a:t>
            </a:r>
            <a:r>
              <a:rPr lang="en-US" dirty="0" err="1"/>
              <a:t>style.fontSize</a:t>
            </a:r>
            <a:r>
              <a:rPr lang="en-US" dirty="0"/>
              <a:t> = "20px"; </a:t>
            </a:r>
          </a:p>
          <a:p>
            <a:r>
              <a:rPr lang="en-US" b="1" dirty="0"/>
              <a:t>12.5 Add Event Listener Using </a:t>
            </a:r>
            <a:r>
              <a:rPr lang="en-US" b="1" dirty="0" smtClean="0"/>
              <a:t>DOM</a:t>
            </a:r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myButton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function() { alert("Button Clicked!"); }); </a:t>
            </a:r>
          </a:p>
          <a:p>
            <a:r>
              <a:rPr lang="en-US" b="1" dirty="0"/>
              <a:t>12.6 Add Event Handler to an </a:t>
            </a:r>
            <a:r>
              <a:rPr lang="en-US" b="1" dirty="0" smtClean="0"/>
              <a:t>Element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btn</a:t>
            </a:r>
            <a:r>
              <a:rPr lang="en-US" dirty="0"/>
              <a:t>"); </a:t>
            </a:r>
            <a:r>
              <a:rPr lang="en-US" dirty="0" err="1"/>
              <a:t>btn.onclick</a:t>
            </a:r>
            <a:r>
              <a:rPr lang="en-US" dirty="0"/>
              <a:t> = function() { alert("Button was clicked!"); };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9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b="1" dirty="0"/>
              <a:t>Remove Event Listener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showMessage</a:t>
            </a:r>
            <a:r>
              <a:rPr lang="en-US" dirty="0"/>
              <a:t>() { alert("Hello!"); } let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btn</a:t>
            </a:r>
            <a:r>
              <a:rPr lang="en-US" dirty="0"/>
              <a:t>"); </a:t>
            </a:r>
            <a:r>
              <a:rPr lang="en-US" dirty="0" err="1"/>
              <a:t>btn.addEventListener</a:t>
            </a:r>
            <a:r>
              <a:rPr lang="en-US" dirty="0"/>
              <a:t>("click", </a:t>
            </a:r>
            <a:r>
              <a:rPr lang="en-US" dirty="0" err="1"/>
              <a:t>showMessage</a:t>
            </a:r>
            <a:r>
              <a:rPr lang="en-US" dirty="0"/>
              <a:t>); // Removing event listener </a:t>
            </a:r>
            <a:r>
              <a:rPr lang="en-US" dirty="0" err="1"/>
              <a:t>btn.removeEventListener</a:t>
            </a:r>
            <a:r>
              <a:rPr lang="en-US" dirty="0"/>
              <a:t>("click", </a:t>
            </a:r>
            <a:r>
              <a:rPr lang="en-US" dirty="0" err="1"/>
              <a:t>showMessage</a:t>
            </a:r>
            <a:r>
              <a:rPr lang="en-US" dirty="0"/>
              <a:t>); </a:t>
            </a:r>
          </a:p>
          <a:p>
            <a:r>
              <a:rPr lang="en-US" b="1" dirty="0"/>
              <a:t>12.8 Create a New HTML Element Using DOM</a:t>
            </a:r>
          </a:p>
          <a:p>
            <a:r>
              <a:rPr lang="en-US" dirty="0" smtClean="0"/>
              <a:t>let </a:t>
            </a:r>
            <a:r>
              <a:rPr lang="en-US" dirty="0" err="1"/>
              <a:t>newElement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("p"); </a:t>
            </a:r>
            <a:r>
              <a:rPr lang="en-US" dirty="0" err="1"/>
              <a:t>newElement.textContent</a:t>
            </a:r>
            <a:r>
              <a:rPr lang="en-US" dirty="0"/>
              <a:t> = "This is a new paragraph."; </a:t>
            </a:r>
            <a:r>
              <a:rPr lang="en-US" dirty="0" err="1"/>
              <a:t>document.body.appendChild</a:t>
            </a:r>
            <a:r>
              <a:rPr lang="en-US" dirty="0"/>
              <a:t>(</a:t>
            </a:r>
            <a:r>
              <a:rPr lang="en-US" dirty="0" err="1"/>
              <a:t>newElement</a:t>
            </a:r>
            <a:r>
              <a:rPr lang="en-US" dirty="0"/>
              <a:t>); </a:t>
            </a:r>
          </a:p>
          <a:p>
            <a:r>
              <a:rPr lang="en-US" b="1" dirty="0"/>
              <a:t>12.9 Remove an HTML Element Using DOM</a:t>
            </a:r>
          </a:p>
          <a:p>
            <a:r>
              <a:rPr lang="en-US" dirty="0" smtClean="0"/>
              <a:t>let </a:t>
            </a:r>
            <a:r>
              <a:rPr lang="en-US" dirty="0"/>
              <a:t>element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removeMe</a:t>
            </a:r>
            <a:r>
              <a:rPr lang="en-US" dirty="0"/>
              <a:t>"); </a:t>
            </a:r>
            <a:r>
              <a:rPr lang="en-US" dirty="0" err="1"/>
              <a:t>element.parentNode.removeChild</a:t>
            </a:r>
            <a:r>
              <a:rPr lang="en-US" dirty="0"/>
              <a:t>(element);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smtClean="0"/>
              <a:t>Introduction </a:t>
            </a:r>
            <a:r>
              <a:rPr lang="en-GB" b="1"/>
              <a:t>to </a:t>
            </a:r>
            <a:r>
              <a:rPr lang="en-GB" b="1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AJAX </a:t>
            </a:r>
            <a:r>
              <a:rPr lang="en-GB" dirty="0"/>
              <a:t>(</a:t>
            </a:r>
            <a:r>
              <a:rPr lang="en-GB" b="1" dirty="0"/>
              <a:t>Asynchronous JavaScript and XML</a:t>
            </a:r>
            <a:r>
              <a:rPr lang="en-GB" dirty="0"/>
              <a:t>) is a technique for loading data asynchronously without reloading the entire webpage. It allows web applications to send and retrieve data from a server in the background.</a:t>
            </a:r>
          </a:p>
          <a:p>
            <a:r>
              <a:rPr lang="en-GB" dirty="0"/>
              <a:t>Example: Fetching data without refreshing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3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1.2 Features and Capabilities of JavaScript</a:t>
            </a:r>
          </a:p>
          <a:p>
            <a:r>
              <a:rPr lang="en-GB" b="1" dirty="0"/>
              <a:t>Lightweight &amp; Interpreted:</a:t>
            </a:r>
            <a:r>
              <a:rPr lang="en-GB" dirty="0"/>
              <a:t> Runs directly in browsers without compilation.</a:t>
            </a:r>
          </a:p>
          <a:p>
            <a:r>
              <a:rPr lang="en-GB" b="1" dirty="0"/>
              <a:t>Dynamic Typing:</a:t>
            </a:r>
            <a:r>
              <a:rPr lang="en-GB" dirty="0"/>
              <a:t> No need to specify data types explicitly.</a:t>
            </a:r>
          </a:p>
          <a:p>
            <a:r>
              <a:rPr lang="en-GB" b="1" dirty="0"/>
              <a:t>Object-Oriented &amp; Prototype-Based:</a:t>
            </a:r>
            <a:r>
              <a:rPr lang="en-GB" dirty="0"/>
              <a:t> Supports objects and prototypes instead of traditional classes.</a:t>
            </a:r>
          </a:p>
          <a:p>
            <a:r>
              <a:rPr lang="en-GB" b="1" dirty="0"/>
              <a:t>Event-Driven &amp; Asynchronous:</a:t>
            </a:r>
            <a:r>
              <a:rPr lang="en-GB" dirty="0"/>
              <a:t> Supports event handling and asynchronous programming with </a:t>
            </a:r>
            <a:r>
              <a:rPr lang="en-GB" dirty="0" err="1"/>
              <a:t>callbacks</a:t>
            </a:r>
            <a:r>
              <a:rPr lang="en-GB" dirty="0"/>
              <a:t>, promises, and </a:t>
            </a:r>
            <a:r>
              <a:rPr lang="en-GB" dirty="0" err="1"/>
              <a:t>async</a:t>
            </a:r>
            <a:r>
              <a:rPr lang="en-GB" dirty="0"/>
              <a:t>/await.</a:t>
            </a:r>
          </a:p>
          <a:p>
            <a:r>
              <a:rPr lang="en-GB" b="1" dirty="0"/>
              <a:t>Platform Independent:</a:t>
            </a:r>
            <a:r>
              <a:rPr lang="en-GB" dirty="0"/>
              <a:t> Runs on any operating system and browser.</a:t>
            </a:r>
          </a:p>
          <a:p>
            <a:r>
              <a:rPr lang="en-GB" b="1" dirty="0"/>
              <a:t>DOM Manipulation:</a:t>
            </a:r>
            <a:r>
              <a:rPr lang="en-GB" dirty="0"/>
              <a:t> Can dynamically update and modify HTML &amp; CSS.</a:t>
            </a:r>
          </a:p>
          <a:p>
            <a:r>
              <a:rPr lang="en-GB" b="1" dirty="0"/>
              <a:t>Supports APIs:</a:t>
            </a:r>
            <a:r>
              <a:rPr lang="en-GB" dirty="0"/>
              <a:t> Integrates with APIs such as Fetch API, </a:t>
            </a:r>
            <a:r>
              <a:rPr lang="en-GB" dirty="0" err="1"/>
              <a:t>WebSockets</a:t>
            </a:r>
            <a:r>
              <a:rPr lang="en-GB" dirty="0"/>
              <a:t>, and </a:t>
            </a:r>
            <a:r>
              <a:rPr lang="en-GB" dirty="0" err="1"/>
              <a:t>Geolocation</a:t>
            </a:r>
            <a:r>
              <a:rPr lang="en-GB" dirty="0"/>
              <a:t> API.</a:t>
            </a:r>
          </a:p>
          <a:p>
            <a:r>
              <a:rPr lang="en-GB" b="1" dirty="0"/>
              <a:t>1.3 Setting up a JavaScript Environment</a:t>
            </a:r>
          </a:p>
          <a:p>
            <a:r>
              <a:rPr lang="en-GB" b="1" dirty="0"/>
              <a:t>1.3.1 Running JavaScript in a Browser</a:t>
            </a:r>
          </a:p>
          <a:p>
            <a:r>
              <a:rPr lang="en-GB" dirty="0"/>
              <a:t>JavaScript can be written inside an HTML file using the &lt;script&gt; tag.</a:t>
            </a:r>
          </a:p>
          <a:p>
            <a:r>
              <a:rPr lang="en-GB" dirty="0"/>
              <a:t>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&lt;title&gt;JavaScript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&lt;h1&gt;Welcome to JavaScript&lt;/h1&gt;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alert("Hello, JavaScript!");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External JavaScript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Instead of writing JavaScript inside HTML, you can save it in a separate .</a:t>
            </a:r>
            <a:r>
              <a:rPr lang="en-GB" dirty="0" err="1"/>
              <a:t>js</a:t>
            </a:r>
            <a:r>
              <a:rPr lang="en-GB" dirty="0"/>
              <a:t> file and link it using the &lt;script&gt; tag.</a:t>
            </a:r>
          </a:p>
          <a:p>
            <a:r>
              <a:rPr lang="en-GB" dirty="0"/>
              <a:t>Example: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&lt;title&gt;JavaScript Example&lt;/title&gt;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="script.js"&gt;&lt;/script&gt;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&lt;h1&gt;JavaScript External File&lt;/h1&gt;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r>
              <a:rPr lang="en-GB" dirty="0"/>
              <a:t>alert("This is an external JavaScript file</a:t>
            </a:r>
            <a:r>
              <a:rPr lang="en-GB" dirty="0" smtClean="0"/>
              <a:t>!"); // in script.js file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Browser Developer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modern browsers (Chrome, Firefox, Edge) have a </a:t>
            </a:r>
            <a:r>
              <a:rPr lang="en-GB" b="1" dirty="0"/>
              <a:t>JavaScript Console</a:t>
            </a:r>
            <a:r>
              <a:rPr lang="en-GB" dirty="0"/>
              <a:t> that allows running JavaScript directly.</a:t>
            </a:r>
          </a:p>
          <a:p>
            <a:r>
              <a:rPr lang="en-GB" dirty="0"/>
              <a:t>Open Chrome, press </a:t>
            </a:r>
            <a:r>
              <a:rPr lang="en-GB" b="1" dirty="0"/>
              <a:t>F12</a:t>
            </a:r>
            <a:r>
              <a:rPr lang="en-GB" dirty="0"/>
              <a:t> or </a:t>
            </a:r>
            <a:r>
              <a:rPr lang="en-GB" b="1" dirty="0"/>
              <a:t>Ctrl + Shift + I</a:t>
            </a:r>
            <a:r>
              <a:rPr lang="en-GB" dirty="0"/>
              <a:t>, then go to the "Console" tab.</a:t>
            </a:r>
          </a:p>
          <a:p>
            <a:r>
              <a:rPr lang="en-GB" dirty="0"/>
              <a:t>Type the following and press </a:t>
            </a:r>
            <a:r>
              <a:rPr lang="en-GB" smtClean="0"/>
              <a:t>Enter: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console.log("Hello, JavaScript!");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8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Writing and Executing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Writing JavaScript Code</a:t>
            </a:r>
          </a:p>
          <a:p>
            <a:r>
              <a:rPr lang="en-US" dirty="0"/>
              <a:t>You can write JavaScript code in:</a:t>
            </a:r>
          </a:p>
          <a:p>
            <a:r>
              <a:rPr lang="en-US" dirty="0"/>
              <a:t>Inline within an HTML file (&lt;script&gt; tag).</a:t>
            </a:r>
          </a:p>
          <a:p>
            <a:r>
              <a:rPr lang="en-US" dirty="0"/>
              <a:t>An external .</a:t>
            </a:r>
            <a:r>
              <a:rPr lang="en-US" dirty="0" err="1"/>
              <a:t>js</a:t>
            </a:r>
            <a:r>
              <a:rPr lang="en-US" dirty="0"/>
              <a:t> file.</a:t>
            </a:r>
          </a:p>
          <a:p>
            <a:r>
              <a:rPr lang="en-US" dirty="0"/>
              <a:t>Browser Developer Console.</a:t>
            </a:r>
          </a:p>
          <a:p>
            <a:r>
              <a:rPr lang="en-US" b="1" dirty="0" smtClean="0"/>
              <a:t>Executing </a:t>
            </a:r>
            <a:r>
              <a:rPr lang="en-US" b="1" dirty="0"/>
              <a:t>JavaScript Code</a:t>
            </a:r>
          </a:p>
          <a:p>
            <a:r>
              <a:rPr lang="en-US" b="1" dirty="0"/>
              <a:t>Direct Execution in Browser:</a:t>
            </a:r>
            <a:r>
              <a:rPr lang="en-US" dirty="0"/>
              <a:t> Runs when a webpage loads.</a:t>
            </a:r>
          </a:p>
          <a:p>
            <a:r>
              <a:rPr lang="en-US" b="1" dirty="0"/>
              <a:t>On Event Trigger:</a:t>
            </a:r>
            <a:r>
              <a:rPr lang="en-US" dirty="0"/>
              <a:t> Runs when an event occurs (e.g., button click).</a:t>
            </a:r>
          </a:p>
          <a:p>
            <a:r>
              <a:rPr lang="en-US" b="1" dirty="0"/>
              <a:t>Using Node.js:</a:t>
            </a:r>
            <a:r>
              <a:rPr lang="en-US" dirty="0"/>
              <a:t> Can be executed on the server-side by installing Node.js.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r>
              <a:rPr lang="en-US" dirty="0"/>
              <a:t>console.log("JavaScript is working!");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JavaScript is a </a:t>
            </a:r>
            <a:r>
              <a:rPr lang="en-GB" b="1" dirty="0"/>
              <a:t>loosely typed, interpreted language</a:t>
            </a:r>
            <a:r>
              <a:rPr lang="en-GB" dirty="0"/>
              <a:t> that allows developers to create dynamic and interactive web applications. It follows a </a:t>
            </a:r>
            <a:r>
              <a:rPr lang="en-GB" b="1" dirty="0"/>
              <a:t>syntax similar to C-based languages</a:t>
            </a:r>
            <a:r>
              <a:rPr lang="en-GB" dirty="0"/>
              <a:t> and is used for various purposes, such as DOM </a:t>
            </a:r>
            <a:r>
              <a:rPr lang="en-GB" dirty="0" smtClean="0"/>
              <a:t>manipulation</a:t>
            </a:r>
            <a:r>
              <a:rPr lang="en-GB" dirty="0"/>
              <a:t>, event handling, and AJAX calls</a:t>
            </a:r>
            <a:r>
              <a:rPr lang="en-GB" dirty="0" smtClean="0"/>
              <a:t>.</a:t>
            </a:r>
          </a:p>
          <a:p>
            <a:r>
              <a:rPr lang="en-GB" b="1" dirty="0"/>
              <a:t>Variables and Data Types</a:t>
            </a:r>
          </a:p>
          <a:p>
            <a:r>
              <a:rPr lang="en-GB" dirty="0"/>
              <a:t>JavaScript has three ways to declare variables:</a:t>
            </a:r>
          </a:p>
          <a:p>
            <a:r>
              <a:rPr lang="en-GB" b="1" dirty="0" err="1"/>
              <a:t>var</a:t>
            </a:r>
            <a:r>
              <a:rPr lang="en-GB" dirty="0"/>
              <a:t> (function-scoped, </a:t>
            </a:r>
            <a:r>
              <a:rPr lang="en-GB" dirty="0" err="1"/>
              <a:t>outdated</a:t>
            </a:r>
            <a:r>
              <a:rPr lang="en-GB" dirty="0"/>
              <a:t>)</a:t>
            </a:r>
          </a:p>
          <a:p>
            <a:r>
              <a:rPr lang="en-GB" b="1" dirty="0"/>
              <a:t>let</a:t>
            </a:r>
            <a:r>
              <a:rPr lang="en-GB" dirty="0"/>
              <a:t> (block-scoped, recommended)</a:t>
            </a:r>
          </a:p>
          <a:p>
            <a:r>
              <a:rPr lang="en-GB" b="1" dirty="0" err="1"/>
              <a:t>const</a:t>
            </a:r>
            <a:r>
              <a:rPr lang="en-GB" dirty="0"/>
              <a:t> (block-scoped, immutable)</a:t>
            </a:r>
          </a:p>
          <a:p>
            <a:r>
              <a:rPr lang="en-GB" dirty="0" err="1"/>
              <a:t>var</a:t>
            </a:r>
            <a:r>
              <a:rPr lang="en-GB" dirty="0"/>
              <a:t> name = "John"; // Can be </a:t>
            </a:r>
            <a:r>
              <a:rPr lang="en-GB" dirty="0" err="1"/>
              <a:t>redeclared</a:t>
            </a:r>
            <a:endParaRPr lang="en-GB" dirty="0"/>
          </a:p>
          <a:p>
            <a:r>
              <a:rPr lang="en-GB" dirty="0"/>
              <a:t>let age = 25;      // Cannot be </a:t>
            </a:r>
            <a:r>
              <a:rPr lang="en-GB" dirty="0" err="1"/>
              <a:t>redeclared</a:t>
            </a:r>
            <a:r>
              <a:rPr lang="en-GB" dirty="0"/>
              <a:t> in the same scope</a:t>
            </a:r>
          </a:p>
          <a:p>
            <a:r>
              <a:rPr lang="en-GB" dirty="0" err="1"/>
              <a:t>const</a:t>
            </a:r>
            <a:r>
              <a:rPr lang="en-GB" dirty="0"/>
              <a:t> PI = 3.14;   // Cannot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Primitive Data Types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String</a:t>
            </a:r>
            <a:r>
              <a:rPr lang="en-GB" dirty="0" smtClean="0"/>
              <a:t> </a:t>
            </a:r>
            <a:r>
              <a:rPr lang="en-GB" dirty="0"/>
              <a:t>– "Hello"</a:t>
            </a:r>
          </a:p>
          <a:p>
            <a:r>
              <a:rPr lang="en-GB" b="1" dirty="0"/>
              <a:t>Number</a:t>
            </a:r>
            <a:r>
              <a:rPr lang="en-GB" dirty="0"/>
              <a:t> – 42</a:t>
            </a:r>
          </a:p>
          <a:p>
            <a:r>
              <a:rPr lang="en-GB" b="1" dirty="0"/>
              <a:t>Boolean</a:t>
            </a:r>
            <a:r>
              <a:rPr lang="en-GB" dirty="0"/>
              <a:t> – true / false</a:t>
            </a:r>
          </a:p>
          <a:p>
            <a:r>
              <a:rPr lang="en-GB" b="1" dirty="0"/>
              <a:t>Undefined</a:t>
            </a:r>
            <a:r>
              <a:rPr lang="en-GB" dirty="0"/>
              <a:t> – A variable declared but not assigned</a:t>
            </a:r>
          </a:p>
          <a:p>
            <a:r>
              <a:rPr lang="en-GB" b="1" dirty="0"/>
              <a:t>Null</a:t>
            </a:r>
            <a:r>
              <a:rPr lang="en-GB" dirty="0"/>
              <a:t> – A variable with no value</a:t>
            </a:r>
          </a:p>
          <a:p>
            <a:r>
              <a:rPr lang="en-GB" b="1" dirty="0"/>
              <a:t>Symbol</a:t>
            </a:r>
            <a:r>
              <a:rPr lang="en-GB" dirty="0"/>
              <a:t> – Unique and immutable value</a:t>
            </a:r>
          </a:p>
          <a:p>
            <a:r>
              <a:rPr lang="en-GB" b="1" dirty="0" err="1"/>
              <a:t>BigInt</a:t>
            </a:r>
            <a:r>
              <a:rPr lang="en-GB" dirty="0"/>
              <a:t> – Large integers</a:t>
            </a:r>
          </a:p>
          <a:p>
            <a:r>
              <a:rPr lang="en-GB" dirty="0"/>
              <a:t>let message = "Hello, JavaScript!";</a:t>
            </a:r>
          </a:p>
          <a:p>
            <a:r>
              <a:rPr lang="en-GB" dirty="0"/>
              <a:t>let </a:t>
            </a:r>
            <a:r>
              <a:rPr lang="en-GB" dirty="0" err="1"/>
              <a:t>num</a:t>
            </a:r>
            <a:r>
              <a:rPr lang="en-GB" dirty="0"/>
              <a:t> = 100;</a:t>
            </a:r>
          </a:p>
          <a:p>
            <a:r>
              <a:rPr lang="en-GB" dirty="0"/>
              <a:t>let </a:t>
            </a:r>
            <a:r>
              <a:rPr lang="en-GB" dirty="0" err="1"/>
              <a:t>isAvailable</a:t>
            </a:r>
            <a:r>
              <a:rPr lang="en-GB" dirty="0"/>
              <a:t> = true;</a:t>
            </a:r>
          </a:p>
          <a:p>
            <a:r>
              <a:rPr lang="en-GB" dirty="0"/>
              <a:t>let nothing = null;</a:t>
            </a:r>
          </a:p>
          <a:p>
            <a:r>
              <a:rPr lang="en-GB" dirty="0"/>
              <a:t>let </a:t>
            </a:r>
            <a:r>
              <a:rPr lang="en-GB" dirty="0" err="1"/>
              <a:t>notDefined</a:t>
            </a:r>
            <a:r>
              <a:rPr lang="en-GB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2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</TotalTime>
  <Words>1634</Words>
  <Application>Microsoft Office PowerPoint</Application>
  <PresentationFormat>On-screen Show (4:3)</PresentationFormat>
  <Paragraphs>243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Introduction to JavaScript</vt:lpstr>
      <vt:lpstr>PowerPoint Presentation</vt:lpstr>
      <vt:lpstr>PowerPoint Presentation</vt:lpstr>
      <vt:lpstr>PowerPoint Presentation</vt:lpstr>
      <vt:lpstr>Using External JavaScript Files </vt:lpstr>
      <vt:lpstr>Using Browser Developer Console</vt:lpstr>
      <vt:lpstr>Writing and Executing JavaScript Code</vt:lpstr>
      <vt:lpstr>Basics of JavaScript</vt:lpstr>
      <vt:lpstr>Primitive Data Types </vt:lpstr>
      <vt:lpstr>Operators in JavaScript</vt:lpstr>
      <vt:lpstr>Control Structures</vt:lpstr>
      <vt:lpstr>Loops in JavaScript </vt:lpstr>
      <vt:lpstr>Functions in JavaScript</vt:lpstr>
      <vt:lpstr>Function Expression (Anonymous Function):</vt:lpstr>
      <vt:lpstr>Callback Functions</vt:lpstr>
      <vt:lpstr>JavaScript Event Handling</vt:lpstr>
      <vt:lpstr>Event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 (Document Object Model) in JavaScript</vt:lpstr>
      <vt:lpstr>Dom tree</vt:lpstr>
      <vt:lpstr>PowerPoint Presentation</vt:lpstr>
      <vt:lpstr>PowerPoint Presentation</vt:lpstr>
      <vt:lpstr>Introduction to AJAX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Srajan shukla</dc:creator>
  <cp:lastModifiedBy>Srajan shukla</cp:lastModifiedBy>
  <cp:revision>21</cp:revision>
  <dcterms:created xsi:type="dcterms:W3CDTF">2025-03-05T15:49:07Z</dcterms:created>
  <dcterms:modified xsi:type="dcterms:W3CDTF">2025-03-07T02:40:08Z</dcterms:modified>
</cp:coreProperties>
</file>