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12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43" r:id="rId83"/>
    <p:sldId id="338" r:id="rId84"/>
    <p:sldId id="339" r:id="rId85"/>
    <p:sldId id="340" r:id="rId86"/>
    <p:sldId id="341" r:id="rId87"/>
    <p:sldId id="342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F1AC8B-ADE5-4C77-9454-45718EFD4CD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Retains its value even after the function exits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counter() {</a:t>
            </a:r>
          </a:p>
          <a:p>
            <a:r>
              <a:rPr lang="en-GB" b="1" dirty="0"/>
              <a:t>    static $count = 0; // Static variable</a:t>
            </a:r>
          </a:p>
          <a:p>
            <a:r>
              <a:rPr lang="en-GB" b="1" dirty="0"/>
              <a:t>    $count++;</a:t>
            </a:r>
          </a:p>
          <a:p>
            <a:r>
              <a:rPr lang="en-GB" b="1" dirty="0"/>
              <a:t>    echo $count . " ";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/>
              <a:t>counter(); // Output: 1</a:t>
            </a:r>
          </a:p>
          <a:p>
            <a:r>
              <a:rPr lang="en-GB" b="1" dirty="0"/>
              <a:t>counter(); // Output: 2</a:t>
            </a:r>
          </a:p>
          <a:p>
            <a:r>
              <a:rPr lang="en-GB" b="1" dirty="0"/>
              <a:t>counter(); // Output: 3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449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 automatically replaces variable names inside double quotes </a:t>
            </a:r>
            <a:r>
              <a:rPr lang="en-US" b="1" dirty="0" smtClean="0"/>
              <a:t>("").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$name = "Alice";</a:t>
            </a:r>
          </a:p>
          <a:p>
            <a:pPr marL="0" indent="0">
              <a:buNone/>
            </a:pPr>
            <a:r>
              <a:rPr lang="en-US" b="1" dirty="0"/>
              <a:t>echo "Hello, $name";  // ✅ Output: Hello, Alice</a:t>
            </a:r>
          </a:p>
          <a:p>
            <a:pPr marL="0" indent="0">
              <a:buNone/>
            </a:pPr>
            <a:r>
              <a:rPr lang="en-US" b="1" dirty="0"/>
              <a:t>echo 'Hello, $name';  // ❌ Output: Hello, $name (does not interpolate)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72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constant is like a variable, but its value cannot be changed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define("SITE_NAME", "</a:t>
            </a:r>
            <a:r>
              <a:rPr lang="en-GB" b="1" dirty="0" err="1"/>
              <a:t>MyWebsite</a:t>
            </a:r>
            <a:r>
              <a:rPr lang="en-GB" b="1" dirty="0"/>
              <a:t>"); // Defining a constant</a:t>
            </a:r>
          </a:p>
          <a:p>
            <a:r>
              <a:rPr lang="en-GB" b="1" dirty="0"/>
              <a:t>echo SITE_NAME; // Output: </a:t>
            </a:r>
            <a:r>
              <a:rPr lang="en-GB" b="1" dirty="0" err="1"/>
              <a:t>MyWebsite</a:t>
            </a:r>
            <a:endParaRPr lang="en-GB" b="1" dirty="0"/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1574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echo statement in PHP is used to output data to the browser. It is one of the most commonly used functions for displaying text, variables, HTML, or any other </a:t>
            </a:r>
            <a:r>
              <a:rPr lang="en-GB" b="1" dirty="0" smtClean="0"/>
              <a:t>output </a:t>
            </a:r>
            <a:r>
              <a:rPr lang="en-GB" b="1" dirty="0"/>
              <a:t>in PHP</a:t>
            </a:r>
            <a:r>
              <a:rPr lang="en-GB" b="1" dirty="0" smtClean="0"/>
              <a:t>.</a:t>
            </a:r>
          </a:p>
          <a:p>
            <a:r>
              <a:rPr lang="en-US" b="1" dirty="0"/>
              <a:t>Basic Syntax of </a:t>
            </a:r>
            <a:r>
              <a:rPr lang="en-US" b="1" dirty="0" smtClean="0"/>
              <a:t>echo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echo "Hello, World!";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928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 of echo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✅ Can output multiple values (comma-separated).</a:t>
            </a:r>
            <a:br>
              <a:rPr lang="en-GB" b="1" dirty="0" smtClean="0"/>
            </a:br>
            <a:r>
              <a:rPr lang="en-GB" b="1" dirty="0" smtClean="0"/>
              <a:t>✅ Faster than print (since it doesn’t return a value).</a:t>
            </a:r>
            <a:br>
              <a:rPr lang="en-GB" b="1" dirty="0" smtClean="0"/>
            </a:br>
            <a:r>
              <a:rPr lang="en-GB" b="1" dirty="0" smtClean="0"/>
              <a:t>✅ Does not require parentheses (()), but can be used with them</a:t>
            </a:r>
          </a:p>
          <a:p>
            <a:r>
              <a:rPr lang="en-US" b="1" dirty="0" smtClean="0"/>
              <a:t>echo with Variables</a:t>
            </a:r>
          </a:p>
          <a:p>
            <a:r>
              <a:rPr lang="en-GB" b="1" dirty="0" smtClean="0"/>
              <a:t>&lt;?</a:t>
            </a:r>
            <a:r>
              <a:rPr lang="en-GB" b="1" dirty="0" err="1" smtClean="0"/>
              <a:t>php</a:t>
            </a:r>
            <a:endParaRPr lang="en-GB" b="1" dirty="0" smtClean="0"/>
          </a:p>
          <a:p>
            <a:r>
              <a:rPr lang="en-GB" b="1" dirty="0" smtClean="0"/>
              <a:t>$name = "Alice";</a:t>
            </a:r>
          </a:p>
          <a:p>
            <a:r>
              <a:rPr lang="en-GB" b="1" dirty="0" smtClean="0"/>
              <a:t>$age = 25;</a:t>
            </a:r>
          </a:p>
          <a:p>
            <a:r>
              <a:rPr lang="en-GB" b="1" dirty="0" smtClean="0"/>
              <a:t>echo "My name is $name and I am $age years old.";</a:t>
            </a:r>
          </a:p>
          <a:p>
            <a:r>
              <a:rPr lang="en-GB" b="1" dirty="0" smtClean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10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echo with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can embed HTML inside echo to generate dynamic content.</a:t>
            </a:r>
          </a:p>
          <a:p>
            <a:pPr marL="0" indent="0">
              <a:buNone/>
            </a:pP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echo "&lt;h1&gt;Welcome to My Website&lt;/h1&gt;";</a:t>
            </a:r>
          </a:p>
          <a:p>
            <a:pPr marL="0" indent="0">
              <a:buNone/>
            </a:pPr>
            <a:r>
              <a:rPr lang="en-GB" b="1" dirty="0"/>
              <a:t>echo "&lt;p&gt;This is a paragraph.&lt;/p&gt;";</a:t>
            </a:r>
          </a:p>
          <a:p>
            <a:pPr marL="0" indent="0">
              <a:buNone/>
            </a:pPr>
            <a:r>
              <a:rPr lang="en-GB" b="1" dirty="0"/>
              <a:t>?&gt;</a:t>
            </a:r>
          </a:p>
          <a:p>
            <a:pPr marL="0" indent="0">
              <a:buNone/>
            </a:pPr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887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err="1"/>
              <a:t>vs</a:t>
            </a:r>
            <a:r>
              <a:rPr lang="en-US" dirty="0"/>
              <a:t> Double Quotes in echo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Double quotes ("") allow variable interpolation (expanding variables inside the string). Single quotes ('') treat everything as a string.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$name = "Alice";</a:t>
            </a:r>
          </a:p>
          <a:p>
            <a:r>
              <a:rPr lang="en-US" b="1" dirty="0"/>
              <a:t>echo "Hello, $name"; // ✅ Output: Hello, Alice</a:t>
            </a:r>
          </a:p>
          <a:p>
            <a:r>
              <a:rPr lang="en-US" b="1" dirty="0"/>
              <a:t>echo 'Hello, $name'; // ❌ Output: Hello, $name (does not expand the variable)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61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echo with Concatenation (.)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If you use single quotes, or want to combine text and </a:t>
            </a:r>
            <a:r>
              <a:rPr lang="en-GB" b="1" dirty="0" smtClean="0"/>
              <a:t>variables</a:t>
            </a:r>
            <a:r>
              <a:rPr lang="en-GB" b="1" dirty="0"/>
              <a:t>, use concatenation (. operator</a:t>
            </a:r>
            <a:r>
              <a:rPr lang="en-GB" b="1" dirty="0" smtClean="0"/>
              <a:t>).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$name = "Bob";</a:t>
            </a:r>
          </a:p>
          <a:p>
            <a:r>
              <a:rPr lang="en-US" b="1" dirty="0"/>
              <a:t>echo 'Hello, ' . $name . '!'; // ✅ Output: Hello, Bob!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552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with 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can dynamically add values inside HTML attributes</a:t>
            </a:r>
            <a:r>
              <a:rPr lang="en-GB" b="1" dirty="0" smtClean="0"/>
              <a:t>.</a:t>
            </a:r>
            <a:endParaRPr lang="en-GB" b="1" dirty="0"/>
          </a:p>
          <a:p>
            <a:endParaRPr lang="en-US" b="1" dirty="0" smtClean="0"/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</a:t>
            </a:r>
            <a:r>
              <a:rPr lang="en-GB" b="1" dirty="0" err="1"/>
              <a:t>color</a:t>
            </a:r>
            <a:r>
              <a:rPr lang="en-GB" b="1" dirty="0"/>
              <a:t> = "blue";</a:t>
            </a:r>
          </a:p>
          <a:p>
            <a:r>
              <a:rPr lang="en-GB" b="1" dirty="0"/>
              <a:t>echo "&lt;p style='</a:t>
            </a:r>
            <a:r>
              <a:rPr lang="en-GB" b="1" dirty="0" err="1"/>
              <a:t>color</a:t>
            </a:r>
            <a:r>
              <a:rPr lang="en-GB" b="1" dirty="0"/>
              <a:t>: $</a:t>
            </a:r>
            <a:r>
              <a:rPr lang="en-GB" b="1" dirty="0" err="1"/>
              <a:t>color</a:t>
            </a:r>
            <a:r>
              <a:rPr lang="en-GB" b="1" dirty="0"/>
              <a:t>;'&gt;This is a blue paragraph.&lt;/p&gt;";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538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 PHP, data types define the kind of values a variable can hold. PHP is a loosely typed language, meaning you don’t need to specify the data type—it is automatically determined based on the assigned value.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8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PHP (Hypertext </a:t>
            </a:r>
            <a:r>
              <a:rPr lang="en-GB" b="1" dirty="0" err="1"/>
              <a:t>Preprocessor</a:t>
            </a:r>
            <a:r>
              <a:rPr lang="en-GB" b="1" dirty="0"/>
              <a:t>) is a popular server-side scripting language used to create dynamic and interactive web applications. It works with HTML to generate web pages, handle forms, and interact with databases.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2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Supports 8 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PHP data types can be categorized into:</a:t>
            </a:r>
            <a:br>
              <a:rPr lang="en-US" b="1" dirty="0"/>
            </a:br>
            <a:r>
              <a:rPr lang="en-US" b="1" dirty="0"/>
              <a:t>1</a:t>
            </a:r>
            <a:r>
              <a:rPr lang="en-US" b="1" dirty="0" smtClean="0"/>
              <a:t>️Scalar </a:t>
            </a:r>
            <a:r>
              <a:rPr lang="en-US" b="1" dirty="0"/>
              <a:t>Types (Single values)</a:t>
            </a:r>
          </a:p>
          <a:p>
            <a:r>
              <a:rPr lang="en-US" b="1" dirty="0"/>
              <a:t>String</a:t>
            </a:r>
          </a:p>
          <a:p>
            <a:r>
              <a:rPr lang="en-US" b="1" dirty="0"/>
              <a:t>Integer</a:t>
            </a:r>
          </a:p>
          <a:p>
            <a:r>
              <a:rPr lang="en-US" b="1" dirty="0"/>
              <a:t>Float (Double)</a:t>
            </a:r>
          </a:p>
          <a:p>
            <a:r>
              <a:rPr lang="en-US" b="1" dirty="0"/>
              <a:t>Boolean</a:t>
            </a:r>
          </a:p>
          <a:p>
            <a:r>
              <a:rPr lang="en-US" b="1" dirty="0"/>
              <a:t>2</a:t>
            </a:r>
            <a:r>
              <a:rPr lang="en-US" b="1" dirty="0" smtClean="0"/>
              <a:t>️Compound </a:t>
            </a:r>
            <a:r>
              <a:rPr lang="en-US" b="1" dirty="0"/>
              <a:t>Types (Multiple values)</a:t>
            </a:r>
          </a:p>
          <a:p>
            <a:r>
              <a:rPr lang="en-US" b="1" dirty="0"/>
              <a:t>Array</a:t>
            </a:r>
          </a:p>
          <a:p>
            <a:r>
              <a:rPr lang="en-US" b="1" dirty="0"/>
              <a:t>Object</a:t>
            </a:r>
          </a:p>
          <a:p>
            <a:r>
              <a:rPr lang="en-US" b="1" dirty="0"/>
              <a:t>3</a:t>
            </a:r>
            <a:r>
              <a:rPr lang="en-US" b="1" dirty="0" smtClean="0"/>
              <a:t>️Special </a:t>
            </a:r>
            <a:r>
              <a:rPr lang="en-US" b="1" dirty="0"/>
              <a:t>Types</a:t>
            </a:r>
          </a:p>
          <a:p>
            <a:r>
              <a:rPr lang="en-US" b="1" dirty="0"/>
              <a:t>NULL</a:t>
            </a:r>
          </a:p>
          <a:p>
            <a:r>
              <a:rPr lang="en-US" b="1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63579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629400"/>
          </a:xfrm>
        </p:spPr>
        <p:txBody>
          <a:bodyPr>
            <a:noAutofit/>
          </a:bodyPr>
          <a:lstStyle/>
          <a:p>
            <a:r>
              <a:rPr lang="en-US" sz="1400" b="1" dirty="0"/>
              <a:t>&lt;?</a:t>
            </a:r>
            <a:r>
              <a:rPr lang="en-US" sz="1400" b="1" dirty="0" err="1"/>
              <a:t>php</a:t>
            </a:r>
            <a:endParaRPr lang="en-US" sz="1400" b="1" dirty="0"/>
          </a:p>
          <a:p>
            <a:r>
              <a:rPr lang="en-US" sz="1400" b="1" dirty="0"/>
              <a:t>// String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stringVar</a:t>
            </a:r>
            <a:r>
              <a:rPr lang="en-US" sz="1400" b="1" dirty="0"/>
              <a:t> = "Hello, PHP!";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stringVar</a:t>
            </a:r>
            <a:r>
              <a:rPr lang="en-US" sz="1400" b="1" dirty="0"/>
              <a:t>); // Output: string(12) "Hello, PHP!"</a:t>
            </a:r>
          </a:p>
          <a:p>
            <a:endParaRPr lang="en-US" sz="1400" b="1" dirty="0"/>
          </a:p>
          <a:p>
            <a:r>
              <a:rPr lang="en-US" sz="1400" b="1" dirty="0"/>
              <a:t>// Integer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intVar</a:t>
            </a:r>
            <a:r>
              <a:rPr lang="en-US" sz="1400" b="1" dirty="0"/>
              <a:t> = 100;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intVar</a:t>
            </a:r>
            <a:r>
              <a:rPr lang="en-US" sz="1400" b="1" dirty="0"/>
              <a:t>); // Output: </a:t>
            </a:r>
            <a:r>
              <a:rPr lang="en-US" sz="1400" b="1" dirty="0" err="1"/>
              <a:t>int</a:t>
            </a:r>
            <a:r>
              <a:rPr lang="en-US" sz="1400" b="1" dirty="0"/>
              <a:t>(100)</a:t>
            </a:r>
          </a:p>
          <a:p>
            <a:endParaRPr lang="en-US" sz="1400" b="1" dirty="0"/>
          </a:p>
          <a:p>
            <a:r>
              <a:rPr lang="en-US" sz="1400" b="1" dirty="0"/>
              <a:t>// Float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floatVar</a:t>
            </a:r>
            <a:r>
              <a:rPr lang="en-US" sz="1400" b="1" dirty="0"/>
              <a:t> = 99.99;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floatVar</a:t>
            </a:r>
            <a:r>
              <a:rPr lang="en-US" sz="1400" b="1" dirty="0"/>
              <a:t>); // Output: float(99.99)</a:t>
            </a:r>
          </a:p>
          <a:p>
            <a:endParaRPr lang="en-US" sz="1400" b="1" dirty="0"/>
          </a:p>
          <a:p>
            <a:r>
              <a:rPr lang="en-US" sz="1400" b="1" dirty="0"/>
              <a:t>// Boolean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boolVar</a:t>
            </a:r>
            <a:r>
              <a:rPr lang="en-US" sz="1400" b="1" dirty="0"/>
              <a:t> = true;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boolVar</a:t>
            </a:r>
            <a:r>
              <a:rPr lang="en-US" sz="1400" b="1" dirty="0"/>
              <a:t>); // Output: </a:t>
            </a:r>
            <a:r>
              <a:rPr lang="en-US" sz="1400" b="1" dirty="0" err="1"/>
              <a:t>bool</a:t>
            </a:r>
            <a:r>
              <a:rPr lang="en-US" sz="1400" b="1" dirty="0"/>
              <a:t>(true)</a:t>
            </a:r>
          </a:p>
          <a:p>
            <a:endParaRPr lang="en-US" sz="1400" b="1" dirty="0"/>
          </a:p>
          <a:p>
            <a:r>
              <a:rPr lang="en-US" sz="1400" b="1" dirty="0"/>
              <a:t>// Array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arrayVar</a:t>
            </a:r>
            <a:r>
              <a:rPr lang="en-US" sz="1400" b="1" dirty="0"/>
              <a:t> = array("Apple", "Banana", "Cherry");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arrayVar</a:t>
            </a:r>
            <a:r>
              <a:rPr lang="en-US" sz="1400" b="1" dirty="0"/>
              <a:t>); // Output: array(3) { [0]=&gt; string(5) "Apple" [1]=&gt; string(6) "Banana" [2]=&gt; string(6) "Cherry" }</a:t>
            </a:r>
          </a:p>
          <a:p>
            <a:endParaRPr lang="en-US" sz="1400" b="1" dirty="0"/>
          </a:p>
          <a:p>
            <a:r>
              <a:rPr lang="en-US" sz="1400" b="1" dirty="0"/>
              <a:t>// NULL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nullVar</a:t>
            </a:r>
            <a:r>
              <a:rPr lang="en-US" sz="1400" b="1" dirty="0"/>
              <a:t> = null;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nullVar</a:t>
            </a:r>
            <a:r>
              <a:rPr lang="en-US" sz="1400" b="1" dirty="0"/>
              <a:t>); // Output: NULL</a:t>
            </a:r>
          </a:p>
          <a:p>
            <a:r>
              <a:rPr lang="en-US" sz="1400" b="1" dirty="0"/>
              <a:t>?&gt;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546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Strings &amp; Important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string in PHP is a sequence of characters </a:t>
            </a:r>
            <a:r>
              <a:rPr lang="en-GB" b="1" dirty="0" smtClean="0"/>
              <a:t>enclosed </a:t>
            </a:r>
            <a:r>
              <a:rPr lang="en-GB" b="1" dirty="0"/>
              <a:t>in single quotes (') or double quotes </a:t>
            </a:r>
            <a:r>
              <a:rPr lang="en-GB" b="1" dirty="0" smtClean="0"/>
              <a:t>(").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$string1 = "Hello, World!";</a:t>
            </a:r>
          </a:p>
          <a:p>
            <a:r>
              <a:rPr lang="en-GB" b="1" dirty="0"/>
              <a:t>$string2 = 'PHP is awesome!';</a:t>
            </a:r>
          </a:p>
          <a:p>
            <a:r>
              <a:rPr lang="en-GB" b="1" dirty="0"/>
              <a:t>echo $string1;</a:t>
            </a:r>
          </a:p>
          <a:p>
            <a:r>
              <a:rPr lang="en-GB" b="1" dirty="0"/>
              <a:t>?&gt;</a:t>
            </a:r>
          </a:p>
          <a:p>
            <a:r>
              <a:rPr lang="en-GB" b="1" dirty="0" err="1"/>
              <a:t>strlen</a:t>
            </a:r>
            <a:r>
              <a:rPr lang="en-GB" b="1" dirty="0"/>
              <a:t>() – Get String Length</a:t>
            </a:r>
          </a:p>
          <a:p>
            <a:r>
              <a:rPr lang="en-GB" b="1" dirty="0"/>
              <a:t>Returns the number of characters (including spaces) in a string.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208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$text = "Hello PHP!";</a:t>
            </a:r>
          </a:p>
          <a:p>
            <a:r>
              <a:rPr lang="en-US" b="1" dirty="0"/>
              <a:t>echo </a:t>
            </a:r>
            <a:r>
              <a:rPr lang="en-US" b="1" dirty="0" err="1"/>
              <a:t>strlen</a:t>
            </a:r>
            <a:r>
              <a:rPr lang="en-US" b="1" dirty="0"/>
              <a:t>($text); // Output: 10</a:t>
            </a:r>
          </a:p>
          <a:p>
            <a:r>
              <a:rPr lang="en-US" b="1" dirty="0"/>
              <a:t>?&gt;</a:t>
            </a:r>
          </a:p>
          <a:p>
            <a:r>
              <a:rPr lang="en-GB" b="1" dirty="0" err="1"/>
              <a:t>str_word_count</a:t>
            </a:r>
            <a:r>
              <a:rPr lang="en-GB" b="1" dirty="0"/>
              <a:t>() – Count Words in a </a:t>
            </a:r>
            <a:r>
              <a:rPr lang="en-GB" b="1" dirty="0" smtClean="0"/>
              <a:t>String</a:t>
            </a:r>
          </a:p>
          <a:p>
            <a:r>
              <a:rPr lang="en-GB" b="1" dirty="0"/>
              <a:t>Counts the number of words in a string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$text = "PHP is a great language!";</a:t>
            </a:r>
          </a:p>
          <a:p>
            <a:r>
              <a:rPr lang="en-GB" b="1" dirty="0"/>
              <a:t>echo </a:t>
            </a:r>
            <a:r>
              <a:rPr lang="en-GB" b="1" dirty="0" err="1"/>
              <a:t>str_word_count</a:t>
            </a:r>
            <a:r>
              <a:rPr lang="en-GB" b="1" dirty="0"/>
              <a:t>($text); // Output: 5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GB" b="1" dirty="0" err="1"/>
              <a:t>strrev</a:t>
            </a:r>
            <a:r>
              <a:rPr lang="en-GB" b="1" dirty="0"/>
              <a:t>() – Reverse a String</a:t>
            </a:r>
          </a:p>
          <a:p>
            <a:r>
              <a:rPr lang="en-GB" b="1" dirty="0"/>
              <a:t>Reverses the given string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echo </a:t>
            </a:r>
            <a:r>
              <a:rPr lang="en-GB" b="1" dirty="0" err="1"/>
              <a:t>strrev</a:t>
            </a:r>
            <a:r>
              <a:rPr lang="en-GB" b="1" dirty="0"/>
              <a:t>("Hello"); // Output: </a:t>
            </a:r>
            <a:r>
              <a:rPr lang="en-GB" b="1" dirty="0" err="1"/>
              <a:t>olleH</a:t>
            </a:r>
            <a:endParaRPr lang="en-GB" b="1" dirty="0"/>
          </a:p>
          <a:p>
            <a:r>
              <a:rPr lang="en-GB" b="1" dirty="0"/>
              <a:t>?&gt;</a:t>
            </a:r>
          </a:p>
          <a:p>
            <a:r>
              <a:rPr lang="en-GB" b="1" dirty="0" err="1"/>
              <a:t>strpos</a:t>
            </a:r>
            <a:r>
              <a:rPr lang="en-GB" b="1" dirty="0"/>
              <a:t>() – Find Position of a </a:t>
            </a:r>
            <a:r>
              <a:rPr lang="en-GB" b="1" dirty="0" smtClean="0"/>
              <a:t>Substring</a:t>
            </a:r>
          </a:p>
          <a:p>
            <a:r>
              <a:rPr lang="en-GB" b="1" dirty="0"/>
              <a:t>Finds the position of the first occurrence of a substring in a string.</a:t>
            </a:r>
          </a:p>
          <a:p>
            <a:pPr marL="0" indent="0">
              <a:buNone/>
            </a:pP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$text = "Hello PHP!";</a:t>
            </a:r>
          </a:p>
          <a:p>
            <a:pPr marL="0" indent="0">
              <a:buNone/>
            </a:pPr>
            <a:r>
              <a:rPr lang="en-GB" b="1" dirty="0"/>
              <a:t>echo </a:t>
            </a:r>
            <a:r>
              <a:rPr lang="en-GB" b="1" dirty="0" err="1"/>
              <a:t>strpos</a:t>
            </a:r>
            <a:r>
              <a:rPr lang="en-GB" b="1" dirty="0"/>
              <a:t>($text, "PHP"); // Output: 6</a:t>
            </a:r>
          </a:p>
          <a:p>
            <a:pPr marL="0" indent="0">
              <a:buNone/>
            </a:pPr>
            <a:r>
              <a:rPr lang="en-GB" b="1" dirty="0"/>
              <a:t>?&gt;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278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r>
              <a:rPr lang="en-US" b="1" dirty="0" err="1"/>
              <a:t>str_replace</a:t>
            </a:r>
            <a:r>
              <a:rPr lang="en-US" b="1" dirty="0"/>
              <a:t>() – Replace a </a:t>
            </a:r>
            <a:r>
              <a:rPr lang="en-US" b="1" dirty="0" smtClean="0"/>
              <a:t>Substring</a:t>
            </a:r>
          </a:p>
          <a:p>
            <a:r>
              <a:rPr lang="en-GB" b="1" dirty="0" err="1"/>
              <a:t>eplaces</a:t>
            </a:r>
            <a:r>
              <a:rPr lang="en-GB" b="1" dirty="0"/>
              <a:t> all occurrences of a substring with another substring</a:t>
            </a:r>
            <a:r>
              <a:rPr lang="en-GB" b="1" dirty="0" smtClean="0"/>
              <a:t>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$text = "I love JavaScript!";</a:t>
            </a:r>
          </a:p>
          <a:p>
            <a:r>
              <a:rPr lang="en-US" b="1" dirty="0"/>
              <a:t>echo </a:t>
            </a:r>
            <a:r>
              <a:rPr lang="en-US" b="1" dirty="0" err="1"/>
              <a:t>str_replace</a:t>
            </a:r>
            <a:r>
              <a:rPr lang="en-US" b="1" dirty="0"/>
              <a:t>("JavaScript", "PHP", $text);</a:t>
            </a:r>
          </a:p>
          <a:p>
            <a:r>
              <a:rPr lang="en-US" b="1" dirty="0"/>
              <a:t>// Output: I love PHP!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99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/>
          <a:lstStyle/>
          <a:p>
            <a:r>
              <a:rPr lang="en-US" b="1" dirty="0" err="1"/>
              <a:t>strtoupper</a:t>
            </a:r>
            <a:r>
              <a:rPr lang="en-US" b="1" dirty="0"/>
              <a:t>() &amp; </a:t>
            </a:r>
            <a:r>
              <a:rPr lang="en-US" b="1" dirty="0" err="1"/>
              <a:t>strtolower</a:t>
            </a:r>
            <a:r>
              <a:rPr lang="en-US" b="1" dirty="0"/>
              <a:t>() – Change </a:t>
            </a:r>
            <a:r>
              <a:rPr lang="en-US" b="1" dirty="0" smtClean="0"/>
              <a:t>Case</a:t>
            </a:r>
          </a:p>
          <a:p>
            <a:r>
              <a:rPr lang="en-GB" b="1" dirty="0" err="1"/>
              <a:t>strtoupper</a:t>
            </a:r>
            <a:r>
              <a:rPr lang="en-GB" b="1" dirty="0"/>
              <a:t>() → Converts string to uppercase. </a:t>
            </a:r>
            <a:r>
              <a:rPr lang="en-GB" b="1" dirty="0" err="1"/>
              <a:t>strtolower</a:t>
            </a:r>
            <a:r>
              <a:rPr lang="en-GB" b="1" dirty="0"/>
              <a:t>() → Converts string to lowercase</a:t>
            </a:r>
            <a:r>
              <a:rPr lang="en-GB" b="1" dirty="0" smtClean="0"/>
              <a:t>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$text = "Hello World!";</a:t>
            </a:r>
          </a:p>
          <a:p>
            <a:r>
              <a:rPr lang="en-US" b="1" dirty="0"/>
              <a:t>echo </a:t>
            </a:r>
            <a:r>
              <a:rPr lang="en-US" b="1" dirty="0" err="1"/>
              <a:t>strtoupper</a:t>
            </a:r>
            <a:r>
              <a:rPr lang="en-US" b="1" dirty="0"/>
              <a:t>($text); // Output: HELLO WORLD!</a:t>
            </a:r>
          </a:p>
          <a:p>
            <a:r>
              <a:rPr lang="en-US" b="1" dirty="0"/>
              <a:t>echo </a:t>
            </a:r>
            <a:r>
              <a:rPr lang="en-US" b="1" dirty="0" err="1"/>
              <a:t>strtolower</a:t>
            </a:r>
            <a:r>
              <a:rPr lang="en-US" b="1" dirty="0"/>
              <a:t>($text); // Output: hello world!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997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PHP supports two main types of numbers:</a:t>
            </a:r>
            <a:br>
              <a:rPr lang="en-GB" b="1" dirty="0"/>
            </a:br>
            <a:r>
              <a:rPr lang="en-GB" b="1" dirty="0"/>
              <a:t>1</a:t>
            </a:r>
            <a:r>
              <a:rPr lang="en-GB" b="1" dirty="0" smtClean="0"/>
              <a:t>️Integer </a:t>
            </a:r>
            <a:r>
              <a:rPr lang="en-GB" b="1" dirty="0"/>
              <a:t>– Whole numbers (e.g., 10, -50, 1000)</a:t>
            </a:r>
            <a:br>
              <a:rPr lang="en-GB" b="1" dirty="0"/>
            </a:br>
            <a:r>
              <a:rPr lang="en-GB" b="1" dirty="0"/>
              <a:t>2</a:t>
            </a:r>
            <a:r>
              <a:rPr lang="en-GB" b="1" dirty="0" smtClean="0"/>
              <a:t>️Float </a:t>
            </a:r>
            <a:r>
              <a:rPr lang="en-GB" b="1" dirty="0"/>
              <a:t>(Double) – Decimal numbers (e.g., 3.14, -0.99, 2.5e3)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10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Number Functions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62403"/>
              </p:ext>
            </p:extLst>
          </p:nvPr>
        </p:nvGraphicFramePr>
        <p:xfrm>
          <a:off x="685800" y="1371599"/>
          <a:ext cx="7543800" cy="4754567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279680">
                <a:tc>
                  <a:txBody>
                    <a:bodyPr/>
                    <a:lstStyle/>
                    <a:p>
                      <a:r>
                        <a:rPr lang="en-US" sz="1300" dirty="0"/>
                        <a:t>Function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Description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Example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 dirty="0" err="1"/>
                        <a:t>is_int</a:t>
                      </a:r>
                      <a:r>
                        <a:rPr lang="en-US" sz="1300" dirty="0"/>
                        <a:t>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Checks if a variable is an </a:t>
                      </a:r>
                      <a:r>
                        <a:rPr lang="en-GB" sz="1300" b="1"/>
                        <a:t>integer</a:t>
                      </a:r>
                      <a:endParaRPr lang="en-GB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is_int(10) → true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is_float()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Checks if a variable is a </a:t>
                      </a:r>
                      <a:r>
                        <a:rPr lang="en-GB" sz="1300" b="1"/>
                        <a:t>float</a:t>
                      </a:r>
                      <a:endParaRPr lang="en-GB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is_float(3.14) → true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9201">
                <a:tc>
                  <a:txBody>
                    <a:bodyPr/>
                    <a:lstStyle/>
                    <a:p>
                      <a:r>
                        <a:rPr lang="en-US" sz="1300" dirty="0" err="1"/>
                        <a:t>is_numeric</a:t>
                      </a:r>
                      <a:r>
                        <a:rPr lang="en-US" sz="1300" dirty="0"/>
                        <a:t>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Checks if a variable is </a:t>
                      </a:r>
                      <a:r>
                        <a:rPr lang="en-GB" sz="1300" b="1"/>
                        <a:t>a number or a numeric string</a:t>
                      </a:r>
                      <a:endParaRPr lang="en-GB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is_numeric("100") → true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round()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Rounds a float to the nearest integer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round(3.6) → 4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680">
                <a:tc>
                  <a:txBody>
                    <a:bodyPr/>
                    <a:lstStyle/>
                    <a:p>
                      <a:r>
                        <a:rPr lang="en-US" sz="1300"/>
                        <a:t>ceil()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Rounds up a number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ceil(3.1) → 4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680">
                <a:tc>
                  <a:txBody>
                    <a:bodyPr/>
                    <a:lstStyle/>
                    <a:p>
                      <a:r>
                        <a:rPr lang="en-US" sz="1300"/>
                        <a:t>floor()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Rounds down a number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floor(3.9) → 3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abs()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the </a:t>
                      </a:r>
                      <a:r>
                        <a:rPr lang="en-US" sz="1300" b="1"/>
                        <a:t>absolute value</a:t>
                      </a:r>
                      <a:endParaRPr lang="en-US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abs(-10) → 10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680">
                <a:tc>
                  <a:txBody>
                    <a:bodyPr/>
                    <a:lstStyle/>
                    <a:p>
                      <a:r>
                        <a:rPr lang="en-US" sz="1300"/>
                        <a:t>sqrt()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the </a:t>
                      </a:r>
                      <a:r>
                        <a:rPr lang="en-US" sz="1300" b="1"/>
                        <a:t>square root</a:t>
                      </a:r>
                      <a:endParaRPr lang="en-US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sqrt(25) → 5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pow()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Raises a number to a power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pow(2, 3) → 8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rand()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Generates a </a:t>
                      </a:r>
                      <a:r>
                        <a:rPr lang="en-US" sz="1300" b="1"/>
                        <a:t>random number</a:t>
                      </a:r>
                      <a:endParaRPr lang="en-US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rand(1, 100) → (random number)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838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PHP provides built-in functions to work with numbers.</a:t>
            </a:r>
          </a:p>
        </p:txBody>
      </p:sp>
    </p:spTree>
    <p:extLst>
      <p:ext uri="{BB962C8B-B14F-4D97-AF65-F5344CB8AC3E}">
        <p14:creationId xmlns:p14="http://schemas.microsoft.com/office/powerpoint/2010/main" val="153248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/>
          <a:lstStyle/>
          <a:p>
            <a:r>
              <a:rPr lang="en-GB" b="1" dirty="0"/>
              <a:t>Example using Number Functions</a:t>
            </a:r>
          </a:p>
          <a:p>
            <a:pPr marL="0" indent="0">
              <a:buNone/>
            </a:pP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$</a:t>
            </a:r>
            <a:r>
              <a:rPr lang="en-GB" b="1" dirty="0" err="1"/>
              <a:t>num</a:t>
            </a:r>
            <a:r>
              <a:rPr lang="en-GB" b="1" dirty="0"/>
              <a:t> = -25.75;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echo abs($</a:t>
            </a:r>
            <a:r>
              <a:rPr lang="en-GB" b="1" dirty="0" err="1"/>
              <a:t>num</a:t>
            </a:r>
            <a:r>
              <a:rPr lang="en-GB" b="1" dirty="0"/>
              <a:t>);  // Output: 25.75</a:t>
            </a:r>
          </a:p>
          <a:p>
            <a:pPr marL="0" indent="0">
              <a:buNone/>
            </a:pPr>
            <a:r>
              <a:rPr lang="en-GB" b="1" dirty="0"/>
              <a:t>echo round(4.6); // Output: 5</a:t>
            </a:r>
          </a:p>
          <a:p>
            <a:pPr marL="0" indent="0">
              <a:buNone/>
            </a:pPr>
            <a:r>
              <a:rPr lang="en-GB" b="1" dirty="0"/>
              <a:t>echo ceil(4.2);  // Output: 5</a:t>
            </a:r>
          </a:p>
          <a:p>
            <a:pPr marL="0" indent="0">
              <a:buNone/>
            </a:pPr>
            <a:r>
              <a:rPr lang="en-GB" b="1" dirty="0"/>
              <a:t>echo floor(4.8); // Output: 4</a:t>
            </a:r>
          </a:p>
          <a:p>
            <a:pPr marL="0" indent="0">
              <a:buNone/>
            </a:pPr>
            <a:r>
              <a:rPr lang="en-GB" b="1" dirty="0"/>
              <a:t>echo </a:t>
            </a:r>
            <a:r>
              <a:rPr lang="en-GB" b="1" dirty="0" err="1"/>
              <a:t>sqrt</a:t>
            </a:r>
            <a:r>
              <a:rPr lang="en-GB" b="1" dirty="0"/>
              <a:t>(16);   // Output: 4</a:t>
            </a:r>
          </a:p>
          <a:p>
            <a:pPr marL="0" indent="0">
              <a:buNone/>
            </a:pPr>
            <a:r>
              <a:rPr lang="en-GB" b="1" dirty="0"/>
              <a:t>?&gt;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03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b="1" dirty="0"/>
              <a:t>✅ Easy to Learn</a:t>
            </a:r>
            <a:br>
              <a:rPr lang="en-GB" b="1" dirty="0"/>
            </a:br>
            <a:r>
              <a:rPr lang="en-GB" b="1" dirty="0"/>
              <a:t>✅ Open Source (Free to use)</a:t>
            </a:r>
            <a:br>
              <a:rPr lang="en-GB" b="1" dirty="0"/>
            </a:br>
            <a:r>
              <a:rPr lang="en-GB" b="1" dirty="0"/>
              <a:t>✅ Works with almost all Databases (MySQL, </a:t>
            </a:r>
            <a:r>
              <a:rPr lang="en-GB" b="1" dirty="0" err="1"/>
              <a:t>PostgreSQL</a:t>
            </a:r>
            <a:r>
              <a:rPr lang="en-GB" b="1" dirty="0"/>
              <a:t>, </a:t>
            </a:r>
            <a:r>
              <a:rPr lang="en-GB" b="1" dirty="0" err="1"/>
              <a:t>MongoDB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✅ Cross-Platform (Works on Windows, Linux, Mac)</a:t>
            </a:r>
            <a:br>
              <a:rPr lang="en-GB" b="1" dirty="0"/>
            </a:br>
            <a:r>
              <a:rPr lang="en-GB" b="1" dirty="0"/>
              <a:t>✅ Wide </a:t>
            </a:r>
            <a:r>
              <a:rPr lang="en-GB" b="1" dirty="0" smtClean="0"/>
              <a:t>Community Support</a:t>
            </a:r>
          </a:p>
          <a:p>
            <a:endParaRPr lang="en-GB" b="1" dirty="0"/>
          </a:p>
          <a:p>
            <a:r>
              <a:rPr lang="en-GB" b="1" dirty="0"/>
              <a:t>How PHP Works?</a:t>
            </a:r>
          </a:p>
          <a:p>
            <a:r>
              <a:rPr lang="en-GB" b="1" dirty="0"/>
              <a:t>The client (browser) sends a request to the server.</a:t>
            </a:r>
          </a:p>
          <a:p>
            <a:r>
              <a:rPr lang="en-GB" b="1" dirty="0"/>
              <a:t>The server processes the PHP code.</a:t>
            </a:r>
          </a:p>
          <a:p>
            <a:r>
              <a:rPr lang="en-GB" b="1" dirty="0"/>
              <a:t>PHP generates HTML content dynamically.</a:t>
            </a:r>
          </a:p>
          <a:p>
            <a:r>
              <a:rPr lang="en-GB" b="1" dirty="0"/>
              <a:t>The server sends the final HTML page to the browser.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79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Type Casting (Converting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PHP automatically converts variables between types when needed (type juggling). However, you can manually convert (cast) a variable to a specific type</a:t>
            </a:r>
            <a:r>
              <a:rPr lang="en-GB" b="1" dirty="0" smtClean="0"/>
              <a:t>.</a:t>
            </a:r>
          </a:p>
          <a:p>
            <a:r>
              <a:rPr lang="en-GB" b="1" dirty="0"/>
              <a:t>Type Casting Syntax</a:t>
            </a:r>
          </a:p>
          <a:p>
            <a:r>
              <a:rPr lang="en-GB" b="1" dirty="0"/>
              <a:t>To cast a variable, use (type) before the value</a:t>
            </a:r>
            <a:r>
              <a:rPr lang="en-GB" b="1" dirty="0" smtClean="0"/>
              <a:t>.</a:t>
            </a:r>
          </a:p>
          <a:p>
            <a:r>
              <a:rPr lang="en-GB" b="1" dirty="0"/>
              <a:t>$</a:t>
            </a:r>
            <a:r>
              <a:rPr lang="en-GB" b="1" dirty="0" err="1"/>
              <a:t>var</a:t>
            </a:r>
            <a:r>
              <a:rPr lang="en-GB" b="1" dirty="0"/>
              <a:t> = "100";</a:t>
            </a:r>
          </a:p>
          <a:p>
            <a:r>
              <a:rPr lang="en-GB" b="1" dirty="0"/>
              <a:t>$</a:t>
            </a:r>
            <a:r>
              <a:rPr lang="en-GB" b="1" dirty="0" err="1"/>
              <a:t>intVar</a:t>
            </a:r>
            <a:r>
              <a:rPr lang="en-GB" b="1" dirty="0"/>
              <a:t> = (</a:t>
            </a:r>
            <a:r>
              <a:rPr lang="en-GB" b="1" dirty="0" err="1"/>
              <a:t>int</a:t>
            </a:r>
            <a:r>
              <a:rPr lang="en-GB" b="1" dirty="0"/>
              <a:t>) $</a:t>
            </a:r>
            <a:r>
              <a:rPr lang="en-GB" b="1" dirty="0" err="1"/>
              <a:t>var</a:t>
            </a:r>
            <a:r>
              <a:rPr lang="en-GB" b="1" dirty="0"/>
              <a:t>;  // Convert to integer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56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num</a:t>
            </a:r>
            <a:r>
              <a:rPr lang="en-US" b="1" dirty="0"/>
              <a:t> = "100.99";</a:t>
            </a:r>
          </a:p>
          <a:p>
            <a:endParaRPr lang="en-US" b="1" dirty="0"/>
          </a:p>
          <a:p>
            <a:r>
              <a:rPr lang="en-US" b="1" dirty="0"/>
              <a:t>// Convert to Integer</a:t>
            </a:r>
          </a:p>
          <a:p>
            <a:r>
              <a:rPr lang="en-US" b="1" dirty="0"/>
              <a:t>$</a:t>
            </a:r>
            <a:r>
              <a:rPr lang="en-US" b="1" dirty="0" err="1"/>
              <a:t>intVal</a:t>
            </a:r>
            <a:r>
              <a:rPr lang="en-US" b="1" dirty="0"/>
              <a:t> = (</a:t>
            </a:r>
            <a:r>
              <a:rPr lang="en-US" b="1" dirty="0" err="1"/>
              <a:t>int</a:t>
            </a:r>
            <a:r>
              <a:rPr lang="en-US" b="1" dirty="0"/>
              <a:t>) $</a:t>
            </a:r>
            <a:r>
              <a:rPr lang="en-US" b="1" dirty="0" err="1"/>
              <a:t>num</a:t>
            </a:r>
            <a:r>
              <a:rPr lang="en-US" b="1" dirty="0"/>
              <a:t>;</a:t>
            </a:r>
          </a:p>
          <a:p>
            <a:r>
              <a:rPr lang="en-US" b="1" dirty="0"/>
              <a:t>echo $</a:t>
            </a:r>
            <a:r>
              <a:rPr lang="en-US" b="1" dirty="0" err="1"/>
              <a:t>intVal</a:t>
            </a:r>
            <a:r>
              <a:rPr lang="en-US" b="1" dirty="0"/>
              <a:t>; // Output: 100</a:t>
            </a:r>
          </a:p>
          <a:p>
            <a:endParaRPr lang="en-US" b="1" dirty="0"/>
          </a:p>
          <a:p>
            <a:r>
              <a:rPr lang="en-US" b="1" dirty="0"/>
              <a:t>// Convert to Float</a:t>
            </a:r>
          </a:p>
          <a:p>
            <a:r>
              <a:rPr lang="en-US" b="1" dirty="0"/>
              <a:t>$</a:t>
            </a:r>
            <a:r>
              <a:rPr lang="en-US" b="1" dirty="0" err="1"/>
              <a:t>floatVal</a:t>
            </a:r>
            <a:r>
              <a:rPr lang="en-US" b="1" dirty="0"/>
              <a:t> = (float) $</a:t>
            </a:r>
            <a:r>
              <a:rPr lang="en-US" b="1" dirty="0" err="1"/>
              <a:t>num</a:t>
            </a:r>
            <a:r>
              <a:rPr lang="en-US" b="1" dirty="0"/>
              <a:t>;</a:t>
            </a:r>
          </a:p>
          <a:p>
            <a:r>
              <a:rPr lang="en-US" b="1" dirty="0"/>
              <a:t>echo $</a:t>
            </a:r>
            <a:r>
              <a:rPr lang="en-US" b="1" dirty="0" err="1"/>
              <a:t>floatVal</a:t>
            </a:r>
            <a:r>
              <a:rPr lang="en-US" b="1" dirty="0"/>
              <a:t>; // Output: 100.99</a:t>
            </a:r>
          </a:p>
          <a:p>
            <a:endParaRPr lang="en-US" b="1" dirty="0"/>
          </a:p>
          <a:p>
            <a:r>
              <a:rPr lang="en-US" b="1" dirty="0"/>
              <a:t>// Convert to Boolean</a:t>
            </a:r>
          </a:p>
          <a:p>
            <a:r>
              <a:rPr lang="en-US" b="1" dirty="0"/>
              <a:t>$</a:t>
            </a:r>
            <a:r>
              <a:rPr lang="en-US" b="1" dirty="0" err="1"/>
              <a:t>boolVal</a:t>
            </a:r>
            <a:r>
              <a:rPr lang="en-US" b="1" dirty="0"/>
              <a:t> = (</a:t>
            </a:r>
            <a:r>
              <a:rPr lang="en-US" b="1" dirty="0" err="1"/>
              <a:t>bool</a:t>
            </a:r>
            <a:r>
              <a:rPr lang="en-US" b="1" dirty="0"/>
              <a:t>) $</a:t>
            </a:r>
            <a:r>
              <a:rPr lang="en-US" b="1" dirty="0" err="1"/>
              <a:t>num</a:t>
            </a:r>
            <a:r>
              <a:rPr lang="en-US" b="1" dirty="0"/>
              <a:t>;</a:t>
            </a:r>
          </a:p>
          <a:p>
            <a:r>
              <a:rPr lang="en-US" b="1" dirty="0"/>
              <a:t>echo $</a:t>
            </a:r>
            <a:r>
              <a:rPr lang="en-US" b="1" dirty="0" err="1"/>
              <a:t>boolVal</a:t>
            </a:r>
            <a:r>
              <a:rPr lang="en-US" b="1" dirty="0"/>
              <a:t>; // Output: 1 (true)</a:t>
            </a:r>
          </a:p>
          <a:p>
            <a:endParaRPr lang="en-US" b="1" dirty="0"/>
          </a:p>
          <a:p>
            <a:r>
              <a:rPr lang="en-US" b="1" dirty="0"/>
              <a:t>// Convert to String</a:t>
            </a:r>
          </a:p>
          <a:p>
            <a:r>
              <a:rPr lang="en-US" b="1" dirty="0"/>
              <a:t>$</a:t>
            </a:r>
            <a:r>
              <a:rPr lang="en-US" b="1" dirty="0" err="1"/>
              <a:t>stringVal</a:t>
            </a:r>
            <a:r>
              <a:rPr lang="en-US" b="1" dirty="0"/>
              <a:t> = (string) 123;</a:t>
            </a:r>
          </a:p>
          <a:p>
            <a:r>
              <a:rPr lang="en-US" b="1" dirty="0"/>
              <a:t>echo $</a:t>
            </a:r>
            <a:r>
              <a:rPr lang="en-US" b="1" dirty="0" err="1"/>
              <a:t>stringVal</a:t>
            </a:r>
            <a:r>
              <a:rPr lang="en-US" b="1" dirty="0"/>
              <a:t>; // Output: "123"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02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Operators are used to perform operations on </a:t>
            </a:r>
            <a:r>
              <a:rPr lang="en-GB" b="1" dirty="0" smtClean="0"/>
              <a:t>variables </a:t>
            </a:r>
            <a:r>
              <a:rPr lang="en-GB" b="1" dirty="0"/>
              <a:t>and values in PHP</a:t>
            </a:r>
            <a:r>
              <a:rPr lang="en-GB" b="1" dirty="0" smtClean="0"/>
              <a:t>.</a:t>
            </a:r>
          </a:p>
          <a:p>
            <a:r>
              <a:rPr lang="en-GB" b="1" dirty="0"/>
              <a:t>Types of Operators in PHP</a:t>
            </a:r>
          </a:p>
          <a:p>
            <a:r>
              <a:rPr lang="en-GB" b="1" dirty="0"/>
              <a:t>🔹 1</a:t>
            </a:r>
            <a:r>
              <a:rPr lang="en-GB" b="1" dirty="0" smtClean="0"/>
              <a:t>️Arithmetic </a:t>
            </a:r>
            <a:r>
              <a:rPr lang="en-GB" b="1" dirty="0"/>
              <a:t>Operators (Perform mathematical operations)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32322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45861"/>
          <a:ext cx="8229600" cy="28346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+ 3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5 - 3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*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/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Modulus (Remainder)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10 %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Exponentiation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**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36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r>
              <a:rPr lang="en-GB" b="1" dirty="0"/>
              <a:t>Assignment Operators (Assign values to variables</a:t>
            </a:r>
            <a:r>
              <a:rPr lang="en-GB" b="1" dirty="0" smtClean="0"/>
              <a:t>)</a:t>
            </a: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83021"/>
          <a:ext cx="8229600" cy="256032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Equivalent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+=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+ 5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-=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- 5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*=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*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/=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/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%=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 = $a %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73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" y="914400"/>
            <a:ext cx="8593027" cy="5334000"/>
          </a:xfrm>
        </p:spPr>
      </p:pic>
    </p:spTree>
    <p:extLst>
      <p:ext uri="{BB962C8B-B14F-4D97-AF65-F5344CB8AC3E}">
        <p14:creationId xmlns:p14="http://schemas.microsoft.com/office/powerpoint/2010/main" val="3391629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Logical Operators (Used for conditions</a:t>
            </a:r>
            <a:r>
              <a:rPr lang="en-GB" b="1" dirty="0" smtClean="0"/>
              <a:t>)</a:t>
            </a:r>
          </a:p>
          <a:p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1154"/>
              </p:ext>
            </p:extLst>
          </p:nvPr>
        </p:nvGraphicFramePr>
        <p:xfrm>
          <a:off x="457200" y="2537301"/>
          <a:ext cx="8229600" cy="2651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(T/F)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Both must be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 &amp;&amp;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 least one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 ||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Inverts the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!T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Only one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 xor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80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/>
          <a:lstStyle/>
          <a:p>
            <a:r>
              <a:rPr lang="en-GB" b="1" dirty="0"/>
              <a:t>Increment &amp; Decrement Operators (Increase or decrease values</a:t>
            </a:r>
            <a:r>
              <a:rPr lang="en-GB" b="1" dirty="0" smtClean="0"/>
              <a:t>)</a:t>
            </a:r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8228"/>
              </p:ext>
            </p:extLst>
          </p:nvPr>
        </p:nvGraphicFramePr>
        <p:xfrm>
          <a:off x="304800" y="2438399"/>
          <a:ext cx="8686800" cy="3276600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65532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/>
                        <a:t>++$a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++$a;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$a++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$a++;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 (returns 5 first)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--$a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--$a;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$a--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$a--;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(returns 5 first)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02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Operators</a:t>
            </a:r>
            <a:r>
              <a:rPr lang="en-US" dirty="0"/>
              <a:t> (Used for string manipulation)</a:t>
            </a:r>
            <a:endParaRPr lang="en-US" b="1" dirty="0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5" y="3505200"/>
            <a:ext cx="826249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8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Conditions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if Statement</a:t>
            </a:r>
          </a:p>
          <a:p>
            <a:r>
              <a:rPr lang="en-GB" b="1" dirty="0"/>
              <a:t>Executes code if the condition is true.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$age = 20;</a:t>
            </a:r>
          </a:p>
          <a:p>
            <a:r>
              <a:rPr lang="en-GB" b="1" dirty="0"/>
              <a:t>if ($age &gt;= 18) {</a:t>
            </a:r>
          </a:p>
          <a:p>
            <a:r>
              <a:rPr lang="en-GB" b="1" dirty="0"/>
              <a:t>    echo "You are an adult.";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834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endParaRPr lang="en-US" b="1" dirty="0" smtClean="0"/>
          </a:p>
          <a:p>
            <a:r>
              <a:rPr lang="en-US" b="1" dirty="0" smtClean="0"/>
              <a:t>echo "Hello, World!";</a:t>
            </a:r>
          </a:p>
          <a:p>
            <a:r>
              <a:rPr lang="en-US" b="1" dirty="0" smtClean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623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516563"/>
          </a:xfrm>
        </p:spPr>
        <p:txBody>
          <a:bodyPr/>
          <a:lstStyle/>
          <a:p>
            <a:r>
              <a:rPr lang="en-GB" b="1" dirty="0"/>
              <a:t>if...else Statement</a:t>
            </a:r>
          </a:p>
          <a:p>
            <a:r>
              <a:rPr lang="en-GB" b="1" dirty="0"/>
              <a:t>Executes one block if true, another if </a:t>
            </a:r>
            <a:r>
              <a:rPr lang="en-GB" b="1" dirty="0" smtClean="0"/>
              <a:t>false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$age = 16;</a:t>
            </a:r>
          </a:p>
          <a:p>
            <a:r>
              <a:rPr lang="en-GB" b="1" dirty="0"/>
              <a:t>if ($age &gt;= 18) {</a:t>
            </a:r>
          </a:p>
          <a:p>
            <a:r>
              <a:rPr lang="en-GB" b="1" dirty="0"/>
              <a:t>    echo "You can vote.";</a:t>
            </a:r>
          </a:p>
          <a:p>
            <a:r>
              <a:rPr lang="en-GB" b="1" dirty="0"/>
              <a:t>} else {</a:t>
            </a:r>
          </a:p>
          <a:p>
            <a:r>
              <a:rPr lang="en-GB" b="1" dirty="0"/>
              <a:t>    echo "You cannot vote.";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54978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>
            <a:normAutofit/>
          </a:bodyPr>
          <a:lstStyle/>
          <a:p>
            <a:r>
              <a:rPr lang="en-US" b="1" dirty="0"/>
              <a:t>if...</a:t>
            </a:r>
            <a:r>
              <a:rPr lang="en-US" b="1" dirty="0" err="1"/>
              <a:t>elseif</a:t>
            </a:r>
            <a:r>
              <a:rPr lang="en-US" b="1" dirty="0"/>
              <a:t>...else Statement</a:t>
            </a:r>
          </a:p>
          <a:p>
            <a:r>
              <a:rPr lang="en-US" b="1" dirty="0"/>
              <a:t>Checks multiple conditions</a:t>
            </a:r>
            <a:r>
              <a:rPr lang="en-US" b="1" dirty="0" smtClean="0"/>
              <a:t>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$score = 85;</a:t>
            </a:r>
          </a:p>
          <a:p>
            <a:r>
              <a:rPr lang="en-US" b="1" dirty="0"/>
              <a:t>if ($score &gt;= 90) {</a:t>
            </a:r>
          </a:p>
          <a:p>
            <a:r>
              <a:rPr lang="en-US" b="1" dirty="0"/>
              <a:t>    echo "Grade: A";</a:t>
            </a:r>
          </a:p>
          <a:p>
            <a:r>
              <a:rPr lang="en-US" b="1" dirty="0"/>
              <a:t>} </a:t>
            </a:r>
            <a:r>
              <a:rPr lang="en-US" b="1" dirty="0" err="1"/>
              <a:t>elseif</a:t>
            </a:r>
            <a:r>
              <a:rPr lang="en-US" b="1" dirty="0"/>
              <a:t> ($score &gt;= 80) {</a:t>
            </a:r>
          </a:p>
          <a:p>
            <a:r>
              <a:rPr lang="en-US" b="1" dirty="0"/>
              <a:t>    echo "Grade: B";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  echo "Grade: C";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529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 (? :) – Short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$age = 18;</a:t>
            </a:r>
          </a:p>
          <a:p>
            <a:r>
              <a:rPr lang="en-GB" b="1" dirty="0"/>
              <a:t>echo ($age &gt;= 18) ? "Adult" : "Minor";</a:t>
            </a:r>
          </a:p>
          <a:p>
            <a:r>
              <a:rPr lang="en-GB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52176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Loops </a:t>
            </a:r>
            <a:r>
              <a:rPr lang="en-GB" b="1" dirty="0"/>
              <a:t>in PHP repeat a block of code until a condition is met</a:t>
            </a:r>
            <a:r>
              <a:rPr lang="en-GB" b="1" dirty="0" smtClean="0"/>
              <a:t>.</a:t>
            </a:r>
          </a:p>
          <a:p>
            <a:r>
              <a:rPr lang="en-GB" b="1" dirty="0"/>
              <a:t>for Loop – Used when you know the number of </a:t>
            </a:r>
            <a:r>
              <a:rPr lang="en-GB" b="1" dirty="0" smtClean="0"/>
              <a:t>iterations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for ($i = 1; $i &lt;= 5; $i++) {</a:t>
            </a:r>
          </a:p>
          <a:p>
            <a:r>
              <a:rPr lang="en-US" b="1" dirty="0"/>
              <a:t>    echo "Number: $i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62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516563"/>
          </a:xfrm>
        </p:spPr>
        <p:txBody>
          <a:bodyPr/>
          <a:lstStyle/>
          <a:p>
            <a:r>
              <a:rPr lang="en-GB" b="1" dirty="0"/>
              <a:t>while Loop – Runs while condition is true</a:t>
            </a:r>
          </a:p>
          <a:p>
            <a:pPr marL="0" indent="0">
              <a:buNone/>
            </a:pPr>
            <a:r>
              <a:rPr lang="nn-NO" b="1" dirty="0"/>
              <a:t>&lt;?php</a:t>
            </a:r>
          </a:p>
          <a:p>
            <a:pPr marL="0" indent="0">
              <a:buNone/>
            </a:pPr>
            <a:r>
              <a:rPr lang="nn-NO" b="1" dirty="0"/>
              <a:t>$i = 1;</a:t>
            </a:r>
          </a:p>
          <a:p>
            <a:pPr marL="0" indent="0">
              <a:buNone/>
            </a:pPr>
            <a:r>
              <a:rPr lang="nn-NO" b="1" dirty="0"/>
              <a:t>while ($i &lt;= 5) {</a:t>
            </a:r>
          </a:p>
          <a:p>
            <a:pPr marL="0" indent="0">
              <a:buNone/>
            </a:pPr>
            <a:r>
              <a:rPr lang="nn-NO" b="1" dirty="0"/>
              <a:t>    echo "Number: $i &lt;br&gt;";</a:t>
            </a:r>
          </a:p>
          <a:p>
            <a:pPr marL="0" indent="0">
              <a:buNone/>
            </a:pPr>
            <a:r>
              <a:rPr lang="nn-NO" b="1" dirty="0"/>
              <a:t>    $i++;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pPr marL="0" indent="0">
              <a:buNone/>
            </a:pPr>
            <a:r>
              <a:rPr lang="nn-NO" b="1" dirty="0"/>
              <a:t>?&gt;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15399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/>
          <a:lstStyle/>
          <a:p>
            <a:r>
              <a:rPr lang="en-GB" b="1" dirty="0"/>
              <a:t>do...while Loop – Runs at least once, even if </a:t>
            </a:r>
            <a:r>
              <a:rPr lang="en-GB" b="1" dirty="0" smtClean="0"/>
              <a:t>false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$i = 6;</a:t>
            </a:r>
          </a:p>
          <a:p>
            <a:r>
              <a:rPr lang="en-US" b="1" dirty="0"/>
              <a:t>do {</a:t>
            </a:r>
          </a:p>
          <a:p>
            <a:r>
              <a:rPr lang="en-US" b="1" dirty="0"/>
              <a:t>    echo "Number: $i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r>
              <a:rPr lang="en-US" b="1" dirty="0"/>
              <a:t>    $i++;</a:t>
            </a:r>
          </a:p>
          <a:p>
            <a:r>
              <a:rPr lang="en-US" b="1" dirty="0"/>
              <a:t>} while ($i &lt;= 5);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4154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Use function </a:t>
            </a:r>
            <a:r>
              <a:rPr lang="en-GB" b="1" dirty="0" smtClean="0"/>
              <a:t>keyword </a:t>
            </a:r>
            <a:r>
              <a:rPr lang="en-GB" b="1" dirty="0"/>
              <a:t>to define a function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greet() {</a:t>
            </a:r>
          </a:p>
          <a:p>
            <a:r>
              <a:rPr lang="en-GB" b="1" dirty="0"/>
              <a:t>    echo "Hello, World!";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/>
              <a:t>greet(); // Calling the function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572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/>
          <a:lstStyle/>
          <a:p>
            <a:r>
              <a:rPr lang="en-GB" b="1" dirty="0"/>
              <a:t>Function with Parameters</a:t>
            </a:r>
          </a:p>
          <a:p>
            <a:r>
              <a:rPr lang="en-GB" b="1" dirty="0"/>
              <a:t>Parameters allow passing values to a function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</a:t>
            </a:r>
            <a:r>
              <a:rPr lang="en-GB" b="1" dirty="0" err="1"/>
              <a:t>greetUser</a:t>
            </a:r>
            <a:r>
              <a:rPr lang="en-GB" b="1" dirty="0"/>
              <a:t>($name) {</a:t>
            </a:r>
          </a:p>
          <a:p>
            <a:r>
              <a:rPr lang="en-GB" b="1" dirty="0"/>
              <a:t>    echo "Hello, $name!";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 err="1"/>
              <a:t>greetUser</a:t>
            </a:r>
            <a:r>
              <a:rPr lang="en-GB" b="1" dirty="0"/>
              <a:t>("Alice");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54287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/>
          <a:lstStyle/>
          <a:p>
            <a:r>
              <a:rPr lang="en-GB" b="1" dirty="0"/>
              <a:t>Function with Return Value</a:t>
            </a:r>
          </a:p>
          <a:p>
            <a:r>
              <a:rPr lang="en-GB" b="1" dirty="0"/>
              <a:t>Use return to send back a value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add($a, $b) {</a:t>
            </a:r>
          </a:p>
          <a:p>
            <a:r>
              <a:rPr lang="en-GB" b="1" dirty="0"/>
              <a:t>    return $a + $b;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/>
              <a:t>$result = add(5, 3);</a:t>
            </a:r>
          </a:p>
          <a:p>
            <a:r>
              <a:rPr lang="en-GB" b="1" dirty="0"/>
              <a:t>echo "Sum: $result";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879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r>
              <a:rPr lang="en-GB" b="1" dirty="0"/>
              <a:t>Anonymous (Lambda) Functions</a:t>
            </a:r>
          </a:p>
          <a:p>
            <a:r>
              <a:rPr lang="en-GB" b="1" dirty="0"/>
              <a:t>Used for short, inline functions.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$greet = function($name) {</a:t>
            </a:r>
          </a:p>
          <a:p>
            <a:r>
              <a:rPr lang="en-GB" b="1" dirty="0"/>
              <a:t>    return "Hello, $name!";</a:t>
            </a:r>
          </a:p>
          <a:p>
            <a:r>
              <a:rPr lang="en-GB" b="1" dirty="0"/>
              <a:t>};</a:t>
            </a:r>
          </a:p>
          <a:p>
            <a:endParaRPr lang="en-GB" b="1" dirty="0"/>
          </a:p>
          <a:p>
            <a:r>
              <a:rPr lang="en-GB" b="1" dirty="0"/>
              <a:t>echo $greet("Bob");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82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Comments &amp;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PHP Comments</a:t>
            </a:r>
          </a:p>
          <a:p>
            <a:r>
              <a:rPr lang="en-GB" b="1" dirty="0"/>
              <a:t>Comments in PHP are used to add explanations or disable parts of the code. They are ignored during execution.</a:t>
            </a:r>
          </a:p>
          <a:p>
            <a:r>
              <a:rPr lang="en-GB" b="1" dirty="0"/>
              <a:t>Types of Comments in PHP</a:t>
            </a:r>
          </a:p>
          <a:p>
            <a:r>
              <a:rPr lang="en-GB" b="1" dirty="0"/>
              <a:t>1</a:t>
            </a:r>
            <a:r>
              <a:rPr lang="en-GB" b="1" dirty="0" smtClean="0"/>
              <a:t>️Single-line </a:t>
            </a:r>
            <a:r>
              <a:rPr lang="en-GB" b="1" dirty="0"/>
              <a:t>comment (// or </a:t>
            </a:r>
            <a:r>
              <a:rPr lang="en-GB" b="1" dirty="0" smtClean="0"/>
              <a:t>#)</a:t>
            </a:r>
          </a:p>
          <a:p>
            <a:r>
              <a:rPr lang="en-GB" b="1" dirty="0"/>
              <a:t>// This is a single-line comment</a:t>
            </a:r>
          </a:p>
          <a:p>
            <a:r>
              <a:rPr lang="en-GB" b="1" dirty="0"/>
              <a:t># This is also a single-line comment</a:t>
            </a:r>
          </a:p>
          <a:p>
            <a:r>
              <a:rPr lang="en-GB" b="1" dirty="0"/>
              <a:t>echo "Hello, World!";</a:t>
            </a:r>
          </a:p>
          <a:p>
            <a:r>
              <a:rPr lang="en-US" dirty="0"/>
              <a:t>2</a:t>
            </a:r>
            <a:r>
              <a:rPr lang="en-US" dirty="0" smtClean="0"/>
              <a:t>️</a:t>
            </a:r>
            <a:r>
              <a:rPr lang="en-US" b="1" dirty="0" smtClean="0"/>
              <a:t>Multi-line </a:t>
            </a:r>
            <a:r>
              <a:rPr lang="en-US" b="1" dirty="0"/>
              <a:t>comment (/* ... </a:t>
            </a:r>
            <a:r>
              <a:rPr lang="en-US" b="1" dirty="0" smtClean="0"/>
              <a:t>*/)</a:t>
            </a:r>
          </a:p>
          <a:p>
            <a:r>
              <a:rPr lang="en-GB" b="1" dirty="0"/>
              <a:t>/* </a:t>
            </a:r>
          </a:p>
          <a:p>
            <a:r>
              <a:rPr lang="en-GB" b="1" dirty="0"/>
              <a:t>This is a multi-line comment.</a:t>
            </a:r>
          </a:p>
          <a:p>
            <a:r>
              <a:rPr lang="en-GB" b="1" dirty="0"/>
              <a:t>It spans multiple lines.</a:t>
            </a:r>
          </a:p>
          <a:p>
            <a:r>
              <a:rPr lang="en-GB" b="1" dirty="0"/>
              <a:t>*/</a:t>
            </a:r>
          </a:p>
          <a:p>
            <a:r>
              <a:rPr lang="en-GB" b="1" dirty="0"/>
              <a:t>echo "Welcome to PHP!";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918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 array in PHP is a collection of multiple values stored in a single variable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GB" b="1" dirty="0"/>
              <a:t>Indexed Array (Numeric Keys)</a:t>
            </a:r>
          </a:p>
          <a:p>
            <a:r>
              <a:rPr lang="en-GB" b="1" dirty="0"/>
              <a:t>Elements are accessed using numeric indexes (starting from 0</a:t>
            </a:r>
            <a:r>
              <a:rPr lang="en-GB" b="1" dirty="0" smtClean="0"/>
              <a:t>).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</a:t>
            </a:r>
            <a:r>
              <a:rPr lang="en-GB" b="1" dirty="0" err="1"/>
              <a:t>colors</a:t>
            </a:r>
            <a:r>
              <a:rPr lang="en-GB" b="1" dirty="0"/>
              <a:t> = ["Red", "Green", "Blue"];</a:t>
            </a:r>
          </a:p>
          <a:p>
            <a:r>
              <a:rPr lang="en-GB" b="1" dirty="0"/>
              <a:t>echo $</a:t>
            </a:r>
            <a:r>
              <a:rPr lang="en-GB" b="1" dirty="0" err="1"/>
              <a:t>colors</a:t>
            </a:r>
            <a:r>
              <a:rPr lang="en-GB" b="1" dirty="0"/>
              <a:t>[0]; // Output: Red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707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 (Named Keys)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Each key is a string instead of a number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$student = ["name" =&gt; "John", "age" =&gt; 20, "grade" =&gt; "A"];</a:t>
            </a:r>
          </a:p>
          <a:p>
            <a:r>
              <a:rPr lang="en-GB" b="1" dirty="0"/>
              <a:t>echo $student["name"]; // Output: John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391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 (Array Inside 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Used to store complex data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$students = [</a:t>
            </a:r>
          </a:p>
          <a:p>
            <a:r>
              <a:rPr lang="en-GB" b="1" dirty="0"/>
              <a:t>    ["Alice", 22, "A"],</a:t>
            </a:r>
          </a:p>
          <a:p>
            <a:r>
              <a:rPr lang="en-GB" b="1" dirty="0"/>
              <a:t>    ["Bob", 21, "B"]</a:t>
            </a:r>
          </a:p>
          <a:p>
            <a:r>
              <a:rPr lang="en-GB" b="1" dirty="0"/>
              <a:t>];</a:t>
            </a:r>
          </a:p>
          <a:p>
            <a:r>
              <a:rPr lang="en-GB" b="1" dirty="0"/>
              <a:t>echo $students[0][0]; // Output: Alice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444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foreach</a:t>
            </a:r>
            <a:r>
              <a:rPr lang="en-GB" b="1" dirty="0"/>
              <a:t> for Indexed Array</a:t>
            </a:r>
            <a:endParaRPr lang="en-GB" b="1" dirty="0" smtClean="0"/>
          </a:p>
          <a:p>
            <a:r>
              <a:rPr lang="en-GB" b="1" dirty="0" smtClean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</a:t>
            </a:r>
            <a:r>
              <a:rPr lang="en-GB" b="1" dirty="0" err="1"/>
              <a:t>colors</a:t>
            </a:r>
            <a:r>
              <a:rPr lang="en-GB" b="1" dirty="0"/>
              <a:t> = ["Red", "Green", "Blue"];</a:t>
            </a:r>
          </a:p>
          <a:p>
            <a:r>
              <a:rPr lang="en-GB" b="1" dirty="0" err="1"/>
              <a:t>foreach</a:t>
            </a:r>
            <a:r>
              <a:rPr lang="en-GB" b="1" dirty="0"/>
              <a:t> ($</a:t>
            </a:r>
            <a:r>
              <a:rPr lang="en-GB" b="1" dirty="0" err="1"/>
              <a:t>colors</a:t>
            </a:r>
            <a:r>
              <a:rPr lang="en-GB" b="1" dirty="0"/>
              <a:t> as $</a:t>
            </a:r>
            <a:r>
              <a:rPr lang="en-GB" b="1" dirty="0" err="1"/>
              <a:t>color</a:t>
            </a:r>
            <a:r>
              <a:rPr lang="en-GB" b="1" dirty="0"/>
              <a:t>) {</a:t>
            </a:r>
          </a:p>
          <a:p>
            <a:r>
              <a:rPr lang="en-GB" b="1" dirty="0"/>
              <a:t>    echo "$</a:t>
            </a:r>
            <a:r>
              <a:rPr lang="en-GB" b="1" dirty="0" err="1"/>
              <a:t>color</a:t>
            </a:r>
            <a:r>
              <a:rPr lang="en-GB" b="1" dirty="0"/>
              <a:t> &lt;</a:t>
            </a:r>
            <a:r>
              <a:rPr lang="en-GB" b="1" dirty="0" err="1"/>
              <a:t>br</a:t>
            </a:r>
            <a:r>
              <a:rPr lang="en-GB" b="1" dirty="0"/>
              <a:t>&gt;";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438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059363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foreach</a:t>
            </a:r>
            <a:r>
              <a:rPr lang="en-GB" b="1" dirty="0"/>
              <a:t> for Associative </a:t>
            </a:r>
            <a:r>
              <a:rPr lang="en-GB" b="1" dirty="0" smtClean="0"/>
              <a:t>Array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$student = ["name" =&gt; "John", "age" =&gt; 20, "grade" =&gt; "A"];</a:t>
            </a:r>
          </a:p>
          <a:p>
            <a:r>
              <a:rPr lang="en-GB" b="1" dirty="0" err="1"/>
              <a:t>foreach</a:t>
            </a:r>
            <a:r>
              <a:rPr lang="en-GB" b="1" dirty="0"/>
              <a:t> ($student as $key =&gt; $value) {</a:t>
            </a:r>
          </a:p>
          <a:p>
            <a:r>
              <a:rPr lang="en-GB" b="1" dirty="0"/>
              <a:t>    echo "$key: $value &lt;</a:t>
            </a:r>
            <a:r>
              <a:rPr lang="en-GB" b="1" dirty="0" err="1"/>
              <a:t>br</a:t>
            </a:r>
            <a:r>
              <a:rPr lang="en-GB" b="1" dirty="0"/>
              <a:t>&gt;";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12114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Array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59" y="1546930"/>
            <a:ext cx="9166859" cy="5006270"/>
          </a:xfrm>
        </p:spPr>
      </p:pic>
    </p:spTree>
    <p:extLst>
      <p:ext uri="{BB962C8B-B14F-4D97-AF65-F5344CB8AC3E}">
        <p14:creationId xmlns:p14="http://schemas.microsoft.com/office/powerpoint/2010/main" val="1811915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HTML forms are used to collect user input and send it to a server for processing. Forms are essential for interactive websites, including login pages, search bars, contact forms, </a:t>
            </a:r>
            <a:r>
              <a:rPr lang="en-GB" b="1" dirty="0" smtClean="0"/>
              <a:t>and </a:t>
            </a:r>
            <a:r>
              <a:rPr lang="en-GB" b="1" dirty="0"/>
              <a:t>data submission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&lt;form action="</a:t>
            </a:r>
            <a:r>
              <a:rPr lang="en-GB" b="1" dirty="0" err="1"/>
              <a:t>submit.php</a:t>
            </a:r>
            <a:r>
              <a:rPr lang="en-GB" b="1" dirty="0"/>
              <a:t>" method="POST"&gt;</a:t>
            </a:r>
          </a:p>
          <a:p>
            <a:r>
              <a:rPr lang="en-GB" b="1" dirty="0"/>
              <a:t>    &lt;label for="name"&gt;Name:&lt;/label&gt;</a:t>
            </a:r>
          </a:p>
          <a:p>
            <a:r>
              <a:rPr lang="en-GB" b="1" dirty="0"/>
              <a:t>    &lt;input type="text" id="name" name="name" required&gt;</a:t>
            </a:r>
          </a:p>
          <a:p>
            <a:r>
              <a:rPr lang="en-GB" b="1" dirty="0"/>
              <a:t>    &lt;button type="submit"&gt;Submit&lt;/button&gt;</a:t>
            </a:r>
          </a:p>
          <a:p>
            <a:r>
              <a:rPr lang="en-GB" b="1" dirty="0"/>
              <a:t>&lt;/form&gt;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559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Attributes of &lt;form&gt;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action – Specifies where the form data should be sent (e.g., a PHP or Python file). method – Defines how data is sent to the server: </a:t>
            </a:r>
            <a:endParaRPr lang="en-GB" b="1" dirty="0" smtClean="0"/>
          </a:p>
          <a:p>
            <a:r>
              <a:rPr lang="en-GB" b="1" dirty="0" smtClean="0"/>
              <a:t>GET</a:t>
            </a:r>
            <a:r>
              <a:rPr lang="en-GB" b="1" dirty="0"/>
              <a:t>: Sends data in the URL (useful for search forms).</a:t>
            </a:r>
          </a:p>
          <a:p>
            <a:r>
              <a:rPr lang="en-GB" b="1" dirty="0"/>
              <a:t>POST: Sends data securely (used for login, sign-up, etc.).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1380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Input Fields (&lt;input&gt;)</a:t>
            </a:r>
          </a:p>
          <a:p>
            <a:r>
              <a:rPr lang="en-GB" b="1" dirty="0"/>
              <a:t>The &lt;input&gt; element is used to create various types of form fields.</a:t>
            </a:r>
          </a:p>
          <a:p>
            <a:r>
              <a:rPr lang="en-GB" b="1" dirty="0"/>
              <a:t>Common </a:t>
            </a:r>
            <a:r>
              <a:rPr lang="en-GB" b="1" dirty="0" smtClean="0"/>
              <a:t>Input Types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45826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629400"/>
          </a:xfrm>
        </p:spPr>
        <p:txBody>
          <a:bodyPr>
            <a:noAutofit/>
          </a:bodyPr>
          <a:lstStyle/>
          <a:p>
            <a:r>
              <a:rPr lang="en-US" sz="1200" b="1" dirty="0"/>
              <a:t>&lt;!-- Text Input --&gt;</a:t>
            </a:r>
          </a:p>
          <a:p>
            <a:r>
              <a:rPr lang="en-US" sz="1200" b="1" dirty="0"/>
              <a:t>&lt;input type="text" name="username" placeholder="Enter your name</a:t>
            </a:r>
            <a:r>
              <a:rPr lang="en-US" sz="1200" b="1" dirty="0" smtClean="0"/>
              <a:t>"&gt;</a:t>
            </a:r>
          </a:p>
          <a:p>
            <a:endParaRPr lang="en-US" sz="1200" b="1" dirty="0"/>
          </a:p>
          <a:p>
            <a:r>
              <a:rPr lang="en-US" sz="1200" b="1" dirty="0"/>
              <a:t>&lt;!-- Password Field --&gt;</a:t>
            </a:r>
          </a:p>
          <a:p>
            <a:r>
              <a:rPr lang="en-US" sz="1200" b="1" dirty="0"/>
              <a:t>&lt;input type="password" name="password" placeholder="Enter password"&gt;</a:t>
            </a:r>
          </a:p>
          <a:p>
            <a:endParaRPr lang="en-US" sz="1200" b="1" dirty="0"/>
          </a:p>
          <a:p>
            <a:r>
              <a:rPr lang="en-US" sz="1200" b="1" dirty="0"/>
              <a:t>&lt;!-- Email Input --&gt;</a:t>
            </a:r>
          </a:p>
          <a:p>
            <a:r>
              <a:rPr lang="en-US" sz="1200" b="1" dirty="0"/>
              <a:t>&lt;input type="email" name="email" placeholder="Enter email"&gt;</a:t>
            </a:r>
          </a:p>
          <a:p>
            <a:endParaRPr lang="en-US" sz="1200" b="1" dirty="0"/>
          </a:p>
          <a:p>
            <a:r>
              <a:rPr lang="en-US" sz="1200" b="1" dirty="0"/>
              <a:t>&lt;!-- Number Input --&gt;</a:t>
            </a:r>
          </a:p>
          <a:p>
            <a:r>
              <a:rPr lang="en-US" sz="1200" b="1" dirty="0"/>
              <a:t>&lt;input type="number" name="age" min="1" max="100"&gt;</a:t>
            </a:r>
          </a:p>
          <a:p>
            <a:endParaRPr lang="en-US" sz="1200" b="1" dirty="0"/>
          </a:p>
          <a:p>
            <a:r>
              <a:rPr lang="en-US" sz="1200" b="1" dirty="0"/>
              <a:t>&lt;!-- Phone Number Input --&gt;</a:t>
            </a:r>
          </a:p>
          <a:p>
            <a:r>
              <a:rPr lang="en-US" sz="1200" b="1" dirty="0"/>
              <a:t>&lt;input type="</a:t>
            </a:r>
            <a:r>
              <a:rPr lang="en-US" sz="1200" b="1" dirty="0" err="1"/>
              <a:t>tel</a:t>
            </a:r>
            <a:r>
              <a:rPr lang="en-US" sz="1200" b="1" dirty="0"/>
              <a:t>" name="phone" pattern="[0-9]{10}" placeholder="Enter 10-digit phone number"&gt;</a:t>
            </a:r>
          </a:p>
          <a:p>
            <a:endParaRPr lang="en-US" sz="1200" b="1" dirty="0"/>
          </a:p>
          <a:p>
            <a:r>
              <a:rPr lang="en-US" sz="1200" b="1" dirty="0"/>
              <a:t>&lt;!-- Date Input --&gt;</a:t>
            </a:r>
          </a:p>
          <a:p>
            <a:r>
              <a:rPr lang="en-US" sz="1200" b="1" dirty="0"/>
              <a:t>&lt;input type="date" name="dob"&gt;</a:t>
            </a:r>
          </a:p>
          <a:p>
            <a:endParaRPr lang="en-US" sz="1200" b="1" dirty="0"/>
          </a:p>
          <a:p>
            <a:r>
              <a:rPr lang="en-US" sz="1200" b="1" dirty="0"/>
              <a:t>&lt;!-- Time Input --&gt;</a:t>
            </a:r>
          </a:p>
          <a:p>
            <a:r>
              <a:rPr lang="en-US" sz="1200" b="1" dirty="0"/>
              <a:t>&lt;input type="time" name="</a:t>
            </a:r>
            <a:r>
              <a:rPr lang="en-US" sz="1200" b="1" dirty="0" err="1"/>
              <a:t>appointment_time</a:t>
            </a:r>
            <a:r>
              <a:rPr lang="en-US" sz="1200" b="1" dirty="0"/>
              <a:t>"&gt;</a:t>
            </a:r>
          </a:p>
          <a:p>
            <a:endParaRPr lang="en-US" sz="1200" b="1" dirty="0"/>
          </a:p>
          <a:p>
            <a:r>
              <a:rPr lang="en-US" sz="1200" b="1" dirty="0"/>
              <a:t>&lt;!-- Checkbox --&gt;</a:t>
            </a:r>
          </a:p>
          <a:p>
            <a:r>
              <a:rPr lang="en-US" sz="1200" b="1" dirty="0"/>
              <a:t>&lt;input type="checkbox" name="subscribe" value="yes"&gt; Subscribe</a:t>
            </a:r>
          </a:p>
          <a:p>
            <a:endParaRPr lang="en-US" sz="1200" b="1" dirty="0"/>
          </a:p>
          <a:p>
            <a:r>
              <a:rPr lang="en-US" sz="1200" b="1" dirty="0"/>
              <a:t>&lt;!-- Radio Buttons --&gt;</a:t>
            </a:r>
          </a:p>
          <a:p>
            <a:r>
              <a:rPr lang="en-US" sz="1200" b="1" dirty="0"/>
              <a:t>&lt;input type="radio" name="gender" value="male"&gt; Male  </a:t>
            </a:r>
          </a:p>
          <a:p>
            <a:r>
              <a:rPr lang="en-US" sz="1200" b="1" dirty="0"/>
              <a:t>&lt;input type="radio" name="gender" value="female"&gt; Female  </a:t>
            </a:r>
          </a:p>
          <a:p>
            <a:endParaRPr lang="en-US" sz="1200" b="1" dirty="0"/>
          </a:p>
          <a:p>
            <a:r>
              <a:rPr lang="en-US" sz="1200" b="1" dirty="0"/>
              <a:t>&lt;!-- File Upload --&gt;</a:t>
            </a:r>
          </a:p>
          <a:p>
            <a:r>
              <a:rPr lang="en-US" sz="1200" b="1" dirty="0" smtClean="0"/>
              <a:t>&lt;input </a:t>
            </a:r>
            <a:r>
              <a:rPr lang="en-US" sz="1200" b="1" dirty="0"/>
              <a:t>type="file" name="</a:t>
            </a:r>
            <a:r>
              <a:rPr lang="en-US" sz="1200" b="1" dirty="0" err="1"/>
              <a:t>profile_pic</a:t>
            </a:r>
            <a:r>
              <a:rPr lang="en-US" sz="1200" b="1" dirty="0"/>
              <a:t>"&gt;</a:t>
            </a:r>
          </a:p>
          <a:p>
            <a:endParaRPr lang="en-US" sz="1200" b="1" dirty="0"/>
          </a:p>
          <a:p>
            <a:r>
              <a:rPr lang="en-US" sz="1200" b="1" dirty="0"/>
              <a:t>&lt;!-- Hidden Input --&gt;</a:t>
            </a:r>
          </a:p>
          <a:p>
            <a:r>
              <a:rPr lang="en-US" sz="1200" b="1" dirty="0"/>
              <a:t>&lt;input type="hidden" name="</a:t>
            </a:r>
            <a:r>
              <a:rPr lang="en-US" sz="1200" b="1" dirty="0" err="1"/>
              <a:t>user_id</a:t>
            </a:r>
            <a:r>
              <a:rPr lang="en-US" sz="1200" b="1" dirty="0"/>
              <a:t>" value="12345"&gt;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118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Rules for PHP Variables</a:t>
            </a:r>
          </a:p>
          <a:p>
            <a:r>
              <a:rPr lang="en-GB" b="1" dirty="0"/>
              <a:t>✅ Must start with $ (e.g., $name, $age).</a:t>
            </a:r>
            <a:br>
              <a:rPr lang="en-GB" b="1" dirty="0"/>
            </a:br>
            <a:r>
              <a:rPr lang="en-GB" b="1" dirty="0"/>
              <a:t>✅ Must start with a letter or underscore (_), but not a number.</a:t>
            </a:r>
            <a:br>
              <a:rPr lang="en-GB" b="1" dirty="0"/>
            </a:br>
            <a:r>
              <a:rPr lang="en-GB" b="1" dirty="0"/>
              <a:t>✅ Can contain letters, numbers, and underscores ($</a:t>
            </a:r>
            <a:r>
              <a:rPr lang="en-GB" b="1" dirty="0" err="1"/>
              <a:t>user_name</a:t>
            </a:r>
            <a:r>
              <a:rPr lang="en-GB" b="1" dirty="0"/>
              <a:t>, $</a:t>
            </a:r>
            <a:r>
              <a:rPr lang="en-GB" b="1" dirty="0" err="1"/>
              <a:t>userAge</a:t>
            </a:r>
            <a:r>
              <a:rPr lang="en-GB" b="1" dirty="0"/>
              <a:t>).</a:t>
            </a:r>
            <a:br>
              <a:rPr lang="en-GB" b="1" dirty="0"/>
            </a:br>
            <a:r>
              <a:rPr lang="en-GB" b="1" dirty="0"/>
              <a:t>✅ PHP variables are case-sensitive ($name and $Name are different).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7176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(&lt;label&gt;)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The &lt;label&gt; element associates a text label with an input field</a:t>
            </a:r>
            <a:r>
              <a:rPr lang="en-GB" b="1" dirty="0" smtClean="0"/>
              <a:t>.</a:t>
            </a:r>
          </a:p>
          <a:p>
            <a:r>
              <a:rPr lang="en-US" b="1" dirty="0"/>
              <a:t>&lt;label for="username"&gt;Enter Name:&lt;/label&gt;</a:t>
            </a:r>
          </a:p>
          <a:p>
            <a:r>
              <a:rPr lang="en-US" b="1" dirty="0"/>
              <a:t>&lt;input type="text" id="username" name="username"&gt;</a:t>
            </a:r>
          </a:p>
          <a:p>
            <a:r>
              <a:rPr lang="en-US" b="1" dirty="0"/>
              <a:t>Dropdown (&lt;select&gt; and &lt;option</a:t>
            </a:r>
            <a:r>
              <a:rPr lang="en-US" b="1" dirty="0" smtClean="0"/>
              <a:t>&gt;)</a:t>
            </a:r>
          </a:p>
          <a:p>
            <a:r>
              <a:rPr lang="en-GB" b="1" dirty="0"/>
              <a:t>The &lt;select&gt; element creates a dropdown </a:t>
            </a:r>
            <a:r>
              <a:rPr lang="en-GB" b="1" dirty="0" smtClean="0"/>
              <a:t>menu</a:t>
            </a:r>
          </a:p>
          <a:p>
            <a:r>
              <a:rPr lang="en-GB" b="1" dirty="0"/>
              <a:t>&lt;select name="country"&gt;</a:t>
            </a:r>
          </a:p>
          <a:p>
            <a:r>
              <a:rPr lang="en-GB" b="1" dirty="0"/>
              <a:t>    &lt;option value="us"&gt;USA&lt;/option&gt;</a:t>
            </a:r>
          </a:p>
          <a:p>
            <a:r>
              <a:rPr lang="en-GB" b="1" dirty="0"/>
              <a:t>    &lt;option value="</a:t>
            </a:r>
            <a:r>
              <a:rPr lang="en-GB" b="1" dirty="0" err="1"/>
              <a:t>uk</a:t>
            </a:r>
            <a:r>
              <a:rPr lang="en-GB" b="1" dirty="0"/>
              <a:t>"&gt;UK&lt;/option&gt;</a:t>
            </a:r>
          </a:p>
          <a:p>
            <a:r>
              <a:rPr lang="en-GB" b="1" dirty="0"/>
              <a:t>    &lt;option value="in"&gt;India&lt;/option&gt;</a:t>
            </a:r>
          </a:p>
          <a:p>
            <a:r>
              <a:rPr lang="en-GB" b="1" dirty="0"/>
              <a:t>&lt;/select&gt;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93314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/>
              <a:t>Textarea</a:t>
            </a:r>
            <a:r>
              <a:rPr lang="en-GB" b="1" dirty="0"/>
              <a:t> (&lt;</a:t>
            </a:r>
            <a:r>
              <a:rPr lang="en-GB" b="1" dirty="0" err="1"/>
              <a:t>textarea</a:t>
            </a:r>
            <a:r>
              <a:rPr lang="en-GB" b="1" dirty="0"/>
              <a:t>&gt;)</a:t>
            </a:r>
          </a:p>
          <a:p>
            <a:r>
              <a:rPr lang="en-GB" b="1" dirty="0"/>
              <a:t>Used for multi-line text input.</a:t>
            </a:r>
          </a:p>
          <a:p>
            <a:pPr marL="0" indent="0">
              <a:buNone/>
            </a:pPr>
            <a:r>
              <a:rPr lang="en-GB" b="1" dirty="0"/>
              <a:t>&lt;</a:t>
            </a:r>
            <a:r>
              <a:rPr lang="en-GB" b="1" dirty="0" err="1"/>
              <a:t>textarea</a:t>
            </a:r>
            <a:r>
              <a:rPr lang="en-GB" b="1" dirty="0"/>
              <a:t> name="message" rows="5" cols="30" placeholder="Enter your message"&gt;&lt;/</a:t>
            </a:r>
            <a:r>
              <a:rPr lang="en-GB" b="1" dirty="0" err="1"/>
              <a:t>textarea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Buttons (&lt;button&gt; and &lt;input type="submit/reset"&gt;)</a:t>
            </a:r>
          </a:p>
          <a:p>
            <a:r>
              <a:rPr lang="en-GB" b="1" dirty="0"/>
              <a:t>Buttons are used for submitting or resetting form data</a:t>
            </a:r>
          </a:p>
          <a:p>
            <a:pPr marL="0" indent="0">
              <a:buNone/>
            </a:pPr>
            <a:r>
              <a:rPr lang="en-GB" b="1" dirty="0"/>
              <a:t>&lt;!-- Submit Button --&gt;</a:t>
            </a:r>
          </a:p>
          <a:p>
            <a:pPr marL="0" indent="0">
              <a:buNone/>
            </a:pPr>
            <a:r>
              <a:rPr lang="en-GB" b="1" dirty="0"/>
              <a:t>&lt;button type="submit"&gt;Submit&lt;/button&gt;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&lt;!-- Reset Button --&gt;</a:t>
            </a:r>
          </a:p>
          <a:p>
            <a:pPr marL="0" indent="0">
              <a:buNone/>
            </a:pPr>
            <a:r>
              <a:rPr lang="en-GB" b="1" dirty="0"/>
              <a:t>&lt;button type="reset"&gt;Reset&lt;/button&gt;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&lt;!-- Another way to submit --&gt;</a:t>
            </a:r>
          </a:p>
          <a:p>
            <a:pPr marL="0" indent="0">
              <a:buNone/>
            </a:pPr>
            <a:r>
              <a:rPr lang="en-GB" b="1" dirty="0"/>
              <a:t>&lt;input type="submit" value="Submit"&gt;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1825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Superglobals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PHP </a:t>
            </a:r>
            <a:r>
              <a:rPr lang="en-GB" b="1" dirty="0" err="1"/>
              <a:t>superglobals</a:t>
            </a:r>
            <a:r>
              <a:rPr lang="en-GB" dirty="0"/>
              <a:t> are built-in variables that are </a:t>
            </a:r>
            <a:r>
              <a:rPr lang="en-GB" b="1" dirty="0"/>
              <a:t>always accessible</a:t>
            </a:r>
            <a:r>
              <a:rPr lang="en-GB" dirty="0"/>
              <a:t> from anywhere in your script (functions, classes, files) without needing to declare them as global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US" b="1" dirty="0"/>
              <a:t>List of PHP </a:t>
            </a:r>
            <a:r>
              <a:rPr lang="en-US" b="1" dirty="0" err="1" smtClean="0"/>
              <a:t>Superglobals</a:t>
            </a:r>
            <a:endParaRPr lang="en-US" b="1" dirty="0"/>
          </a:p>
          <a:p>
            <a:r>
              <a:rPr lang="en-US" b="1" dirty="0"/>
              <a:t>$_GET</a:t>
            </a:r>
            <a:r>
              <a:rPr lang="en-US" dirty="0"/>
              <a:t> – Collects data from URL parameters.</a:t>
            </a:r>
          </a:p>
          <a:p>
            <a:r>
              <a:rPr lang="en-US" b="1" dirty="0"/>
              <a:t>$_POST</a:t>
            </a:r>
            <a:r>
              <a:rPr lang="en-US" dirty="0"/>
              <a:t> – Collects data from form submissions.</a:t>
            </a:r>
          </a:p>
          <a:p>
            <a:r>
              <a:rPr lang="en-US" b="1" dirty="0"/>
              <a:t>$_REQUEST</a:t>
            </a:r>
            <a:r>
              <a:rPr lang="en-US" dirty="0"/>
              <a:t> – Collects data from both $_GET and $_POST.</a:t>
            </a:r>
          </a:p>
          <a:p>
            <a:r>
              <a:rPr lang="en-US" b="1" dirty="0"/>
              <a:t>$_SERVER</a:t>
            </a:r>
            <a:r>
              <a:rPr lang="en-US" dirty="0"/>
              <a:t> – Contains server &amp; execution environment info.</a:t>
            </a:r>
          </a:p>
          <a:p>
            <a:r>
              <a:rPr lang="en-US" b="1" dirty="0"/>
              <a:t>$_FILES</a:t>
            </a:r>
            <a:r>
              <a:rPr lang="en-US" dirty="0"/>
              <a:t> – Handles file uploads.</a:t>
            </a:r>
          </a:p>
          <a:p>
            <a:r>
              <a:rPr lang="en-US" b="1" dirty="0"/>
              <a:t>$_SESSION</a:t>
            </a:r>
            <a:r>
              <a:rPr lang="en-US" dirty="0"/>
              <a:t> – Stores session variables.</a:t>
            </a:r>
          </a:p>
          <a:p>
            <a:r>
              <a:rPr lang="en-US" b="1" dirty="0"/>
              <a:t>$_COOKIE</a:t>
            </a:r>
            <a:r>
              <a:rPr lang="en-US" dirty="0"/>
              <a:t> – Stores cookies for users.</a:t>
            </a:r>
          </a:p>
          <a:p>
            <a:r>
              <a:rPr lang="en-US" b="1" dirty="0"/>
              <a:t>$_ENV</a:t>
            </a:r>
            <a:r>
              <a:rPr lang="en-US" dirty="0"/>
              <a:t> – Stores environment variables.</a:t>
            </a:r>
          </a:p>
          <a:p>
            <a:r>
              <a:rPr lang="en-US" b="1" dirty="0"/>
              <a:t>$_GLOBALS</a:t>
            </a:r>
            <a:r>
              <a:rPr lang="en-US" dirty="0"/>
              <a:t> – Accesses global variables in a script.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4584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295400"/>
          </a:xfrm>
        </p:spPr>
        <p:txBody>
          <a:bodyPr/>
          <a:lstStyle/>
          <a:p>
            <a:r>
              <a:rPr lang="en-GB" sz="2400" dirty="0"/>
              <a:t>PHP </a:t>
            </a:r>
            <a:r>
              <a:rPr lang="en-GB" sz="2400" dirty="0" err="1"/>
              <a:t>Superglobals</a:t>
            </a:r>
            <a:r>
              <a:rPr lang="en-GB" sz="2400" dirty="0"/>
              <a:t>: $_SERVER, $_REQUEST, $_POST, $_GET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5059363"/>
          </a:xfrm>
        </p:spPr>
        <p:txBody>
          <a:bodyPr/>
          <a:lstStyle/>
          <a:p>
            <a:r>
              <a:rPr lang="en-US" b="1" dirty="0"/>
              <a:t>$_SERVER – Server &amp; Request </a:t>
            </a:r>
            <a:r>
              <a:rPr lang="en-US" b="1" dirty="0" smtClean="0"/>
              <a:t>Information</a:t>
            </a:r>
          </a:p>
          <a:p>
            <a:endParaRPr lang="en-US" b="1" dirty="0" smtClean="0"/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echo $_SERVER["PHP_SELF"];  // Current script file name</a:t>
            </a:r>
          </a:p>
          <a:p>
            <a:r>
              <a:rPr lang="en-US" b="1" dirty="0"/>
              <a:t>echo $_SERVER["SERVER_NAME"];  // Server name (e.g., </a:t>
            </a:r>
            <a:r>
              <a:rPr lang="en-US" b="1" dirty="0" err="1"/>
              <a:t>localhost</a:t>
            </a:r>
            <a:r>
              <a:rPr lang="en-US" b="1" dirty="0"/>
              <a:t>)</a:t>
            </a:r>
          </a:p>
          <a:p>
            <a:r>
              <a:rPr lang="en-US" b="1" dirty="0"/>
              <a:t>echo $_SERVER["HTTP_USER_AGENT"];  // Browser details</a:t>
            </a:r>
          </a:p>
          <a:p>
            <a:r>
              <a:rPr lang="en-US" b="1" dirty="0"/>
              <a:t>echo $_SERVER["REQUEST_METHOD"];  // GET or POST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34102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$_REQUEST – Collects Input from $_GET, $_POST, and $_COOKIE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$_REQUEST stores data from both GET &amp; POST requests.</a:t>
            </a:r>
          </a:p>
          <a:p>
            <a:r>
              <a:rPr lang="en-GB" b="1" dirty="0"/>
              <a:t>Useful when you don’t know whether data is coming via GET or POST.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7977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$_POST – Collects Data from Forms Using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$_POST is used to collect form data when method="post". It doesn’t show data in the URL, making it more secure than GET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US" b="1" dirty="0"/>
              <a:t>&lt;form method="post"&gt;</a:t>
            </a:r>
          </a:p>
          <a:p>
            <a:r>
              <a:rPr lang="en-US" b="1" dirty="0"/>
              <a:t>    Email: &lt;input type="email" name="email"&gt;</a:t>
            </a:r>
          </a:p>
          <a:p>
            <a:r>
              <a:rPr lang="en-US" b="1" dirty="0"/>
              <a:t>    &lt;input type="submit"&gt;</a:t>
            </a:r>
          </a:p>
          <a:p>
            <a:r>
              <a:rPr lang="en-US" b="1" dirty="0"/>
              <a:t>&lt;/form&gt;</a:t>
            </a:r>
          </a:p>
          <a:p>
            <a:endParaRPr lang="en-US" b="1" dirty="0"/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if ($_SERVER["REQUEST_METHOD"] == "POST") {</a:t>
            </a:r>
          </a:p>
          <a:p>
            <a:r>
              <a:rPr lang="en-US" b="1" dirty="0"/>
              <a:t>    echo "Your email: " . $_POST["email"];</a:t>
            </a:r>
          </a:p>
          <a:p>
            <a:r>
              <a:rPr lang="en-US" b="1" dirty="0"/>
              <a:t>}</a:t>
            </a:r>
          </a:p>
          <a:p>
            <a:r>
              <a:rPr lang="en-US" b="1" dirty="0" smtClean="0"/>
              <a:t>?&gt;</a:t>
            </a:r>
          </a:p>
          <a:p>
            <a:r>
              <a:rPr lang="en-GB" b="1" dirty="0"/>
              <a:t>Ideal for login forms, registrations, and sensitive data.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3547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$_GET – Collects Data from Forms Using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$_GET retrieves form data when method="get". Data is visible in the </a:t>
            </a:r>
            <a:r>
              <a:rPr lang="en-GB" b="1" dirty="0" smtClean="0"/>
              <a:t>URL</a:t>
            </a:r>
          </a:p>
          <a:p>
            <a:r>
              <a:rPr lang="en-GB" b="1" dirty="0"/>
              <a:t>&lt;form method="get"&gt;</a:t>
            </a:r>
          </a:p>
          <a:p>
            <a:r>
              <a:rPr lang="en-GB" b="1" dirty="0"/>
              <a:t>    Search: &lt;input type="text" name="query"&gt;</a:t>
            </a:r>
          </a:p>
          <a:p>
            <a:r>
              <a:rPr lang="en-GB" b="1" dirty="0"/>
              <a:t>    &lt;input type="submit"&gt;</a:t>
            </a:r>
          </a:p>
          <a:p>
            <a:r>
              <a:rPr lang="en-GB" b="1" dirty="0"/>
              <a:t>&lt;/form&gt;</a:t>
            </a:r>
          </a:p>
          <a:p>
            <a:endParaRPr lang="en-GB" b="1" dirty="0"/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if (</a:t>
            </a:r>
            <a:r>
              <a:rPr lang="en-GB" b="1" dirty="0" err="1"/>
              <a:t>isset</a:t>
            </a:r>
            <a:r>
              <a:rPr lang="en-GB" b="1" dirty="0"/>
              <a:t>($_GET["query"])) {</a:t>
            </a:r>
          </a:p>
          <a:p>
            <a:r>
              <a:rPr lang="en-GB" b="1" dirty="0"/>
              <a:t>    echo "You searched for: " . $_GET["query"];</a:t>
            </a:r>
          </a:p>
          <a:p>
            <a:r>
              <a:rPr lang="en-GB" b="1" dirty="0"/>
              <a:t>}</a:t>
            </a:r>
          </a:p>
          <a:p>
            <a:r>
              <a:rPr lang="en-GB" b="1" dirty="0" smtClean="0"/>
              <a:t>?&gt;</a:t>
            </a:r>
          </a:p>
          <a:p>
            <a:r>
              <a:rPr lang="en-GB" b="1" dirty="0"/>
              <a:t>Used for search queries, filters, and pagination.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3471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Form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Form handling in PHP allows you to send and process user input safely. You can use the GET or POST method </a:t>
            </a:r>
            <a:r>
              <a:rPr lang="en-GB" b="1" dirty="0" smtClean="0"/>
              <a:t>to </a:t>
            </a:r>
            <a:r>
              <a:rPr lang="en-GB" b="1" dirty="0"/>
              <a:t>send form data to a PHP script</a:t>
            </a:r>
            <a:r>
              <a:rPr lang="en-GB" b="1" dirty="0" smtClean="0"/>
              <a:t>.</a:t>
            </a:r>
          </a:p>
          <a:p>
            <a:r>
              <a:rPr lang="en-US" b="1" dirty="0"/>
              <a:t>Create an HTML </a:t>
            </a:r>
            <a:r>
              <a:rPr lang="en-US" b="1" dirty="0" smtClean="0"/>
              <a:t>Form</a:t>
            </a:r>
          </a:p>
          <a:p>
            <a:r>
              <a:rPr lang="en-US" b="1" dirty="0"/>
              <a:t>&lt;form action="</a:t>
            </a:r>
            <a:r>
              <a:rPr lang="en-US" b="1" dirty="0" err="1"/>
              <a:t>process.php</a:t>
            </a:r>
            <a:r>
              <a:rPr lang="en-US" b="1" dirty="0"/>
              <a:t>" method="post"&gt;</a:t>
            </a:r>
          </a:p>
          <a:p>
            <a:r>
              <a:rPr lang="en-US" b="1" dirty="0"/>
              <a:t>    &lt;label&gt;Name:&lt;/label&gt;</a:t>
            </a:r>
          </a:p>
          <a:p>
            <a:r>
              <a:rPr lang="en-US" b="1" dirty="0"/>
              <a:t>    &lt;input type="text" name="name"&gt;</a:t>
            </a:r>
          </a:p>
          <a:p>
            <a:r>
              <a:rPr lang="en-US" b="1" dirty="0"/>
              <a:t>    &lt;input type="submit" value="Submit"&gt;</a:t>
            </a:r>
          </a:p>
          <a:p>
            <a:r>
              <a:rPr lang="en-US" b="1" dirty="0"/>
              <a:t>&lt;/form&gt;</a:t>
            </a:r>
          </a:p>
          <a:p>
            <a:r>
              <a:rPr lang="en-GB" b="1" dirty="0" smtClean="0"/>
              <a:t>This </a:t>
            </a:r>
            <a:r>
              <a:rPr lang="en-GB" b="1" dirty="0"/>
              <a:t>sends the name input to </a:t>
            </a:r>
            <a:r>
              <a:rPr lang="en-GB" b="1" dirty="0" err="1"/>
              <a:t>process.php</a:t>
            </a:r>
            <a:r>
              <a:rPr lang="en-GB" b="1" dirty="0"/>
              <a:t> using the POST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0301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Form Data in PHP (</a:t>
            </a:r>
            <a:r>
              <a:rPr lang="en-US" dirty="0" err="1"/>
              <a:t>process.php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Now, in </a:t>
            </a:r>
            <a:r>
              <a:rPr lang="en-GB" b="1" dirty="0" err="1"/>
              <a:t>process.php</a:t>
            </a:r>
            <a:r>
              <a:rPr lang="en-GB" b="1" dirty="0"/>
              <a:t>, we handle the submitted form data</a:t>
            </a:r>
            <a:r>
              <a:rPr lang="en-GB" b="1" dirty="0" smtClean="0"/>
              <a:t>:</a:t>
            </a:r>
          </a:p>
          <a:p>
            <a:endParaRPr lang="en-GB" b="1" dirty="0" smtClean="0"/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if ($_SERVER["REQUEST_METHOD"] == "POST") {</a:t>
            </a:r>
          </a:p>
          <a:p>
            <a:r>
              <a:rPr lang="en-GB" b="1" dirty="0"/>
              <a:t>    $name = $_POST["name"];  // Get the input value</a:t>
            </a:r>
          </a:p>
          <a:p>
            <a:r>
              <a:rPr lang="en-GB" b="1" dirty="0"/>
              <a:t>    echo "Hello, " . </a:t>
            </a:r>
            <a:r>
              <a:rPr lang="en-GB" b="1" dirty="0" err="1"/>
              <a:t>htmlspecialchars</a:t>
            </a:r>
            <a:r>
              <a:rPr lang="en-GB" b="1" dirty="0"/>
              <a:t>($name);</a:t>
            </a:r>
          </a:p>
          <a:p>
            <a:r>
              <a:rPr lang="en-GB" b="1" dirty="0"/>
              <a:t>}</a:t>
            </a:r>
          </a:p>
          <a:p>
            <a:r>
              <a:rPr lang="en-GB" b="1" dirty="0" smtClean="0"/>
              <a:t>?&gt;</a:t>
            </a:r>
          </a:p>
          <a:p>
            <a:r>
              <a:rPr lang="en-GB" b="1" dirty="0" err="1"/>
              <a:t>htmlspecialchars</a:t>
            </a:r>
            <a:r>
              <a:rPr lang="en-GB" b="1" dirty="0"/>
              <a:t>() prevents XSS attacks (security best practice).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6767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Validate Form Data (Avoid Empty Inputs)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Always check if input fields are empty before </a:t>
            </a:r>
            <a:r>
              <a:rPr lang="en-GB" b="1" dirty="0" smtClean="0"/>
              <a:t>processing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if ($_SERVER["REQUEST_METHOD"] == "POST") {</a:t>
            </a:r>
          </a:p>
          <a:p>
            <a:r>
              <a:rPr lang="en-US" b="1" dirty="0"/>
              <a:t>    if (empty($_POST["name"])) {</a:t>
            </a:r>
          </a:p>
          <a:p>
            <a:r>
              <a:rPr lang="en-US" b="1" dirty="0"/>
              <a:t>        echo "Name is required!";</a:t>
            </a:r>
          </a:p>
          <a:p>
            <a:r>
              <a:rPr lang="en-US" b="1" dirty="0"/>
              <a:t>    } else {</a:t>
            </a:r>
          </a:p>
          <a:p>
            <a:r>
              <a:rPr lang="en-US" b="1" dirty="0"/>
              <a:t>        $name = </a:t>
            </a:r>
            <a:r>
              <a:rPr lang="en-US" b="1" dirty="0" err="1"/>
              <a:t>htmlspecialchars</a:t>
            </a:r>
            <a:r>
              <a:rPr lang="en-US" b="1" dirty="0"/>
              <a:t>($_POST["name"]);</a:t>
            </a:r>
          </a:p>
          <a:p>
            <a:r>
              <a:rPr lang="en-US" b="1" dirty="0"/>
              <a:t>        echo "Hello, " . $name;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379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$name = "John";  // String</a:t>
            </a:r>
          </a:p>
          <a:p>
            <a:r>
              <a:rPr lang="en-GB" b="1" dirty="0"/>
              <a:t>$age = 25;       // Integer</a:t>
            </a:r>
          </a:p>
          <a:p>
            <a:r>
              <a:rPr lang="en-GB" b="1" dirty="0"/>
              <a:t>$height = 5.8;   // Float</a:t>
            </a:r>
          </a:p>
          <a:p>
            <a:r>
              <a:rPr lang="en-GB" b="1" dirty="0"/>
              <a:t>$</a:t>
            </a:r>
            <a:r>
              <a:rPr lang="en-GB" b="1" dirty="0" err="1"/>
              <a:t>isStudent</a:t>
            </a:r>
            <a:r>
              <a:rPr lang="en-GB" b="1" dirty="0"/>
              <a:t> = true; // Boolean</a:t>
            </a:r>
          </a:p>
          <a:p>
            <a:endParaRPr lang="en-GB" b="1" dirty="0"/>
          </a:p>
          <a:p>
            <a:r>
              <a:rPr lang="en-GB" b="1" dirty="0"/>
              <a:t>echo "Name: $name, Age: $age, Height: $height, Student: $</a:t>
            </a:r>
            <a:r>
              <a:rPr lang="en-GB" b="1" dirty="0" err="1"/>
              <a:t>isStudent</a:t>
            </a:r>
            <a:r>
              <a:rPr lang="en-GB" b="1" dirty="0"/>
              <a:t>";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45397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include </a:t>
            </a:r>
            <a:r>
              <a:rPr lang="en-US" dirty="0" err="1"/>
              <a:t>vs</a:t>
            </a:r>
            <a:r>
              <a:rPr lang="en-US" dirty="0"/>
              <a:t> require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Both include and require are used to import and reuse PHP files, but they behave differently in case of errors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US" b="1" dirty="0"/>
              <a:t>include – Includes a File (Non-Fatal Error</a:t>
            </a:r>
            <a:r>
              <a:rPr lang="en-US" b="1" dirty="0" smtClean="0"/>
              <a:t>)</a:t>
            </a:r>
          </a:p>
          <a:p>
            <a:r>
              <a:rPr lang="en-GB" b="1" dirty="0"/>
              <a:t>If the file is missing, PHP will show a warning but continue execution. Used when the file isn’t critical for the script</a:t>
            </a:r>
            <a:r>
              <a:rPr lang="en-GB" b="1" dirty="0" smtClean="0"/>
              <a:t>.</a:t>
            </a:r>
          </a:p>
          <a:p>
            <a:r>
              <a:rPr lang="en-GB" b="1" dirty="0"/>
              <a:t>include "</a:t>
            </a:r>
            <a:r>
              <a:rPr lang="en-GB" b="1" dirty="0" err="1"/>
              <a:t>header.php</a:t>
            </a:r>
            <a:r>
              <a:rPr lang="en-GB" b="1" dirty="0"/>
              <a:t>";  // If </a:t>
            </a:r>
            <a:r>
              <a:rPr lang="en-GB" b="1" dirty="0" err="1"/>
              <a:t>header.php</a:t>
            </a:r>
            <a:r>
              <a:rPr lang="en-GB" b="1" dirty="0"/>
              <a:t> is missing, PHP will show a warning but continue.</a:t>
            </a:r>
          </a:p>
          <a:p>
            <a:r>
              <a:rPr lang="en-GB" b="1" dirty="0"/>
              <a:t>echo "Welcome to my website!";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106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– Includes a File (Fatal Error)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If the file is missing, PHP will stop execution with a fatal error. Used when the file is necessary for the </a:t>
            </a:r>
            <a:r>
              <a:rPr lang="en-GB" b="1" dirty="0" smtClean="0"/>
              <a:t>script</a:t>
            </a:r>
          </a:p>
          <a:p>
            <a:r>
              <a:rPr lang="en-GB" b="1" dirty="0"/>
              <a:t>require "</a:t>
            </a:r>
            <a:r>
              <a:rPr lang="en-GB" b="1" dirty="0" err="1"/>
              <a:t>config.php</a:t>
            </a:r>
            <a:r>
              <a:rPr lang="en-GB" b="1" dirty="0"/>
              <a:t>";  // If </a:t>
            </a:r>
            <a:r>
              <a:rPr lang="en-GB" b="1" dirty="0" err="1"/>
              <a:t>config.php</a:t>
            </a:r>
            <a:r>
              <a:rPr lang="en-GB" b="1" dirty="0"/>
              <a:t> is missing, PHP will stop execution.</a:t>
            </a:r>
          </a:p>
          <a:p>
            <a:r>
              <a:rPr lang="en-GB" b="1" dirty="0"/>
              <a:t>echo "This will never execute if </a:t>
            </a:r>
            <a:r>
              <a:rPr lang="en-GB" b="1" dirty="0" err="1"/>
              <a:t>config.php</a:t>
            </a:r>
            <a:r>
              <a:rPr lang="en-GB" b="1" dirty="0"/>
              <a:t> is missing!";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05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PHP provides functions to create, read, write, and delete files on the server. File handling is essential for storing </a:t>
            </a:r>
            <a:r>
              <a:rPr lang="en-GB" b="1" dirty="0" smtClean="0"/>
              <a:t>logs, </a:t>
            </a:r>
            <a:r>
              <a:rPr lang="en-GB" b="1" dirty="0"/>
              <a:t>user data, and configurations</a:t>
            </a:r>
            <a:r>
              <a:rPr lang="en-GB" b="1" dirty="0" smtClean="0"/>
              <a:t>.</a:t>
            </a:r>
          </a:p>
          <a:p>
            <a:r>
              <a:rPr lang="en-US" b="1" dirty="0"/>
              <a:t>Open a File (</a:t>
            </a:r>
            <a:r>
              <a:rPr lang="en-US" b="1" dirty="0" err="1"/>
              <a:t>fopen</a:t>
            </a:r>
            <a:r>
              <a:rPr lang="en-US" b="1" dirty="0" smtClean="0"/>
              <a:t>())</a:t>
            </a:r>
          </a:p>
          <a:p>
            <a:r>
              <a:rPr lang="en-GB" b="1" dirty="0"/>
              <a:t>To open a file, use </a:t>
            </a:r>
            <a:r>
              <a:rPr lang="en-GB" b="1" dirty="0" err="1"/>
              <a:t>fopen</a:t>
            </a:r>
            <a:r>
              <a:rPr lang="en-GB" b="1" dirty="0"/>
              <a:t>() with mode (read, write, append, etc</a:t>
            </a:r>
            <a:r>
              <a:rPr lang="en-GB" b="1" dirty="0" smtClean="0"/>
              <a:t>.).</a:t>
            </a:r>
          </a:p>
          <a:p>
            <a:r>
              <a:rPr lang="en-US" b="1" dirty="0"/>
              <a:t>$file = </a:t>
            </a:r>
            <a:r>
              <a:rPr lang="en-US" b="1" dirty="0" err="1"/>
              <a:t>fopen</a:t>
            </a:r>
            <a:r>
              <a:rPr lang="en-US" b="1" dirty="0"/>
              <a:t>("data.txt", "r");  // Opens 'data.txt' in read mode</a:t>
            </a:r>
          </a:p>
          <a:p>
            <a:r>
              <a:rPr lang="en-GB" b="1" dirty="0"/>
              <a:t>Returns a file handle if successful, or false if the file doesn’t exist.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6184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472150"/>
              </p:ext>
            </p:extLst>
          </p:nvPr>
        </p:nvGraphicFramePr>
        <p:xfrm>
          <a:off x="457200" y="2308701"/>
          <a:ext cx="8229600" cy="31089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"r"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Read-only (file must exist)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"w"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Write (clears existing content or creates new file)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"a"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Append (keeps existing content, adds at the end)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"x"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Creates a new file (fails if file exists)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"r+"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Read &amp; write (file must exist)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"w+"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 &amp; write (clears existing content)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046947"/>
            <a:ext cx="21627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File Modes: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627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GB" b="1" dirty="0"/>
              <a:t>Read a File (</a:t>
            </a:r>
            <a:r>
              <a:rPr lang="en-GB" b="1" dirty="0" err="1"/>
              <a:t>fread</a:t>
            </a:r>
            <a:r>
              <a:rPr lang="en-GB" b="1" dirty="0" smtClean="0"/>
              <a:t>())</a:t>
            </a:r>
          </a:p>
          <a:p>
            <a:endParaRPr lang="en-GB" b="1" dirty="0"/>
          </a:p>
          <a:p>
            <a:r>
              <a:rPr lang="en-GB" b="1" dirty="0"/>
              <a:t>To read a file's contents, use </a:t>
            </a:r>
            <a:r>
              <a:rPr lang="en-GB" b="1" dirty="0" err="1"/>
              <a:t>fread</a:t>
            </a:r>
            <a:r>
              <a:rPr lang="en-GB" b="1" dirty="0"/>
              <a:t>().</a:t>
            </a:r>
          </a:p>
          <a:p>
            <a:r>
              <a:rPr lang="en-US" b="1" dirty="0"/>
              <a:t>$file = </a:t>
            </a:r>
            <a:r>
              <a:rPr lang="en-US" b="1" dirty="0" err="1"/>
              <a:t>fopen</a:t>
            </a:r>
            <a:r>
              <a:rPr lang="en-US" b="1" dirty="0"/>
              <a:t>("data.txt", "r"); </a:t>
            </a:r>
          </a:p>
          <a:p>
            <a:r>
              <a:rPr lang="en-US" b="1" dirty="0"/>
              <a:t>$content = </a:t>
            </a:r>
            <a:r>
              <a:rPr lang="en-US" b="1" dirty="0" err="1"/>
              <a:t>fread</a:t>
            </a:r>
            <a:r>
              <a:rPr lang="en-US" b="1" dirty="0"/>
              <a:t>($file, </a:t>
            </a:r>
            <a:r>
              <a:rPr lang="en-US" b="1" dirty="0" err="1"/>
              <a:t>filesize</a:t>
            </a:r>
            <a:r>
              <a:rPr lang="en-US" b="1" dirty="0"/>
              <a:t>("data.txt"));</a:t>
            </a:r>
          </a:p>
          <a:p>
            <a:r>
              <a:rPr lang="en-US" b="1" dirty="0" err="1"/>
              <a:t>fclose</a:t>
            </a:r>
            <a:r>
              <a:rPr lang="en-US" b="1" dirty="0"/>
              <a:t>($file); </a:t>
            </a:r>
          </a:p>
          <a:p>
            <a:r>
              <a:rPr lang="en-US" b="1" dirty="0"/>
              <a:t>echo $content;</a:t>
            </a:r>
          </a:p>
          <a:p>
            <a:r>
              <a:rPr lang="en-US" b="1" dirty="0"/>
              <a:t>Reads entire file and prints content.</a:t>
            </a:r>
          </a:p>
        </p:txBody>
      </p:sp>
    </p:spTree>
    <p:extLst>
      <p:ext uri="{BB962C8B-B14F-4D97-AF65-F5344CB8AC3E}">
        <p14:creationId xmlns:p14="http://schemas.microsoft.com/office/powerpoint/2010/main" val="3445801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to a File (</a:t>
            </a:r>
            <a:r>
              <a:rPr lang="en-GB" dirty="0" err="1"/>
              <a:t>fwrite</a:t>
            </a:r>
            <a:r>
              <a:rPr lang="en-GB" dirty="0"/>
              <a:t>())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To write data </a:t>
            </a:r>
            <a:r>
              <a:rPr lang="en-GB" b="1" dirty="0" smtClean="0"/>
              <a:t>to </a:t>
            </a:r>
            <a:r>
              <a:rPr lang="en-GB" b="1" dirty="0"/>
              <a:t>a file, use </a:t>
            </a:r>
            <a:r>
              <a:rPr lang="en-GB" b="1" dirty="0" err="1"/>
              <a:t>fwrite</a:t>
            </a:r>
            <a:r>
              <a:rPr lang="en-GB" b="1" dirty="0" smtClean="0"/>
              <a:t>()</a:t>
            </a:r>
          </a:p>
          <a:p>
            <a:r>
              <a:rPr lang="en-US" b="1" dirty="0"/>
              <a:t>$file = </a:t>
            </a:r>
            <a:r>
              <a:rPr lang="en-US" b="1" dirty="0" err="1"/>
              <a:t>fopen</a:t>
            </a:r>
            <a:r>
              <a:rPr lang="en-US" b="1" dirty="0"/>
              <a:t>("data.txt", "w"); </a:t>
            </a:r>
          </a:p>
          <a:p>
            <a:r>
              <a:rPr lang="en-US" b="1" dirty="0" err="1"/>
              <a:t>fwrite</a:t>
            </a:r>
            <a:r>
              <a:rPr lang="en-US" b="1" dirty="0"/>
              <a:t>($file, "Hello, PHP!"); </a:t>
            </a:r>
          </a:p>
          <a:p>
            <a:r>
              <a:rPr lang="en-US" b="1" dirty="0" err="1"/>
              <a:t>fclose</a:t>
            </a:r>
            <a:r>
              <a:rPr lang="en-US" b="1" dirty="0"/>
              <a:t>($file</a:t>
            </a:r>
            <a:r>
              <a:rPr lang="en-US" b="1" dirty="0" smtClean="0"/>
              <a:t>);</a:t>
            </a:r>
          </a:p>
          <a:p>
            <a:endParaRPr lang="en-US" b="1" dirty="0"/>
          </a:p>
          <a:p>
            <a:r>
              <a:rPr lang="en-US" b="1" dirty="0"/>
              <a:t>Replaces existing content</a:t>
            </a:r>
            <a:r>
              <a:rPr lang="en-US" b="1" dirty="0" smtClean="0"/>
              <a:t>.</a:t>
            </a:r>
          </a:p>
          <a:p>
            <a:r>
              <a:rPr lang="en-GB" b="1" dirty="0"/>
              <a:t>Append Data Instead of Replacing</a:t>
            </a:r>
            <a:r>
              <a:rPr lang="en-GB" b="1" dirty="0" smtClean="0"/>
              <a:t>:</a:t>
            </a:r>
          </a:p>
          <a:p>
            <a:r>
              <a:rPr lang="en-GB" b="1" dirty="0"/>
              <a:t>$file = </a:t>
            </a:r>
            <a:r>
              <a:rPr lang="en-GB" b="1" dirty="0" err="1"/>
              <a:t>fopen</a:t>
            </a:r>
            <a:r>
              <a:rPr lang="en-GB" b="1" dirty="0"/>
              <a:t>("data.txt", "a");  // Open in append mode</a:t>
            </a:r>
          </a:p>
          <a:p>
            <a:r>
              <a:rPr lang="en-GB" b="1" dirty="0" err="1"/>
              <a:t>fwrite</a:t>
            </a:r>
            <a:r>
              <a:rPr lang="en-GB" b="1" dirty="0"/>
              <a:t>($file, "Adding this text.\n");</a:t>
            </a:r>
          </a:p>
          <a:p>
            <a:r>
              <a:rPr lang="en-GB" b="1" dirty="0" err="1"/>
              <a:t>fclose</a:t>
            </a:r>
            <a:r>
              <a:rPr lang="en-GB" b="1" dirty="0"/>
              <a:t>($file</a:t>
            </a:r>
            <a:r>
              <a:rPr lang="en-GB" b="1" dirty="0" smtClean="0"/>
              <a:t>);</a:t>
            </a:r>
          </a:p>
          <a:p>
            <a:r>
              <a:rPr lang="en-GB" b="1" dirty="0"/>
              <a:t>Keeps existing content and adds new text at the end</a:t>
            </a:r>
            <a:r>
              <a:rPr lang="en-GB" dirty="0"/>
              <a:t>.</a:t>
            </a:r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59553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440363"/>
          </a:xfrm>
        </p:spPr>
        <p:txBody>
          <a:bodyPr/>
          <a:lstStyle/>
          <a:p>
            <a:r>
              <a:rPr lang="en-US" b="1" dirty="0"/>
              <a:t>Delete a File (unlink</a:t>
            </a:r>
            <a:r>
              <a:rPr lang="en-US" b="1" dirty="0" smtClean="0"/>
              <a:t>())</a:t>
            </a:r>
          </a:p>
          <a:p>
            <a:endParaRPr lang="en-US" b="1" dirty="0" smtClean="0"/>
          </a:p>
          <a:p>
            <a:r>
              <a:rPr lang="en-US" b="1" dirty="0" smtClean="0"/>
              <a:t>To delete file</a:t>
            </a:r>
          </a:p>
          <a:p>
            <a:r>
              <a:rPr lang="en-US" b="1" dirty="0"/>
              <a:t>if (</a:t>
            </a:r>
            <a:r>
              <a:rPr lang="en-US" b="1" dirty="0" err="1"/>
              <a:t>file_exists</a:t>
            </a:r>
            <a:r>
              <a:rPr lang="en-US" b="1" dirty="0"/>
              <a:t>("data.txt")) {</a:t>
            </a:r>
          </a:p>
          <a:p>
            <a:r>
              <a:rPr lang="en-US" b="1" dirty="0"/>
              <a:t>    unlink("data.txt");</a:t>
            </a:r>
          </a:p>
          <a:p>
            <a:r>
              <a:rPr lang="en-US" b="1" dirty="0"/>
              <a:t>    echo "File deleted!";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  echo "File does not exist!";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Removes the file permanently.</a:t>
            </a:r>
          </a:p>
        </p:txBody>
      </p:sp>
    </p:spTree>
    <p:extLst>
      <p:ext uri="{BB962C8B-B14F-4D97-AF65-F5344CB8AC3E}">
        <p14:creationId xmlns:p14="http://schemas.microsoft.com/office/powerpoint/2010/main" val="8392762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Cookies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Cookies are small pieces of data stored in the user's browser and sent to the server with every request. They are commonly used for user authentication, preferences, and tracking.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82418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Set a Cookie (</a:t>
            </a:r>
            <a:r>
              <a:rPr lang="en-GB" dirty="0" err="1"/>
              <a:t>setcookie</a:t>
            </a:r>
            <a:r>
              <a:rPr lang="en-GB" dirty="0"/>
              <a:t>())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Use the </a:t>
            </a:r>
            <a:r>
              <a:rPr lang="en-GB" b="1" dirty="0" err="1"/>
              <a:t>setcookie</a:t>
            </a:r>
            <a:r>
              <a:rPr lang="en-GB" b="1" dirty="0"/>
              <a:t>() function to create a </a:t>
            </a:r>
            <a:r>
              <a:rPr lang="en-GB" b="1" dirty="0" smtClean="0"/>
              <a:t>cookie</a:t>
            </a:r>
          </a:p>
          <a:p>
            <a:endParaRPr lang="en-GB" b="1" dirty="0"/>
          </a:p>
          <a:p>
            <a:r>
              <a:rPr lang="en-GB" b="1" dirty="0" err="1"/>
              <a:t>setcookie</a:t>
            </a:r>
            <a:r>
              <a:rPr lang="en-GB" b="1" dirty="0"/>
              <a:t>("username", "</a:t>
            </a:r>
            <a:r>
              <a:rPr lang="en-GB" b="1" dirty="0" err="1"/>
              <a:t>JohnDoe</a:t>
            </a:r>
            <a:r>
              <a:rPr lang="en-GB" b="1" dirty="0"/>
              <a:t>", time() + 3600, "/"); </a:t>
            </a:r>
            <a:endParaRPr lang="en-GB" b="1" dirty="0" smtClean="0"/>
          </a:p>
          <a:p>
            <a:r>
              <a:rPr lang="en-GB" b="1" dirty="0"/>
              <a:t>60 seconds * 60 minutes * 24 hours = 86400 seconds (1 day)</a:t>
            </a:r>
          </a:p>
          <a:p>
            <a:endParaRPr lang="en-GB" b="1" dirty="0" smtClean="0"/>
          </a:p>
          <a:p>
            <a:r>
              <a:rPr lang="en-GB" b="1" dirty="0"/>
              <a:t>This creates a cookie named "username" with the value "</a:t>
            </a:r>
            <a:r>
              <a:rPr lang="en-GB" b="1" dirty="0" err="1"/>
              <a:t>JohnDoe</a:t>
            </a:r>
            <a:r>
              <a:rPr lang="en-GB" b="1" dirty="0"/>
              <a:t>" that expires in 1 </a:t>
            </a:r>
            <a:r>
              <a:rPr lang="en-GB" b="1" dirty="0" smtClean="0"/>
              <a:t>hour</a:t>
            </a:r>
          </a:p>
          <a:p>
            <a:endParaRPr lang="en-GB" b="1" dirty="0"/>
          </a:p>
          <a:p>
            <a:r>
              <a:rPr lang="en-US" b="1" dirty="0"/>
              <a:t>Syntax of </a:t>
            </a:r>
            <a:r>
              <a:rPr lang="en-US" b="1" dirty="0" err="1"/>
              <a:t>setcookie</a:t>
            </a:r>
            <a:r>
              <a:rPr lang="en-US" b="1" dirty="0" smtClean="0"/>
              <a:t>()</a:t>
            </a:r>
          </a:p>
          <a:p>
            <a:r>
              <a:rPr lang="en-GB" b="1" dirty="0" err="1"/>
              <a:t>setcookie</a:t>
            </a:r>
            <a:r>
              <a:rPr lang="en-GB" b="1" dirty="0"/>
              <a:t>(name, value, expire, path, domain, secure, </a:t>
            </a:r>
            <a:r>
              <a:rPr lang="en-GB" b="1" dirty="0" err="1"/>
              <a:t>httponly</a:t>
            </a:r>
            <a:r>
              <a:rPr lang="en-GB" b="1" dirty="0"/>
              <a:t>);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0406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9" y="1371600"/>
            <a:ext cx="7599595" cy="4800600"/>
          </a:xfrm>
        </p:spPr>
      </p:pic>
    </p:spTree>
    <p:extLst>
      <p:ext uri="{BB962C8B-B14F-4D97-AF65-F5344CB8AC3E}">
        <p14:creationId xmlns:p14="http://schemas.microsoft.com/office/powerpoint/2010/main" val="272962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Local Variables</a:t>
            </a:r>
          </a:p>
          <a:p>
            <a:r>
              <a:rPr lang="en-GB" b="1" dirty="0"/>
              <a:t>Declared inside a function and can’t be accessed outside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myFunction</a:t>
            </a:r>
            <a:r>
              <a:rPr lang="en-US" b="1" dirty="0"/>
              <a:t>() {</a:t>
            </a:r>
          </a:p>
          <a:p>
            <a:r>
              <a:rPr lang="en-US" b="1" dirty="0"/>
              <a:t>    $message = "Hello"; // Local variable</a:t>
            </a:r>
          </a:p>
          <a:p>
            <a:r>
              <a:rPr lang="en-US" b="1" dirty="0"/>
              <a:t>    echo $message;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myFunction</a:t>
            </a:r>
            <a:r>
              <a:rPr lang="en-US" b="1" dirty="0"/>
              <a:t>();</a:t>
            </a:r>
          </a:p>
          <a:p>
            <a:r>
              <a:rPr lang="en-US" b="1" dirty="0"/>
              <a:t>// echo $message; ❌ ERROR! $message is not accessible outside the function.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51623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Cookie ($_COOKIE)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(</a:t>
            </a:r>
            <a:r>
              <a:rPr lang="en-US" b="1" dirty="0" err="1"/>
              <a:t>isset</a:t>
            </a:r>
            <a:r>
              <a:rPr lang="en-US" b="1" dirty="0"/>
              <a:t>($_COOKIE["username"])) {</a:t>
            </a:r>
          </a:p>
          <a:p>
            <a:r>
              <a:rPr lang="en-US" b="1" dirty="0"/>
              <a:t>    echo "Welcome, " . $_COOKIE["username"];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  echo "User not found!";</a:t>
            </a:r>
          </a:p>
          <a:p>
            <a:r>
              <a:rPr lang="en-US" b="1" dirty="0"/>
              <a:t>}</a:t>
            </a:r>
          </a:p>
          <a:p>
            <a:r>
              <a:rPr lang="en-GB" b="1" dirty="0"/>
              <a:t>Checks if the cookie exists</a:t>
            </a:r>
            <a:r>
              <a:rPr lang="en-GB" dirty="0"/>
              <a:t> before using it.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69321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To delete a cookie, set its expiration time in the past</a:t>
            </a:r>
            <a:r>
              <a:rPr lang="en-GB" b="1" dirty="0" smtClean="0"/>
              <a:t>.</a:t>
            </a:r>
            <a:endParaRPr lang="en-GB" b="1" dirty="0"/>
          </a:p>
          <a:p>
            <a:endParaRPr lang="en-GB" b="1" dirty="0" smtClean="0"/>
          </a:p>
          <a:p>
            <a:r>
              <a:rPr lang="en-GB" b="1" dirty="0" err="1"/>
              <a:t>setcookie</a:t>
            </a:r>
            <a:r>
              <a:rPr lang="en-GB" b="1" dirty="0"/>
              <a:t>("username", "", time() - 3600, "/");</a:t>
            </a:r>
          </a:p>
          <a:p>
            <a:r>
              <a:rPr lang="en-GB" b="1" dirty="0" smtClean="0"/>
              <a:t>Removes cookie from user </a:t>
            </a:r>
            <a:r>
              <a:rPr lang="en-GB" b="1" dirty="0" smtClean="0"/>
              <a:t>browser</a:t>
            </a:r>
          </a:p>
          <a:p>
            <a:r>
              <a:rPr lang="en-GB" b="1" dirty="0"/>
              <a:t>$</a:t>
            </a:r>
            <a:r>
              <a:rPr lang="en-GB" b="1" dirty="0" err="1"/>
              <a:t>userData</a:t>
            </a:r>
            <a:r>
              <a:rPr lang="en-GB" b="1" dirty="0"/>
              <a:t> = array(</a:t>
            </a:r>
          </a:p>
          <a:p>
            <a:r>
              <a:rPr lang="en-GB" b="1" dirty="0"/>
              <a:t>    "username" =&gt; "</a:t>
            </a:r>
            <a:r>
              <a:rPr lang="en-GB" b="1" dirty="0" err="1"/>
              <a:t>JohnDoe</a:t>
            </a:r>
            <a:r>
              <a:rPr lang="en-GB" b="1" dirty="0"/>
              <a:t>",</a:t>
            </a:r>
          </a:p>
          <a:p>
            <a:r>
              <a:rPr lang="en-GB" b="1" dirty="0"/>
              <a:t>    "email" =&gt; "john@example.com",</a:t>
            </a:r>
          </a:p>
          <a:p>
            <a:r>
              <a:rPr lang="en-GB" b="1" dirty="0"/>
              <a:t>    "role" =&gt; "admin"</a:t>
            </a:r>
          </a:p>
          <a:p>
            <a:r>
              <a:rPr lang="en-GB" b="1" dirty="0"/>
              <a:t>);</a:t>
            </a:r>
          </a:p>
          <a:p>
            <a:endParaRPr lang="en-GB" b="1" dirty="0"/>
          </a:p>
          <a:p>
            <a:r>
              <a:rPr lang="en-GB" b="1" dirty="0"/>
              <a:t>// Convert array to JSON</a:t>
            </a:r>
          </a:p>
          <a:p>
            <a:r>
              <a:rPr lang="en-GB" b="1" dirty="0"/>
              <a:t>$</a:t>
            </a:r>
            <a:r>
              <a:rPr lang="en-GB" b="1" dirty="0" err="1"/>
              <a:t>cookie_value</a:t>
            </a:r>
            <a:r>
              <a:rPr lang="en-GB" b="1" dirty="0"/>
              <a:t> = </a:t>
            </a:r>
            <a:r>
              <a:rPr lang="en-GB" b="1" dirty="0" err="1"/>
              <a:t>json_encode</a:t>
            </a:r>
            <a:r>
              <a:rPr lang="en-GB" b="1" dirty="0"/>
              <a:t>($</a:t>
            </a:r>
            <a:r>
              <a:rPr lang="en-GB" b="1" dirty="0" err="1"/>
              <a:t>userData</a:t>
            </a:r>
            <a:r>
              <a:rPr lang="en-GB" b="1" dirty="0"/>
              <a:t>);</a:t>
            </a:r>
          </a:p>
          <a:p>
            <a:endParaRPr lang="en-GB" b="1" dirty="0"/>
          </a:p>
          <a:p>
            <a:r>
              <a:rPr lang="en-GB" b="1" dirty="0"/>
              <a:t>// Set the cookie (valid for 30 days)</a:t>
            </a:r>
          </a:p>
          <a:p>
            <a:r>
              <a:rPr lang="en-GB" b="1" dirty="0" err="1"/>
              <a:t>setcookie</a:t>
            </a:r>
            <a:r>
              <a:rPr lang="en-GB" b="1" dirty="0"/>
              <a:t>("user", $</a:t>
            </a:r>
            <a:r>
              <a:rPr lang="en-GB" b="1" dirty="0" err="1"/>
              <a:t>cookie_value</a:t>
            </a:r>
            <a:r>
              <a:rPr lang="en-GB" b="1" dirty="0"/>
              <a:t>, time() + (86400 * 30), "/");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25287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if(</a:t>
            </a:r>
            <a:r>
              <a:rPr lang="en-US" b="1" dirty="0" err="1"/>
              <a:t>isset</a:t>
            </a:r>
            <a:r>
              <a:rPr lang="en-US" b="1" dirty="0"/>
              <a:t>($_COOKIE["user"])) {</a:t>
            </a:r>
          </a:p>
          <a:p>
            <a:r>
              <a:rPr lang="en-US" b="1" dirty="0"/>
              <a:t>    $</a:t>
            </a:r>
            <a:r>
              <a:rPr lang="en-US" b="1" dirty="0" err="1"/>
              <a:t>userData</a:t>
            </a:r>
            <a:r>
              <a:rPr lang="en-US" b="1" dirty="0"/>
              <a:t> = </a:t>
            </a:r>
            <a:r>
              <a:rPr lang="en-US" b="1" dirty="0" err="1"/>
              <a:t>json_decode</a:t>
            </a:r>
            <a:r>
              <a:rPr lang="en-US" b="1" dirty="0"/>
              <a:t>($_COOKIE["user"], true); // Convert JSON back to an array</a:t>
            </a:r>
          </a:p>
          <a:p>
            <a:r>
              <a:rPr lang="en-US" b="1" dirty="0"/>
              <a:t>    echo "Username: " . $</a:t>
            </a:r>
            <a:r>
              <a:rPr lang="en-US" b="1" dirty="0" err="1"/>
              <a:t>userData</a:t>
            </a:r>
            <a:r>
              <a:rPr lang="en-US" b="1" dirty="0"/>
              <a:t>["username"];</a:t>
            </a:r>
          </a:p>
          <a:p>
            <a:r>
              <a:rPr lang="en-US" b="1" dirty="0"/>
              <a:t>    echo "Email: " . $</a:t>
            </a:r>
            <a:r>
              <a:rPr lang="en-US" b="1" dirty="0" err="1"/>
              <a:t>userData</a:t>
            </a:r>
            <a:r>
              <a:rPr lang="en-US" b="1" dirty="0"/>
              <a:t>["email"];</a:t>
            </a:r>
          </a:p>
          <a:p>
            <a:r>
              <a:rPr lang="en-US" b="1" dirty="0"/>
              <a:t>    echo "Role: " . $</a:t>
            </a:r>
            <a:r>
              <a:rPr lang="en-US" b="1" dirty="0" err="1"/>
              <a:t>userData</a:t>
            </a:r>
            <a:r>
              <a:rPr lang="en-US" b="1" dirty="0"/>
              <a:t>["role"];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67783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609600"/>
            <a:ext cx="8229600" cy="1600200"/>
          </a:xfrm>
        </p:spPr>
        <p:txBody>
          <a:bodyPr/>
          <a:lstStyle/>
          <a:p>
            <a:r>
              <a:rPr lang="en-US" dirty="0"/>
              <a:t>PHP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A session is a way to store user data across multiple pages. Unlike cookies, session data is stored on the server (not in the user's browser), making it more secure</a:t>
            </a:r>
            <a:r>
              <a:rPr lang="en-GB" b="1" dirty="0" smtClean="0"/>
              <a:t>.</a:t>
            </a:r>
          </a:p>
          <a:p>
            <a:endParaRPr lang="en-GB" b="1" dirty="0" smtClean="0"/>
          </a:p>
          <a:p>
            <a:r>
              <a:rPr lang="en-GB" b="1" dirty="0"/>
              <a:t>How to Start a Session (</a:t>
            </a:r>
            <a:r>
              <a:rPr lang="en-GB" b="1" dirty="0" err="1"/>
              <a:t>session_start</a:t>
            </a:r>
            <a:r>
              <a:rPr lang="en-GB" b="1" dirty="0" smtClean="0"/>
              <a:t>())</a:t>
            </a:r>
          </a:p>
          <a:p>
            <a:endParaRPr lang="en-GB" b="1" dirty="0" smtClean="0"/>
          </a:p>
          <a:p>
            <a:r>
              <a:rPr lang="en-GB" b="1" dirty="0"/>
              <a:t>Before using sessions, you must start one using </a:t>
            </a:r>
            <a:r>
              <a:rPr lang="en-GB" b="1" dirty="0" err="1"/>
              <a:t>session_start</a:t>
            </a:r>
            <a:r>
              <a:rPr lang="en-GB" b="1" dirty="0"/>
              <a:t>(). This must be called at the beginning of the script</a:t>
            </a:r>
            <a:r>
              <a:rPr lang="en-GB" b="1" dirty="0" smtClean="0"/>
              <a:t>.</a:t>
            </a:r>
          </a:p>
          <a:p>
            <a:endParaRPr lang="en-GB" b="1" dirty="0" smtClean="0"/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 err="1"/>
              <a:t>session_start</a:t>
            </a:r>
            <a:r>
              <a:rPr lang="en-GB" b="1" dirty="0"/>
              <a:t>(); // Start the session</a:t>
            </a:r>
          </a:p>
          <a:p>
            <a:r>
              <a:rPr lang="en-GB" b="1" dirty="0"/>
              <a:t>$_SESSION["username"] = "</a:t>
            </a:r>
            <a:r>
              <a:rPr lang="en-GB" b="1" dirty="0" err="1"/>
              <a:t>JohnDoe</a:t>
            </a:r>
            <a:r>
              <a:rPr lang="en-GB" b="1" dirty="0"/>
              <a:t>"; // Store data in session</a:t>
            </a:r>
          </a:p>
          <a:p>
            <a:r>
              <a:rPr lang="en-GB" b="1" dirty="0"/>
              <a:t>echo "Session started! Username is " . $_SESSION["username"];</a:t>
            </a:r>
          </a:p>
          <a:p>
            <a:r>
              <a:rPr lang="en-GB" b="1" dirty="0"/>
              <a:t>?&gt;</a:t>
            </a:r>
          </a:p>
          <a:p>
            <a:r>
              <a:rPr lang="en-GB" b="1" dirty="0"/>
              <a:t>✅ Stores "</a:t>
            </a:r>
            <a:r>
              <a:rPr lang="en-GB" b="1" dirty="0" err="1"/>
              <a:t>JohnDoe</a:t>
            </a:r>
            <a:r>
              <a:rPr lang="en-GB" b="1" dirty="0"/>
              <a:t>" in a session variable called "username".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9335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Session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can access session data on any page after starting </a:t>
            </a:r>
            <a:r>
              <a:rPr lang="en-GB" b="1" dirty="0" smtClean="0"/>
              <a:t>the </a:t>
            </a:r>
            <a:r>
              <a:rPr lang="en-GB" b="1" dirty="0"/>
              <a:t>session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 err="1"/>
              <a:t>session_start</a:t>
            </a:r>
            <a:r>
              <a:rPr lang="en-GB" b="1" dirty="0"/>
              <a:t>(); // Start session</a:t>
            </a:r>
          </a:p>
          <a:p>
            <a:r>
              <a:rPr lang="en-GB" b="1" dirty="0"/>
              <a:t>echo "Welcome, " . $_SESSION["username"];</a:t>
            </a:r>
          </a:p>
          <a:p>
            <a:r>
              <a:rPr lang="en-GB" b="1" dirty="0"/>
              <a:t>?&gt;</a:t>
            </a:r>
          </a:p>
          <a:p>
            <a:r>
              <a:rPr lang="en-GB" b="1" dirty="0"/>
              <a:t>Data is persistent across pages as long as the session is active.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50246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or Update Session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Simply </a:t>
            </a:r>
            <a:r>
              <a:rPr lang="en-GB" b="1" dirty="0" smtClean="0"/>
              <a:t>reassign </a:t>
            </a:r>
            <a:r>
              <a:rPr lang="en-GB" b="1" dirty="0"/>
              <a:t>the session variable</a:t>
            </a:r>
            <a:r>
              <a:rPr lang="en-GB" b="1" dirty="0" smtClean="0"/>
              <a:t>:</a:t>
            </a:r>
          </a:p>
          <a:p>
            <a:r>
              <a:rPr lang="en-US" b="1" dirty="0"/>
              <a:t>$_SESSION["username"] = "Alice"; // Update session data</a:t>
            </a:r>
          </a:p>
          <a:p>
            <a:r>
              <a:rPr lang="en-US" b="1" dirty="0"/>
              <a:t>echo "Updated username: " . $_SESSION["username"];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6830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Destroy a Session (</a:t>
            </a:r>
            <a:r>
              <a:rPr lang="en-US" sz="4800" b="1" dirty="0" err="1"/>
              <a:t>session_destroy</a:t>
            </a:r>
            <a:r>
              <a:rPr lang="en-US" sz="4800" b="1" dirty="0"/>
              <a:t>())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To logout or clear all session data, use </a:t>
            </a:r>
            <a:r>
              <a:rPr lang="en-GB" b="1" dirty="0" err="1"/>
              <a:t>session_destroy</a:t>
            </a:r>
            <a:r>
              <a:rPr lang="en-GB" b="1" dirty="0" smtClean="0"/>
              <a:t>()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 err="1"/>
              <a:t>session_start</a:t>
            </a:r>
            <a:r>
              <a:rPr lang="en-GB" b="1" dirty="0"/>
              <a:t>();</a:t>
            </a:r>
          </a:p>
          <a:p>
            <a:r>
              <a:rPr lang="en-GB" b="1" dirty="0" err="1"/>
              <a:t>session_destroy</a:t>
            </a:r>
            <a:r>
              <a:rPr lang="en-GB" b="1" dirty="0"/>
              <a:t>(); // Destroy session</a:t>
            </a:r>
          </a:p>
          <a:p>
            <a:r>
              <a:rPr lang="en-GB" b="1" dirty="0"/>
              <a:t>echo "Session ended!";</a:t>
            </a:r>
          </a:p>
          <a:p>
            <a:r>
              <a:rPr lang="en-GB" b="1" dirty="0"/>
              <a:t>?&gt;</a:t>
            </a:r>
          </a:p>
          <a:p>
            <a:r>
              <a:rPr lang="en-GB" b="1" dirty="0" err="1"/>
              <a:t>session_destroy</a:t>
            </a:r>
            <a:r>
              <a:rPr lang="en-GB" b="1" dirty="0"/>
              <a:t>() deletes all session data, but session variables may still exist until the page reloads.</a:t>
            </a:r>
          </a:p>
          <a:p>
            <a:r>
              <a:rPr lang="en-GB" b="1" dirty="0"/>
              <a:t>✔ To unset a specific session variable, use:</a:t>
            </a:r>
          </a:p>
          <a:p>
            <a:r>
              <a:rPr lang="en-US" b="1" dirty="0"/>
              <a:t>unset($_SESSION["username"]);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20892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Sessions vs. Cookies – What’s the Difference?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984548"/>
              </p:ext>
            </p:extLst>
          </p:nvPr>
        </p:nvGraphicFramePr>
        <p:xfrm>
          <a:off x="457200" y="2537301"/>
          <a:ext cx="8229600" cy="2651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Stored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User's Browser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🔒 More 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🔓 Less secure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Lifetime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Expires when browser closes (unless configured)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have a set expiration time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Authentication, user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Tracking, storing non-sensitive data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7498" y="5410200"/>
            <a:ext cx="843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 sessions for login systems, user authentication, and secure data storage.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✔ </a:t>
            </a:r>
            <a:r>
              <a:rPr lang="en-GB" b="1" dirty="0"/>
              <a:t>Use cookies for storing small, non-sensitive data like theme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089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 database is a structured collection of data that allows for storing, managing, and retrieving information efficiently. It helps organize data in a way that makes it easy to access, update, and delete when </a:t>
            </a:r>
            <a:r>
              <a:rPr lang="en-GB" b="1" dirty="0" smtClean="0"/>
              <a:t>needed.</a:t>
            </a:r>
          </a:p>
          <a:p>
            <a:r>
              <a:rPr lang="en-GB" b="1" dirty="0"/>
              <a:t>Why Use a Database?</a:t>
            </a:r>
          </a:p>
          <a:p>
            <a:r>
              <a:rPr lang="en-GB" dirty="0"/>
              <a:t>✔️ </a:t>
            </a:r>
            <a:r>
              <a:rPr lang="en-GB" b="1" dirty="0"/>
              <a:t>Stores large amounts of data efficiently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✔️ </a:t>
            </a:r>
            <a:r>
              <a:rPr lang="en-GB" b="1" dirty="0"/>
              <a:t>Ensures data consistency and security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✔️ </a:t>
            </a:r>
            <a:r>
              <a:rPr lang="en-GB" b="1" dirty="0"/>
              <a:t>Allows multiple users to access data at the same time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✔️ </a:t>
            </a:r>
            <a:r>
              <a:rPr lang="en-GB" b="1" dirty="0"/>
              <a:t>Reduces redundancy and improves performance</a:t>
            </a:r>
            <a:endParaRPr lang="en-GB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94207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Databases (RDBMS)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Stores </a:t>
            </a:r>
            <a:r>
              <a:rPr lang="en-US" b="1" dirty="0"/>
              <a:t>data in tables (rows &amp; columns).</a:t>
            </a:r>
          </a:p>
          <a:p>
            <a:r>
              <a:rPr lang="en-US" b="1" dirty="0"/>
              <a:t>Uses SQL (Structured Query Language) to manage data.</a:t>
            </a:r>
          </a:p>
          <a:p>
            <a:r>
              <a:rPr lang="en-US" b="1" dirty="0"/>
              <a:t>Examples: MySQL, </a:t>
            </a:r>
            <a:r>
              <a:rPr lang="en-US" b="1" dirty="0" err="1"/>
              <a:t>PostgreSQL</a:t>
            </a:r>
            <a:r>
              <a:rPr lang="en-US" b="1" dirty="0"/>
              <a:t>, SQL Server, SQLite, Oracle</a:t>
            </a:r>
          </a:p>
          <a:p>
            <a:r>
              <a:rPr lang="en-US" b="1" dirty="0"/>
              <a:t>An RDBMS is a database system that stores data in tables with relationships between them.</a:t>
            </a:r>
          </a:p>
          <a:p>
            <a:r>
              <a:rPr lang="en-US" b="1" dirty="0"/>
              <a:t>✅ Popular RDBMS Examples:</a:t>
            </a:r>
          </a:p>
          <a:p>
            <a:r>
              <a:rPr lang="en-US" b="1" dirty="0"/>
              <a:t>MySQL</a:t>
            </a:r>
          </a:p>
          <a:p>
            <a:r>
              <a:rPr lang="en-US" b="1" dirty="0" err="1"/>
              <a:t>PostgreSQL</a:t>
            </a:r>
            <a:endParaRPr lang="en-US" b="1" dirty="0"/>
          </a:p>
          <a:p>
            <a:r>
              <a:rPr lang="en-US" b="1" dirty="0"/>
              <a:t>SQLite</a:t>
            </a:r>
          </a:p>
          <a:p>
            <a:r>
              <a:rPr lang="en-US" b="1" dirty="0"/>
              <a:t>SQL Server</a:t>
            </a:r>
          </a:p>
          <a:p>
            <a:r>
              <a:rPr lang="en-US" b="1" dirty="0"/>
              <a:t>Oracle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120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Declared outside a function and accessible anywhere using global.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$site = "PHP World"; // Global variable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showSite</a:t>
            </a:r>
            <a:r>
              <a:rPr lang="en-US" b="1" dirty="0"/>
              <a:t>() {</a:t>
            </a:r>
          </a:p>
          <a:p>
            <a:r>
              <a:rPr lang="en-US" b="1" dirty="0"/>
              <a:t>    global $site; // Accessing global variable</a:t>
            </a:r>
          </a:p>
          <a:p>
            <a:r>
              <a:rPr lang="en-US" b="1" dirty="0"/>
              <a:t>    echo $site;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showSite</a:t>
            </a:r>
            <a:r>
              <a:rPr lang="en-US" b="1" dirty="0"/>
              <a:t>();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0643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MySQLi</a:t>
            </a:r>
            <a:r>
              <a:rPr lang="en-GB" b="1" dirty="0"/>
              <a:t> (MySQL Improved) is a PHP extension used to interact with MySQL databases. It is an improved version of the older MySQL extension, offering better security, performance, and support for prepared statements.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070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554</TotalTime>
  <Words>5164</Words>
  <Application>Microsoft Office PowerPoint</Application>
  <PresentationFormat>On-screen Show (4:3)</PresentationFormat>
  <Paragraphs>851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Executive</vt:lpstr>
      <vt:lpstr>Introduction To PHP</vt:lpstr>
      <vt:lpstr>Introduction to PHP</vt:lpstr>
      <vt:lpstr>Why Use PHP?</vt:lpstr>
      <vt:lpstr>Basic PHP Syntax</vt:lpstr>
      <vt:lpstr>PHP Comments &amp; Variables</vt:lpstr>
      <vt:lpstr>PHP Variables</vt:lpstr>
      <vt:lpstr>Declaring Variables</vt:lpstr>
      <vt:lpstr>Variable Scope in PHP</vt:lpstr>
      <vt:lpstr>Global Variables</vt:lpstr>
      <vt:lpstr>Static Variables</vt:lpstr>
      <vt:lpstr>Variable Interpolation</vt:lpstr>
      <vt:lpstr>Constants in PHP</vt:lpstr>
      <vt:lpstr>PHP echo Statement</vt:lpstr>
      <vt:lpstr>Features of echo </vt:lpstr>
      <vt:lpstr>Using echo with HTML</vt:lpstr>
      <vt:lpstr>Single vs Double Quotes in echo</vt:lpstr>
      <vt:lpstr>Using echo with Concatenation (.)</vt:lpstr>
      <vt:lpstr>echo with HTML Attributes</vt:lpstr>
      <vt:lpstr>PHP Data Types</vt:lpstr>
      <vt:lpstr>PHP Supports 8 Primary Data Types</vt:lpstr>
      <vt:lpstr>PowerPoint Presentation</vt:lpstr>
      <vt:lpstr>PHP Strings &amp; Important String Functions</vt:lpstr>
      <vt:lpstr>PowerPoint Presentation</vt:lpstr>
      <vt:lpstr>PowerPoint Presentation</vt:lpstr>
      <vt:lpstr>PowerPoint Presentation</vt:lpstr>
      <vt:lpstr>PowerPoint Presentation</vt:lpstr>
      <vt:lpstr>PHP Numbers</vt:lpstr>
      <vt:lpstr>PHP Number Functions </vt:lpstr>
      <vt:lpstr>PowerPoint Presentation</vt:lpstr>
      <vt:lpstr>PHP Type Casting (Converting Data Types)</vt:lpstr>
      <vt:lpstr>PowerPoint Presentation</vt:lpstr>
      <vt:lpstr>PHP Operators</vt:lpstr>
      <vt:lpstr>Arithmetic Operator</vt:lpstr>
      <vt:lpstr>PowerPoint Presentation</vt:lpstr>
      <vt:lpstr>PowerPoint Presentation</vt:lpstr>
      <vt:lpstr>PowerPoint Presentation</vt:lpstr>
      <vt:lpstr>PowerPoint Presentation</vt:lpstr>
      <vt:lpstr>String Operators (Used for string manipulation)</vt:lpstr>
      <vt:lpstr>Types of Conditions in PHP</vt:lpstr>
      <vt:lpstr>PowerPoint Presentation</vt:lpstr>
      <vt:lpstr>PowerPoint Presentation</vt:lpstr>
      <vt:lpstr>Ternary Operator (? :) – Short If-Else</vt:lpstr>
      <vt:lpstr>PHP Loops</vt:lpstr>
      <vt:lpstr>PowerPoint Presentation</vt:lpstr>
      <vt:lpstr>PowerPoint Presentation</vt:lpstr>
      <vt:lpstr>Creating a Function</vt:lpstr>
      <vt:lpstr>PowerPoint Presentation</vt:lpstr>
      <vt:lpstr>PowerPoint Presentation</vt:lpstr>
      <vt:lpstr>PowerPoint Presentation</vt:lpstr>
      <vt:lpstr>PHP Arrays</vt:lpstr>
      <vt:lpstr>Associative Array (Named Keys)</vt:lpstr>
      <vt:lpstr>Multidimensional Array (Array Inside Array)</vt:lpstr>
      <vt:lpstr>Looping Through Arrays</vt:lpstr>
      <vt:lpstr>PowerPoint Presentation</vt:lpstr>
      <vt:lpstr>Useful Array Functions</vt:lpstr>
      <vt:lpstr>HTML form</vt:lpstr>
      <vt:lpstr>Attributes of &lt;form&gt; </vt:lpstr>
      <vt:lpstr>Form Elements</vt:lpstr>
      <vt:lpstr>PowerPoint Presentation</vt:lpstr>
      <vt:lpstr>Labels (&lt;label&gt;)</vt:lpstr>
      <vt:lpstr>PowerPoint Presentation</vt:lpstr>
      <vt:lpstr>PHP Superglobals</vt:lpstr>
      <vt:lpstr>PHP Superglobals: $_SERVER, $_REQUEST, $_POST, $_GET</vt:lpstr>
      <vt:lpstr>$_REQUEST – Collects Input from $_GET, $_POST, and $_COOKIE</vt:lpstr>
      <vt:lpstr>$_POST – Collects Data from Forms Using POST</vt:lpstr>
      <vt:lpstr>$_GET – Collects Data from Forms Using GET</vt:lpstr>
      <vt:lpstr>PHP Form Handling</vt:lpstr>
      <vt:lpstr>Process Form Data in PHP (process.php)</vt:lpstr>
      <vt:lpstr>Validate Form Data (Avoid Empty Inputs)</vt:lpstr>
      <vt:lpstr>PHP include vs require</vt:lpstr>
      <vt:lpstr>require – Includes a File (Fatal Error)</vt:lpstr>
      <vt:lpstr>PHP File Handling </vt:lpstr>
      <vt:lpstr>PowerPoint Presentation</vt:lpstr>
      <vt:lpstr>PowerPoint Presentation</vt:lpstr>
      <vt:lpstr>Write to a File (fwrite())</vt:lpstr>
      <vt:lpstr>PowerPoint Presentation</vt:lpstr>
      <vt:lpstr>PHP Cookies </vt:lpstr>
      <vt:lpstr>How to Set a Cookie (setcookie())</vt:lpstr>
      <vt:lpstr>PowerPoint Presentation</vt:lpstr>
      <vt:lpstr>Retrieve a Cookie ($_COOKIE)</vt:lpstr>
      <vt:lpstr>Delete a Cookie</vt:lpstr>
      <vt:lpstr>PowerPoint Presentation</vt:lpstr>
      <vt:lpstr>PHP Sessions</vt:lpstr>
      <vt:lpstr>Access Session Data</vt:lpstr>
      <vt:lpstr>Modify or Update Session Data</vt:lpstr>
      <vt:lpstr>Destroy a Session (session_destroy())</vt:lpstr>
      <vt:lpstr>Sessions vs. Cookies – What’s the Difference?</vt:lpstr>
      <vt:lpstr>Database</vt:lpstr>
      <vt:lpstr>Relational Databases (RDBMS)</vt:lpstr>
      <vt:lpstr>MYSQLI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Srajan shukla</dc:creator>
  <cp:lastModifiedBy>Srajan shukla</cp:lastModifiedBy>
  <cp:revision>68</cp:revision>
  <dcterms:created xsi:type="dcterms:W3CDTF">2025-03-09T15:19:14Z</dcterms:created>
  <dcterms:modified xsi:type="dcterms:W3CDTF">2025-03-12T04:53:31Z</dcterms:modified>
</cp:coreProperties>
</file>