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4" r:id="rId6"/>
    <p:sldId id="259" r:id="rId7"/>
    <p:sldId id="260" r:id="rId8"/>
    <p:sldId id="262" r:id="rId9"/>
    <p:sldId id="266" r:id="rId10"/>
    <p:sldId id="269" r:id="rId11"/>
    <p:sldId id="270" r:id="rId12"/>
    <p:sldId id="271" r:id="rId13"/>
    <p:sldId id="274" r:id="rId14"/>
    <p:sldId id="272" r:id="rId15"/>
    <p:sldId id="267" r:id="rId16"/>
    <p:sldId id="268" r:id="rId17"/>
    <p:sldId id="261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s.anandakumar@vit.ac.in" TargetMode="External"/><Relationship Id="rId7" Type="http://schemas.openxmlformats.org/officeDocument/2006/relationships/hyperlink" Target="mailto:animesh.pandey2020@vitstudent.ac.in" TargetMode="External"/><Relationship Id="rId2" Type="http://schemas.openxmlformats.org/officeDocument/2006/relationships/hyperlink" Target="mailto:manand@vi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jarshi.saha2020@vitstudent.ac.in" TargetMode="External"/><Relationship Id="rId5" Type="http://schemas.openxmlformats.org/officeDocument/2006/relationships/hyperlink" Target="mailto:karan.verma2021@vitstudent.ac.in" TargetMode="External"/><Relationship Id="rId4" Type="http://schemas.openxmlformats.org/officeDocument/2006/relationships/hyperlink" Target="mailto:anishwar.chakraborty2021@vitstudent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rajarshi007@gmail.com?subject=samPRISM%20workload%20Log%20S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ecodesamsung.com/SRIB-PRISM/VIT_Vellore_IOTS62VIT_Text_Parsers_AI_ML_Log_Score_Assessing_log_volume_impact_from_codebase/blob/main/TEST/Main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rism.srib@gmail.com" TargetMode="External"/><Relationship Id="rId4" Type="http://schemas.openxmlformats.org/officeDocument/2006/relationships/hyperlink" Target="https://github.com/PlexPt/chatgpt-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G5ycFYQLmipnR7AZv-k_R9x7YtBsR6z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colab.research.google.com/drive/166h331sIAsqgGMQpxUE5iapkI9Dyzoo0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6"/>
            <a:ext cx="11916384" cy="358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425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 </a:t>
            </a:r>
            <a:r>
              <a:rPr lang="en-US" dirty="0"/>
              <a:t>Dr. M. Anand| Email: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2"/>
              </a:rPr>
              <a:t>manand@vit.ac.in</a:t>
            </a:r>
            <a:endParaRPr lang="en-US" dirty="0"/>
          </a:p>
          <a:p>
            <a:pPr algn="l"/>
            <a:r>
              <a:rPr lang="en-IN" dirty="0"/>
              <a:t>                                            Ananda Kumar| Email: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3"/>
              </a:rPr>
              <a:t>s.anandakumar@vit.ac.in</a:t>
            </a:r>
            <a:endParaRPr lang="en-IN" b="0" i="1" dirty="0">
              <a:solidFill>
                <a:srgbClr val="0E4094"/>
              </a:solidFill>
              <a:effectLst/>
              <a:latin typeface="SamsungOne 600C" panose="020B0706030303020204" pitchFamily="34" charset="0"/>
            </a:endParaRPr>
          </a:p>
          <a:p>
            <a:pPr algn="l"/>
            <a:r>
              <a:rPr lang="en-IN" i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2.      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 </a:t>
            </a:r>
          </a:p>
          <a:p>
            <a:pPr marL="685800" lvl="1" indent="-228600">
              <a:buAutoNum type="arabicPeriod"/>
            </a:pPr>
            <a:r>
              <a:rPr lang="en-IN" sz="1800" dirty="0" err="1"/>
              <a:t>Anishwar</a:t>
            </a:r>
            <a:r>
              <a:rPr lang="en-IN" sz="1800" dirty="0"/>
              <a:t> Chakraborty | Email: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Google Sans"/>
                <a:hlinkClick r:id="rId4"/>
              </a:rPr>
              <a:t>anishwar.chakraborty2021@vitstudent.ac.in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FontTx/>
              <a:buAutoNum type="arabicPeriod"/>
            </a:pPr>
            <a:r>
              <a:rPr lang="en-IN" sz="1800" dirty="0"/>
              <a:t>Karan Verma | Email: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Google Sans"/>
                <a:hlinkClick r:id="rId5"/>
              </a:rPr>
              <a:t>karan.verma2021@vitstudent.ac.in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</a:endParaRPr>
          </a:p>
          <a:p>
            <a:pPr marL="685800" lvl="1" indent="-228600">
              <a:buFontTx/>
              <a:buAutoNum type="arabicPeriod"/>
            </a:pPr>
            <a:r>
              <a:rPr lang="en-IN" sz="1800" dirty="0" err="1"/>
              <a:t>Rajarshi</a:t>
            </a:r>
            <a:r>
              <a:rPr lang="en-IN" sz="1800" dirty="0"/>
              <a:t> Saha | Email: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Google Sans"/>
                <a:hlinkClick r:id="rId6"/>
              </a:rPr>
              <a:t>rajarshi.saha2020@vitstudent.ac.in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</a:endParaRPr>
          </a:p>
          <a:p>
            <a:pPr marL="685800" lvl="1" indent="-228600">
              <a:buFontTx/>
              <a:buAutoNum type="arabicPeriod"/>
            </a:pPr>
            <a:r>
              <a:rPr lang="en-IN" sz="1800" dirty="0"/>
              <a:t> Animesh Pandey| Email: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Google Sans"/>
                <a:hlinkClick r:id="rId7"/>
              </a:rPr>
              <a:t>animesh.pandey2020@vitstudent.ac.in</a:t>
            </a:r>
            <a:endParaRPr lang="en-IN" sz="18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marL="685800" lvl="1" indent="-228600">
              <a:buAutoNum type="arabicPeriod"/>
            </a:pP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Department:</a:t>
            </a:r>
            <a:r>
              <a:rPr lang="en-IN" dirty="0"/>
              <a:t> Computer Science and Engineering (SCOPE)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Nov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05437" y="874392"/>
            <a:ext cx="940218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Text Parsers / AI ML| Log Score: Assessing log volume impact from codebase</a:t>
            </a:r>
          </a:p>
          <a:p>
            <a:pPr algn="ctr"/>
            <a:r>
              <a:rPr lang="en-IN" sz="4000" b="1" i="1" dirty="0">
                <a:solidFill>
                  <a:srgbClr val="000000"/>
                </a:solidFill>
                <a:latin typeface="calibri light" panose="020F0302020204030204" pitchFamily="34" charset="0"/>
                <a:ea typeface="SamsungOne 700" panose="020B0803030303020204" pitchFamily="34" charset="0"/>
              </a:rPr>
              <a:t>End-Review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  <a:p>
            <a:pPr algn="ctr"/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7C91A-9C26-B790-B391-339A5745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3" y="1699032"/>
            <a:ext cx="4176150" cy="4711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EF3DE-2CD9-0958-5347-89C373A7E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9096" b="-59"/>
          <a:stretch/>
        </p:blipFill>
        <p:spPr>
          <a:xfrm>
            <a:off x="6095999" y="325945"/>
            <a:ext cx="5078931" cy="4294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286A4-D0DA-5F02-35E9-149976D4B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792066"/>
            <a:ext cx="4915301" cy="1739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94C8C9-5163-B6D7-60EB-E3C777795A24}"/>
              </a:ext>
            </a:extLst>
          </p:cNvPr>
          <p:cNvSpPr txBox="1"/>
          <p:nvPr/>
        </p:nvSpPr>
        <p:spPr>
          <a:xfrm>
            <a:off x="1704466" y="447748"/>
            <a:ext cx="3185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Results: Directory tree traversal </a:t>
            </a:r>
          </a:p>
          <a:p>
            <a:r>
              <a:rPr lang="en-IN" dirty="0"/>
              <a:t>-&gt; Find log lines</a:t>
            </a:r>
          </a:p>
          <a:p>
            <a:r>
              <a:rPr lang="en-IN" dirty="0"/>
              <a:t>-&gt; Assign scores</a:t>
            </a:r>
          </a:p>
        </p:txBody>
      </p:sp>
    </p:spTree>
    <p:extLst>
      <p:ext uri="{BB962C8B-B14F-4D97-AF65-F5344CB8AC3E}">
        <p14:creationId xmlns:p14="http://schemas.microsoft.com/office/powerpoint/2010/main" val="19656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B9930-3800-087F-E941-D1F036A69D61}"/>
              </a:ext>
            </a:extLst>
          </p:cNvPr>
          <p:cNvSpPr txBox="1"/>
          <p:nvPr/>
        </p:nvSpPr>
        <p:spPr>
          <a:xfrm>
            <a:off x="211756" y="-92334"/>
            <a:ext cx="11980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u="sng" dirty="0"/>
              <a:t>Text Parsers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C9C91-A031-389F-5048-7BD75446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0" y="957738"/>
            <a:ext cx="5275784" cy="2457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F1BAB-8E0D-407E-67C7-A49585FE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49" y="957737"/>
            <a:ext cx="5266351" cy="2457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0ED17-B5B6-10F7-F3D1-6FCFC988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2" y="3843689"/>
            <a:ext cx="5313792" cy="2457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92D33-0BCB-9126-ED6D-B885092D5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304" y="3843689"/>
            <a:ext cx="5329496" cy="24576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D7CF-CB8E-1B4F-FFE3-5C4387D36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655" y="2818706"/>
            <a:ext cx="4100689" cy="11933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476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0DFB-8CB8-B590-D65A-B9B309AE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316999"/>
            <a:ext cx="10515600" cy="955675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/>
              <a:t>Output generated</a:t>
            </a:r>
            <a:endParaRPr lang="en-IN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80F9B-7077-E38F-6FDA-A5A28EC4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8" y="1214353"/>
            <a:ext cx="7655062" cy="53266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986ABA-FD60-DABB-D903-342AFB920E59}"/>
              </a:ext>
            </a:extLst>
          </p:cNvPr>
          <p:cNvSpPr/>
          <p:nvPr/>
        </p:nvSpPr>
        <p:spPr>
          <a:xfrm>
            <a:off x="6028623" y="4263992"/>
            <a:ext cx="1113322" cy="235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590C5-A16E-59F7-AC36-7C33334CAC19}"/>
              </a:ext>
            </a:extLst>
          </p:cNvPr>
          <p:cNvSpPr txBox="1"/>
          <p:nvPr/>
        </p:nvSpPr>
        <p:spPr>
          <a:xfrm>
            <a:off x="7412757" y="454312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6193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EFCB6-9B2D-D88B-977F-4AE2800B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23" y="558265"/>
            <a:ext cx="7141093" cy="557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5170E-6C4E-B661-0778-06822E2FFD56}"/>
              </a:ext>
            </a:extLst>
          </p:cNvPr>
          <p:cNvSpPr/>
          <p:nvPr/>
        </p:nvSpPr>
        <p:spPr>
          <a:xfrm>
            <a:off x="4946533" y="2665641"/>
            <a:ext cx="1149468" cy="13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345BA-6C03-2DEA-2A35-78D5EFE8912F}"/>
              </a:ext>
            </a:extLst>
          </p:cNvPr>
          <p:cNvSpPr txBox="1"/>
          <p:nvPr/>
        </p:nvSpPr>
        <p:spPr>
          <a:xfrm>
            <a:off x="6316449" y="289720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9836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10165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43102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E310C-5540-1C69-C959-B7B10ECADAA4}"/>
              </a:ext>
            </a:extLst>
          </p:cNvPr>
          <p:cNvSpPr txBox="1"/>
          <p:nvPr/>
        </p:nvSpPr>
        <p:spPr>
          <a:xfrm>
            <a:off x="554892" y="1641231"/>
            <a:ext cx="1138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for more industrial codebases remains.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checks not implement for exit cases of recursion.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any aspect of Java Programming has not been considered and for further developments/ queries (uncomment the print statements and print the debug variables) or email </a:t>
            </a:r>
            <a:r>
              <a:rPr lang="en-IN" dirty="0">
                <a:hlinkClick r:id="rId3"/>
              </a:rPr>
              <a:t>here</a:t>
            </a:r>
            <a:r>
              <a:rPr lang="en-IN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CC616-8B80-18D9-4B38-FA88DC3893E7}"/>
              </a:ext>
            </a:extLst>
          </p:cNvPr>
          <p:cNvSpPr txBox="1"/>
          <p:nvPr/>
        </p:nvSpPr>
        <p:spPr>
          <a:xfrm>
            <a:off x="695569" y="5650523"/>
            <a:ext cx="1124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 Log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 parameters associated with every Log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 score associated for every Log 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C45B2-2ABF-D1EB-0AE8-051C638D8EE4}"/>
              </a:ext>
            </a:extLst>
          </p:cNvPr>
          <p:cNvSpPr txBox="1"/>
          <p:nvPr/>
        </p:nvSpPr>
        <p:spPr>
          <a:xfrm>
            <a:off x="810126" y="398646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42226"/>
              </p:ext>
            </p:extLst>
          </p:nvPr>
        </p:nvGraphicFramePr>
        <p:xfrm>
          <a:off x="690881" y="1477829"/>
          <a:ext cx="10083800" cy="213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2.5k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Regex and Text Parsing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Done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linkClick r:id="rId3"/>
                        </a:rPr>
                        <a:t>https://github.ecodesamsung.com/SRIB-PRISM/VIT_Vellore_IOTS62VIT_Text_Parsers_AI_ML_Log_Score_Assessing_log_volume_impact_from_codebase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54782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98188"/>
              </p:ext>
            </p:extLst>
          </p:nvPr>
        </p:nvGraphicFramePr>
        <p:xfrm>
          <a:off x="690881" y="4394306"/>
          <a:ext cx="10083800" cy="211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99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val="609652109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3……..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ChatGPT Java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Self-written Testing Code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Open source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Self collected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linkClick r:id="rId4"/>
                        </a:rPr>
                        <a:t>https://github.com/PlexPt/chatgpt-java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linkClick r:id="rId3"/>
                        </a:rPr>
                        <a:t>Test data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1121" y="6397166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Note: If data uploaded on google drive, access to be shared to </a:t>
            </a:r>
            <a:r>
              <a:rPr lang="en-IN" sz="1200" dirty="0">
                <a:hlinkClick r:id="rId5"/>
              </a:rPr>
              <a:t>prism.srib@gmail.com</a:t>
            </a:r>
            <a:endParaRPr lang="en-IN" sz="1200" dirty="0"/>
          </a:p>
          <a:p>
            <a:pPr algn="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653CC2B-9637-D36E-6D2C-0EC4B005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8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1F31B-C17A-3CF0-3028-9C5645FA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4" y="1559106"/>
            <a:ext cx="10942826" cy="4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7ACF7F-F274-804A-206C-30FC4AAD5564}"/>
              </a:ext>
            </a:extLst>
          </p:cNvPr>
          <p:cNvSpPr txBox="1"/>
          <p:nvPr/>
        </p:nvSpPr>
        <p:spPr>
          <a:xfrm>
            <a:off x="381898" y="1483570"/>
            <a:ext cx="995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Chat-GPT 3.5 Codebase has been used to for the testing the written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the above codebase was huge, a sample custom codebase was also written by us for small tests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9F051-6F73-129B-64D5-1116A5408AA8}"/>
              </a:ext>
            </a:extLst>
          </p:cNvPr>
          <p:cNvSpPr txBox="1"/>
          <p:nvPr/>
        </p:nvSpPr>
        <p:spPr>
          <a:xfrm>
            <a:off x="633046" y="3720123"/>
            <a:ext cx="99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Chat-GPT 3.5 Codebase is written in Java and uses Logging just like any other codebase out there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2231D-729D-0D53-6CD0-703EBE001219}"/>
              </a:ext>
            </a:extLst>
          </p:cNvPr>
          <p:cNvSpPr txBox="1"/>
          <p:nvPr/>
        </p:nvSpPr>
        <p:spPr>
          <a:xfrm>
            <a:off x="523632" y="5744308"/>
            <a:ext cx="1155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GPT Codebase was difficult to understand In the earlier phases, so we used a custom codebase to make modular tests on what we found/wanted to test, there are two files for the same,  named </a:t>
            </a:r>
            <a:r>
              <a:rPr lang="en-GB" dirty="0" err="1"/>
              <a:t>samPRISM.ipynb</a:t>
            </a:r>
            <a:r>
              <a:rPr lang="en-GB" dirty="0"/>
              <a:t>(for the main codebase) and </a:t>
            </a:r>
            <a:r>
              <a:rPr lang="en-GB" dirty="0" err="1"/>
              <a:t>testPRISM.ipynb</a:t>
            </a:r>
            <a:r>
              <a:rPr lang="en-GB" dirty="0"/>
              <a:t>(for testing functionalities in a modular way)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8B246B-C195-0CD1-1116-3DAB1A609724}"/>
              </a:ext>
            </a:extLst>
          </p:cNvPr>
          <p:cNvSpPr txBox="1"/>
          <p:nvPr/>
        </p:nvSpPr>
        <p:spPr>
          <a:xfrm>
            <a:off x="445477" y="1625600"/>
            <a:ext cx="454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custom codebase used </a:t>
            </a:r>
            <a:r>
              <a:rPr lang="en-GB" dirty="0">
                <a:hlinkClick r:id="rId3"/>
              </a:rPr>
              <a:t>In </a:t>
            </a:r>
            <a:r>
              <a:rPr lang="en-GB" dirty="0" err="1">
                <a:hlinkClick r:id="rId3"/>
              </a:rPr>
              <a:t>testPRISM.ipynb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FFC97-64DD-344E-C727-2B04E3BF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3" y="1994932"/>
            <a:ext cx="4514329" cy="480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30D61-C363-9B42-EDCD-22ED5E0DA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859" y="1994932"/>
            <a:ext cx="4435568" cy="47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64158-1094-CDDE-6070-A77642DC845A}"/>
              </a:ext>
            </a:extLst>
          </p:cNvPr>
          <p:cNvSpPr txBox="1"/>
          <p:nvPr/>
        </p:nvSpPr>
        <p:spPr>
          <a:xfrm>
            <a:off x="1357162" y="731520"/>
            <a:ext cx="271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1: Remove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6ED82-DEC7-FFD2-49F6-7DD1A3C8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1" y="1184253"/>
            <a:ext cx="3693877" cy="952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75875-6AB2-2273-3490-ADAF4E0BDF34}"/>
              </a:ext>
            </a:extLst>
          </p:cNvPr>
          <p:cNvSpPr txBox="1"/>
          <p:nvPr/>
        </p:nvSpPr>
        <p:spPr>
          <a:xfrm>
            <a:off x="1357161" y="23485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1C62E-2D20-A70E-FA69-77D2476E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61" y="2691035"/>
            <a:ext cx="3693877" cy="406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25953-318E-500F-2601-FAA607F8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692" y="1184253"/>
            <a:ext cx="4089184" cy="2059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523632-4A73-9026-7AE4-6B36C80C45CA}"/>
              </a:ext>
            </a:extLst>
          </p:cNvPr>
          <p:cNvSpPr txBox="1"/>
          <p:nvPr/>
        </p:nvSpPr>
        <p:spPr>
          <a:xfrm>
            <a:off x="6856443" y="537922"/>
            <a:ext cx="424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2: Function to auto-evaluate variables </a:t>
            </a:r>
          </a:p>
          <a:p>
            <a:r>
              <a:rPr lang="en-IN" dirty="0"/>
              <a:t>depending on what is known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95D8E-6B70-02B1-E485-EEBD8938B6C7}"/>
              </a:ext>
            </a:extLst>
          </p:cNvPr>
          <p:cNvSpPr txBox="1"/>
          <p:nvPr/>
        </p:nvSpPr>
        <p:spPr>
          <a:xfrm>
            <a:off x="6968692" y="34290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399A6F-EA41-9BCF-4B8D-BDC26A3BC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901" y="3798332"/>
            <a:ext cx="6194644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BC6DD-FC78-2DFD-10E8-500FA99E493F}"/>
              </a:ext>
            </a:extLst>
          </p:cNvPr>
          <p:cNvSpPr txBox="1"/>
          <p:nvPr/>
        </p:nvSpPr>
        <p:spPr>
          <a:xfrm>
            <a:off x="1357162" y="731520"/>
            <a:ext cx="996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3: Extract Log-lines and find score within parent function and trace parent functions recursively.</a:t>
            </a:r>
          </a:p>
          <a:p>
            <a:r>
              <a:rPr lang="en-IN" dirty="0"/>
              <a:t> Find the number of times log statement will be executed and prompt the user to input what is required.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595C0-1886-F0A0-F05D-9E83C0AB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237" y="2391688"/>
            <a:ext cx="5159140" cy="4331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BE92F-6364-D2E6-AD05-4E11DA57CED8}"/>
              </a:ext>
            </a:extLst>
          </p:cNvPr>
          <p:cNvSpPr txBox="1"/>
          <p:nvPr/>
        </p:nvSpPr>
        <p:spPr>
          <a:xfrm>
            <a:off x="6338237" y="180604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214FE-EE57-8ECC-ECD6-9B28420A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47" y="1521352"/>
            <a:ext cx="5152617" cy="43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F8381-C282-4714-F68A-207BEC6168C1}"/>
              </a:ext>
            </a:extLst>
          </p:cNvPr>
          <p:cNvSpPr txBox="1"/>
          <p:nvPr/>
        </p:nvSpPr>
        <p:spPr>
          <a:xfrm>
            <a:off x="529390" y="731520"/>
            <a:ext cx="114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4: Compiling Data and assign score between based on Percentile rank 10 being the most complex logging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8F8A0-3C2C-4F72-8627-8823EA92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06" y="1187996"/>
            <a:ext cx="6018588" cy="52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385D4-B4D7-2274-F228-89337647C7EA}"/>
              </a:ext>
            </a:extLst>
          </p:cNvPr>
          <p:cNvSpPr txBox="1"/>
          <p:nvPr/>
        </p:nvSpPr>
        <p:spPr>
          <a:xfrm>
            <a:off x="1228163" y="174377"/>
            <a:ext cx="10013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Final Working Log Score Model : </a:t>
            </a:r>
            <a:r>
              <a:rPr lang="en-IN" sz="3600" u="sng" dirty="0" err="1">
                <a:hlinkClick r:id="rId2"/>
              </a:rPr>
              <a:t>samPRISM.ipnyb</a:t>
            </a:r>
            <a:endParaRPr lang="en-IN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543D7-16EB-2DCD-4796-F01E3E54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24" y="1195155"/>
            <a:ext cx="4331701" cy="846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53E05-1F00-8A9B-C331-2503E4E04022}"/>
              </a:ext>
            </a:extLst>
          </p:cNvPr>
          <p:cNvSpPr txBox="1"/>
          <p:nvPr/>
        </p:nvSpPr>
        <p:spPr>
          <a:xfrm>
            <a:off x="3326470" y="2110597"/>
            <a:ext cx="2400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Codebase as zip</a:t>
            </a:r>
          </a:p>
          <a:p>
            <a:r>
              <a:rPr lang="en-IN" dirty="0"/>
              <a:t>File and unzip contents </a:t>
            </a:r>
          </a:p>
          <a:p>
            <a:r>
              <a:rPr lang="en-IN" dirty="0"/>
              <a:t>By editing </a:t>
            </a:r>
            <a:r>
              <a:rPr lang="en-IN" dirty="0" err="1"/>
              <a:t>file_name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E8628-943B-52A4-0805-29D96FAD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24" y="2110597"/>
            <a:ext cx="2244148" cy="115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8A80C6-94B2-5B83-35F3-32ED8F9E3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060" y="3014957"/>
            <a:ext cx="2648086" cy="1657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1469D-3956-C53A-E1F5-8603A0999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111" y="971634"/>
            <a:ext cx="3733992" cy="189239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7CCA3E-D88A-B06F-0FB0-36F9E8465F13}"/>
              </a:ext>
            </a:extLst>
          </p:cNvPr>
          <p:cNvCxnSpPr>
            <a:cxnSpLocks/>
          </p:cNvCxnSpPr>
          <p:nvPr/>
        </p:nvCxnSpPr>
        <p:spPr>
          <a:xfrm>
            <a:off x="5601904" y="2864031"/>
            <a:ext cx="981776" cy="40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8544E2-A963-BE5F-846B-4234D077C8BC}"/>
              </a:ext>
            </a:extLst>
          </p:cNvPr>
          <p:cNvSpPr txBox="1"/>
          <p:nvPr/>
        </p:nvSpPr>
        <p:spPr>
          <a:xfrm>
            <a:off x="6787273" y="3264961"/>
            <a:ext cx="211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 both the code cells to initialise the functions and start calculating score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627293-4458-BDB9-17EA-31428C9DC3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62" t="1807" r="42178" b="8725"/>
          <a:stretch/>
        </p:blipFill>
        <p:spPr>
          <a:xfrm>
            <a:off x="853113" y="4100516"/>
            <a:ext cx="3848422" cy="27574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9F56EA-106B-78E7-BC46-C0EDB6D9096A}"/>
              </a:ext>
            </a:extLst>
          </p:cNvPr>
          <p:cNvSpPr txBox="1"/>
          <p:nvPr/>
        </p:nvSpPr>
        <p:spPr>
          <a:xfrm>
            <a:off x="4701535" y="4963036"/>
            <a:ext cx="254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required inputs to calculate the cost for the log-line based on data inputs for the codebase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B50D2F-F10F-3EDB-ECBC-2DA8A0DD671D}"/>
              </a:ext>
            </a:extLst>
          </p:cNvPr>
          <p:cNvCxnSpPr>
            <a:cxnSpLocks/>
          </p:cNvCxnSpPr>
          <p:nvPr/>
        </p:nvCxnSpPr>
        <p:spPr>
          <a:xfrm flipH="1">
            <a:off x="7124156" y="4512155"/>
            <a:ext cx="721895" cy="708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7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917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Calibri Light</vt:lpstr>
      <vt:lpstr>Edwardian Script ITC</vt:lpstr>
      <vt:lpstr>Google Sans</vt:lpstr>
      <vt:lpstr>SamsungOne 200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generated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Rajarshi Saha</cp:lastModifiedBy>
  <cp:revision>29</cp:revision>
  <dcterms:created xsi:type="dcterms:W3CDTF">2019-07-24T12:22:39Z</dcterms:created>
  <dcterms:modified xsi:type="dcterms:W3CDTF">2023-08-09T10:31:14Z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