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12/29/2023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BA31C2-D8B7-A965-C5A1-185CAF630C25}"/>
              </a:ext>
            </a:extLst>
          </p:cNvPr>
          <p:cNvSpPr txBox="1"/>
          <p:nvPr/>
        </p:nvSpPr>
        <p:spPr>
          <a:xfrm>
            <a:off x="478878" y="2689693"/>
            <a:ext cx="5742590" cy="2123658"/>
          </a:xfrm>
          <a:prstGeom prst="rect">
            <a:avLst/>
          </a:prstGeom>
          <a:noFill/>
        </p:spPr>
        <p:txBody>
          <a:bodyPr wrap="square" rtlCol="0">
            <a:spAutoFit/>
          </a:bodyPr>
          <a:lstStyle/>
          <a:p>
            <a:pPr algn="l"/>
            <a:r>
              <a:rPr lang="en-US" sz="6600" b="1" u="sng">
                <a:solidFill>
                  <a:schemeClr val="bg1"/>
                </a:solidFill>
                <a:latin typeface="Baskerville Old Face" panose="02020602080505020303" pitchFamily="18" charset="0"/>
                <a:ea typeface="Baskerville Old Face" panose="02000000000000000000" pitchFamily="2" charset="0"/>
              </a:rPr>
              <a:t>Mastermind Game </a:t>
            </a:r>
          </a:p>
        </p:txBody>
      </p:sp>
      <p:pic>
        <p:nvPicPr>
          <p:cNvPr id="6" name="Picture 5">
            <a:extLst>
              <a:ext uri="{FF2B5EF4-FFF2-40B4-BE49-F238E27FC236}">
                <a16:creationId xmlns:a16="http://schemas.microsoft.com/office/drawing/2014/main" id="{1B47EF3F-18AC-043A-7DEB-2612D3DEAFB2}"/>
              </a:ext>
            </a:extLst>
          </p:cNvPr>
          <p:cNvPicPr>
            <a:picLocks noChangeAspect="1"/>
          </p:cNvPicPr>
          <p:nvPr/>
        </p:nvPicPr>
        <p:blipFill>
          <a:blip r:embed="rId2"/>
          <a:stretch>
            <a:fillRect/>
          </a:stretch>
        </p:blipFill>
        <p:spPr>
          <a:xfrm>
            <a:off x="1451145" y="790665"/>
            <a:ext cx="1899028" cy="18990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Picture 1">
            <a:extLst>
              <a:ext uri="{FF2B5EF4-FFF2-40B4-BE49-F238E27FC236}">
                <a16:creationId xmlns:a16="http://schemas.microsoft.com/office/drawing/2014/main" id="{F191B116-F54B-44F2-1BD3-A0D2995C3E7B}"/>
              </a:ext>
            </a:extLst>
          </p:cNvPr>
          <p:cNvPicPr>
            <a:picLocks noChangeAspect="1"/>
          </p:cNvPicPr>
          <p:nvPr/>
        </p:nvPicPr>
        <p:blipFill>
          <a:blip r:embed="rId3"/>
          <a:stretch>
            <a:fillRect/>
          </a:stretch>
        </p:blipFill>
        <p:spPr>
          <a:xfrm>
            <a:off x="5102022" y="1431989"/>
            <a:ext cx="7089978" cy="3994021"/>
          </a:xfrm>
          <a:prstGeom prst="rect">
            <a:avLst/>
          </a:prstGeom>
        </p:spPr>
      </p:pic>
    </p:spTree>
    <p:extLst>
      <p:ext uri="{BB962C8B-B14F-4D97-AF65-F5344CB8AC3E}">
        <p14:creationId xmlns:p14="http://schemas.microsoft.com/office/powerpoint/2010/main" val="358473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C188AC-BB5E-83F8-D9CF-811D9030459C}"/>
              </a:ext>
            </a:extLst>
          </p:cNvPr>
          <p:cNvSpPr txBox="1"/>
          <p:nvPr/>
        </p:nvSpPr>
        <p:spPr>
          <a:xfrm>
            <a:off x="483715" y="931600"/>
            <a:ext cx="12200360" cy="707886"/>
          </a:xfrm>
          <a:prstGeom prst="rect">
            <a:avLst/>
          </a:prstGeom>
          <a:noFill/>
        </p:spPr>
        <p:txBody>
          <a:bodyPr wrap="square" rtlCol="0">
            <a:spAutoFit/>
          </a:bodyPr>
          <a:lstStyle/>
          <a:p>
            <a:pPr algn="l"/>
            <a:r>
              <a:rPr lang="en-US" sz="2000" b="1" dirty="0">
                <a:latin typeface="Aldhabi" panose="02000000000000000000" pitchFamily="2" charset="0"/>
                <a:ea typeface="Aldhabi" panose="02000000000000000000" pitchFamily="2" charset="0"/>
              </a:rPr>
              <a:t>Main Block (__main__ block):</a:t>
            </a:r>
          </a:p>
          <a:p>
            <a:pPr marL="342900" indent="-342900" algn="l">
              <a:buFont typeface="Arial" panose="020B0604020202020204" pitchFamily="34" charset="0"/>
              <a:buChar char="•"/>
            </a:pPr>
            <a:r>
              <a:rPr lang="en-US" sz="2000" dirty="0"/>
              <a:t>Calls the </a:t>
            </a:r>
            <a:r>
              <a:rPr lang="en-US" sz="2000" dirty="0" err="1"/>
              <a:t>play_mastermind</a:t>
            </a:r>
            <a:r>
              <a:rPr lang="en-US" sz="2000" dirty="0"/>
              <a:t> function when the script is executed.</a:t>
            </a:r>
          </a:p>
        </p:txBody>
      </p:sp>
      <p:sp>
        <p:nvSpPr>
          <p:cNvPr id="5" name="TextBox 4">
            <a:extLst>
              <a:ext uri="{FF2B5EF4-FFF2-40B4-BE49-F238E27FC236}">
                <a16:creationId xmlns:a16="http://schemas.microsoft.com/office/drawing/2014/main" id="{43231D71-9482-CB29-6D8C-D9C2522D69A7}"/>
              </a:ext>
            </a:extLst>
          </p:cNvPr>
          <p:cNvSpPr txBox="1"/>
          <p:nvPr/>
        </p:nvSpPr>
        <p:spPr>
          <a:xfrm>
            <a:off x="1643674" y="2105561"/>
            <a:ext cx="7256438" cy="1323439"/>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t>To play the game, users input guesses, receive feedback on the correctness of their guesses, and continue until they guess the correct code. The code includes basic input validation to ensure the user’s input is in the correct format.</a:t>
            </a:r>
          </a:p>
        </p:txBody>
      </p:sp>
      <p:sp>
        <p:nvSpPr>
          <p:cNvPr id="7" name="TextBox 6">
            <a:extLst>
              <a:ext uri="{FF2B5EF4-FFF2-40B4-BE49-F238E27FC236}">
                <a16:creationId xmlns:a16="http://schemas.microsoft.com/office/drawing/2014/main" id="{D446269E-F7A1-83D5-71BA-E30FEBC45F7E}"/>
              </a:ext>
            </a:extLst>
          </p:cNvPr>
          <p:cNvSpPr txBox="1"/>
          <p:nvPr/>
        </p:nvSpPr>
        <p:spPr>
          <a:xfrm>
            <a:off x="358307" y="3895075"/>
            <a:ext cx="4363108" cy="646331"/>
          </a:xfrm>
          <a:prstGeom prst="rect">
            <a:avLst/>
          </a:prstGeom>
          <a:noFill/>
        </p:spPr>
        <p:txBody>
          <a:bodyPr wrap="square" rtlCol="0">
            <a:spAutoFit/>
          </a:bodyPr>
          <a:lstStyle/>
          <a:p>
            <a:pPr algn="l"/>
            <a:r>
              <a:rPr lang="en-US" sz="3600" b="1" dirty="0">
                <a:latin typeface="Algerian" panose="02000000000000000000" pitchFamily="2" charset="0"/>
                <a:ea typeface="Algerian" panose="02000000000000000000" pitchFamily="2" charset="0"/>
              </a:rPr>
              <a:t>Conclusion :</a:t>
            </a:r>
          </a:p>
        </p:txBody>
      </p:sp>
      <p:sp>
        <p:nvSpPr>
          <p:cNvPr id="8" name="TextBox 7">
            <a:extLst>
              <a:ext uri="{FF2B5EF4-FFF2-40B4-BE49-F238E27FC236}">
                <a16:creationId xmlns:a16="http://schemas.microsoft.com/office/drawing/2014/main" id="{51986B5B-BC63-F56E-7F0F-A341A1CA69F2}"/>
              </a:ext>
            </a:extLst>
          </p:cNvPr>
          <p:cNvSpPr txBox="1"/>
          <p:nvPr/>
        </p:nvSpPr>
        <p:spPr>
          <a:xfrm>
            <a:off x="2077463" y="4726071"/>
            <a:ext cx="7525169" cy="1323439"/>
          </a:xfrm>
          <a:prstGeom prst="rect">
            <a:avLst/>
          </a:prstGeom>
          <a:noFill/>
        </p:spPr>
        <p:txBody>
          <a:bodyPr wrap="square" rtlCol="0">
            <a:spAutoFit/>
          </a:bodyPr>
          <a:lstStyle/>
          <a:p>
            <a:pPr marL="285750" indent="-285750" algn="l">
              <a:buFont typeface="Arial" panose="020B0604020202020204" pitchFamily="34" charset="0"/>
              <a:buChar char="•"/>
            </a:pPr>
            <a:r>
              <a:rPr lang="en-US" sz="2000" b="1" i="1" dirty="0"/>
              <a:t>Overall, this code forms a basic Mastermind game where the player interacts by inputting guesses, and the program provides feedback. The game loop continues until the correct code is guessed, and the number of attempts is then displayed.</a:t>
            </a:r>
          </a:p>
        </p:txBody>
      </p:sp>
      <p:pic>
        <p:nvPicPr>
          <p:cNvPr id="9" name="Picture 8">
            <a:extLst>
              <a:ext uri="{FF2B5EF4-FFF2-40B4-BE49-F238E27FC236}">
                <a16:creationId xmlns:a16="http://schemas.microsoft.com/office/drawing/2014/main" id="{1746C1BF-3324-D62F-3ED4-F14134C42EF7}"/>
              </a:ext>
            </a:extLst>
          </p:cNvPr>
          <p:cNvPicPr>
            <a:picLocks noChangeAspect="1"/>
          </p:cNvPicPr>
          <p:nvPr/>
        </p:nvPicPr>
        <p:blipFill>
          <a:blip r:embed="rId2"/>
          <a:stretch>
            <a:fillRect/>
          </a:stretch>
        </p:blipFill>
        <p:spPr>
          <a:xfrm>
            <a:off x="9164177" y="2145985"/>
            <a:ext cx="2768297" cy="4144509"/>
          </a:xfrm>
          <a:prstGeom prst="rect">
            <a:avLst/>
          </a:prstGeom>
        </p:spPr>
      </p:pic>
    </p:spTree>
    <p:extLst>
      <p:ext uri="{BB962C8B-B14F-4D97-AF65-F5344CB8AC3E}">
        <p14:creationId xmlns:p14="http://schemas.microsoft.com/office/powerpoint/2010/main" val="1821542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2EC42D-80EA-70A1-D7AC-01380B0A5290}"/>
              </a:ext>
            </a:extLst>
          </p:cNvPr>
          <p:cNvPicPr>
            <a:picLocks noChangeAspect="1"/>
          </p:cNvPicPr>
          <p:nvPr/>
        </p:nvPicPr>
        <p:blipFill>
          <a:blip r:embed="rId2"/>
          <a:stretch>
            <a:fillRect/>
          </a:stretch>
        </p:blipFill>
        <p:spPr>
          <a:xfrm>
            <a:off x="367265" y="231364"/>
            <a:ext cx="11457470" cy="6395271"/>
          </a:xfrm>
          <a:prstGeom prst="rect">
            <a:avLst/>
          </a:prstGeom>
        </p:spPr>
      </p:pic>
    </p:spTree>
    <p:extLst>
      <p:ext uri="{BB962C8B-B14F-4D97-AF65-F5344CB8AC3E}">
        <p14:creationId xmlns:p14="http://schemas.microsoft.com/office/powerpoint/2010/main" val="46752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EB1EAE-D044-F4C9-51C7-81FB343389AF}"/>
              </a:ext>
            </a:extLst>
          </p:cNvPr>
          <p:cNvSpPr>
            <a:spLocks noGrp="1"/>
          </p:cNvSpPr>
          <p:nvPr>
            <p:ph idx="1"/>
          </p:nvPr>
        </p:nvSpPr>
        <p:spPr>
          <a:xfrm>
            <a:off x="12522837" y="2195813"/>
            <a:ext cx="1254277" cy="3649133"/>
          </a:xfrm>
        </p:spPr>
        <p:txBody>
          <a:bodyPr/>
          <a:lstStyle/>
          <a:p>
            <a:endParaRPr lang="en-US"/>
          </a:p>
        </p:txBody>
      </p:sp>
      <p:sp>
        <p:nvSpPr>
          <p:cNvPr id="4" name="TextBox 3">
            <a:extLst>
              <a:ext uri="{FF2B5EF4-FFF2-40B4-BE49-F238E27FC236}">
                <a16:creationId xmlns:a16="http://schemas.microsoft.com/office/drawing/2014/main" id="{8FD4A4DA-60A1-8D1A-D7D8-75048193A217}"/>
              </a:ext>
            </a:extLst>
          </p:cNvPr>
          <p:cNvSpPr txBox="1"/>
          <p:nvPr/>
        </p:nvSpPr>
        <p:spPr>
          <a:xfrm>
            <a:off x="5991971" y="2516391"/>
            <a:ext cx="1828800" cy="1828800"/>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745610CE-A8E6-EF97-6191-FFB65F66717A}"/>
              </a:ext>
            </a:extLst>
          </p:cNvPr>
          <p:cNvSpPr txBox="1"/>
          <p:nvPr/>
        </p:nvSpPr>
        <p:spPr>
          <a:xfrm>
            <a:off x="1666129" y="696057"/>
            <a:ext cx="9226410" cy="5078313"/>
          </a:xfrm>
          <a:prstGeom prst="rect">
            <a:avLst/>
          </a:prstGeom>
          <a:noFill/>
        </p:spPr>
        <p:txBody>
          <a:bodyPr wrap="square" rtlCol="0">
            <a:spAutoFit/>
          </a:bodyPr>
          <a:lstStyle/>
          <a:p>
            <a:pPr marL="514350" indent="-514350" algn="l">
              <a:buFont typeface="Arial" panose="020B0604020202020204" pitchFamily="34" charset="0"/>
              <a:buChar char="•"/>
            </a:pPr>
            <a:r>
              <a:rPr lang="en-US" sz="3600" b="1" i="1"/>
              <a:t>Given the present generation’s acquaintance with gaming and its highly demanded technology, many aspire to pursue the idea of developing and advancing it further. Eventually, everyone starts at the beginning. Mastermind is an old code-breaking game played by two players. The game goes back to the 19</a:t>
            </a:r>
            <a:r>
              <a:rPr lang="en-US" sz="3600" b="1" i="1" baseline="30000"/>
              <a:t>th</a:t>
            </a:r>
            <a:r>
              <a:rPr lang="en-US" sz="3600" b="1" i="1"/>
              <a:t> century and can be played with paper and pencil. </a:t>
            </a:r>
          </a:p>
        </p:txBody>
      </p:sp>
    </p:spTree>
    <p:extLst>
      <p:ext uri="{BB962C8B-B14F-4D97-AF65-F5344CB8AC3E}">
        <p14:creationId xmlns:p14="http://schemas.microsoft.com/office/powerpoint/2010/main" val="303174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89C2BE-082E-01C5-0C86-E67D7DD8FA58}"/>
              </a:ext>
            </a:extLst>
          </p:cNvPr>
          <p:cNvSpPr txBox="1"/>
          <p:nvPr/>
        </p:nvSpPr>
        <p:spPr>
          <a:xfrm>
            <a:off x="806191" y="2251005"/>
            <a:ext cx="12586137" cy="3539430"/>
          </a:xfrm>
          <a:prstGeom prst="rect">
            <a:avLst/>
          </a:prstGeom>
          <a:noFill/>
        </p:spPr>
        <p:txBody>
          <a:bodyPr wrap="square" rtlCol="0">
            <a:spAutoFit/>
          </a:bodyPr>
          <a:lstStyle/>
          <a:p>
            <a:pPr algn="l"/>
            <a:endParaRPr lang="en-US" sz="2800" b="1"/>
          </a:p>
          <a:p>
            <a:pPr marL="457200" indent="-457200" algn="l">
              <a:buFont typeface="Arial" panose="020B0604020202020204" pitchFamily="34" charset="0"/>
              <a:buChar char="•"/>
            </a:pPr>
            <a:endParaRPr lang="en-US" sz="2800" b="1"/>
          </a:p>
          <a:p>
            <a:pPr marL="457200" indent="-457200" algn="l">
              <a:buFont typeface="Arial" panose="020B0604020202020204" pitchFamily="34" charset="0"/>
              <a:buChar char="•"/>
            </a:pPr>
            <a:r>
              <a:rPr lang="en-US" sz="2400" b="1"/>
              <a:t>Player 1 plays first by setting a multi-digit number.</a:t>
            </a:r>
          </a:p>
          <a:p>
            <a:pPr marL="457200" indent="-457200" algn="l">
              <a:buFont typeface="Arial" panose="020B0604020202020204" pitchFamily="34" charset="0"/>
              <a:buChar char="•"/>
            </a:pPr>
            <a:endParaRPr lang="en-US" sz="2400" b="1"/>
          </a:p>
          <a:p>
            <a:pPr marL="457200" indent="-457200" algn="l">
              <a:buFont typeface="Arial" panose="020B0604020202020204" pitchFamily="34" charset="0"/>
              <a:buChar char="•"/>
            </a:pPr>
            <a:r>
              <a:rPr lang="en-US" sz="2400" b="1"/>
              <a:t>Player 2 now tries his first attempt at guessing the number.</a:t>
            </a:r>
          </a:p>
          <a:p>
            <a:pPr marL="457200" indent="-457200" algn="l">
              <a:buFont typeface="Arial" panose="020B0604020202020204" pitchFamily="34" charset="0"/>
              <a:buChar char="•"/>
            </a:pPr>
            <a:endParaRPr lang="en-US" sz="2400" b="1"/>
          </a:p>
          <a:p>
            <a:pPr marL="342900" indent="-342900" algn="l">
              <a:buFont typeface="Arial" panose="020B0604020202020204" pitchFamily="34" charset="0"/>
              <a:buChar char="•"/>
            </a:pPr>
            <a:r>
              <a:rPr lang="en-US" sz="2400" b="1"/>
              <a:t>If Player 2 succeeds in his first attempt (despite odds which are highly unlikely) </a:t>
            </a:r>
          </a:p>
          <a:p>
            <a:pPr algn="l"/>
            <a:r>
              <a:rPr lang="en-US" sz="2400" b="1"/>
              <a:t>he wins the game and is crowned Mastermind! If not, then Player 1 hints by</a:t>
            </a:r>
          </a:p>
          <a:p>
            <a:pPr algn="l"/>
            <a:r>
              <a:rPr lang="en-US" sz="2400" b="1"/>
              <a:t>revealing which digits or numbers Player 2 got correct.</a:t>
            </a:r>
          </a:p>
        </p:txBody>
      </p:sp>
      <p:sp>
        <p:nvSpPr>
          <p:cNvPr id="7" name="TextBox 6">
            <a:extLst>
              <a:ext uri="{FF2B5EF4-FFF2-40B4-BE49-F238E27FC236}">
                <a16:creationId xmlns:a16="http://schemas.microsoft.com/office/drawing/2014/main" id="{D33A15FE-C877-E212-F17B-CD5DF53E5C59}"/>
              </a:ext>
            </a:extLst>
          </p:cNvPr>
          <p:cNvSpPr txBox="1"/>
          <p:nvPr/>
        </p:nvSpPr>
        <p:spPr>
          <a:xfrm>
            <a:off x="806191" y="518828"/>
            <a:ext cx="5831450" cy="646331"/>
          </a:xfrm>
          <a:prstGeom prst="rect">
            <a:avLst/>
          </a:prstGeom>
          <a:noFill/>
        </p:spPr>
        <p:txBody>
          <a:bodyPr wrap="square" rtlCol="0">
            <a:spAutoFit/>
          </a:bodyPr>
          <a:lstStyle/>
          <a:p>
            <a:pPr algn="l"/>
            <a:r>
              <a:rPr lang="en-US" sz="3600">
                <a:solidFill>
                  <a:schemeClr val="accent6">
                    <a:lumMod val="75000"/>
                  </a:schemeClr>
                </a:solidFill>
                <a:latin typeface="Baskerville Old Face" panose="02020602080505020303" pitchFamily="18" charset="0"/>
              </a:rPr>
              <a:t>RULES OF THE GAME : </a:t>
            </a:r>
          </a:p>
        </p:txBody>
      </p:sp>
      <p:sp>
        <p:nvSpPr>
          <p:cNvPr id="8" name="TextBox 7">
            <a:extLst>
              <a:ext uri="{FF2B5EF4-FFF2-40B4-BE49-F238E27FC236}">
                <a16:creationId xmlns:a16="http://schemas.microsoft.com/office/drawing/2014/main" id="{C78A5CBF-F43E-47D1-CE8C-994AB45BF569}"/>
              </a:ext>
            </a:extLst>
          </p:cNvPr>
          <p:cNvSpPr txBox="1"/>
          <p:nvPr/>
        </p:nvSpPr>
        <p:spPr>
          <a:xfrm>
            <a:off x="156759" y="1296898"/>
            <a:ext cx="7130314" cy="954107"/>
          </a:xfrm>
          <a:prstGeom prst="rect">
            <a:avLst/>
          </a:prstGeom>
          <a:noFill/>
        </p:spPr>
        <p:txBody>
          <a:bodyPr wrap="square" rtlCol="0">
            <a:spAutoFit/>
          </a:bodyPr>
          <a:lstStyle/>
          <a:p>
            <a:pPr algn="l"/>
            <a:r>
              <a:rPr lang="en-US" sz="2800">
                <a:latin typeface="Amasis MT Pro Black" panose="02000000000000000000" pitchFamily="2" charset="0"/>
                <a:ea typeface="Amasis MT Pro Black" panose="02000000000000000000" pitchFamily="2" charset="0"/>
              </a:rPr>
              <a:t>Two players play the game against each other; let’s assume Player 1 and Player 2.</a:t>
            </a:r>
          </a:p>
        </p:txBody>
      </p:sp>
    </p:spTree>
    <p:extLst>
      <p:ext uri="{BB962C8B-B14F-4D97-AF65-F5344CB8AC3E}">
        <p14:creationId xmlns:p14="http://schemas.microsoft.com/office/powerpoint/2010/main" val="3298000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C1C0B7-9577-A6F3-A9E9-816B6A7F03F2}"/>
              </a:ext>
            </a:extLst>
          </p:cNvPr>
          <p:cNvSpPr txBox="1"/>
          <p:nvPr/>
        </p:nvSpPr>
        <p:spPr>
          <a:xfrm>
            <a:off x="237677" y="582067"/>
            <a:ext cx="11716646" cy="5693866"/>
          </a:xfrm>
          <a:prstGeom prst="rect">
            <a:avLst/>
          </a:prstGeom>
          <a:noFill/>
        </p:spPr>
        <p:txBody>
          <a:bodyPr wrap="square" rtlCol="0">
            <a:spAutoFit/>
          </a:bodyPr>
          <a:lstStyle/>
          <a:p>
            <a:pPr marL="571500" indent="-571500" algn="l">
              <a:buFont typeface="Arial" panose="020B0604020202020204" pitchFamily="34" charset="0"/>
              <a:buChar char="•"/>
            </a:pPr>
            <a:r>
              <a:rPr lang="en-US" sz="2800" b="1" i="1"/>
              <a:t>The game continues till Player 2 eventually is able to guess the number entirely.</a:t>
            </a:r>
          </a:p>
          <a:p>
            <a:pPr marL="571500" indent="-571500" algn="l">
              <a:buFont typeface="Arial" panose="020B0604020202020204" pitchFamily="34" charset="0"/>
              <a:buChar char="•"/>
            </a:pPr>
            <a:endParaRPr lang="en-US" sz="2800" b="1" i="1"/>
          </a:p>
          <a:p>
            <a:pPr marL="571500" indent="-571500" algn="l">
              <a:buFont typeface="Arial" panose="020B0604020202020204" pitchFamily="34" charset="0"/>
              <a:buChar char="•"/>
            </a:pPr>
            <a:r>
              <a:rPr lang="en-US" sz="2800" b="1" i="1"/>
              <a:t>Now, Player 2 gets to set the number and Player 1 plays the part of guessing the number.</a:t>
            </a:r>
          </a:p>
          <a:p>
            <a:pPr marL="571500" indent="-571500" algn="l">
              <a:buFont typeface="Arial" panose="020B0604020202020204" pitchFamily="34" charset="0"/>
              <a:buChar char="•"/>
            </a:pPr>
            <a:endParaRPr lang="en-US" sz="2800" b="1" i="1"/>
          </a:p>
          <a:p>
            <a:pPr marL="571500" indent="-571500" algn="l">
              <a:buFont typeface="Arial" panose="020B0604020202020204" pitchFamily="34" charset="0"/>
              <a:buChar char="•"/>
            </a:pPr>
            <a:r>
              <a:rPr lang="en-US" sz="2800" b="1" i="1"/>
              <a:t>If Player 1 is able to guess the number within a lesser number of tries than Player 2 took, then Player 1 wins the game and is crowned Mastermind.</a:t>
            </a:r>
          </a:p>
          <a:p>
            <a:pPr marL="457200" indent="-457200" algn="l">
              <a:buFont typeface="Arial" panose="020B0604020202020204" pitchFamily="34" charset="0"/>
              <a:buChar char="•"/>
            </a:pPr>
            <a:endParaRPr lang="en-US" sz="2800" b="1" i="1"/>
          </a:p>
          <a:p>
            <a:pPr marL="457200" indent="-457200" algn="l">
              <a:buFont typeface="Arial" panose="020B0604020202020204" pitchFamily="34" charset="0"/>
              <a:buChar char="•"/>
            </a:pPr>
            <a:r>
              <a:rPr lang="en-US" sz="2800" b="1" i="1"/>
              <a:t>If not, then Player 2 wins the game.</a:t>
            </a:r>
          </a:p>
          <a:p>
            <a:pPr marL="457200" indent="-457200" algn="l">
              <a:buFont typeface="Arial" panose="020B0604020202020204" pitchFamily="34" charset="0"/>
              <a:buChar char="•"/>
            </a:pPr>
            <a:endParaRPr lang="en-US" sz="2800" b="1" i="1"/>
          </a:p>
          <a:p>
            <a:pPr marL="457200" indent="-457200" algn="l">
              <a:buFont typeface="Arial" panose="020B0604020202020204" pitchFamily="34" charset="0"/>
              <a:buChar char="•"/>
            </a:pPr>
            <a:r>
              <a:rPr lang="en-US" sz="2800" b="1" i="1"/>
              <a:t>The real game, however, has proved aesthetics since the numbers are represented by color-coded buttons.</a:t>
            </a:r>
          </a:p>
        </p:txBody>
      </p:sp>
    </p:spTree>
    <p:extLst>
      <p:ext uri="{BB962C8B-B14F-4D97-AF65-F5344CB8AC3E}">
        <p14:creationId xmlns:p14="http://schemas.microsoft.com/office/powerpoint/2010/main" val="3436424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3884FE-6123-2EAB-1D8E-00C982B33279}"/>
              </a:ext>
            </a:extLst>
          </p:cNvPr>
          <p:cNvSpPr txBox="1"/>
          <p:nvPr/>
        </p:nvSpPr>
        <p:spPr>
          <a:xfrm>
            <a:off x="2165967" y="1720840"/>
            <a:ext cx="7860065" cy="4524315"/>
          </a:xfrm>
          <a:prstGeom prst="rect">
            <a:avLst/>
          </a:prstGeom>
          <a:noFill/>
        </p:spPr>
        <p:txBody>
          <a:bodyPr wrap="square" rtlCol="0">
            <a:spAutoFit/>
          </a:bodyPr>
          <a:lstStyle/>
          <a:p>
            <a:pPr algn="l"/>
            <a:r>
              <a:rPr lang="en-US" sz="2400"/>
              <a:t>Input:
Player 1, set the number: 5672
Player 2, guess the number: 1472</a:t>
            </a:r>
          </a:p>
          <a:p>
            <a:pPr algn="l"/>
            <a:endParaRPr lang="en-US" sz="2400"/>
          </a:p>
          <a:p>
            <a:pPr algn="l"/>
            <a:r>
              <a:rPr lang="en-US" sz="2400"/>
              <a:t>
Output:
Not quite the number. You did get 2 digits correct.
X X 7 2
Enter your next choice of numbers:</a:t>
            </a:r>
          </a:p>
        </p:txBody>
      </p:sp>
      <p:sp>
        <p:nvSpPr>
          <p:cNvPr id="6" name="TextBox 5">
            <a:extLst>
              <a:ext uri="{FF2B5EF4-FFF2-40B4-BE49-F238E27FC236}">
                <a16:creationId xmlns:a16="http://schemas.microsoft.com/office/drawing/2014/main" id="{AF91AA81-44BE-B571-4BEE-96C48D8AE851}"/>
              </a:ext>
            </a:extLst>
          </p:cNvPr>
          <p:cNvSpPr txBox="1"/>
          <p:nvPr/>
        </p:nvSpPr>
        <p:spPr>
          <a:xfrm>
            <a:off x="627037" y="635278"/>
            <a:ext cx="4640796" cy="769441"/>
          </a:xfrm>
          <a:prstGeom prst="rect">
            <a:avLst/>
          </a:prstGeom>
          <a:noFill/>
        </p:spPr>
        <p:txBody>
          <a:bodyPr wrap="square" rtlCol="0">
            <a:spAutoFit/>
          </a:bodyPr>
          <a:lstStyle/>
          <a:p>
            <a:pPr algn="l"/>
            <a:r>
              <a:rPr lang="en-US" sz="4400" b="1">
                <a:latin typeface="Baskerville Old Face" panose="02020602080505020303" pitchFamily="18" charset="0"/>
              </a:rPr>
              <a:t>FOR EXAMPLE :</a:t>
            </a:r>
          </a:p>
        </p:txBody>
      </p:sp>
      <p:pic>
        <p:nvPicPr>
          <p:cNvPr id="8" name="Picture 7">
            <a:extLst>
              <a:ext uri="{FF2B5EF4-FFF2-40B4-BE49-F238E27FC236}">
                <a16:creationId xmlns:a16="http://schemas.microsoft.com/office/drawing/2014/main" id="{4087D2FD-15E2-0566-669D-D1221027272A}"/>
              </a:ext>
            </a:extLst>
          </p:cNvPr>
          <p:cNvPicPr>
            <a:picLocks noChangeAspect="1"/>
          </p:cNvPicPr>
          <p:nvPr/>
        </p:nvPicPr>
        <p:blipFill>
          <a:blip r:embed="rId2"/>
          <a:stretch>
            <a:fillRect/>
          </a:stretch>
        </p:blipFill>
        <p:spPr>
          <a:xfrm>
            <a:off x="7701711" y="612845"/>
            <a:ext cx="3863252" cy="38702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498721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7FAC2D-21BC-D8F7-3F20-702E708AB732}"/>
              </a:ext>
            </a:extLst>
          </p:cNvPr>
          <p:cNvSpPr txBox="1"/>
          <p:nvPr/>
        </p:nvSpPr>
        <p:spPr>
          <a:xfrm>
            <a:off x="381000" y="0"/>
            <a:ext cx="6763765" cy="769441"/>
          </a:xfrm>
          <a:prstGeom prst="rect">
            <a:avLst/>
          </a:prstGeom>
          <a:noFill/>
        </p:spPr>
        <p:txBody>
          <a:bodyPr wrap="square" rtlCol="0">
            <a:spAutoFit/>
          </a:bodyPr>
          <a:lstStyle/>
          <a:p>
            <a:pPr algn="l"/>
            <a:r>
              <a:rPr lang="en-US" sz="4400" b="1" i="1" dirty="0">
                <a:latin typeface="Baskerville Old Face" panose="02020602080505020303" pitchFamily="18" charset="0"/>
              </a:rPr>
              <a:t>PROGRAM CODING :</a:t>
            </a:r>
          </a:p>
        </p:txBody>
      </p:sp>
      <p:sp>
        <p:nvSpPr>
          <p:cNvPr id="9" name="TextBox 8">
            <a:extLst>
              <a:ext uri="{FF2B5EF4-FFF2-40B4-BE49-F238E27FC236}">
                <a16:creationId xmlns:a16="http://schemas.microsoft.com/office/drawing/2014/main" id="{601D734C-F0B6-52B4-1CFE-4D66E4D851AB}"/>
              </a:ext>
            </a:extLst>
          </p:cNvPr>
          <p:cNvSpPr txBox="1"/>
          <p:nvPr/>
        </p:nvSpPr>
        <p:spPr>
          <a:xfrm>
            <a:off x="5176822" y="14598194"/>
            <a:ext cx="1828800" cy="1828800"/>
          </a:xfrm>
          <a:prstGeom prst="rect">
            <a:avLst/>
          </a:prstGeom>
          <a:noFill/>
        </p:spPr>
        <p:txBody>
          <a:bodyPr wrap="square" rtlCol="0">
            <a:spAutoFit/>
          </a:bodyPr>
          <a:lstStyle/>
          <a:p>
            <a:pPr algn="l"/>
            <a:endParaRPr lang="en-US"/>
          </a:p>
        </p:txBody>
      </p:sp>
      <p:sp>
        <p:nvSpPr>
          <p:cNvPr id="11" name="TextBox 10">
            <a:extLst>
              <a:ext uri="{FF2B5EF4-FFF2-40B4-BE49-F238E27FC236}">
                <a16:creationId xmlns:a16="http://schemas.microsoft.com/office/drawing/2014/main" id="{4ACCE130-2D09-62CF-C9BF-8660CCA4611A}"/>
              </a:ext>
            </a:extLst>
          </p:cNvPr>
          <p:cNvSpPr txBox="1"/>
          <p:nvPr/>
        </p:nvSpPr>
        <p:spPr>
          <a:xfrm>
            <a:off x="5185780" y="14600302"/>
            <a:ext cx="1828800" cy="1828800"/>
          </a:xfrm>
          <a:prstGeom prst="rect">
            <a:avLst/>
          </a:prstGeom>
          <a:noFill/>
        </p:spPr>
        <p:txBody>
          <a:bodyPr wrap="square" rtlCol="0">
            <a:spAutoFit/>
          </a:bodyPr>
          <a:lstStyle/>
          <a:p>
            <a:pPr algn="l"/>
            <a:endParaRPr lang="en-US"/>
          </a:p>
        </p:txBody>
      </p:sp>
      <p:pic>
        <p:nvPicPr>
          <p:cNvPr id="12" name="Picture 11" descr="Picture2.png"/>
          <p:cNvPicPr>
            <a:picLocks noChangeAspect="1"/>
          </p:cNvPicPr>
          <p:nvPr/>
        </p:nvPicPr>
        <p:blipFill>
          <a:blip r:embed="rId2"/>
          <a:stretch>
            <a:fillRect/>
          </a:stretch>
        </p:blipFill>
        <p:spPr>
          <a:xfrm>
            <a:off x="228600" y="762000"/>
            <a:ext cx="11183912" cy="5830178"/>
          </a:xfrm>
          <a:prstGeom prst="rect">
            <a:avLst/>
          </a:prstGeom>
        </p:spPr>
      </p:pic>
    </p:spTree>
    <p:extLst>
      <p:ext uri="{BB962C8B-B14F-4D97-AF65-F5344CB8AC3E}">
        <p14:creationId xmlns:p14="http://schemas.microsoft.com/office/powerpoint/2010/main" val="2329826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cture3.png"/>
          <p:cNvPicPr>
            <a:picLocks noChangeAspect="1"/>
          </p:cNvPicPr>
          <p:nvPr/>
        </p:nvPicPr>
        <p:blipFill>
          <a:blip r:embed="rId2"/>
          <a:stretch>
            <a:fillRect/>
          </a:stretch>
        </p:blipFill>
        <p:spPr>
          <a:xfrm>
            <a:off x="254144" y="533400"/>
            <a:ext cx="11682241" cy="6096000"/>
          </a:xfrm>
          <a:prstGeom prst="rect">
            <a:avLst/>
          </a:prstGeom>
        </p:spPr>
      </p:pic>
    </p:spTree>
    <p:extLst>
      <p:ext uri="{BB962C8B-B14F-4D97-AF65-F5344CB8AC3E}">
        <p14:creationId xmlns:p14="http://schemas.microsoft.com/office/powerpoint/2010/main" val="3218921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F7D960-54E2-1D17-1B4D-2157D9AD256B}"/>
              </a:ext>
            </a:extLst>
          </p:cNvPr>
          <p:cNvPicPr>
            <a:picLocks noChangeAspect="1"/>
          </p:cNvPicPr>
          <p:nvPr/>
        </p:nvPicPr>
        <p:blipFill>
          <a:blip r:embed="rId2"/>
          <a:stretch>
            <a:fillRect/>
          </a:stretch>
        </p:blipFill>
        <p:spPr>
          <a:xfrm>
            <a:off x="0" y="1665797"/>
            <a:ext cx="8549666" cy="4995468"/>
          </a:xfrm>
          <a:prstGeom prst="rect">
            <a:avLst/>
          </a:prstGeom>
        </p:spPr>
      </p:pic>
      <p:sp>
        <p:nvSpPr>
          <p:cNvPr id="5" name="TextBox 4">
            <a:extLst>
              <a:ext uri="{FF2B5EF4-FFF2-40B4-BE49-F238E27FC236}">
                <a16:creationId xmlns:a16="http://schemas.microsoft.com/office/drawing/2014/main" id="{FF05883F-91ED-B909-8F2E-73AE966C4702}"/>
              </a:ext>
            </a:extLst>
          </p:cNvPr>
          <p:cNvSpPr txBox="1"/>
          <p:nvPr/>
        </p:nvSpPr>
        <p:spPr>
          <a:xfrm>
            <a:off x="775857" y="456842"/>
            <a:ext cx="6372372" cy="769441"/>
          </a:xfrm>
          <a:prstGeom prst="rect">
            <a:avLst/>
          </a:prstGeom>
          <a:noFill/>
        </p:spPr>
        <p:txBody>
          <a:bodyPr wrap="square" rtlCol="0">
            <a:spAutoFit/>
          </a:bodyPr>
          <a:lstStyle/>
          <a:p>
            <a:pPr algn="l"/>
            <a:r>
              <a:rPr lang="en-US" sz="4400" b="1" dirty="0">
                <a:latin typeface="ADLaM Display" panose="02000000000000000000" pitchFamily="2" charset="0"/>
                <a:ea typeface="ADLaM Display" panose="02000000000000000000" pitchFamily="2" charset="0"/>
              </a:rPr>
              <a:t>PROGRAM OUTPUT : </a:t>
            </a:r>
          </a:p>
        </p:txBody>
      </p:sp>
      <p:pic>
        <p:nvPicPr>
          <p:cNvPr id="6" name="Picture 5">
            <a:extLst>
              <a:ext uri="{FF2B5EF4-FFF2-40B4-BE49-F238E27FC236}">
                <a16:creationId xmlns:a16="http://schemas.microsoft.com/office/drawing/2014/main" id="{D0317D1B-E07E-389E-722B-40F2FB4FFE21}"/>
              </a:ext>
            </a:extLst>
          </p:cNvPr>
          <p:cNvPicPr>
            <a:picLocks noChangeAspect="1"/>
          </p:cNvPicPr>
          <p:nvPr/>
        </p:nvPicPr>
        <p:blipFill>
          <a:blip r:embed="rId3"/>
          <a:stretch>
            <a:fillRect/>
          </a:stretch>
        </p:blipFill>
        <p:spPr>
          <a:xfrm>
            <a:off x="8549666" y="1469061"/>
            <a:ext cx="4681728" cy="5388940"/>
          </a:xfrm>
          <a:prstGeom prst="rect">
            <a:avLst/>
          </a:prstGeom>
        </p:spPr>
      </p:pic>
    </p:spTree>
    <p:extLst>
      <p:ext uri="{BB962C8B-B14F-4D97-AF65-F5344CB8AC3E}">
        <p14:creationId xmlns:p14="http://schemas.microsoft.com/office/powerpoint/2010/main" val="3577220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3F4E56-29D6-5919-C865-490D62220660}"/>
              </a:ext>
            </a:extLst>
          </p:cNvPr>
          <p:cNvSpPr txBox="1"/>
          <p:nvPr/>
        </p:nvSpPr>
        <p:spPr>
          <a:xfrm>
            <a:off x="239309" y="1074922"/>
            <a:ext cx="11713382" cy="707886"/>
          </a:xfrm>
          <a:prstGeom prst="rect">
            <a:avLst/>
          </a:prstGeom>
          <a:noFill/>
        </p:spPr>
        <p:txBody>
          <a:bodyPr wrap="square" rtlCol="0">
            <a:spAutoFit/>
          </a:bodyPr>
          <a:lstStyle/>
          <a:p>
            <a:pPr algn="l"/>
            <a:r>
              <a:rPr lang="en-US" sz="2000" b="1" dirty="0">
                <a:latin typeface="Aldhabi" panose="02000000000000000000" pitchFamily="2" charset="0"/>
                <a:ea typeface="Aldhabi" panose="02000000000000000000" pitchFamily="2" charset="0"/>
              </a:rPr>
              <a:t>Code Generation (</a:t>
            </a:r>
            <a:r>
              <a:rPr lang="en-US" sz="2000" b="1" dirty="0" err="1">
                <a:latin typeface="Aldhabi" panose="02000000000000000000" pitchFamily="2" charset="0"/>
                <a:ea typeface="Aldhabi" panose="02000000000000000000" pitchFamily="2" charset="0"/>
              </a:rPr>
              <a:t>generate_code</a:t>
            </a:r>
            <a:r>
              <a:rPr lang="en-US" sz="2000" b="1" dirty="0">
                <a:latin typeface="Aldhabi" panose="02000000000000000000" pitchFamily="2" charset="0"/>
                <a:ea typeface="Aldhabi" panose="02000000000000000000" pitchFamily="2" charset="0"/>
              </a:rPr>
              <a:t> function):</a:t>
            </a:r>
          </a:p>
          <a:p>
            <a:pPr marL="285750" indent="-285750" algn="l">
              <a:buFont typeface="Arial" panose="020B0604020202020204" pitchFamily="34" charset="0"/>
              <a:buChar char="•"/>
            </a:pPr>
            <a:r>
              <a:rPr lang="en-US" sz="2000" dirty="0"/>
              <a:t>This function generates a random 4-digit secret code using numbers from 1 to 6 (inclusive).</a:t>
            </a:r>
          </a:p>
        </p:txBody>
      </p:sp>
      <p:sp>
        <p:nvSpPr>
          <p:cNvPr id="6" name="TextBox 5">
            <a:extLst>
              <a:ext uri="{FF2B5EF4-FFF2-40B4-BE49-F238E27FC236}">
                <a16:creationId xmlns:a16="http://schemas.microsoft.com/office/drawing/2014/main" id="{1657423D-0FC9-0181-FCFD-B66E6F66214F}"/>
              </a:ext>
            </a:extLst>
          </p:cNvPr>
          <p:cNvSpPr txBox="1"/>
          <p:nvPr/>
        </p:nvSpPr>
        <p:spPr>
          <a:xfrm>
            <a:off x="239309" y="2284715"/>
            <a:ext cx="11335328" cy="1323439"/>
          </a:xfrm>
          <a:prstGeom prst="rect">
            <a:avLst/>
          </a:prstGeom>
          <a:noFill/>
        </p:spPr>
        <p:txBody>
          <a:bodyPr wrap="square" rtlCol="0">
            <a:spAutoFit/>
          </a:bodyPr>
          <a:lstStyle/>
          <a:p>
            <a:pPr algn="l"/>
            <a:r>
              <a:rPr lang="en-US" sz="2000" b="1" dirty="0">
                <a:latin typeface="Aldhabi" panose="02000000000000000000" pitchFamily="2" charset="0"/>
                <a:ea typeface="Aldhabi" panose="02000000000000000000" pitchFamily="2" charset="0"/>
              </a:rPr>
              <a:t>Evaluation (</a:t>
            </a:r>
            <a:r>
              <a:rPr lang="en-US" sz="2000" b="1" dirty="0" err="1">
                <a:latin typeface="Aldhabi" panose="02000000000000000000" pitchFamily="2" charset="0"/>
                <a:ea typeface="Aldhabi" panose="02000000000000000000" pitchFamily="2" charset="0"/>
              </a:rPr>
              <a:t>evaluate_guess</a:t>
            </a:r>
            <a:r>
              <a:rPr lang="en-US" sz="2000" b="1" dirty="0">
                <a:latin typeface="Aldhabi" panose="02000000000000000000" pitchFamily="2" charset="0"/>
                <a:ea typeface="Aldhabi" panose="02000000000000000000" pitchFamily="2" charset="0"/>
              </a:rPr>
              <a:t> function):</a:t>
            </a:r>
          </a:p>
          <a:p>
            <a:pPr marL="285750" indent="-285750" algn="l">
              <a:buFont typeface="Arial" panose="020B0604020202020204" pitchFamily="34" charset="0"/>
              <a:buChar char="•"/>
            </a:pPr>
            <a:r>
              <a:rPr lang="en-US" sz="2000" dirty="0"/>
              <a:t>This function takes the secret code and the user’s guess as input and provides feedback on the </a:t>
            </a:r>
            <a:r>
              <a:rPr lang="en-US" sz="2000" dirty="0" err="1"/>
              <a:t>guess.It</a:t>
            </a:r>
            <a:r>
              <a:rPr lang="en-US" sz="2000" dirty="0"/>
              <a:t> calculates the number of digits in the correct position (</a:t>
            </a:r>
            <a:r>
              <a:rPr lang="en-US" sz="2000" dirty="0" err="1"/>
              <a:t>correct_position</a:t>
            </a:r>
            <a:r>
              <a:rPr lang="en-US" sz="2000" dirty="0"/>
              <a:t>) and the number of digits in incorrect positions (</a:t>
            </a:r>
            <a:r>
              <a:rPr lang="en-US" sz="2000" dirty="0" err="1"/>
              <a:t>incorrect_position</a:t>
            </a:r>
            <a:r>
              <a:rPr lang="en-US" sz="2000" dirty="0"/>
              <a:t>).</a:t>
            </a:r>
          </a:p>
        </p:txBody>
      </p:sp>
      <p:sp>
        <p:nvSpPr>
          <p:cNvPr id="7" name="TextBox 6">
            <a:extLst>
              <a:ext uri="{FF2B5EF4-FFF2-40B4-BE49-F238E27FC236}">
                <a16:creationId xmlns:a16="http://schemas.microsoft.com/office/drawing/2014/main" id="{4953F9E5-EE39-55DF-EB2B-9FAF93C13B35}"/>
              </a:ext>
            </a:extLst>
          </p:cNvPr>
          <p:cNvSpPr txBox="1"/>
          <p:nvPr/>
        </p:nvSpPr>
        <p:spPr>
          <a:xfrm>
            <a:off x="239309" y="4037114"/>
            <a:ext cx="11511216" cy="1938992"/>
          </a:xfrm>
          <a:prstGeom prst="rect">
            <a:avLst/>
          </a:prstGeom>
          <a:noFill/>
        </p:spPr>
        <p:txBody>
          <a:bodyPr wrap="square" rtlCol="0">
            <a:spAutoFit/>
          </a:bodyPr>
          <a:lstStyle/>
          <a:p>
            <a:pPr algn="l"/>
            <a:r>
              <a:rPr lang="en-US" sz="2000" b="1" dirty="0">
                <a:latin typeface="Aldhabi" panose="02000000000000000000" pitchFamily="2" charset="0"/>
                <a:ea typeface="Aldhabi" panose="02000000000000000000" pitchFamily="2" charset="0"/>
              </a:rPr>
              <a:t>Game Loop (</a:t>
            </a:r>
            <a:r>
              <a:rPr lang="en-US" sz="2000" b="1" dirty="0" err="1">
                <a:latin typeface="Aldhabi" panose="02000000000000000000" pitchFamily="2" charset="0"/>
                <a:ea typeface="Aldhabi" panose="02000000000000000000" pitchFamily="2" charset="0"/>
              </a:rPr>
              <a:t>play_mastermind</a:t>
            </a:r>
            <a:r>
              <a:rPr lang="en-US" sz="2000" b="1" dirty="0">
                <a:latin typeface="Aldhabi" panose="02000000000000000000" pitchFamily="2" charset="0"/>
                <a:ea typeface="Aldhabi" panose="02000000000000000000" pitchFamily="2" charset="0"/>
              </a:rPr>
              <a:t> function):</a:t>
            </a:r>
          </a:p>
          <a:p>
            <a:pPr marL="342900" indent="-342900" algn="l">
              <a:buFont typeface="Arial" panose="020B0604020202020204" pitchFamily="34" charset="0"/>
              <a:buChar char="•"/>
            </a:pPr>
            <a:r>
              <a:rPr lang="en-US" sz="2000" dirty="0"/>
              <a:t>The main function to play </a:t>
            </a:r>
            <a:r>
              <a:rPr lang="en-US" sz="2000" dirty="0" err="1"/>
              <a:t>Mastermind.It</a:t>
            </a:r>
            <a:r>
              <a:rPr lang="en-US" sz="2000" dirty="0"/>
              <a:t> starts by generating a secret code and initializing the number of </a:t>
            </a:r>
            <a:r>
              <a:rPr lang="en-US" sz="2000" dirty="0" err="1"/>
              <a:t>attempts.Inside</a:t>
            </a:r>
            <a:r>
              <a:rPr lang="en-US" sz="2000" dirty="0"/>
              <a:t> a while loop, the user is prompted to enter a </a:t>
            </a:r>
            <a:r>
              <a:rPr lang="en-US" sz="2000" dirty="0" err="1"/>
              <a:t>guess.User</a:t>
            </a:r>
            <a:r>
              <a:rPr lang="en-US" sz="2000" dirty="0"/>
              <a:t> input is validated to ensure it consists of 4 digits from 1 to 6.The user’s guess is then evaluated using the </a:t>
            </a:r>
            <a:r>
              <a:rPr lang="en-US" sz="2000" dirty="0" err="1"/>
              <a:t>evaluate_guess</a:t>
            </a:r>
            <a:r>
              <a:rPr lang="en-US" sz="2000" dirty="0"/>
              <a:t> function, and feedback is </a:t>
            </a:r>
            <a:r>
              <a:rPr lang="en-US" sz="2000" dirty="0" err="1"/>
              <a:t>displayed.The</a:t>
            </a:r>
            <a:r>
              <a:rPr lang="en-US" sz="2000" dirty="0"/>
              <a:t> loop continues until the user correctly guesses the code (all digits in the correct position).The number of attempts is displayed upon successful guessing.</a:t>
            </a:r>
          </a:p>
        </p:txBody>
      </p:sp>
    </p:spTree>
    <p:extLst>
      <p:ext uri="{BB962C8B-B14F-4D97-AF65-F5344CB8AC3E}">
        <p14:creationId xmlns:p14="http://schemas.microsoft.com/office/powerpoint/2010/main" val="190525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26</TotalTime>
  <Words>253</Words>
  <Application>Microsoft Office PowerPoint</Application>
  <PresentationFormat>Widescreen</PresentationFormat>
  <Paragraphs>27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s.rajesh11506@gmail.com</dc:creator>
  <cp:lastModifiedBy>s.rajesh11506@gmail.com</cp:lastModifiedBy>
  <cp:revision>9</cp:revision>
  <dcterms:created xsi:type="dcterms:W3CDTF">2023-12-27T00:40:10Z</dcterms:created>
  <dcterms:modified xsi:type="dcterms:W3CDTF">2023-12-29T06:46:48Z</dcterms:modified>
</cp:coreProperties>
</file>