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ink/ink1.xml" ContentType="application/inkml+xml"/>
  <Override PartName="/ppt/ink/ink2.xml" ContentType="application/inkml+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handoutMasterIdLst>
    <p:handoutMasterId r:id="rId41"/>
  </p:handoutMasterIdLst>
  <p:sldIdLst>
    <p:sldId id="257" r:id="rId2"/>
    <p:sldId id="259" r:id="rId3"/>
    <p:sldId id="338" r:id="rId4"/>
    <p:sldId id="340" r:id="rId5"/>
    <p:sldId id="341" r:id="rId6"/>
    <p:sldId id="342" r:id="rId7"/>
    <p:sldId id="345" r:id="rId8"/>
    <p:sldId id="348" r:id="rId9"/>
    <p:sldId id="347" r:id="rId10"/>
    <p:sldId id="350" r:id="rId11"/>
    <p:sldId id="351" r:id="rId12"/>
    <p:sldId id="352" r:id="rId13"/>
    <p:sldId id="354" r:id="rId14"/>
    <p:sldId id="360" r:id="rId15"/>
    <p:sldId id="349" r:id="rId16"/>
    <p:sldId id="363" r:id="rId17"/>
    <p:sldId id="365" r:id="rId18"/>
    <p:sldId id="366" r:id="rId19"/>
    <p:sldId id="367" r:id="rId20"/>
    <p:sldId id="370" r:id="rId21"/>
    <p:sldId id="371" r:id="rId22"/>
    <p:sldId id="369" r:id="rId23"/>
    <p:sldId id="373" r:id="rId24"/>
    <p:sldId id="394" r:id="rId25"/>
    <p:sldId id="395" r:id="rId26"/>
    <p:sldId id="396" r:id="rId27"/>
    <p:sldId id="397" r:id="rId28"/>
    <p:sldId id="380" r:id="rId29"/>
    <p:sldId id="335" r:id="rId30"/>
    <p:sldId id="383" r:id="rId31"/>
    <p:sldId id="384" r:id="rId32"/>
    <p:sldId id="385" r:id="rId33"/>
    <p:sldId id="381" r:id="rId34"/>
    <p:sldId id="387" r:id="rId35"/>
    <p:sldId id="389" r:id="rId36"/>
    <p:sldId id="392" r:id="rId37"/>
    <p:sldId id="393" r:id="rId38"/>
    <p:sldId id="388" r:id="rId39"/>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2D80"/>
    <a:srgbClr val="EA6A20"/>
    <a:srgbClr val="ED6C22"/>
    <a:srgbClr val="86898C"/>
    <a:srgbClr val="D4C99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80905" autoAdjust="0"/>
  </p:normalViewPr>
  <p:slideViewPr>
    <p:cSldViewPr snapToGrid="0" snapToObjects="1">
      <p:cViewPr varScale="1">
        <p:scale>
          <a:sx n="89" d="100"/>
          <a:sy n="89" d="100"/>
        </p:scale>
        <p:origin x="224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62" d="100"/>
          <a:sy n="62" d="100"/>
        </p:scale>
        <p:origin x="3226" y="5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 Li" userId="d9c76fd2-938e-46d4-9025-cac18f4a4a12" providerId="ADAL" clId="{F8CA353B-73A4-448D-9384-B0720299AA34}"/>
    <pc:docChg chg="undo redo custSel mod delSld modSld sldOrd">
      <pc:chgData name="He Li" userId="d9c76fd2-938e-46d4-9025-cac18f4a4a12" providerId="ADAL" clId="{F8CA353B-73A4-448D-9384-B0720299AA34}" dt="2020-08-05T02:08:45.033" v="6780" actId="1076"/>
      <pc:docMkLst>
        <pc:docMk/>
      </pc:docMkLst>
      <pc:sldChg chg="modNotesTx">
        <pc:chgData name="He Li" userId="d9c76fd2-938e-46d4-9025-cac18f4a4a12" providerId="ADAL" clId="{F8CA353B-73A4-448D-9384-B0720299AA34}" dt="2020-08-03T20:50:30.725" v="6406" actId="20577"/>
        <pc:sldMkLst>
          <pc:docMk/>
          <pc:sldMk cId="3992025409" sldId="257"/>
        </pc:sldMkLst>
      </pc:sldChg>
      <pc:sldChg chg="modNotesTx">
        <pc:chgData name="He Li" userId="d9c76fd2-938e-46d4-9025-cac18f4a4a12" providerId="ADAL" clId="{F8CA353B-73A4-448D-9384-B0720299AA34}" dt="2020-08-03T20:51:38.395" v="6408" actId="20577"/>
        <pc:sldMkLst>
          <pc:docMk/>
          <pc:sldMk cId="2097874277" sldId="259"/>
        </pc:sldMkLst>
      </pc:sldChg>
      <pc:sldChg chg="addSp modSp modNotesTx">
        <pc:chgData name="He Li" userId="d9c76fd2-938e-46d4-9025-cac18f4a4a12" providerId="ADAL" clId="{F8CA353B-73A4-448D-9384-B0720299AA34}" dt="2020-08-05T01:43:59.027" v="6524" actId="20577"/>
        <pc:sldMkLst>
          <pc:docMk/>
          <pc:sldMk cId="278078905" sldId="335"/>
        </pc:sldMkLst>
      </pc:sldChg>
      <pc:sldChg chg="addSp modSp modNotesTx">
        <pc:chgData name="He Li" userId="d9c76fd2-938e-46d4-9025-cac18f4a4a12" providerId="ADAL" clId="{F8CA353B-73A4-448D-9384-B0720299AA34}" dt="2020-08-01T20:28:38.061" v="2469" actId="20577"/>
        <pc:sldMkLst>
          <pc:docMk/>
          <pc:sldMk cId="3624608376" sldId="338"/>
        </pc:sldMkLst>
      </pc:sldChg>
      <pc:sldChg chg="del">
        <pc:chgData name="He Li" userId="d9c76fd2-938e-46d4-9025-cac18f4a4a12" providerId="ADAL" clId="{F8CA353B-73A4-448D-9384-B0720299AA34}" dt="2020-08-01T20:28:41.503" v="2470" actId="2696"/>
        <pc:sldMkLst>
          <pc:docMk/>
          <pc:sldMk cId="945178243" sldId="339"/>
        </pc:sldMkLst>
      </pc:sldChg>
      <pc:sldChg chg="addSp delSp modSp mod modClrScheme chgLayout">
        <pc:chgData name="He Li" userId="d9c76fd2-938e-46d4-9025-cac18f4a4a12" providerId="ADAL" clId="{F8CA353B-73A4-448D-9384-B0720299AA34}" dt="2020-08-01T20:24:03.025" v="2412"/>
        <pc:sldMkLst>
          <pc:docMk/>
          <pc:sldMk cId="3852089994" sldId="340"/>
        </pc:sldMkLst>
      </pc:sldChg>
      <pc:sldChg chg="ord">
        <pc:chgData name="He Li" userId="d9c76fd2-938e-46d4-9025-cac18f4a4a12" providerId="ADAL" clId="{F8CA353B-73A4-448D-9384-B0720299AA34}" dt="2020-08-01T20:56:11.803" v="3323"/>
        <pc:sldMkLst>
          <pc:docMk/>
          <pc:sldMk cId="166576590" sldId="348"/>
        </pc:sldMkLst>
      </pc:sldChg>
      <pc:sldChg chg="addSp delSp modSp delAnim modAnim modNotesTx">
        <pc:chgData name="He Li" userId="d9c76fd2-938e-46d4-9025-cac18f4a4a12" providerId="ADAL" clId="{F8CA353B-73A4-448D-9384-B0720299AA34}" dt="2020-08-01T19:38:44.550" v="798" actId="692"/>
        <pc:sldMkLst>
          <pc:docMk/>
          <pc:sldMk cId="3272851069" sldId="349"/>
        </pc:sldMkLst>
      </pc:sldChg>
      <pc:sldChg chg="addSp modSp modNotesTx">
        <pc:chgData name="He Li" userId="d9c76fd2-938e-46d4-9025-cac18f4a4a12" providerId="ADAL" clId="{F8CA353B-73A4-448D-9384-B0720299AA34}" dt="2020-08-01T20:55:23.230" v="3322" actId="6549"/>
        <pc:sldMkLst>
          <pc:docMk/>
          <pc:sldMk cId="1845845881" sldId="351"/>
        </pc:sldMkLst>
      </pc:sldChg>
      <pc:sldChg chg="addSp modSp modNotesTx">
        <pc:chgData name="He Li" userId="d9c76fd2-938e-46d4-9025-cac18f4a4a12" providerId="ADAL" clId="{F8CA353B-73A4-448D-9384-B0720299AA34}" dt="2020-08-01T20:47:49.058" v="3165" actId="6549"/>
        <pc:sldMkLst>
          <pc:docMk/>
          <pc:sldMk cId="1284099740" sldId="354"/>
        </pc:sldMkLst>
      </pc:sldChg>
      <pc:sldChg chg="addSp delSp modSp del">
        <pc:chgData name="He Li" userId="d9c76fd2-938e-46d4-9025-cac18f4a4a12" providerId="ADAL" clId="{F8CA353B-73A4-448D-9384-B0720299AA34}" dt="2020-08-01T20:47:55.258" v="3166" actId="2696"/>
        <pc:sldMkLst>
          <pc:docMk/>
          <pc:sldMk cId="3412512726" sldId="356"/>
        </pc:sldMkLst>
      </pc:sldChg>
      <pc:sldChg chg="addSp delSp modSp modAnim modNotesTx">
        <pc:chgData name="He Li" userId="d9c76fd2-938e-46d4-9025-cac18f4a4a12" providerId="ADAL" clId="{F8CA353B-73A4-448D-9384-B0720299AA34}" dt="2020-08-03T21:32:29.949" v="6411"/>
        <pc:sldMkLst>
          <pc:docMk/>
          <pc:sldMk cId="3349597404" sldId="360"/>
        </pc:sldMkLst>
      </pc:sldChg>
      <pc:sldChg chg="addSp delSp modSp del">
        <pc:chgData name="He Li" userId="d9c76fd2-938e-46d4-9025-cac18f4a4a12" providerId="ADAL" clId="{F8CA353B-73A4-448D-9384-B0720299AA34}" dt="2020-08-01T19:38:56.014" v="799" actId="2696"/>
        <pc:sldMkLst>
          <pc:docMk/>
          <pc:sldMk cId="3924927007" sldId="361"/>
        </pc:sldMkLst>
      </pc:sldChg>
      <pc:sldChg chg="modNotesTx">
        <pc:chgData name="He Li" userId="d9c76fd2-938e-46d4-9025-cac18f4a4a12" providerId="ADAL" clId="{F8CA353B-73A4-448D-9384-B0720299AA34}" dt="2020-08-01T19:45:04.476" v="1092" actId="20577"/>
        <pc:sldMkLst>
          <pc:docMk/>
          <pc:sldMk cId="2111462927" sldId="363"/>
        </pc:sldMkLst>
      </pc:sldChg>
      <pc:sldChg chg="modSp modAnim modNotesTx">
        <pc:chgData name="He Li" userId="d9c76fd2-938e-46d4-9025-cac18f4a4a12" providerId="ADAL" clId="{F8CA353B-73A4-448D-9384-B0720299AA34}" dt="2020-08-01T19:51:50.577" v="1745" actId="20577"/>
        <pc:sldMkLst>
          <pc:docMk/>
          <pc:sldMk cId="3988027986" sldId="365"/>
        </pc:sldMkLst>
      </pc:sldChg>
      <pc:sldChg chg="addSp modSp modAnim modNotesTx">
        <pc:chgData name="He Li" userId="d9c76fd2-938e-46d4-9025-cac18f4a4a12" providerId="ADAL" clId="{F8CA353B-73A4-448D-9384-B0720299AA34}" dt="2020-08-01T19:54:14.135" v="1770"/>
        <pc:sldMkLst>
          <pc:docMk/>
          <pc:sldMk cId="3453361598" sldId="366"/>
        </pc:sldMkLst>
      </pc:sldChg>
      <pc:sldChg chg="modAnim modNotesTx">
        <pc:chgData name="He Li" userId="d9c76fd2-938e-46d4-9025-cac18f4a4a12" providerId="ADAL" clId="{F8CA353B-73A4-448D-9384-B0720299AA34}" dt="2020-08-01T19:57:53.336" v="1847"/>
        <pc:sldMkLst>
          <pc:docMk/>
          <pc:sldMk cId="470749359" sldId="367"/>
        </pc:sldMkLst>
      </pc:sldChg>
      <pc:sldChg chg="modNotesTx">
        <pc:chgData name="He Li" userId="d9c76fd2-938e-46d4-9025-cac18f4a4a12" providerId="ADAL" clId="{F8CA353B-73A4-448D-9384-B0720299AA34}" dt="2020-08-01T20:02:24.775" v="1944" actId="20577"/>
        <pc:sldMkLst>
          <pc:docMk/>
          <pc:sldMk cId="3474311142" sldId="370"/>
        </pc:sldMkLst>
      </pc:sldChg>
      <pc:sldChg chg="modSp modNotesTx">
        <pc:chgData name="He Li" userId="d9c76fd2-938e-46d4-9025-cac18f4a4a12" providerId="ADAL" clId="{F8CA353B-73A4-448D-9384-B0720299AA34}" dt="2020-08-01T20:10:34.497" v="2255"/>
        <pc:sldMkLst>
          <pc:docMk/>
          <pc:sldMk cId="3015093675" sldId="371"/>
        </pc:sldMkLst>
      </pc:sldChg>
      <pc:sldChg chg="addSp modSp modAnim modNotesTx">
        <pc:chgData name="He Li" userId="d9c76fd2-938e-46d4-9025-cac18f4a4a12" providerId="ADAL" clId="{F8CA353B-73A4-448D-9384-B0720299AA34}" dt="2020-08-01T20:16:13.168" v="2375" actId="20577"/>
        <pc:sldMkLst>
          <pc:docMk/>
          <pc:sldMk cId="2825440991" sldId="373"/>
        </pc:sldMkLst>
      </pc:sldChg>
      <pc:sldChg chg="modSp">
        <pc:chgData name="He Li" userId="d9c76fd2-938e-46d4-9025-cac18f4a4a12" providerId="ADAL" clId="{F8CA353B-73A4-448D-9384-B0720299AA34}" dt="2020-08-01T20:20:07.918" v="2387"/>
        <pc:sldMkLst>
          <pc:docMk/>
          <pc:sldMk cId="179940730" sldId="380"/>
        </pc:sldMkLst>
      </pc:sldChg>
      <pc:sldChg chg="addSp delSp modSp modAnim modNotesTx">
        <pc:chgData name="He Li" userId="d9c76fd2-938e-46d4-9025-cac18f4a4a12" providerId="ADAL" clId="{F8CA353B-73A4-448D-9384-B0720299AA34}" dt="2020-08-05T01:57:19.407" v="6600"/>
        <pc:sldMkLst>
          <pc:docMk/>
          <pc:sldMk cId="3413261424" sldId="381"/>
        </pc:sldMkLst>
      </pc:sldChg>
      <pc:sldChg chg="del">
        <pc:chgData name="He Li" userId="d9c76fd2-938e-46d4-9025-cac18f4a4a12" providerId="ADAL" clId="{F8CA353B-73A4-448D-9384-B0720299AA34}" dt="2020-08-01T21:22:00.658" v="3632" actId="2696"/>
        <pc:sldMkLst>
          <pc:docMk/>
          <pc:sldMk cId="2248737638" sldId="382"/>
        </pc:sldMkLst>
      </pc:sldChg>
      <pc:sldChg chg="addSp delSp modSp modAnim modNotesTx">
        <pc:chgData name="He Li" userId="d9c76fd2-938e-46d4-9025-cac18f4a4a12" providerId="ADAL" clId="{F8CA353B-73A4-448D-9384-B0720299AA34}" dt="2020-08-05T01:46:41.684" v="6576" actId="20577"/>
        <pc:sldMkLst>
          <pc:docMk/>
          <pc:sldMk cId="1222357341" sldId="383"/>
        </pc:sldMkLst>
      </pc:sldChg>
      <pc:sldChg chg="addSp delSp modSp delAnim modAnim modNotesTx">
        <pc:chgData name="He Li" userId="d9c76fd2-938e-46d4-9025-cac18f4a4a12" providerId="ADAL" clId="{F8CA353B-73A4-448D-9384-B0720299AA34}" dt="2020-08-05T01:50:41.609" v="6584" actId="20577"/>
        <pc:sldMkLst>
          <pc:docMk/>
          <pc:sldMk cId="1706120310" sldId="384"/>
        </pc:sldMkLst>
      </pc:sldChg>
      <pc:sldChg chg="addSp delSp modSp modAnim modNotesTx">
        <pc:chgData name="He Li" userId="d9c76fd2-938e-46d4-9025-cac18f4a4a12" providerId="ADAL" clId="{F8CA353B-73A4-448D-9384-B0720299AA34}" dt="2020-08-05T01:53:34.768" v="6585" actId="1076"/>
        <pc:sldMkLst>
          <pc:docMk/>
          <pc:sldMk cId="1267468928" sldId="385"/>
        </pc:sldMkLst>
      </pc:sldChg>
      <pc:sldChg chg="modSp del">
        <pc:chgData name="He Li" userId="d9c76fd2-938e-46d4-9025-cac18f4a4a12" providerId="ADAL" clId="{F8CA353B-73A4-448D-9384-B0720299AA34}" dt="2020-08-02T03:27:28.885" v="6026" actId="2696"/>
        <pc:sldMkLst>
          <pc:docMk/>
          <pc:sldMk cId="4122959089" sldId="386"/>
        </pc:sldMkLst>
      </pc:sldChg>
      <pc:sldChg chg="addSp delSp modSp modNotesTx">
        <pc:chgData name="He Li" userId="d9c76fd2-938e-46d4-9025-cac18f4a4a12" providerId="ADAL" clId="{F8CA353B-73A4-448D-9384-B0720299AA34}" dt="2020-08-05T02:00:35.255" v="6693" actId="20577"/>
        <pc:sldMkLst>
          <pc:docMk/>
          <pc:sldMk cId="716811054" sldId="387"/>
        </pc:sldMkLst>
      </pc:sldChg>
      <pc:sldChg chg="addSp delSp modSp modAnim modNotesTx">
        <pc:chgData name="He Li" userId="d9c76fd2-938e-46d4-9025-cac18f4a4a12" providerId="ADAL" clId="{F8CA353B-73A4-448D-9384-B0720299AA34}" dt="2020-08-05T02:05:26.914" v="6767" actId="20577"/>
        <pc:sldMkLst>
          <pc:docMk/>
          <pc:sldMk cId="3004822795" sldId="389"/>
        </pc:sldMkLst>
      </pc:sldChg>
      <pc:sldChg chg="del">
        <pc:chgData name="He Li" userId="d9c76fd2-938e-46d4-9025-cac18f4a4a12" providerId="ADAL" clId="{F8CA353B-73A4-448D-9384-B0720299AA34}" dt="2020-08-02T03:43:54.277" v="6187" actId="2696"/>
        <pc:sldMkLst>
          <pc:docMk/>
          <pc:sldMk cId="3780776958" sldId="390"/>
        </pc:sldMkLst>
      </pc:sldChg>
      <pc:sldChg chg="delSp modSp del">
        <pc:chgData name="He Li" userId="d9c76fd2-938e-46d4-9025-cac18f4a4a12" providerId="ADAL" clId="{F8CA353B-73A4-448D-9384-B0720299AA34}" dt="2020-08-02T03:43:55.285" v="6188" actId="2696"/>
        <pc:sldMkLst>
          <pc:docMk/>
          <pc:sldMk cId="3940871587" sldId="391"/>
        </pc:sldMkLst>
      </pc:sldChg>
      <pc:sldChg chg="addSp delSp modSp modAnim modNotesTx">
        <pc:chgData name="He Li" userId="d9c76fd2-938e-46d4-9025-cac18f4a4a12" providerId="ADAL" clId="{F8CA353B-73A4-448D-9384-B0720299AA34}" dt="2020-08-05T02:08:45.033" v="6780" actId="1076"/>
        <pc:sldMkLst>
          <pc:docMk/>
          <pc:sldMk cId="1102597242" sldId="392"/>
        </pc:sldMkLst>
      </pc:sldChg>
      <pc:sldChg chg="del">
        <pc:chgData name="He Li" userId="d9c76fd2-938e-46d4-9025-cac18f4a4a12" providerId="ADAL" clId="{F8CA353B-73A4-448D-9384-B0720299AA34}" dt="2020-08-01T20:30:29.986" v="2471" actId="2696"/>
        <pc:sldMkLst>
          <pc:docMk/>
          <pc:sldMk cId="3696904531" sldId="394"/>
        </pc:sldMkLst>
      </pc:sldChg>
      <pc:sldChg chg="modSp">
        <pc:chgData name="He Li" userId="d9c76fd2-938e-46d4-9025-cac18f4a4a12" providerId="ADAL" clId="{F8CA353B-73A4-448D-9384-B0720299AA34}" dt="2020-08-01T20:30:52.739" v="2481" actId="20577"/>
        <pc:sldMkLst>
          <pc:docMk/>
          <pc:sldMk cId="797446997" sldId="395"/>
        </pc:sldMkLst>
      </pc:sldChg>
      <pc:sldChg chg="modSp">
        <pc:chgData name="He Li" userId="d9c76fd2-938e-46d4-9025-cac18f4a4a12" providerId="ADAL" clId="{F8CA353B-73A4-448D-9384-B0720299AA34}" dt="2020-08-01T20:56:30.549" v="3335" actId="20577"/>
        <pc:sldMkLst>
          <pc:docMk/>
          <pc:sldMk cId="565042421" sldId="396"/>
        </pc:sldMkLst>
      </pc:sldChg>
      <pc:sldChg chg="modSp">
        <pc:chgData name="He Li" userId="d9c76fd2-938e-46d4-9025-cac18f4a4a12" providerId="ADAL" clId="{F8CA353B-73A4-448D-9384-B0720299AA34}" dt="2020-08-01T20:57:57.580" v="3338" actId="1076"/>
        <pc:sldMkLst>
          <pc:docMk/>
          <pc:sldMk cId="1028088618" sldId="397"/>
        </pc:sldMkLst>
      </pc:sldChg>
      <pc:sldChg chg="modSp">
        <pc:chgData name="He Li" userId="d9c76fd2-938e-46d4-9025-cac18f4a4a12" providerId="ADAL" clId="{F8CA353B-73A4-448D-9384-B0720299AA34}" dt="2020-08-01T20:59:10.356" v="3366" actId="20577"/>
        <pc:sldMkLst>
          <pc:docMk/>
          <pc:sldMk cId="3764232831" sldId="398"/>
        </pc:sldMkLst>
      </pc:sldChg>
      <pc:sldMasterChg chg="delSldLayout">
        <pc:chgData name="He Li" userId="d9c76fd2-938e-46d4-9025-cac18f4a4a12" providerId="ADAL" clId="{F8CA353B-73A4-448D-9384-B0720299AA34}" dt="2020-08-02T03:43:55.288" v="6189" actId="2696"/>
        <pc:sldMasterMkLst>
          <pc:docMk/>
          <pc:sldMasterMk cId="1230935043" sldId="2147483648"/>
        </pc:sldMasterMkLst>
        <pc:sldLayoutChg chg="del">
          <pc:chgData name="He Li" userId="d9c76fd2-938e-46d4-9025-cac18f4a4a12" providerId="ADAL" clId="{F8CA353B-73A4-448D-9384-B0720299AA34}" dt="2020-08-02T03:43:55.288" v="6189" actId="2696"/>
          <pc:sldLayoutMkLst>
            <pc:docMk/>
            <pc:sldMasterMk cId="1230935043" sldId="2147483648"/>
            <pc:sldLayoutMk cId="1415356372" sldId="2147483661"/>
          </pc:sldLayoutMkLst>
        </pc:sldLayoutChg>
      </pc:sldMasterChg>
    </pc:docChg>
  </pc:docChgLst>
  <pc:docChgLst>
    <pc:chgData name="He Li" userId="d9c76fd2-938e-46d4-9025-cac18f4a4a12" providerId="ADAL" clId="{4F6CF02C-758D-41EE-84A1-01574528C0E3}"/>
    <pc:docChg chg="undo custSel addSld delSld modSld">
      <pc:chgData name="He Li" userId="d9c76fd2-938e-46d4-9025-cac18f4a4a12" providerId="ADAL" clId="{4F6CF02C-758D-41EE-84A1-01574528C0E3}" dt="2020-07-30T22:17:59.168" v="1746" actId="20577"/>
      <pc:docMkLst>
        <pc:docMk/>
      </pc:docMkLst>
      <pc:sldChg chg="add del modNotesTx">
        <pc:chgData name="He Li" userId="d9c76fd2-938e-46d4-9025-cac18f4a4a12" providerId="ADAL" clId="{4F6CF02C-758D-41EE-84A1-01574528C0E3}" dt="2020-07-30T20:52:37.026" v="6" actId="2696"/>
        <pc:sldMkLst>
          <pc:docMk/>
          <pc:sldMk cId="3890081729" sldId="258"/>
        </pc:sldMkLst>
      </pc:sldChg>
      <pc:sldChg chg="modSp modNotesTx">
        <pc:chgData name="He Li" userId="d9c76fd2-938e-46d4-9025-cac18f4a4a12" providerId="ADAL" clId="{4F6CF02C-758D-41EE-84A1-01574528C0E3}" dt="2020-07-30T20:54:51.856" v="158" actId="20577"/>
        <pc:sldMkLst>
          <pc:docMk/>
          <pc:sldMk cId="2097874277" sldId="259"/>
        </pc:sldMkLst>
      </pc:sldChg>
      <pc:sldChg chg="del">
        <pc:chgData name="He Li" userId="d9c76fd2-938e-46d4-9025-cac18f4a4a12" providerId="ADAL" clId="{4F6CF02C-758D-41EE-84A1-01574528C0E3}" dt="2020-07-30T21:22:16.973" v="764" actId="2696"/>
        <pc:sldMkLst>
          <pc:docMk/>
          <pc:sldMk cId="1090378213" sldId="260"/>
        </pc:sldMkLst>
      </pc:sldChg>
      <pc:sldChg chg="addSp delSp modSp modNotesTx">
        <pc:chgData name="He Li" userId="d9c76fd2-938e-46d4-9025-cac18f4a4a12" providerId="ADAL" clId="{4F6CF02C-758D-41EE-84A1-01574528C0E3}" dt="2020-07-30T21:09:13.455" v="339" actId="20577"/>
        <pc:sldMkLst>
          <pc:docMk/>
          <pc:sldMk cId="3772927479" sldId="342"/>
        </pc:sldMkLst>
      </pc:sldChg>
      <pc:sldChg chg="del modNotesTx">
        <pc:chgData name="He Li" userId="d9c76fd2-938e-46d4-9025-cac18f4a4a12" providerId="ADAL" clId="{4F6CF02C-758D-41EE-84A1-01574528C0E3}" dt="2020-07-30T21:11:22.766" v="482" actId="2696"/>
        <pc:sldMkLst>
          <pc:docMk/>
          <pc:sldMk cId="3945157349" sldId="344"/>
        </pc:sldMkLst>
      </pc:sldChg>
      <pc:sldChg chg="addSp delSp modSp modAnim modNotesTx">
        <pc:chgData name="He Li" userId="d9c76fd2-938e-46d4-9025-cac18f4a4a12" providerId="ADAL" clId="{4F6CF02C-758D-41EE-84A1-01574528C0E3}" dt="2020-07-30T21:22:28.557" v="768" actId="20577"/>
        <pc:sldMkLst>
          <pc:docMk/>
          <pc:sldMk cId="3010208809" sldId="345"/>
        </pc:sldMkLst>
      </pc:sldChg>
      <pc:sldChg chg="modSp del">
        <pc:chgData name="He Li" userId="d9c76fd2-938e-46d4-9025-cac18f4a4a12" providerId="ADAL" clId="{4F6CF02C-758D-41EE-84A1-01574528C0E3}" dt="2020-07-30T21:31:10.858" v="877" actId="2696"/>
        <pc:sldMkLst>
          <pc:docMk/>
          <pc:sldMk cId="1757199273" sldId="346"/>
        </pc:sldMkLst>
      </pc:sldChg>
      <pc:sldChg chg="addSp delSp modSp modNotesTx">
        <pc:chgData name="He Li" userId="d9c76fd2-938e-46d4-9025-cac18f4a4a12" providerId="ADAL" clId="{4F6CF02C-758D-41EE-84A1-01574528C0E3}" dt="2020-07-30T21:34:17.654" v="1218" actId="20577"/>
        <pc:sldMkLst>
          <pc:docMk/>
          <pc:sldMk cId="4124855591" sldId="347"/>
        </pc:sldMkLst>
      </pc:sldChg>
      <pc:sldChg chg="addSp delSp modSp">
        <pc:chgData name="He Li" userId="d9c76fd2-938e-46d4-9025-cac18f4a4a12" providerId="ADAL" clId="{4F6CF02C-758D-41EE-84A1-01574528C0E3}" dt="2020-07-30T21:49:43.630" v="1363" actId="114"/>
        <pc:sldMkLst>
          <pc:docMk/>
          <pc:sldMk cId="3272851069" sldId="349"/>
        </pc:sldMkLst>
      </pc:sldChg>
      <pc:sldChg chg="modSp">
        <pc:chgData name="He Li" userId="d9c76fd2-938e-46d4-9025-cac18f4a4a12" providerId="ADAL" clId="{4F6CF02C-758D-41EE-84A1-01574528C0E3}" dt="2020-07-30T21:46:20.834" v="1334"/>
        <pc:sldMkLst>
          <pc:docMk/>
          <pc:sldMk cId="1845845881" sldId="351"/>
        </pc:sldMkLst>
      </pc:sldChg>
      <pc:sldChg chg="addSp delSp modSp modAnim modNotesTx">
        <pc:chgData name="He Li" userId="d9c76fd2-938e-46d4-9025-cac18f4a4a12" providerId="ADAL" clId="{4F6CF02C-758D-41EE-84A1-01574528C0E3}" dt="2020-07-30T21:45:34.988" v="1330"/>
        <pc:sldMkLst>
          <pc:docMk/>
          <pc:sldMk cId="3423710299" sldId="352"/>
        </pc:sldMkLst>
      </pc:sldChg>
      <pc:sldChg chg="del">
        <pc:chgData name="He Li" userId="d9c76fd2-938e-46d4-9025-cac18f4a4a12" providerId="ADAL" clId="{4F6CF02C-758D-41EE-84A1-01574528C0E3}" dt="2020-07-30T21:45:43.573" v="1331" actId="2696"/>
        <pc:sldMkLst>
          <pc:docMk/>
          <pc:sldMk cId="3662455361" sldId="353"/>
        </pc:sldMkLst>
      </pc:sldChg>
      <pc:sldChg chg="addSp delSp modSp">
        <pc:chgData name="He Li" userId="d9c76fd2-938e-46d4-9025-cac18f4a4a12" providerId="ADAL" clId="{4F6CF02C-758D-41EE-84A1-01574528C0E3}" dt="2020-07-30T21:56:43.865" v="1480" actId="1076"/>
        <pc:sldMkLst>
          <pc:docMk/>
          <pc:sldMk cId="2111462927" sldId="363"/>
        </pc:sldMkLst>
      </pc:sldChg>
      <pc:sldChg chg="addSp modSp modAnim modNotesTx">
        <pc:chgData name="He Li" userId="d9c76fd2-938e-46d4-9025-cac18f4a4a12" providerId="ADAL" clId="{4F6CF02C-758D-41EE-84A1-01574528C0E3}" dt="2020-07-30T22:03:25.439" v="1535" actId="20577"/>
        <pc:sldMkLst>
          <pc:docMk/>
          <pc:sldMk cId="3988027986" sldId="365"/>
        </pc:sldMkLst>
      </pc:sldChg>
      <pc:sldChg chg="modSp">
        <pc:chgData name="He Li" userId="d9c76fd2-938e-46d4-9025-cac18f4a4a12" providerId="ADAL" clId="{4F6CF02C-758D-41EE-84A1-01574528C0E3}" dt="2020-07-30T22:04:16.606" v="1541"/>
        <pc:sldMkLst>
          <pc:docMk/>
          <pc:sldMk cId="3453361598" sldId="366"/>
        </pc:sldMkLst>
      </pc:sldChg>
      <pc:sldChg chg="modSp">
        <pc:chgData name="He Li" userId="d9c76fd2-938e-46d4-9025-cac18f4a4a12" providerId="ADAL" clId="{4F6CF02C-758D-41EE-84A1-01574528C0E3}" dt="2020-07-30T22:06:24.929" v="1559" actId="1076"/>
        <pc:sldMkLst>
          <pc:docMk/>
          <pc:sldMk cId="470749359" sldId="367"/>
        </pc:sldMkLst>
      </pc:sldChg>
      <pc:sldChg chg="modSp del">
        <pc:chgData name="He Li" userId="d9c76fd2-938e-46d4-9025-cac18f4a4a12" providerId="ADAL" clId="{4F6CF02C-758D-41EE-84A1-01574528C0E3}" dt="2020-07-30T22:03:38.841" v="1536" actId="2696"/>
        <pc:sldMkLst>
          <pc:docMk/>
          <pc:sldMk cId="1835941954" sldId="368"/>
        </pc:sldMkLst>
      </pc:sldChg>
      <pc:sldChg chg="addSp delSp modSp">
        <pc:chgData name="He Li" userId="d9c76fd2-938e-46d4-9025-cac18f4a4a12" providerId="ADAL" clId="{4F6CF02C-758D-41EE-84A1-01574528C0E3}" dt="2020-07-30T22:13:37.075" v="1684" actId="1036"/>
        <pc:sldMkLst>
          <pc:docMk/>
          <pc:sldMk cId="2282279693" sldId="369"/>
        </pc:sldMkLst>
      </pc:sldChg>
      <pc:sldChg chg="addSp delSp modSp">
        <pc:chgData name="He Li" userId="d9c76fd2-938e-46d4-9025-cac18f4a4a12" providerId="ADAL" clId="{4F6CF02C-758D-41EE-84A1-01574528C0E3}" dt="2020-07-30T22:12:15.668" v="1662" actId="1036"/>
        <pc:sldMkLst>
          <pc:docMk/>
          <pc:sldMk cId="3474311142" sldId="370"/>
        </pc:sldMkLst>
      </pc:sldChg>
      <pc:sldChg chg="modSp add">
        <pc:chgData name="He Li" userId="d9c76fd2-938e-46d4-9025-cac18f4a4a12" providerId="ADAL" clId="{4F6CF02C-758D-41EE-84A1-01574528C0E3}" dt="2020-07-30T20:55:54.092" v="189" actId="20577"/>
        <pc:sldMkLst>
          <pc:docMk/>
          <pc:sldMk cId="864324120" sldId="375"/>
        </pc:sldMkLst>
      </pc:sldChg>
      <pc:sldChg chg="modSp add">
        <pc:chgData name="He Li" userId="d9c76fd2-938e-46d4-9025-cac18f4a4a12" providerId="ADAL" clId="{4F6CF02C-758D-41EE-84A1-01574528C0E3}" dt="2020-07-30T21:00:39.671" v="237" actId="20577"/>
        <pc:sldMkLst>
          <pc:docMk/>
          <pc:sldMk cId="3696904531" sldId="394"/>
        </pc:sldMkLst>
      </pc:sldChg>
      <pc:sldChg chg="modSp add">
        <pc:chgData name="He Li" userId="d9c76fd2-938e-46d4-9025-cac18f4a4a12" providerId="ADAL" clId="{4F6CF02C-758D-41EE-84A1-01574528C0E3}" dt="2020-07-30T21:02:14.423" v="248" actId="20577"/>
        <pc:sldMkLst>
          <pc:docMk/>
          <pc:sldMk cId="797446997" sldId="395"/>
        </pc:sldMkLst>
      </pc:sldChg>
      <pc:sldChg chg="modSp add">
        <pc:chgData name="He Li" userId="d9c76fd2-938e-46d4-9025-cac18f4a4a12" providerId="ADAL" clId="{4F6CF02C-758D-41EE-84A1-01574528C0E3}" dt="2020-07-30T21:48:16.962" v="1351" actId="20577"/>
        <pc:sldMkLst>
          <pc:docMk/>
          <pc:sldMk cId="565042421" sldId="396"/>
        </pc:sldMkLst>
      </pc:sldChg>
      <pc:sldChg chg="modSp add">
        <pc:chgData name="He Li" userId="d9c76fd2-938e-46d4-9025-cac18f4a4a12" providerId="ADAL" clId="{4F6CF02C-758D-41EE-84A1-01574528C0E3}" dt="2020-07-30T22:15:54.856" v="1708" actId="20577"/>
        <pc:sldMkLst>
          <pc:docMk/>
          <pc:sldMk cId="1028088618" sldId="397"/>
        </pc:sldMkLst>
      </pc:sldChg>
      <pc:sldChg chg="modSp add">
        <pc:chgData name="He Li" userId="d9c76fd2-938e-46d4-9025-cac18f4a4a12" providerId="ADAL" clId="{4F6CF02C-758D-41EE-84A1-01574528C0E3}" dt="2020-07-30T22:17:59.168" v="1746" actId="20577"/>
        <pc:sldMkLst>
          <pc:docMk/>
          <pc:sldMk cId="3764232831" sldId="398"/>
        </pc:sldMkLst>
      </pc:sldChg>
    </pc:docChg>
  </pc:docChgLst>
  <pc:docChgLst>
    <pc:chgData name="He Li" userId="d9c76fd2-938e-46d4-9025-cac18f4a4a12" providerId="ADAL" clId="{9210867B-9CE4-6D47-9CF8-4CCD7B8ADD8D}"/>
    <pc:docChg chg="modSld">
      <pc:chgData name="He Li" userId="d9c76fd2-938e-46d4-9025-cac18f4a4a12" providerId="ADAL" clId="{9210867B-9CE4-6D47-9CF8-4CCD7B8ADD8D}" dt="2024-01-23T22:31:37.491" v="0"/>
      <pc:docMkLst>
        <pc:docMk/>
      </pc:docMkLst>
      <pc:sldChg chg="addSp">
        <pc:chgData name="He Li" userId="d9c76fd2-938e-46d4-9025-cac18f4a4a12" providerId="ADAL" clId="{9210867B-9CE4-6D47-9CF8-4CCD7B8ADD8D}" dt="2024-01-23T22:31:37.491" v="0"/>
        <pc:sldMkLst>
          <pc:docMk/>
          <pc:sldMk cId="470749359" sldId="367"/>
        </pc:sldMkLst>
      </pc:sldChg>
      <pc:sldChg chg="addSp">
        <pc:chgData name="He Li" userId="d9c76fd2-938e-46d4-9025-cac18f4a4a12" providerId="ADAL" clId="{9210867B-9CE4-6D47-9CF8-4CCD7B8ADD8D}" dt="2024-01-23T22:31:37.491" v="0"/>
        <pc:sldMkLst>
          <pc:docMk/>
          <pc:sldMk cId="2282279693" sldId="369"/>
        </pc:sldMkLst>
      </pc:sldChg>
      <pc:sldChg chg="addSp">
        <pc:chgData name="He Li" userId="d9c76fd2-938e-46d4-9025-cac18f4a4a12" providerId="ADAL" clId="{9210867B-9CE4-6D47-9CF8-4CCD7B8ADD8D}" dt="2024-01-23T22:31:37.491" v="0"/>
        <pc:sldMkLst>
          <pc:docMk/>
          <pc:sldMk cId="3474311142" sldId="370"/>
        </pc:sldMkLst>
      </pc:sldChg>
      <pc:sldChg chg="addSp">
        <pc:chgData name="He Li" userId="d9c76fd2-938e-46d4-9025-cac18f4a4a12" providerId="ADAL" clId="{9210867B-9CE4-6D47-9CF8-4CCD7B8ADD8D}" dt="2024-01-23T22:31:37.491" v="0"/>
        <pc:sldMkLst>
          <pc:docMk/>
          <pc:sldMk cId="3015093675" sldId="371"/>
        </pc:sldMkLst>
      </pc:sldChg>
      <pc:sldChg chg="addSp">
        <pc:chgData name="He Li" userId="d9c76fd2-938e-46d4-9025-cac18f4a4a12" providerId="ADAL" clId="{9210867B-9CE4-6D47-9CF8-4CCD7B8ADD8D}" dt="2024-01-23T22:31:37.491" v="0"/>
        <pc:sldMkLst>
          <pc:docMk/>
          <pc:sldMk cId="2825440991" sldId="373"/>
        </pc:sldMkLst>
      </pc:sldChg>
    </pc:docChg>
  </pc:docChgLst>
  <pc:docChgLst>
    <pc:chgData name="He Li" userId="d9c76fd2-938e-46d4-9025-cac18f4a4a12" providerId="ADAL" clId="{14B9F7B4-1842-4AE9-A52B-BFEB30B72A0D}"/>
    <pc:docChg chg="custSel modSld">
      <pc:chgData name="He Li" userId="d9c76fd2-938e-46d4-9025-cac18f4a4a12" providerId="ADAL" clId="{14B9F7B4-1842-4AE9-A52B-BFEB30B72A0D}" dt="2024-08-29T15:36:11.241" v="36" actId="478"/>
      <pc:docMkLst>
        <pc:docMk/>
      </pc:docMkLst>
      <pc:sldChg chg="delSp modSp mod">
        <pc:chgData name="He Li" userId="d9c76fd2-938e-46d4-9025-cac18f4a4a12" providerId="ADAL" clId="{14B9F7B4-1842-4AE9-A52B-BFEB30B72A0D}" dt="2024-08-29T15:36:11.241" v="36" actId="478"/>
        <pc:sldMkLst>
          <pc:docMk/>
          <pc:sldMk cId="470749359" sldId="367"/>
        </pc:sldMkLst>
      </pc:sldChg>
      <pc:sldChg chg="delSp mod">
        <pc:chgData name="He Li" userId="d9c76fd2-938e-46d4-9025-cac18f4a4a12" providerId="ADAL" clId="{14B9F7B4-1842-4AE9-A52B-BFEB30B72A0D}" dt="2024-08-29T15:35:31.719" v="24" actId="478"/>
        <pc:sldMkLst>
          <pc:docMk/>
          <pc:sldMk cId="2282279693" sldId="369"/>
        </pc:sldMkLst>
      </pc:sldChg>
      <pc:sldChg chg="delSp mod">
        <pc:chgData name="He Li" userId="d9c76fd2-938e-46d4-9025-cac18f4a4a12" providerId="ADAL" clId="{14B9F7B4-1842-4AE9-A52B-BFEB30B72A0D}" dt="2024-08-29T15:35:51.238" v="29" actId="478"/>
        <pc:sldMkLst>
          <pc:docMk/>
          <pc:sldMk cId="3474311142" sldId="370"/>
        </pc:sldMkLst>
      </pc:sldChg>
      <pc:sldChg chg="delSp mod">
        <pc:chgData name="He Li" userId="d9c76fd2-938e-46d4-9025-cac18f4a4a12" providerId="ADAL" clId="{14B9F7B4-1842-4AE9-A52B-BFEB30B72A0D}" dt="2024-08-29T15:35:44.143" v="27" actId="478"/>
        <pc:sldMkLst>
          <pc:docMk/>
          <pc:sldMk cId="3015093675" sldId="371"/>
        </pc:sldMkLst>
      </pc:sldChg>
      <pc:sldChg chg="delSp mod">
        <pc:chgData name="He Li" userId="d9c76fd2-938e-46d4-9025-cac18f4a4a12" providerId="ADAL" clId="{14B9F7B4-1842-4AE9-A52B-BFEB30B72A0D}" dt="2024-08-29T15:35:35.239" v="26" actId="478"/>
        <pc:sldMkLst>
          <pc:docMk/>
          <pc:sldMk cId="2825440991" sldId="373"/>
        </pc:sldMkLst>
      </pc:sldChg>
    </pc:docChg>
  </pc:docChgLst>
  <pc:docChgLst>
    <pc:chgData name="He Li" userId="d9c76fd2-938e-46d4-9025-cac18f4a4a12" providerId="ADAL" clId="{517C1D03-117D-4F23-A11B-ACBBCBAAA4C7}"/>
    <pc:docChg chg="modMainMaster">
      <pc:chgData name="He Li" userId="d9c76fd2-938e-46d4-9025-cac18f4a4a12" providerId="ADAL" clId="{517C1D03-117D-4F23-A11B-ACBBCBAAA4C7}" dt="2021-08-15T19:04:57.575" v="1"/>
      <pc:docMkLst>
        <pc:docMk/>
      </pc:docMkLst>
      <pc:sldMasterChg chg="addSp delSp modSp">
        <pc:chgData name="He Li" userId="d9c76fd2-938e-46d4-9025-cac18f4a4a12" providerId="ADAL" clId="{517C1D03-117D-4F23-A11B-ACBBCBAAA4C7}" dt="2021-08-15T19:04:57.575" v="1"/>
        <pc:sldMasterMkLst>
          <pc:docMk/>
          <pc:sldMasterMk cId="1230935043" sldId="2147483648"/>
        </pc:sldMasterMkLst>
      </pc:sldMasterChg>
    </pc:docChg>
  </pc:docChgLst>
  <pc:docChgLst>
    <pc:chgData name="He Li" userId="d9c76fd2-938e-46d4-9025-cac18f4a4a12" providerId="ADAL" clId="{9F8FE9DA-735D-413F-8E67-56887B1D8468}"/>
    <pc:docChg chg="undo custSel modSld">
      <pc:chgData name="He Li" userId="d9c76fd2-938e-46d4-9025-cac18f4a4a12" providerId="ADAL" clId="{9F8FE9DA-735D-413F-8E67-56887B1D8468}" dt="2025-01-07T20:14:59.119" v="10" actId="14100"/>
      <pc:docMkLst>
        <pc:docMk/>
      </pc:docMkLst>
      <pc:sldChg chg="modNotesTx">
        <pc:chgData name="He Li" userId="d9c76fd2-938e-46d4-9025-cac18f4a4a12" providerId="ADAL" clId="{9F8FE9DA-735D-413F-8E67-56887B1D8468}" dt="2025-01-07T20:13:46.723" v="2" actId="255"/>
        <pc:sldMkLst>
          <pc:docMk/>
          <pc:sldMk cId="3992025409" sldId="257"/>
        </pc:sldMkLst>
      </pc:sldChg>
      <pc:sldChg chg="modNotesTx">
        <pc:chgData name="He Li" userId="d9c76fd2-938e-46d4-9025-cac18f4a4a12" providerId="ADAL" clId="{9F8FE9DA-735D-413F-8E67-56887B1D8468}" dt="2025-01-07T20:13:53.971" v="4" actId="404"/>
        <pc:sldMkLst>
          <pc:docMk/>
          <pc:sldMk cId="2097874277" sldId="259"/>
        </pc:sldMkLst>
      </pc:sldChg>
      <pc:sldChg chg="modNotesTx">
        <pc:chgData name="He Li" userId="d9c76fd2-938e-46d4-9025-cac18f4a4a12" providerId="ADAL" clId="{9F8FE9DA-735D-413F-8E67-56887B1D8468}" dt="2025-01-07T20:13:59.671" v="6" actId="404"/>
        <pc:sldMkLst>
          <pc:docMk/>
          <pc:sldMk cId="3624608376" sldId="338"/>
        </pc:sldMkLst>
      </pc:sldChg>
      <pc:sldChg chg="modNotesTx">
        <pc:chgData name="He Li" userId="d9c76fd2-938e-46d4-9025-cac18f4a4a12" providerId="ADAL" clId="{9F8FE9DA-735D-413F-8E67-56887B1D8468}" dt="2025-01-07T20:14:06.146" v="8" actId="20577"/>
        <pc:sldMkLst>
          <pc:docMk/>
          <pc:sldMk cId="3852089994" sldId="340"/>
        </pc:sldMkLst>
      </pc:sldChg>
      <pc:sldChg chg="modSp mod">
        <pc:chgData name="He Li" userId="d9c76fd2-938e-46d4-9025-cac18f4a4a12" providerId="ADAL" clId="{9F8FE9DA-735D-413F-8E67-56887B1D8468}" dt="2025-01-07T20:14:59.119" v="10" actId="14100"/>
        <pc:sldMkLst>
          <pc:docMk/>
          <pc:sldMk cId="1267468928" sldId="385"/>
        </pc:sldMkLst>
        <pc:spChg chg="mod">
          <ac:chgData name="He Li" userId="d9c76fd2-938e-46d4-9025-cac18f4a4a12" providerId="ADAL" clId="{9F8FE9DA-735D-413F-8E67-56887B1D8468}" dt="2025-01-07T20:14:52.302" v="9" actId="1076"/>
          <ac:spMkLst>
            <pc:docMk/>
            <pc:sldMk cId="1267468928" sldId="385"/>
            <ac:spMk id="9" creationId="{75915FA9-7D4E-4D47-B387-650EDA2B9766}"/>
          </ac:spMkLst>
        </pc:spChg>
        <pc:cxnChg chg="mod">
          <ac:chgData name="He Li" userId="d9c76fd2-938e-46d4-9025-cac18f4a4a12" providerId="ADAL" clId="{9F8FE9DA-735D-413F-8E67-56887B1D8468}" dt="2025-01-07T20:14:59.119" v="10" actId="14100"/>
          <ac:cxnSpMkLst>
            <pc:docMk/>
            <pc:sldMk cId="1267468928" sldId="385"/>
            <ac:cxnSpMk id="12" creationId="{5942369C-0ED8-4D32-B942-F0DFD7D5846E}"/>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CF6856-8C47-4594-AC1F-3BE6D1B2888D}"/>
              </a:ext>
            </a:extLst>
          </p:cNvPr>
          <p:cNvSpPr>
            <a:spLocks noGrp="1"/>
          </p:cNvSpPr>
          <p:nvPr>
            <p:ph type="hdr" sz="quarter"/>
          </p:nvPr>
        </p:nvSpPr>
        <p:spPr>
          <a:xfrm>
            <a:off x="0" y="1"/>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a:extLst>
              <a:ext uri="{FF2B5EF4-FFF2-40B4-BE49-F238E27FC236}">
                <a16:creationId xmlns:a16="http://schemas.microsoft.com/office/drawing/2014/main" id="{C9BE92A8-176D-4B0B-88D8-82F4FD69A740}"/>
              </a:ext>
            </a:extLst>
          </p:cNvPr>
          <p:cNvSpPr>
            <a:spLocks noGrp="1"/>
          </p:cNvSpPr>
          <p:nvPr>
            <p:ph type="dt" sz="quarter" idx="1"/>
          </p:nvPr>
        </p:nvSpPr>
        <p:spPr>
          <a:xfrm>
            <a:off x="3970938" y="1"/>
            <a:ext cx="3037840" cy="466434"/>
          </a:xfrm>
          <a:prstGeom prst="rect">
            <a:avLst/>
          </a:prstGeom>
        </p:spPr>
        <p:txBody>
          <a:bodyPr vert="horz" lIns="93177" tIns="46589" rIns="93177" bIns="46589" rtlCol="0"/>
          <a:lstStyle>
            <a:lvl1pPr algn="r">
              <a:defRPr sz="1200"/>
            </a:lvl1pPr>
          </a:lstStyle>
          <a:p>
            <a:fld id="{511DA2B2-C15E-4041-976E-F50F3795EFE4}" type="datetimeFigureOut">
              <a:rPr lang="en-US" smtClean="0"/>
              <a:t>1/7/2025</a:t>
            </a:fld>
            <a:endParaRPr lang="en-US"/>
          </a:p>
        </p:txBody>
      </p:sp>
      <p:sp>
        <p:nvSpPr>
          <p:cNvPr id="4" name="Footer Placeholder 3">
            <a:extLst>
              <a:ext uri="{FF2B5EF4-FFF2-40B4-BE49-F238E27FC236}">
                <a16:creationId xmlns:a16="http://schemas.microsoft.com/office/drawing/2014/main" id="{0EE94B9E-7C24-4993-B4D5-302700B99A9C}"/>
              </a:ext>
            </a:extLst>
          </p:cNvPr>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FDEE273-EFCC-4AF1-B831-C29C1B3BCE96}"/>
              </a:ext>
            </a:extLst>
          </p:cNvPr>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AC3F800F-8413-4AEE-87CF-E93EDB51F230}" type="slidenum">
              <a:rPr lang="en-US" smtClean="0"/>
              <a:t>‹#›</a:t>
            </a:fld>
            <a:endParaRPr lang="en-US"/>
          </a:p>
        </p:txBody>
      </p:sp>
    </p:spTree>
    <p:extLst>
      <p:ext uri="{BB962C8B-B14F-4D97-AF65-F5344CB8AC3E}">
        <p14:creationId xmlns:p14="http://schemas.microsoft.com/office/powerpoint/2010/main" val="61086727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1T21:44:47.480"/>
    </inkml:context>
    <inkml:brush xml:id="br0">
      <inkml:brushProperty name="width" value="0.025" units="cm"/>
      <inkml:brushProperty name="height" value="0.025" units="cm"/>
      <inkml:brushProperty name="color" value="#333333"/>
    </inkml:brush>
  </inkml:definitions>
  <inkml:trace contextRef="#ctx0" brushRef="#br0">1 0 6976,'19'6'2592,"-14"-2"-2016,7 1-160,-12-5-96,9 0-256,0 4-160,3 0 32,-12-4-1024,9 5 608,2-1-2208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1T21:44:47.826"/>
    </inkml:context>
    <inkml:brush xml:id="br0">
      <inkml:brushProperty name="width" value="0.025" units="cm"/>
      <inkml:brushProperty name="height" value="0.025" units="cm"/>
      <inkml:brushProperty name="color" value="#333333"/>
    </inkml:brush>
  </inkml:definitions>
  <inkml:trace contextRef="#ctx0" brushRef="#br0">62 33 7296,'-11'-15'2720,"7"11"-2112,-1-5-192,5 9 64,0 0-352,-6 0 96,0 0-128,3 0-256,-3 0 64,-4 0-1728,5 0 1024,-1-4-4256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1"/>
            <a:ext cx="3037840" cy="466434"/>
          </a:xfrm>
          <a:prstGeom prst="rect">
            <a:avLst/>
          </a:prstGeom>
        </p:spPr>
        <p:txBody>
          <a:bodyPr vert="horz" lIns="93177" tIns="46589" rIns="93177" bIns="46589" rtlCol="0"/>
          <a:lstStyle>
            <a:lvl1pPr algn="r">
              <a:defRPr sz="1200"/>
            </a:lvl1pPr>
          </a:lstStyle>
          <a:p>
            <a:fld id="{9C85FD3B-EADC-4E04-BA0F-3147368C183D}" type="datetimeFigureOut">
              <a:rPr lang="en-US" smtClean="0"/>
              <a:t>1/7/2025</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9"/>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7B547B85-5C92-49FC-98A0-16FD07ABB6F8}" type="slidenum">
              <a:rPr lang="en-US" smtClean="0"/>
              <a:t>‹#›</a:t>
            </a:fld>
            <a:endParaRPr lang="en-US"/>
          </a:p>
        </p:txBody>
      </p:sp>
    </p:spTree>
    <p:extLst>
      <p:ext uri="{BB962C8B-B14F-4D97-AF65-F5344CB8AC3E}">
        <p14:creationId xmlns:p14="http://schemas.microsoft.com/office/powerpoint/2010/main" val="295303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sz="1100" dirty="0">
                <a:latin typeface="Arial" panose="020B0604020202020204" pitchFamily="34" charset="0"/>
                <a:cs typeface="Arial" panose="020B0604020202020204" pitchFamily="34" charset="0"/>
              </a:rPr>
              <a:t>In this chapter, we formalize data modeling based on the concept of business rules and describe the entity relationship data model in detail.</a:t>
            </a:r>
          </a:p>
          <a:p>
            <a:endParaRPr lang="en-US" sz="11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7B547B85-5C92-49FC-98A0-16FD07ABB6F8}" type="slidenum">
              <a:rPr lang="en-US" smtClean="0"/>
              <a:t>1</a:t>
            </a:fld>
            <a:endParaRPr lang="en-US" dirty="0"/>
          </a:p>
        </p:txBody>
      </p:sp>
    </p:spTree>
    <p:extLst>
      <p:ext uri="{BB962C8B-B14F-4D97-AF65-F5344CB8AC3E}">
        <p14:creationId xmlns:p14="http://schemas.microsoft.com/office/powerpoint/2010/main" val="393470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5887">
              <a:defRPr/>
            </a:pPr>
            <a:r>
              <a:rPr lang="en-US" dirty="0">
                <a:latin typeface="Times New Roman" pitchFamily="18" charset="0"/>
                <a:ea typeface="Arial"/>
                <a:cs typeface="Arial" charset="0"/>
                <a:sym typeface="Arial"/>
              </a:rPr>
              <a:t>Each entity has a set of attributes associated with it. An attribute is a property or characteristic of an entity type that is of interest to the organization. </a:t>
            </a:r>
          </a:p>
          <a:p>
            <a:pPr defTabSz="465887">
              <a:defRPr/>
            </a:pPr>
            <a:endParaRPr lang="en-US" dirty="0">
              <a:latin typeface="Times New Roman" pitchFamily="18" charset="0"/>
              <a:ea typeface="Arial"/>
              <a:cs typeface="Arial" charset="0"/>
              <a:sym typeface="Arial"/>
            </a:endParaRPr>
          </a:p>
          <a:p>
            <a:pPr defTabSz="465887">
              <a:defRPr/>
            </a:pPr>
            <a:r>
              <a:rPr lang="en-US" dirty="0">
                <a:latin typeface="Times New Roman" pitchFamily="18" charset="0"/>
                <a:ea typeface="Arial"/>
                <a:cs typeface="Arial" charset="0"/>
                <a:sym typeface="Arial"/>
              </a:rPr>
              <a:t>In naming attributes, we use an initial capital letter followed by lowercase letters. If an attribute name consists of more than one word, we use a space between the words and we start each word with a capital letter, for example, Employee Name or Student Home Address. In E-R diagrams, we represent an attribute by placing its name in the entity it describes.</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a:buSzPct val="25000"/>
            </a:pPr>
            <a:fld id="{00000000-1234-1234-1234-123412341234}" type="slidenum">
              <a:rPr lang="en-US">
                <a:solidFill>
                  <a:schemeClr val="dk1"/>
                </a:solidFill>
                <a:latin typeface="Arial"/>
                <a:ea typeface="Arial"/>
                <a:cs typeface="Arial"/>
                <a:sym typeface="Arial"/>
              </a:rPr>
              <a:pPr>
                <a:buSzPct val="25000"/>
              </a:pPr>
              <a:t>10</a:t>
            </a:fld>
            <a:endParaRPr lang="en-US">
              <a:solidFill>
                <a:schemeClr val="dk1"/>
              </a:solidFill>
              <a:latin typeface="Arial"/>
              <a:ea typeface="Arial"/>
              <a:cs typeface="Arial"/>
              <a:sym typeface="Arial"/>
            </a:endParaRPr>
          </a:p>
        </p:txBody>
      </p:sp>
    </p:spTree>
    <p:extLst>
      <p:ext uri="{BB962C8B-B14F-4D97-AF65-F5344CB8AC3E}">
        <p14:creationId xmlns:p14="http://schemas.microsoft.com/office/powerpoint/2010/main" val="930746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Required attributes must have a value, whereas optional attributes could be </a:t>
            </a:r>
            <a:r>
              <a:rPr lang="en-US" altLang="en-US" b="1" dirty="0">
                <a:cs typeface="Arial" pitchFamily="34" charset="0"/>
              </a:rPr>
              <a:t>null</a:t>
            </a:r>
            <a:r>
              <a:rPr lang="en-US" altLang="en-US" dirty="0">
                <a:cs typeface="Arial" pitchFamily="34" charset="0"/>
              </a:rPr>
              <a:t>. Here are the example of various attributes of the STUDENT entity. In this case, the student’s major is optional because a student may not yet have declared a major. All the other attributes, however, are required.</a:t>
            </a:r>
          </a:p>
        </p:txBody>
      </p:sp>
      <p:sp>
        <p:nvSpPr>
          <p:cNvPr id="4" name="Slide Number Placeholder 3"/>
          <p:cNvSpPr>
            <a:spLocks noGrp="1"/>
          </p:cNvSpPr>
          <p:nvPr>
            <p:ph type="sldNum" idx="10"/>
          </p:nvPr>
        </p:nvSpPr>
        <p:spPr/>
        <p:txBody>
          <a:bodyPr/>
          <a:lstStyle/>
          <a:p>
            <a:pPr>
              <a:buSzPct val="25000"/>
            </a:pPr>
            <a:fld id="{00000000-1234-1234-1234-123412341234}" type="slidenum">
              <a:rPr lang="en-US">
                <a:solidFill>
                  <a:schemeClr val="dk1"/>
                </a:solidFill>
                <a:latin typeface="Arial"/>
                <a:ea typeface="Arial"/>
                <a:cs typeface="Arial"/>
                <a:sym typeface="Arial"/>
              </a:rPr>
              <a:pPr>
                <a:buSzPct val="25000"/>
              </a:pPr>
              <a:t>11</a:t>
            </a:fld>
            <a:endParaRPr lang="en-US">
              <a:solidFill>
                <a:schemeClr val="dk1"/>
              </a:solidFill>
              <a:latin typeface="Arial"/>
              <a:ea typeface="Arial"/>
              <a:cs typeface="Arial"/>
              <a:sym typeface="Arial"/>
            </a:endParaRPr>
          </a:p>
        </p:txBody>
      </p:sp>
    </p:spTree>
    <p:extLst>
      <p:ext uri="{BB962C8B-B14F-4D97-AF65-F5344CB8AC3E}">
        <p14:creationId xmlns:p14="http://schemas.microsoft.com/office/powerpoint/2010/main" val="1136338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5887">
              <a:defRPr/>
            </a:pPr>
            <a:r>
              <a:rPr lang="en-US" altLang="en-US" dirty="0">
                <a:cs typeface="Arial" pitchFamily="34" charset="0"/>
              </a:rPr>
              <a:t>Sometimes many attributes are related to each other, such as the elements of an address. In this case they can be grouped into a composite attribute.</a:t>
            </a:r>
            <a:r>
              <a:rPr lang="en-US" altLang="en-US" baseline="0" dirty="0">
                <a:cs typeface="Arial" pitchFamily="34" charset="0"/>
              </a:rPr>
              <a:t> For simplicity, we can refer to the “employee address”, but if we want more detail we can break it into street, city, state, and postal code. So, this way, we have the option to describe the attribute at a macro or at a micro level. Note the use of parentheses for encompassing the components of a composite attribute.</a:t>
            </a:r>
          </a:p>
          <a:p>
            <a:pPr defTabSz="465887">
              <a:defRPr/>
            </a:pPr>
            <a:endParaRPr lang="en-US" altLang="en-US" baseline="0" dirty="0">
              <a:cs typeface="Arial" pitchFamily="34" charset="0"/>
            </a:endParaRPr>
          </a:p>
          <a:p>
            <a:pPr eaLnBrk="1" hangingPunct="1"/>
            <a:r>
              <a:rPr lang="en-US" altLang="en-US" dirty="0">
                <a:cs typeface="Arial" pitchFamily="34" charset="0"/>
              </a:rPr>
              <a:t>A multivalued attribute is not the same as a composite attribute, although novices may confuse these terms. A composite attribute is one that has many parts, such as an address composed of street, city, state, and zip. By contrast, a multivalued attribute is one that can have many different values, such as an employee being able to do many things.</a:t>
            </a:r>
          </a:p>
          <a:p>
            <a:pPr eaLnBrk="1" hangingPunct="1"/>
            <a:endParaRPr lang="en-US" altLang="en-US" dirty="0">
              <a:cs typeface="Arial" pitchFamily="34" charset="0"/>
            </a:endParaRPr>
          </a:p>
          <a:p>
            <a:pPr eaLnBrk="1" hangingPunct="1"/>
            <a:r>
              <a:rPr lang="en-US" altLang="en-US" dirty="0">
                <a:cs typeface="Arial" pitchFamily="34" charset="0"/>
              </a:rPr>
              <a:t>Note that a derived attribute is not one that is physically stored in the database, but rather</a:t>
            </a:r>
            <a:r>
              <a:rPr lang="en-US" altLang="en-US" baseline="0" dirty="0">
                <a:cs typeface="Arial" pitchFamily="34" charset="0"/>
              </a:rPr>
              <a:t> one that is calculated based on the value of another. The length of time employed, or a person’s age, are classic examples, as they are calculated based on a fixed starting point (date hired or birth date).</a:t>
            </a:r>
          </a:p>
          <a:p>
            <a:pPr eaLnBrk="1" hangingPunct="1"/>
            <a:endParaRPr lang="en-US" altLang="en-US" baseline="0" dirty="0">
              <a:cs typeface="Arial" pitchFamily="34" charset="0"/>
            </a:endParaRPr>
          </a:p>
          <a:p>
            <a:pPr eaLnBrk="1" hangingPunct="1"/>
            <a:r>
              <a:rPr lang="en-US" altLang="en-US" baseline="0" dirty="0">
                <a:cs typeface="Arial" pitchFamily="34" charset="0"/>
              </a:rPr>
              <a:t>Attributes can be both composite and multivalued, and even also derived. So these are distinct concepts.</a:t>
            </a:r>
            <a:endParaRPr lang="en-US" altLang="en-US" dirty="0">
              <a:cs typeface="Arial" pitchFamily="34" charset="0"/>
            </a:endParaRPr>
          </a:p>
          <a:p>
            <a:pPr defTabSz="465887">
              <a:defRPr/>
            </a:pPr>
            <a:endParaRPr lang="en-US" altLang="en-US" dirty="0">
              <a:cs typeface="Arial" pitchFamily="34" charset="0"/>
            </a:endParaRPr>
          </a:p>
        </p:txBody>
      </p:sp>
      <p:sp>
        <p:nvSpPr>
          <p:cNvPr id="4" name="Slide Number Placeholder 3"/>
          <p:cNvSpPr>
            <a:spLocks noGrp="1"/>
          </p:cNvSpPr>
          <p:nvPr>
            <p:ph type="sldNum" idx="10"/>
          </p:nvPr>
        </p:nvSpPr>
        <p:spPr/>
        <p:txBody>
          <a:bodyPr/>
          <a:lstStyle/>
          <a:p>
            <a:pPr>
              <a:buSzPct val="25000"/>
            </a:pPr>
            <a:fld id="{00000000-1234-1234-1234-123412341234}" type="slidenum">
              <a:rPr lang="en-US">
                <a:solidFill>
                  <a:schemeClr val="dk1"/>
                </a:solidFill>
                <a:latin typeface="Arial"/>
                <a:ea typeface="Arial"/>
                <a:cs typeface="Arial"/>
                <a:sym typeface="Arial"/>
              </a:rPr>
              <a:pPr>
                <a:buSzPct val="25000"/>
              </a:pPr>
              <a:t>12</a:t>
            </a:fld>
            <a:endParaRPr lang="en-US">
              <a:solidFill>
                <a:schemeClr val="dk1"/>
              </a:solidFill>
              <a:latin typeface="Arial"/>
              <a:ea typeface="Arial"/>
              <a:cs typeface="Arial"/>
              <a:sym typeface="Arial"/>
            </a:endParaRPr>
          </a:p>
        </p:txBody>
      </p:sp>
    </p:spTree>
    <p:extLst>
      <p:ext uri="{BB962C8B-B14F-4D97-AF65-F5344CB8AC3E}">
        <p14:creationId xmlns:p14="http://schemas.microsoft.com/office/powerpoint/2010/main" val="6559001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5887">
              <a:defRPr/>
            </a:pPr>
            <a:r>
              <a:rPr lang="en-US" altLang="en-US" dirty="0">
                <a:cs typeface="Arial" pitchFamily="34" charset="0"/>
              </a:rPr>
              <a:t>Every entity type should have an identifier attribute. </a:t>
            </a:r>
            <a:r>
              <a:rPr lang="en-US" dirty="0">
                <a:latin typeface="Times New Roman" pitchFamily="18" charset="0"/>
                <a:ea typeface="Arial"/>
                <a:cs typeface="Arial" charset="0"/>
                <a:sym typeface="Arial"/>
              </a:rPr>
              <a:t>No two instances of the entity type may have the same value for the identifier attribute. </a:t>
            </a:r>
            <a:r>
              <a:rPr lang="en-US" altLang="en-US" dirty="0">
                <a:cs typeface="Arial" pitchFamily="34" charset="0"/>
              </a:rPr>
              <a:t>An identifier</a:t>
            </a:r>
            <a:r>
              <a:rPr lang="en-US" altLang="en-US" baseline="0" dirty="0">
                <a:cs typeface="Arial" pitchFamily="34" charset="0"/>
              </a:rPr>
              <a:t> in the E-R model will eventually become a primary key in the resulting database table. Identifiers are required, so cannot be null. This value should also be constant and unique. </a:t>
            </a:r>
            <a:r>
              <a:rPr lang="en-US" dirty="0">
                <a:latin typeface="Times New Roman" pitchFamily="18" charset="0"/>
                <a:ea typeface="Arial"/>
                <a:cs typeface="Arial" charset="0"/>
                <a:sym typeface="Arial"/>
              </a:rPr>
              <a:t>For example, a person (employee, student, etc.) cannot rely on the first and last name to be an identifier, because people could have the same name. Rather, the identifier should be something like an employee ID or some other absolutely unique value. </a:t>
            </a:r>
            <a:r>
              <a:rPr lang="en-US" dirty="0" err="1">
                <a:latin typeface="Times New Roman" pitchFamily="18" charset="0"/>
                <a:ea typeface="Arial"/>
                <a:cs typeface="Arial" charset="0"/>
                <a:sym typeface="Arial"/>
              </a:rPr>
              <a:t>EmployeeID</a:t>
            </a:r>
            <a:r>
              <a:rPr lang="en-US" dirty="0">
                <a:latin typeface="Times New Roman" pitchFamily="18" charset="0"/>
                <a:ea typeface="Arial"/>
                <a:cs typeface="Arial" charset="0"/>
                <a:sym typeface="Arial"/>
              </a:rPr>
              <a:t> also does not change, but employee names or addresses could be changed. </a:t>
            </a:r>
          </a:p>
          <a:p>
            <a:pPr defTabSz="465887">
              <a:defRPr/>
            </a:pPr>
            <a:endParaRPr lang="en-US" altLang="en-US" dirty="0">
              <a:cs typeface="Arial" pitchFamily="34" charset="0"/>
            </a:endParaRPr>
          </a:p>
          <a:p>
            <a:pPr defTabSz="465887">
              <a:defRPr/>
            </a:pPr>
            <a:r>
              <a:rPr lang="en-US" altLang="en-US" dirty="0">
                <a:cs typeface="Arial" pitchFamily="34" charset="0"/>
              </a:rPr>
              <a:t>Most times we have a simple identifier attribute, such as Student ID for the STUDENT entity type. Sometimes entity also can be uniquely identified by jointly using multiple attributes, such as the flight number and date, together identifies the FLIGHT entity type. If an identifier is composite, then all its component parts are required.</a:t>
            </a:r>
          </a:p>
        </p:txBody>
      </p:sp>
      <p:sp>
        <p:nvSpPr>
          <p:cNvPr id="4" name="Slide Number Placeholder 3"/>
          <p:cNvSpPr>
            <a:spLocks noGrp="1"/>
          </p:cNvSpPr>
          <p:nvPr>
            <p:ph type="sldNum" idx="10"/>
          </p:nvPr>
        </p:nvSpPr>
        <p:spPr/>
        <p:txBody>
          <a:bodyPr/>
          <a:lstStyle/>
          <a:p>
            <a:pPr>
              <a:buSzPct val="25000"/>
            </a:pPr>
            <a:fld id="{00000000-1234-1234-1234-123412341234}" type="slidenum">
              <a:rPr lang="en-US">
                <a:solidFill>
                  <a:schemeClr val="dk1"/>
                </a:solidFill>
                <a:latin typeface="Arial"/>
                <a:ea typeface="Arial"/>
                <a:cs typeface="Arial"/>
                <a:sym typeface="Arial"/>
              </a:rPr>
              <a:pPr>
                <a:buSzPct val="25000"/>
              </a:pPr>
              <a:t>13</a:t>
            </a:fld>
            <a:endParaRPr lang="en-US">
              <a:solidFill>
                <a:schemeClr val="dk1"/>
              </a:solidFill>
              <a:latin typeface="Arial"/>
              <a:ea typeface="Arial"/>
              <a:cs typeface="Arial"/>
              <a:sym typeface="Arial"/>
            </a:endParaRPr>
          </a:p>
        </p:txBody>
      </p:sp>
    </p:spTree>
    <p:extLst>
      <p:ext uri="{BB962C8B-B14F-4D97-AF65-F5344CB8AC3E}">
        <p14:creationId xmlns:p14="http://schemas.microsoft.com/office/powerpoint/2010/main" val="1987236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entity type versus entity instances, a </a:t>
            </a:r>
            <a:r>
              <a:rPr lang="en-US" b="1" dirty="0"/>
              <a:t>relationship type </a:t>
            </a:r>
            <a:r>
              <a:rPr lang="en-US" dirty="0"/>
              <a:t>is a meaningful association between or among entity types. The phrase meaningful association implies that the relationship allows us to answer questions that could not be answered given only the entity types. </a:t>
            </a:r>
            <a:r>
              <a:rPr lang="en-US" b="1" dirty="0"/>
              <a:t>Relationship instances </a:t>
            </a:r>
            <a:r>
              <a:rPr lang="en-US" dirty="0"/>
              <a:t>are the records and relationships between specific entity instances. </a:t>
            </a:r>
          </a:p>
          <a:p>
            <a:endParaRPr lang="en-US" dirty="0"/>
          </a:p>
          <a:p>
            <a:r>
              <a:rPr lang="en-US" dirty="0"/>
              <a:t>It is probably obvious to you that entities have attributes, but relationships also can have attributes. For example, suppose the organization wishes to record the date (month and year) when an employee completes each course. This attribute is named Date Completed. </a:t>
            </a:r>
          </a:p>
        </p:txBody>
      </p:sp>
      <p:sp>
        <p:nvSpPr>
          <p:cNvPr id="4" name="Slide Number Placeholder 3"/>
          <p:cNvSpPr>
            <a:spLocks noGrp="1"/>
          </p:cNvSpPr>
          <p:nvPr>
            <p:ph type="sldNum" sz="quarter" idx="5"/>
          </p:nvPr>
        </p:nvSpPr>
        <p:spPr/>
        <p:txBody>
          <a:bodyPr/>
          <a:lstStyle/>
          <a:p>
            <a:fld id="{7B547B85-5C92-49FC-98A0-16FD07ABB6F8}" type="slidenum">
              <a:rPr lang="en-US" smtClean="0"/>
              <a:t>14</a:t>
            </a:fld>
            <a:endParaRPr lang="en-US"/>
          </a:p>
        </p:txBody>
      </p:sp>
    </p:spTree>
    <p:extLst>
      <p:ext uri="{BB962C8B-B14F-4D97-AF65-F5344CB8AC3E}">
        <p14:creationId xmlns:p14="http://schemas.microsoft.com/office/powerpoint/2010/main" val="2411119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use Associative Entity to denote the attributes on a relationship on the ERD. An </a:t>
            </a:r>
            <a:r>
              <a:rPr lang="en-US" b="1" dirty="0"/>
              <a:t>associative entity </a:t>
            </a:r>
            <a:r>
              <a:rPr lang="en-US" dirty="0"/>
              <a:t>is an entity type that associates the instances of one or more entity types and contains attributes on the relationship between those entity instances. </a:t>
            </a:r>
          </a:p>
          <a:p>
            <a:endParaRPr lang="en-US" dirty="0"/>
          </a:p>
          <a:p>
            <a:r>
              <a:rPr lang="en-US" dirty="0"/>
              <a:t>The associative entity CERTIFICATE is represented with the rectangle with rounded corners. Most E-R drawing tools do not have a special symbol for an associative entity. The name of an associative entity is often converted from the relationship name. Also, there are no relationship names on the lines between an associative entity and a strong entity. </a:t>
            </a:r>
          </a:p>
          <a:p>
            <a:endParaRPr lang="en-US" dirty="0"/>
          </a:p>
          <a:p>
            <a:r>
              <a:rPr lang="en-US" dirty="0"/>
              <a:t>How do you know whether to convert a relationship to an associative entity type? Following are four conditions that should exist:</a:t>
            </a:r>
          </a:p>
          <a:p>
            <a:pPr marL="232943" indent="-232943">
              <a:buFont typeface="+mj-lt"/>
              <a:buAutoNum type="arabicParenR"/>
            </a:pPr>
            <a:r>
              <a:rPr lang="en-US" dirty="0"/>
              <a:t>All the relationships for the participating entity types are “many” relationships.</a:t>
            </a:r>
          </a:p>
          <a:p>
            <a:pPr marL="232943" indent="-232943">
              <a:buFont typeface="+mj-lt"/>
              <a:buAutoNum type="arabicParenR"/>
            </a:pPr>
            <a:r>
              <a:rPr lang="en-US" dirty="0"/>
              <a:t>The resulting associative entity type has independent meaning to end users and, preferably, can be identified with a single-attribute identifier.</a:t>
            </a:r>
          </a:p>
          <a:p>
            <a:pPr marL="232943" indent="-232943">
              <a:buFont typeface="+mj-lt"/>
              <a:buAutoNum type="arabicParenR"/>
            </a:pPr>
            <a:r>
              <a:rPr lang="en-US" dirty="0"/>
              <a:t>The associative entity has one or more attributes in addition to the identifier.</a:t>
            </a:r>
          </a:p>
          <a:p>
            <a:pPr marL="232943" indent="-232943">
              <a:buFont typeface="+mj-lt"/>
              <a:buAutoNum type="arabicParenR"/>
            </a:pPr>
            <a:r>
              <a:rPr lang="en-US" dirty="0"/>
              <a:t>The associative entity participates in one or more relationships independent of the entities related in the associated relationship.</a:t>
            </a:r>
          </a:p>
          <a:p>
            <a:endParaRPr lang="en-US" dirty="0"/>
          </a:p>
          <a:p>
            <a:r>
              <a:rPr lang="en-US" dirty="0"/>
              <a:t>Note that an attribute cannot be associated with a one-to-many relationship </a:t>
            </a:r>
            <a:r>
              <a:rPr lang="zh-CN" altLang="en-US" dirty="0"/>
              <a:t>（</a:t>
            </a:r>
            <a:r>
              <a:rPr lang="en-US" altLang="zh-CN" i="1" u="sng" dirty="0"/>
              <a:t>because it will become an attribute at the one side, e.g., if one employee only can take one course, then the course complete date will be an attribute of employee</a:t>
            </a:r>
            <a:r>
              <a:rPr lang="zh-CN" altLang="en-US" dirty="0"/>
              <a:t>）</a:t>
            </a:r>
            <a:r>
              <a:rPr lang="en-US" dirty="0"/>
              <a:t>. Only could be in a one-to-one or many-to-many relationship. </a:t>
            </a:r>
          </a:p>
        </p:txBody>
      </p:sp>
      <p:sp>
        <p:nvSpPr>
          <p:cNvPr id="4" name="Slide Number Placeholder 3"/>
          <p:cNvSpPr>
            <a:spLocks noGrp="1"/>
          </p:cNvSpPr>
          <p:nvPr>
            <p:ph type="sldNum" sz="quarter" idx="5"/>
          </p:nvPr>
        </p:nvSpPr>
        <p:spPr/>
        <p:txBody>
          <a:bodyPr/>
          <a:lstStyle/>
          <a:p>
            <a:fld id="{7B547B85-5C92-49FC-98A0-16FD07ABB6F8}" type="slidenum">
              <a:rPr lang="en-US" smtClean="0"/>
              <a:t>15</a:t>
            </a:fld>
            <a:endParaRPr lang="en-US"/>
          </a:p>
        </p:txBody>
      </p:sp>
    </p:spTree>
    <p:extLst>
      <p:ext uri="{BB962C8B-B14F-4D97-AF65-F5344CB8AC3E}">
        <p14:creationId xmlns:p14="http://schemas.microsoft.com/office/powerpoint/2010/main" val="4142186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5887">
              <a:defRPr/>
            </a:pPr>
            <a:r>
              <a:rPr lang="en-US" dirty="0">
                <a:solidFill>
                  <a:srgbClr val="000000"/>
                </a:solidFill>
              </a:rPr>
              <a:t>The degree of a relationship is the number of entity types that participate in a relationship. </a:t>
            </a:r>
            <a:endParaRPr lang="en-US" altLang="en-US" dirty="0">
              <a:cs typeface="Arial" pitchFamily="34" charset="0"/>
            </a:endParaRPr>
          </a:p>
          <a:p>
            <a:pPr defTabSz="465887">
              <a:defRPr/>
            </a:pPr>
            <a:endParaRPr lang="en-US" altLang="en-US" dirty="0">
              <a:cs typeface="Arial" pitchFamily="34" charset="0"/>
            </a:endParaRPr>
          </a:p>
          <a:p>
            <a:pPr defTabSz="465887">
              <a:defRPr/>
            </a:pPr>
            <a:r>
              <a:rPr lang="en-US" altLang="en-US" dirty="0">
                <a:cs typeface="Arial" pitchFamily="34" charset="0"/>
              </a:rPr>
              <a:t>Most relationships are</a:t>
            </a:r>
            <a:r>
              <a:rPr lang="en-US" altLang="en-US" baseline="0" dirty="0">
                <a:cs typeface="Arial" pitchFamily="34" charset="0"/>
              </a:rPr>
              <a:t> of binary degree (i.e., relationship of two entities). But it is possible to have any number of entities involved in a relationship. “Ternary” refers to three. If you have more than that, it is sometimes referred to generically as an “n-</a:t>
            </a:r>
            <a:r>
              <a:rPr lang="en-US" altLang="en-US" baseline="0" dirty="0" err="1">
                <a:cs typeface="Arial" pitchFamily="34" charset="0"/>
              </a:rPr>
              <a:t>ary</a:t>
            </a:r>
            <a:r>
              <a:rPr lang="en-US" altLang="en-US" baseline="0" dirty="0">
                <a:cs typeface="Arial" pitchFamily="34" charset="0"/>
              </a:rPr>
              <a:t>” relationship. If the entities of the same entity type related to each other, it is a unary. </a:t>
            </a:r>
          </a:p>
          <a:p>
            <a:pPr defTabSz="465887">
              <a:defRPr/>
            </a:pPr>
            <a:endParaRPr lang="en-US" altLang="en-US" baseline="0" dirty="0">
              <a:cs typeface="Arial" pitchFamily="34" charset="0"/>
            </a:endParaRPr>
          </a:p>
          <a:p>
            <a:pPr defTabSz="465887">
              <a:defRPr/>
            </a:pPr>
            <a:r>
              <a:rPr lang="en-US" altLang="en-US" dirty="0">
                <a:cs typeface="Arial" pitchFamily="34" charset="0"/>
              </a:rPr>
              <a:t>Let’s look at some examples of different degree of relationships. </a:t>
            </a:r>
          </a:p>
        </p:txBody>
      </p:sp>
      <p:sp>
        <p:nvSpPr>
          <p:cNvPr id="4" name="Slide Number Placeholder 3"/>
          <p:cNvSpPr>
            <a:spLocks noGrp="1"/>
          </p:cNvSpPr>
          <p:nvPr>
            <p:ph type="sldNum" idx="10"/>
          </p:nvPr>
        </p:nvSpPr>
        <p:spPr/>
        <p:txBody>
          <a:bodyPr/>
          <a:lstStyle/>
          <a:p>
            <a:pPr>
              <a:buSzPct val="25000"/>
            </a:pPr>
            <a:fld id="{00000000-1234-1234-1234-123412341234}" type="slidenum">
              <a:rPr lang="en-US">
                <a:solidFill>
                  <a:schemeClr val="dk1"/>
                </a:solidFill>
                <a:latin typeface="Arial"/>
                <a:ea typeface="Arial"/>
                <a:cs typeface="Arial"/>
                <a:sym typeface="Arial"/>
              </a:rPr>
              <a:pPr>
                <a:buSzPct val="25000"/>
              </a:pPr>
              <a:t>16</a:t>
            </a:fld>
            <a:endParaRPr lang="en-US">
              <a:solidFill>
                <a:schemeClr val="dk1"/>
              </a:solidFill>
              <a:latin typeface="Arial"/>
              <a:ea typeface="Arial"/>
              <a:cs typeface="Arial"/>
              <a:sym typeface="Arial"/>
            </a:endParaRPr>
          </a:p>
        </p:txBody>
      </p:sp>
    </p:spTree>
    <p:extLst>
      <p:ext uri="{BB962C8B-B14F-4D97-AF65-F5344CB8AC3E}">
        <p14:creationId xmlns:p14="http://schemas.microsoft.com/office/powerpoint/2010/main" val="37647487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5887">
              <a:defRPr/>
            </a:pPr>
            <a:r>
              <a:rPr lang="en-US" altLang="en-US" dirty="0">
                <a:cs typeface="Arial" pitchFamily="34" charset="0"/>
              </a:rPr>
              <a:t>Examples of unary relationships include: a person marry to another person; in a company, manager supervises other employees; and a team stands after another team. In these examples, relationships occur within the same entity type, person, employee, and team. </a:t>
            </a:r>
          </a:p>
          <a:p>
            <a:pPr defTabSz="465887">
              <a:defRPr/>
            </a:pPr>
            <a:endParaRPr lang="en-US" altLang="en-US" baseline="0" dirty="0">
              <a:cs typeface="Arial" pitchFamily="34" charset="0"/>
            </a:endParaRPr>
          </a:p>
          <a:p>
            <a:r>
              <a:rPr lang="en-US" dirty="0"/>
              <a:t>Another example called a </a:t>
            </a:r>
            <a:r>
              <a:rPr lang="en-US" i="1" dirty="0"/>
              <a:t>bill-of-materials structure</a:t>
            </a:r>
            <a:r>
              <a:rPr lang="en-US" dirty="0"/>
              <a:t>. Many manufactured products are made of assemblies, which in turn are composed of subassemblies and parts, and so on.</a:t>
            </a:r>
          </a:p>
          <a:p>
            <a:endParaRPr lang="en-US" dirty="0"/>
          </a:p>
          <a:p>
            <a:r>
              <a:rPr lang="en-US" dirty="0"/>
              <a:t>We can represent this structure as a many-to-many unary relationship. High-level items have components of lower-level items. We also record the quantity of the components as attributes on the relationship. </a:t>
            </a:r>
          </a:p>
          <a:p>
            <a:endParaRPr lang="en-US" dirty="0"/>
          </a:p>
          <a:p>
            <a:r>
              <a:rPr lang="en-US" dirty="0"/>
              <a:t>The database analyst can consider converting the relationship Has Components to an associative entity, because this is a many-to-many relationship which is one of the conditions for using associative entity. We can name the entity type BOM STRUCTURE, which forms an association between instances of the ITEM entity type. A second attribute (named Effective Date) has been added to BOM STRUCTURE to record the date when this component was first used in the related assembly. </a:t>
            </a:r>
          </a:p>
          <a:p>
            <a:pPr defTabSz="465887">
              <a:defRPr/>
            </a:pPr>
            <a:endParaRPr lang="en-US" altLang="en-US" dirty="0">
              <a:cs typeface="Arial" pitchFamily="34" charset="0"/>
            </a:endParaRPr>
          </a:p>
        </p:txBody>
      </p:sp>
      <p:sp>
        <p:nvSpPr>
          <p:cNvPr id="4" name="Slide Number Placeholder 3"/>
          <p:cNvSpPr>
            <a:spLocks noGrp="1"/>
          </p:cNvSpPr>
          <p:nvPr>
            <p:ph type="sldNum" idx="10"/>
          </p:nvPr>
        </p:nvSpPr>
        <p:spPr/>
        <p:txBody>
          <a:bodyPr/>
          <a:lstStyle/>
          <a:p>
            <a:pPr>
              <a:buSzPct val="25000"/>
            </a:pPr>
            <a:fld id="{00000000-1234-1234-1234-123412341234}" type="slidenum">
              <a:rPr lang="en-US">
                <a:solidFill>
                  <a:schemeClr val="dk1"/>
                </a:solidFill>
                <a:latin typeface="Arial"/>
                <a:ea typeface="Arial"/>
                <a:cs typeface="Arial"/>
                <a:sym typeface="Arial"/>
              </a:rPr>
              <a:pPr>
                <a:buSzPct val="25000"/>
              </a:pPr>
              <a:t>17</a:t>
            </a:fld>
            <a:endParaRPr lang="en-US">
              <a:solidFill>
                <a:schemeClr val="dk1"/>
              </a:solidFill>
              <a:latin typeface="Arial"/>
              <a:ea typeface="Arial"/>
              <a:cs typeface="Arial"/>
              <a:sym typeface="Arial"/>
            </a:endParaRPr>
          </a:p>
        </p:txBody>
      </p:sp>
    </p:spTree>
    <p:extLst>
      <p:ext uri="{BB962C8B-B14F-4D97-AF65-F5344CB8AC3E}">
        <p14:creationId xmlns:p14="http://schemas.microsoft.com/office/powerpoint/2010/main" val="20213571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5887">
              <a:defRPr/>
            </a:pPr>
            <a:r>
              <a:rPr lang="en-US" altLang="en-US" dirty="0">
                <a:cs typeface="Arial" pitchFamily="34" charset="0"/>
              </a:rPr>
              <a:t>Binary relationships are probably the most common type. For example, employee is assigned to parking space; product line contains product; and student registers for courses. </a:t>
            </a:r>
          </a:p>
        </p:txBody>
      </p:sp>
      <p:sp>
        <p:nvSpPr>
          <p:cNvPr id="4" name="Slide Number Placeholder 3"/>
          <p:cNvSpPr>
            <a:spLocks noGrp="1"/>
          </p:cNvSpPr>
          <p:nvPr>
            <p:ph type="sldNum" idx="10"/>
          </p:nvPr>
        </p:nvSpPr>
        <p:spPr/>
        <p:txBody>
          <a:bodyPr/>
          <a:lstStyle/>
          <a:p>
            <a:pPr>
              <a:buSzPct val="25000"/>
            </a:pPr>
            <a:fld id="{00000000-1234-1234-1234-123412341234}" type="slidenum">
              <a:rPr lang="en-US">
                <a:solidFill>
                  <a:schemeClr val="dk1"/>
                </a:solidFill>
                <a:latin typeface="Arial"/>
                <a:ea typeface="Arial"/>
                <a:cs typeface="Arial"/>
                <a:sym typeface="Arial"/>
              </a:rPr>
              <a:pPr>
                <a:buSzPct val="25000"/>
              </a:pPr>
              <a:t>18</a:t>
            </a:fld>
            <a:endParaRPr lang="en-US">
              <a:solidFill>
                <a:schemeClr val="dk1"/>
              </a:solidFill>
              <a:latin typeface="Arial"/>
              <a:ea typeface="Arial"/>
              <a:cs typeface="Arial"/>
              <a:sym typeface="Arial"/>
            </a:endParaRPr>
          </a:p>
        </p:txBody>
      </p:sp>
    </p:spTree>
    <p:extLst>
      <p:ext uri="{BB962C8B-B14F-4D97-AF65-F5344CB8AC3E}">
        <p14:creationId xmlns:p14="http://schemas.microsoft.com/office/powerpoint/2010/main" val="41735740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example for a ternary relationship. Vendors can supply various parts to warehouses. The relationship Supplies is used to record the specific parts that are supplied by a given vendor to a warehouse. Thus, there are three entity types: VENDOR, PART, and WAREHOUSE. There are two attributes on the relationship Supplies: Shipping Mode and Unit Cost. For example, one instance of Supplies might record the fact that vendor X can ship part C to warehouse Y, that the shipping mode is next-day air, and that the cost is $5 per unit.</a:t>
            </a:r>
            <a:endParaRPr lang="en-US" altLang="en-US" dirty="0"/>
          </a:p>
          <a:p>
            <a:endParaRPr lang="en-US" altLang="en-US" dirty="0"/>
          </a:p>
          <a:p>
            <a:r>
              <a:rPr lang="en-US" dirty="0"/>
              <a:t>Don’t be confused: A ternary relationship is not the same as three binary relationships. For example, Unit Cost is an attribute of the Supplies relationship. Unit Cost cannot be properly associated with any one of the three possible binary relationships among the three entity types. Thus, for example, if we were told that vendor X can ship part C for a unit cost of $8, those data would be incomplete because they would not indicate to which warehouse the parts would be shipped.</a:t>
            </a:r>
          </a:p>
          <a:p>
            <a:endParaRPr lang="en-US" altLang="en-US" dirty="0"/>
          </a:p>
          <a:p>
            <a:r>
              <a:rPr lang="en-US" dirty="0"/>
              <a:t>As usual, the presence of an attribute on the relationship Supplies suggests converting the relationship to an associative entity type. So, here is a rule of thumb: </a:t>
            </a:r>
            <a:r>
              <a:rPr lang="en-US" b="1" dirty="0"/>
              <a:t>Convert all ternary (or higher) relationships to associative entities, as in this example. We cannot break the Supplies relationship into three binary relationships, as we have already mentioned. </a:t>
            </a:r>
            <a:endParaRPr lang="en-US" altLang="en-US" b="1" dirty="0"/>
          </a:p>
        </p:txBody>
      </p:sp>
      <p:sp>
        <p:nvSpPr>
          <p:cNvPr id="4" name="Slide Number Placeholder 3"/>
          <p:cNvSpPr>
            <a:spLocks noGrp="1"/>
          </p:cNvSpPr>
          <p:nvPr>
            <p:ph type="sldNum" idx="10"/>
          </p:nvPr>
        </p:nvSpPr>
        <p:spPr/>
        <p:txBody>
          <a:bodyPr/>
          <a:lstStyle/>
          <a:p>
            <a:pPr>
              <a:buSzPct val="25000"/>
            </a:pPr>
            <a:fld id="{00000000-1234-1234-1234-123412341234}" type="slidenum">
              <a:rPr lang="en-US">
                <a:solidFill>
                  <a:schemeClr val="dk1"/>
                </a:solidFill>
                <a:latin typeface="Arial"/>
                <a:ea typeface="Arial"/>
                <a:cs typeface="Arial"/>
                <a:sym typeface="Arial"/>
              </a:rPr>
              <a:pPr>
                <a:buSzPct val="25000"/>
              </a:pPr>
              <a:t>19</a:t>
            </a:fld>
            <a:endParaRPr lang="en-US">
              <a:solidFill>
                <a:schemeClr val="dk1"/>
              </a:solidFill>
              <a:latin typeface="Arial"/>
              <a:ea typeface="Arial"/>
              <a:cs typeface="Arial"/>
              <a:sym typeface="Arial"/>
            </a:endParaRPr>
          </a:p>
        </p:txBody>
      </p:sp>
    </p:spTree>
    <p:extLst>
      <p:ext uri="{BB962C8B-B14F-4D97-AF65-F5344CB8AC3E}">
        <p14:creationId xmlns:p14="http://schemas.microsoft.com/office/powerpoint/2010/main" val="2929679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sz="1100" dirty="0">
                <a:latin typeface="Arial" panose="020B0604020202020204" pitchFamily="34" charset="0"/>
                <a:cs typeface="Arial" panose="020B0604020202020204" pitchFamily="34" charset="0"/>
              </a:rPr>
              <a:t>An </a:t>
            </a:r>
            <a:r>
              <a:rPr lang="en-US" sz="1100" b="1" dirty="0">
                <a:latin typeface="Arial" panose="020B0604020202020204" pitchFamily="34" charset="0"/>
                <a:cs typeface="Arial" panose="020B0604020202020204" pitchFamily="34" charset="0"/>
              </a:rPr>
              <a:t>entity-relationship model (E-R model) </a:t>
            </a:r>
            <a:r>
              <a:rPr lang="en-US" sz="1100" dirty="0">
                <a:latin typeface="Arial" panose="020B0604020202020204" pitchFamily="34" charset="0"/>
                <a:cs typeface="Arial" panose="020B0604020202020204" pitchFamily="34" charset="0"/>
              </a:rPr>
              <a:t>is a detailed, logical representation of the data for an organization or for a business area. The E-R model is expressed in terms of entities in the business environment, the relationships among those entities, and the attributes of both the entities and their relationships. An E-R model is normally expressed as an </a:t>
            </a:r>
            <a:r>
              <a:rPr lang="en-US" sz="1100" b="1" dirty="0">
                <a:latin typeface="Arial" panose="020B0604020202020204" pitchFamily="34" charset="0"/>
                <a:cs typeface="Arial" panose="020B0604020202020204" pitchFamily="34" charset="0"/>
              </a:rPr>
              <a:t>entity-relationship diagram (E-R diagram, or ERD)</a:t>
            </a:r>
            <a:r>
              <a:rPr lang="en-US" sz="1100" dirty="0">
                <a:latin typeface="Arial" panose="020B0604020202020204" pitchFamily="34" charset="0"/>
                <a:cs typeface="Arial" panose="020B0604020202020204" pitchFamily="34" charset="0"/>
              </a:rPr>
              <a:t>, which is a graphical representation of an E-R model.</a:t>
            </a:r>
          </a:p>
          <a:p>
            <a:endParaRPr lang="en-US" sz="1100" dirty="0">
              <a:latin typeface="Arial" panose="020B0604020202020204" pitchFamily="34" charset="0"/>
              <a:cs typeface="Arial" panose="020B0604020202020204" pitchFamily="34" charset="0"/>
            </a:endParaRPr>
          </a:p>
          <a:p>
            <a:pPr defTabSz="931774">
              <a:defRPr/>
            </a:pPr>
            <a:r>
              <a:rPr lang="en-US" sz="1100" dirty="0">
                <a:latin typeface="Arial" panose="020B0604020202020204" pitchFamily="34" charset="0"/>
                <a:cs typeface="Arial" panose="020B0604020202020204" pitchFamily="34" charset="0"/>
              </a:rPr>
              <a:t>An ERD usually includes entities, relationships, and attributes. We will talk about all these concepts in detail. </a:t>
            </a:r>
          </a:p>
          <a:p>
            <a:endParaRPr lang="en-US" sz="1100" dirty="0">
              <a:latin typeface="Arial" panose="020B0604020202020204" pitchFamily="34" charset="0"/>
              <a:cs typeface="Arial" panose="020B0604020202020204" pitchFamily="34" charset="0"/>
            </a:endParaRPr>
          </a:p>
          <a:p>
            <a:r>
              <a:rPr lang="en-US" sz="1100" dirty="0">
                <a:latin typeface="Arial" panose="020B0604020202020204" pitchFamily="34" charset="0"/>
                <a:cs typeface="Arial" panose="020B0604020202020204" pitchFamily="34" charset="0"/>
              </a:rPr>
              <a:t>Let’s take a look at an example. This is the data model for a furniture company in the Microsoft Visio </a:t>
            </a:r>
            <a:r>
              <a:rPr lang="en-US" altLang="zh-CN" sz="1100" dirty="0">
                <a:latin typeface="Arial" panose="020B0604020202020204" pitchFamily="34" charset="0"/>
                <a:cs typeface="Arial" panose="020B0604020202020204" pitchFamily="34" charset="0"/>
              </a:rPr>
              <a:t>notation. Each box with the capital letters on the head is an entity, for example, SALESPERSON, VENDOR, SUPPLIES, etc. </a:t>
            </a:r>
          </a:p>
          <a:p>
            <a:endParaRPr lang="en-US" altLang="zh-CN" sz="1100" dirty="0">
              <a:latin typeface="Arial" panose="020B0604020202020204" pitchFamily="34" charset="0"/>
              <a:cs typeface="Arial" panose="020B0604020202020204" pitchFamily="34" charset="0"/>
            </a:endParaRPr>
          </a:p>
          <a:p>
            <a:r>
              <a:rPr lang="en-US" altLang="zh-CN" sz="1100" dirty="0">
                <a:latin typeface="Arial" panose="020B0604020202020204" pitchFamily="34" charset="0"/>
                <a:cs typeface="Arial" panose="020B0604020202020204" pitchFamily="34" charset="0"/>
              </a:rPr>
              <a:t>The items listed inside each entity are attributes of the entity. For example, the company records the salesperson ID, name, telephone, and fax of each salesperson. </a:t>
            </a:r>
          </a:p>
          <a:p>
            <a:endParaRPr lang="en-US" sz="1100" dirty="0">
              <a:latin typeface="Arial" panose="020B0604020202020204" pitchFamily="34" charset="0"/>
              <a:cs typeface="Arial" panose="020B0604020202020204" pitchFamily="34" charset="0"/>
            </a:endParaRPr>
          </a:p>
          <a:p>
            <a:r>
              <a:rPr lang="en-US" sz="1100" dirty="0">
                <a:latin typeface="Arial" panose="020B0604020202020204" pitchFamily="34" charset="0"/>
                <a:cs typeface="Arial" panose="020B0604020202020204" pitchFamily="34" charset="0"/>
              </a:rPr>
              <a:t>The lines connects entities are relationships. For </a:t>
            </a:r>
            <a:r>
              <a:rPr lang="en-US" altLang="zh-CN" sz="1100" dirty="0">
                <a:latin typeface="Arial" panose="020B0604020202020204" pitchFamily="34" charset="0"/>
                <a:cs typeface="Arial" panose="020B0604020202020204" pitchFamily="34" charset="0"/>
              </a:rPr>
              <a:t>instance</a:t>
            </a:r>
            <a:r>
              <a:rPr lang="en-US" sz="1100" dirty="0">
                <a:latin typeface="Arial" panose="020B0604020202020204" pitchFamily="34" charset="0"/>
                <a:cs typeface="Arial" panose="020B0604020202020204" pitchFamily="34" charset="0"/>
              </a:rPr>
              <a:t>, PRODUCT LINE is associated with the PRODUCT entity. The notations like circles and lines on the relationship represent cardinalities constraints.</a:t>
            </a:r>
          </a:p>
          <a:p>
            <a:endParaRPr lang="en-US" sz="1100" dirty="0">
              <a:latin typeface="Arial" panose="020B0604020202020204" pitchFamily="34" charset="0"/>
              <a:cs typeface="Arial" panose="020B0604020202020204" pitchFamily="34" charset="0"/>
            </a:endParaRPr>
          </a:p>
          <a:p>
            <a:r>
              <a:rPr lang="en-US" sz="1100" dirty="0">
                <a:latin typeface="Arial" panose="020B0604020202020204" pitchFamily="34" charset="0"/>
                <a:cs typeface="Arial" panose="020B0604020202020204" pitchFamily="34" charset="0"/>
              </a:rPr>
              <a:t>Of course, there are also some other types such as weak entity, degree of relationships, and primary keys, which we will go through all of them in this chapter.</a:t>
            </a:r>
          </a:p>
          <a:p>
            <a:endParaRPr lang="en-US" sz="1100" dirty="0">
              <a:latin typeface="Arial" panose="020B0604020202020204" pitchFamily="34" charset="0"/>
              <a:cs typeface="Arial" panose="020B0604020202020204" pitchFamily="34" charset="0"/>
            </a:endParaRPr>
          </a:p>
          <a:p>
            <a:r>
              <a:rPr lang="en-US" sz="1100" dirty="0">
                <a:latin typeface="Arial" panose="020B0604020202020204" pitchFamily="34" charset="0"/>
                <a:cs typeface="Arial" panose="020B0604020202020204" pitchFamily="34" charset="0"/>
              </a:rPr>
              <a:t>At the end of this chapter, you will be able to develop a complete ERD for a business, just as this shown example. </a:t>
            </a:r>
          </a:p>
        </p:txBody>
      </p:sp>
      <p:sp>
        <p:nvSpPr>
          <p:cNvPr id="4" name="Slide Number Placeholder 3"/>
          <p:cNvSpPr>
            <a:spLocks noGrp="1"/>
          </p:cNvSpPr>
          <p:nvPr>
            <p:ph type="sldNum" sz="quarter" idx="5"/>
          </p:nvPr>
        </p:nvSpPr>
        <p:spPr/>
        <p:txBody>
          <a:bodyPr/>
          <a:lstStyle/>
          <a:p>
            <a:fld id="{7B547B85-5C92-49FC-98A0-16FD07ABB6F8}" type="slidenum">
              <a:rPr lang="en-US" smtClean="0"/>
              <a:t>2</a:t>
            </a:fld>
            <a:endParaRPr lang="en-US" dirty="0"/>
          </a:p>
        </p:txBody>
      </p:sp>
    </p:spTree>
    <p:extLst>
      <p:ext uri="{BB962C8B-B14F-4D97-AF65-F5344CB8AC3E}">
        <p14:creationId xmlns:p14="http://schemas.microsoft.com/office/powerpoint/2010/main" val="9035391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one more important data modeling notation for representing common and important business rules. A </a:t>
            </a:r>
            <a:r>
              <a:rPr lang="en-US" b="1" dirty="0"/>
              <a:t>cardinality constraint </a:t>
            </a:r>
            <a:r>
              <a:rPr lang="en-US" dirty="0"/>
              <a:t>specifies the number of instances of entity </a:t>
            </a:r>
            <a:r>
              <a:rPr lang="en-US" altLang="zh-CN" dirty="0"/>
              <a:t>A</a:t>
            </a:r>
            <a:r>
              <a:rPr lang="en-US" dirty="0"/>
              <a:t> that can (or must) be associated with each instance of entity B. For example, consider a video store that rents DVDs of movies. Because the store may stock more than one DVD for each movie, this is intuitively a one-to-many relationship. Yet it is also true that the store may not have any DVDs of a given movie in stock at a particular time (e.g., all copies may be checked out).</a:t>
            </a:r>
          </a:p>
          <a:p>
            <a:endParaRPr lang="en-US" altLang="en-US" dirty="0"/>
          </a:p>
          <a:p>
            <a:r>
              <a:rPr lang="en-US" altLang="en-US" dirty="0"/>
              <a:t>So, we consider both minimum and maximum cardinalities. </a:t>
            </a:r>
          </a:p>
          <a:p>
            <a:endParaRPr lang="en-US" altLang="en-US" dirty="0"/>
          </a:p>
          <a:p>
            <a:r>
              <a:rPr lang="en-US" altLang="en-US" dirty="0">
                <a:cs typeface="Arial" pitchFamily="34" charset="0"/>
              </a:rPr>
              <a:t>The </a:t>
            </a:r>
            <a:r>
              <a:rPr lang="en-US" altLang="en-US" b="1" dirty="0">
                <a:cs typeface="Arial" pitchFamily="34" charset="0"/>
              </a:rPr>
              <a:t>minimum cardinality </a:t>
            </a:r>
            <a:r>
              <a:rPr lang="en-US" altLang="en-US" dirty="0">
                <a:cs typeface="Arial" pitchFamily="34" charset="0"/>
              </a:rPr>
              <a:t>of a relationship is the minimum number of instances of entity B that may be associated with each instance of entity A. In our DVD example, the minimum number of DVDs for a movie is zero. When the minimum number is zero, we say that entity type B is an optional participant in the relationship. In this example, DVD (a weak entity type) is an optional participant in the Is Stocked As relationship. This fact is indicated by the symbol zero through the line near the DVD entity in the diagram. </a:t>
            </a:r>
          </a:p>
          <a:p>
            <a:endParaRPr lang="en-US" altLang="en-US" dirty="0">
              <a:cs typeface="Arial" pitchFamily="34" charset="0"/>
            </a:endParaRPr>
          </a:p>
          <a:p>
            <a:r>
              <a:rPr lang="en-US" altLang="en-US" dirty="0">
                <a:cs typeface="Arial" pitchFamily="34" charset="0"/>
              </a:rPr>
              <a:t>The </a:t>
            </a:r>
            <a:r>
              <a:rPr lang="en-US" altLang="en-US" b="1" dirty="0">
                <a:cs typeface="Arial" pitchFamily="34" charset="0"/>
              </a:rPr>
              <a:t>maximum cardinality</a:t>
            </a:r>
            <a:r>
              <a:rPr lang="en-US" altLang="en-US" dirty="0">
                <a:cs typeface="Arial" pitchFamily="34" charset="0"/>
              </a:rPr>
              <a:t> of a relationship is the maximum number of instances of entity B that may be associated with each instance of entity A. In the example, the maximum cardinality for the DVD entity type is “many”—that is, an unspecified number greater than one. This is indicated by the “crow’s foot” symbol on the line next to the DVD entity symbol in the diagram.</a:t>
            </a:r>
          </a:p>
          <a:p>
            <a:endParaRPr lang="en-US" altLang="en-US" dirty="0">
              <a:cs typeface="Arial" pitchFamily="34" charset="0"/>
            </a:endParaRPr>
          </a:p>
          <a:p>
            <a:r>
              <a:rPr lang="en-US" altLang="en-US" dirty="0">
                <a:cs typeface="Arial" pitchFamily="34" charset="0"/>
              </a:rPr>
              <a:t>A relationship is, of course, bidirectional, so there is also cardinality notation next to the MOVIE entity. Notice that the minimum and maximum are both one. This is called a mandatory one cardinality. In other words, each DVD of a movie must be a copy of one and only one movie.</a:t>
            </a:r>
          </a:p>
        </p:txBody>
      </p:sp>
      <p:sp>
        <p:nvSpPr>
          <p:cNvPr id="4" name="Slide Number Placeholder 3"/>
          <p:cNvSpPr>
            <a:spLocks noGrp="1"/>
          </p:cNvSpPr>
          <p:nvPr>
            <p:ph type="sldNum" idx="10"/>
          </p:nvPr>
        </p:nvSpPr>
        <p:spPr/>
        <p:txBody>
          <a:bodyPr/>
          <a:lstStyle/>
          <a:p>
            <a:pPr>
              <a:buSzPct val="25000"/>
            </a:pPr>
            <a:fld id="{00000000-1234-1234-1234-123412341234}" type="slidenum">
              <a:rPr lang="en-US">
                <a:solidFill>
                  <a:schemeClr val="dk1"/>
                </a:solidFill>
                <a:latin typeface="Arial"/>
                <a:ea typeface="Arial"/>
                <a:cs typeface="Arial"/>
                <a:sym typeface="Arial"/>
              </a:rPr>
              <a:pPr>
                <a:buSzPct val="25000"/>
              </a:pPr>
              <a:t>20</a:t>
            </a:fld>
            <a:endParaRPr lang="en-US">
              <a:solidFill>
                <a:schemeClr val="dk1"/>
              </a:solidFill>
              <a:latin typeface="Arial"/>
              <a:ea typeface="Arial"/>
              <a:cs typeface="Arial"/>
              <a:sym typeface="Arial"/>
            </a:endParaRPr>
          </a:p>
        </p:txBody>
      </p:sp>
    </p:spTree>
    <p:extLst>
      <p:ext uri="{BB962C8B-B14F-4D97-AF65-F5344CB8AC3E}">
        <p14:creationId xmlns:p14="http://schemas.microsoft.com/office/powerpoint/2010/main" val="21549841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more examples of cardinalities.</a:t>
            </a:r>
          </a:p>
          <a:p>
            <a:endParaRPr lang="en-US" dirty="0"/>
          </a:p>
          <a:p>
            <a:r>
              <a:rPr lang="en-US" dirty="0"/>
              <a:t>Note the hatch mark vs. the circle. A hatch mark illustrates mandatory cardinalities, whereas a circle represents optional cardinalities. Figure (a) indicates that each patient must have had at least one patient history (mandatory) and could have many more (many). By contrast, each patient history (visit) record must be associated with exactly one patient.</a:t>
            </a:r>
          </a:p>
          <a:p>
            <a:endParaRPr lang="en-US" dirty="0"/>
          </a:p>
          <a:p>
            <a:r>
              <a:rPr lang="en-US" dirty="0"/>
              <a:t>In Figure (b), from left to right direction, one employee can be assigned to many projects, but also may not be assigned to any project. Reversely, from right to left, one project must have at least one employee and can have more than one employees. </a:t>
            </a:r>
          </a:p>
          <a:p>
            <a:endParaRPr lang="en-US" dirty="0"/>
          </a:p>
          <a:p>
            <a:r>
              <a:rPr lang="en-US" dirty="0"/>
              <a:t>Figure (c) is a unary one-to-one relationship. A person could be married to one or no other person.</a:t>
            </a:r>
          </a:p>
          <a:p>
            <a:endParaRPr lang="en-US" dirty="0"/>
          </a:p>
          <a:p>
            <a:r>
              <a:rPr lang="en-US" dirty="0"/>
              <a:t>It is possible for the maximum cardinality to be a fixed number, not an arbitrary “many” value. For example, suppose corporate policy states that an employee may work on at most five projects at the same time. We could show this business rule by placing a 5 above or below the crow’s foot next to the PROJECT entity in Figure (b). </a:t>
            </a:r>
          </a:p>
        </p:txBody>
      </p:sp>
      <p:sp>
        <p:nvSpPr>
          <p:cNvPr id="4" name="Slide Number Placeholder 3"/>
          <p:cNvSpPr>
            <a:spLocks noGrp="1"/>
          </p:cNvSpPr>
          <p:nvPr>
            <p:ph type="sldNum" sz="quarter" idx="5"/>
          </p:nvPr>
        </p:nvSpPr>
        <p:spPr/>
        <p:txBody>
          <a:bodyPr/>
          <a:lstStyle/>
          <a:p>
            <a:fld id="{7B547B85-5C92-49FC-98A0-16FD07ABB6F8}" type="slidenum">
              <a:rPr lang="en-US" smtClean="0"/>
              <a:t>21</a:t>
            </a:fld>
            <a:endParaRPr lang="en-US"/>
          </a:p>
        </p:txBody>
      </p:sp>
    </p:spTree>
    <p:extLst>
      <p:ext uri="{BB962C8B-B14F-4D97-AF65-F5344CB8AC3E}">
        <p14:creationId xmlns:p14="http://schemas.microsoft.com/office/powerpoint/2010/main" val="5103658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showed the ternary relationship with the associative entity type SUPPLY SCHEDULE in earlier slides. Now let’s add cardinality constraints to this diagram, based on the business rules for this situation. The E-R diagram, with the relevant business rules, is shown in this figure. Notice that PART and WAREHOUSE must relate to some SUPPLY SCHEDULE instance, and a VENDOR optionally may not participate. The cardinality at each of the participating entities is a mandatory one, because each SUPPLY SCHEDULE instance must be related to exactly one instance of each of these participating entity types. (Remember, SUPPLY SCHEDULE is an associative entity.)</a:t>
            </a:r>
          </a:p>
        </p:txBody>
      </p:sp>
      <p:sp>
        <p:nvSpPr>
          <p:cNvPr id="4" name="Slide Number Placeholder 3"/>
          <p:cNvSpPr>
            <a:spLocks noGrp="1"/>
          </p:cNvSpPr>
          <p:nvPr>
            <p:ph type="sldNum" sz="quarter" idx="5"/>
          </p:nvPr>
        </p:nvSpPr>
        <p:spPr/>
        <p:txBody>
          <a:bodyPr/>
          <a:lstStyle/>
          <a:p>
            <a:fld id="{7B547B85-5C92-49FC-98A0-16FD07ABB6F8}" type="slidenum">
              <a:rPr lang="en-US" smtClean="0"/>
              <a:t>22</a:t>
            </a:fld>
            <a:endParaRPr lang="en-US"/>
          </a:p>
        </p:txBody>
      </p:sp>
    </p:spTree>
    <p:extLst>
      <p:ext uri="{BB962C8B-B14F-4D97-AF65-F5344CB8AC3E}">
        <p14:creationId xmlns:p14="http://schemas.microsoft.com/office/powerpoint/2010/main" val="26759927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altLang="en-US" baseline="0" dirty="0">
                <a:cs typeface="Arial" pitchFamily="34" charset="0"/>
              </a:rPr>
              <a:t>It is also possible for multiple types of relationships between the same two entity types.</a:t>
            </a:r>
          </a:p>
          <a:p>
            <a:pPr eaLnBrk="1" hangingPunct="1"/>
            <a:endParaRPr lang="en-US" altLang="en-US" dirty="0">
              <a:cs typeface="Arial" pitchFamily="34" charset="0"/>
            </a:endParaRPr>
          </a:p>
          <a:p>
            <a:pPr eaLnBrk="1" hangingPunct="1"/>
            <a:r>
              <a:rPr lang="en-US" altLang="en-US" dirty="0">
                <a:cs typeface="Arial" pitchFamily="34" charset="0"/>
              </a:rPr>
              <a:t>See this example,</a:t>
            </a:r>
            <a:r>
              <a:rPr lang="en-US" altLang="en-US" baseline="0" dirty="0">
                <a:cs typeface="Arial" pitchFamily="34" charset="0"/>
              </a:rPr>
              <a:t> it shows that a given employee may have exactly zero or one supervisor and could supervise any number of other employees (or none at all).  We also see two binary relationships between employees and departments. First, each department must have at least one, and possibly many, employees. Each employee must work in exactly one department. Second, each department has exactly one employee as a manager, and each employee can manage at most one department, or possibly none at all.</a:t>
            </a:r>
          </a:p>
          <a:p>
            <a:pPr eaLnBrk="1" hangingPunct="1"/>
            <a:endParaRPr lang="en-US" altLang="en-US" baseline="0" dirty="0">
              <a:cs typeface="Arial" pitchFamily="34" charset="0"/>
            </a:endParaRPr>
          </a:p>
          <a:p>
            <a:pPr eaLnBrk="1" hangingPunct="1"/>
            <a:r>
              <a:rPr lang="en-US" altLang="en-US" dirty="0">
                <a:cs typeface="Arial" pitchFamily="34" charset="0"/>
              </a:rPr>
              <a:t>Another example, </a:t>
            </a:r>
            <a:r>
              <a:rPr lang="en-US" altLang="en-US" baseline="0" dirty="0">
                <a:cs typeface="Arial" pitchFamily="34" charset="0"/>
              </a:rPr>
              <a:t>a professor must be qualified to teach at least one course. And a course must have at least two qualified professors; this is a fixed lower limit constraint. The other relationship is actually implemented through an “associative entity” called Schedule, which has an identifier attribute called Semester. One professor may be scheduled during a semester to many courses, and vice versa. </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a:buSzPct val="25000"/>
            </a:pPr>
            <a:fld id="{00000000-1234-1234-1234-123412341234}" type="slidenum">
              <a:rPr lang="en-US">
                <a:solidFill>
                  <a:schemeClr val="dk1"/>
                </a:solidFill>
                <a:latin typeface="Arial"/>
                <a:ea typeface="Arial"/>
                <a:cs typeface="Arial"/>
                <a:sym typeface="Arial"/>
              </a:rPr>
              <a:pPr>
                <a:buSzPct val="25000"/>
              </a:pPr>
              <a:t>23</a:t>
            </a:fld>
            <a:endParaRPr lang="en-US">
              <a:solidFill>
                <a:schemeClr val="dk1"/>
              </a:solidFill>
              <a:latin typeface="Arial"/>
              <a:ea typeface="Arial"/>
              <a:cs typeface="Arial"/>
              <a:sym typeface="Arial"/>
            </a:endParaRPr>
          </a:p>
        </p:txBody>
      </p:sp>
    </p:spTree>
    <p:extLst>
      <p:ext uri="{BB962C8B-B14F-4D97-AF65-F5344CB8AC3E}">
        <p14:creationId xmlns:p14="http://schemas.microsoft.com/office/powerpoint/2010/main" val="42447845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altLang="en-US" dirty="0">
              <a:cs typeface="Arial" pitchFamily="34" charset="0"/>
            </a:endParaRPr>
          </a:p>
        </p:txBody>
      </p:sp>
      <p:sp>
        <p:nvSpPr>
          <p:cNvPr id="4" name="Slide Number Placeholder 3"/>
          <p:cNvSpPr>
            <a:spLocks noGrp="1"/>
          </p:cNvSpPr>
          <p:nvPr>
            <p:ph type="sldNum" idx="10"/>
          </p:nvPr>
        </p:nvSpPr>
        <p:spPr/>
        <p:txBody>
          <a:bodyPr/>
          <a:lstStyle/>
          <a:p>
            <a:pPr>
              <a:buSzPct val="25000"/>
            </a:pPr>
            <a:fld id="{00000000-1234-1234-1234-123412341234}" type="slidenum">
              <a:rPr lang="en-US">
                <a:solidFill>
                  <a:schemeClr val="dk1"/>
                </a:solidFill>
                <a:latin typeface="Arial"/>
                <a:ea typeface="Arial"/>
                <a:cs typeface="Arial"/>
                <a:sym typeface="Arial"/>
              </a:rPr>
              <a:pPr>
                <a:buSzPct val="25000"/>
              </a:pPr>
              <a:t>24</a:t>
            </a:fld>
            <a:endParaRPr lang="en-US">
              <a:solidFill>
                <a:schemeClr val="dk1"/>
              </a:solidFill>
              <a:latin typeface="Arial"/>
              <a:ea typeface="Arial"/>
              <a:cs typeface="Arial"/>
              <a:sym typeface="Arial"/>
            </a:endParaRPr>
          </a:p>
        </p:txBody>
      </p:sp>
    </p:spTree>
    <p:extLst>
      <p:ext uri="{BB962C8B-B14F-4D97-AF65-F5344CB8AC3E}">
        <p14:creationId xmlns:p14="http://schemas.microsoft.com/office/powerpoint/2010/main" val="15307522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altLang="en-US" dirty="0">
              <a:cs typeface="Arial" pitchFamily="34" charset="0"/>
            </a:endParaRPr>
          </a:p>
        </p:txBody>
      </p:sp>
      <p:sp>
        <p:nvSpPr>
          <p:cNvPr id="4" name="Slide Number Placeholder 3"/>
          <p:cNvSpPr>
            <a:spLocks noGrp="1"/>
          </p:cNvSpPr>
          <p:nvPr>
            <p:ph type="sldNum" idx="10"/>
          </p:nvPr>
        </p:nvSpPr>
        <p:spPr/>
        <p:txBody>
          <a:bodyPr/>
          <a:lstStyle/>
          <a:p>
            <a:pPr>
              <a:buSzPct val="25000"/>
            </a:pPr>
            <a:fld id="{00000000-1234-1234-1234-123412341234}" type="slidenum">
              <a:rPr lang="en-US">
                <a:solidFill>
                  <a:schemeClr val="dk1"/>
                </a:solidFill>
                <a:latin typeface="Arial"/>
                <a:ea typeface="Arial"/>
                <a:cs typeface="Arial"/>
                <a:sym typeface="Arial"/>
              </a:rPr>
              <a:pPr>
                <a:buSzPct val="25000"/>
              </a:pPr>
              <a:t>25</a:t>
            </a:fld>
            <a:endParaRPr lang="en-US">
              <a:solidFill>
                <a:schemeClr val="dk1"/>
              </a:solidFill>
              <a:latin typeface="Arial"/>
              <a:ea typeface="Arial"/>
              <a:cs typeface="Arial"/>
              <a:sym typeface="Arial"/>
            </a:endParaRPr>
          </a:p>
        </p:txBody>
      </p:sp>
    </p:spTree>
    <p:extLst>
      <p:ext uri="{BB962C8B-B14F-4D97-AF65-F5344CB8AC3E}">
        <p14:creationId xmlns:p14="http://schemas.microsoft.com/office/powerpoint/2010/main" val="7506440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altLang="en-US" dirty="0">
              <a:cs typeface="Arial" pitchFamily="34" charset="0"/>
            </a:endParaRPr>
          </a:p>
        </p:txBody>
      </p:sp>
      <p:sp>
        <p:nvSpPr>
          <p:cNvPr id="4" name="Slide Number Placeholder 3"/>
          <p:cNvSpPr>
            <a:spLocks noGrp="1"/>
          </p:cNvSpPr>
          <p:nvPr>
            <p:ph type="sldNum" idx="10"/>
          </p:nvPr>
        </p:nvSpPr>
        <p:spPr/>
        <p:txBody>
          <a:bodyPr/>
          <a:lstStyle/>
          <a:p>
            <a:pPr>
              <a:buSzPct val="25000"/>
            </a:pPr>
            <a:fld id="{00000000-1234-1234-1234-123412341234}" type="slidenum">
              <a:rPr lang="en-US">
                <a:solidFill>
                  <a:schemeClr val="dk1"/>
                </a:solidFill>
                <a:latin typeface="Arial"/>
                <a:ea typeface="Arial"/>
                <a:cs typeface="Arial"/>
                <a:sym typeface="Arial"/>
              </a:rPr>
              <a:pPr>
                <a:buSzPct val="25000"/>
              </a:pPr>
              <a:t>26</a:t>
            </a:fld>
            <a:endParaRPr lang="en-US">
              <a:solidFill>
                <a:schemeClr val="dk1"/>
              </a:solidFill>
              <a:latin typeface="Arial"/>
              <a:ea typeface="Arial"/>
              <a:cs typeface="Arial"/>
              <a:sym typeface="Arial"/>
            </a:endParaRPr>
          </a:p>
        </p:txBody>
      </p:sp>
    </p:spTree>
    <p:extLst>
      <p:ext uri="{BB962C8B-B14F-4D97-AF65-F5344CB8AC3E}">
        <p14:creationId xmlns:p14="http://schemas.microsoft.com/office/powerpoint/2010/main" val="9659209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altLang="en-US" dirty="0">
              <a:cs typeface="Arial" pitchFamily="34" charset="0"/>
            </a:endParaRPr>
          </a:p>
        </p:txBody>
      </p:sp>
      <p:sp>
        <p:nvSpPr>
          <p:cNvPr id="4" name="Slide Number Placeholder 3"/>
          <p:cNvSpPr>
            <a:spLocks noGrp="1"/>
          </p:cNvSpPr>
          <p:nvPr>
            <p:ph type="sldNum" idx="10"/>
          </p:nvPr>
        </p:nvSpPr>
        <p:spPr/>
        <p:txBody>
          <a:bodyPr/>
          <a:lstStyle/>
          <a:p>
            <a:pPr>
              <a:buSzPct val="25000"/>
            </a:pPr>
            <a:fld id="{00000000-1234-1234-1234-123412341234}" type="slidenum">
              <a:rPr lang="en-US">
                <a:solidFill>
                  <a:schemeClr val="dk1"/>
                </a:solidFill>
                <a:latin typeface="Arial"/>
                <a:ea typeface="Arial"/>
                <a:cs typeface="Arial"/>
                <a:sym typeface="Arial"/>
              </a:rPr>
              <a:pPr>
                <a:buSzPct val="25000"/>
              </a:pPr>
              <a:t>27</a:t>
            </a:fld>
            <a:endParaRPr lang="en-US">
              <a:solidFill>
                <a:schemeClr val="dk1"/>
              </a:solidFill>
              <a:latin typeface="Arial"/>
              <a:ea typeface="Arial"/>
              <a:cs typeface="Arial"/>
              <a:sym typeface="Arial"/>
            </a:endParaRPr>
          </a:p>
        </p:txBody>
      </p:sp>
    </p:spTree>
    <p:extLst>
      <p:ext uri="{BB962C8B-B14F-4D97-AF65-F5344CB8AC3E}">
        <p14:creationId xmlns:p14="http://schemas.microsoft.com/office/powerpoint/2010/main" val="4727194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Database contents vary over time. With renewed interest today in traceability and reconstruction of a historical picture of the organization for various regulatory requirements such as HIPAA, the need to include a time series of data has become essential.</a:t>
            </a:r>
          </a:p>
          <a:p>
            <a:endParaRPr lang="en-US" altLang="en-US" dirty="0"/>
          </a:p>
          <a:p>
            <a:r>
              <a:rPr lang="en-US" altLang="en-US" dirty="0">
                <a:cs typeface="Arial" pitchFamily="34" charset="0"/>
              </a:rPr>
              <a:t>For example, in a database that contains product information, the unit price for each product may be changed as material and labor costs and market conditions change. If only the current price is required, Price can be modeled as a single-valued attribute. However, for accounting, billing, financial reporting, and other purposes, we are likely to need to preserve a history of the prices and the time period during which each was in effect.</a:t>
            </a:r>
          </a:p>
          <a:p>
            <a:pPr eaLnBrk="1" hangingPunct="1"/>
            <a:endParaRPr lang="en-US" altLang="en-US" dirty="0">
              <a:cs typeface="Arial" pitchFamily="34" charset="0"/>
            </a:endParaRPr>
          </a:p>
          <a:p>
            <a:pPr eaLnBrk="1" hangingPunct="1"/>
            <a:r>
              <a:rPr lang="en-US" altLang="en-US" dirty="0">
                <a:cs typeface="Arial" pitchFamily="34" charset="0"/>
              </a:rPr>
              <a:t>Time stamps are useful for keeping historical data. In this case, we see</a:t>
            </a:r>
            <a:r>
              <a:rPr lang="en-US" altLang="en-US" baseline="0" dirty="0">
                <a:cs typeface="Arial" pitchFamily="34" charset="0"/>
              </a:rPr>
              <a:t> a way of keeping track of price changes over time for products. As this figure shows, we can conceptualize this requirement as a series of prices and the effective date for each price. This results in the (composite) multivalued attribute named Price History, with components Price and Effective Date.</a:t>
            </a:r>
          </a:p>
          <a:p>
            <a:pPr eaLnBrk="1" hangingPunct="1"/>
            <a:endParaRPr lang="en-US" altLang="en-US" baseline="0" dirty="0">
              <a:cs typeface="Arial" pitchFamily="34" charset="0"/>
            </a:endParaRPr>
          </a:p>
          <a:p>
            <a:pPr eaLnBrk="1" hangingPunct="1"/>
            <a:r>
              <a:rPr lang="en-US" altLang="en-US" baseline="0" dirty="0">
                <a:cs typeface="Arial" pitchFamily="34" charset="0"/>
              </a:rPr>
              <a:t>Can you think of how the price history could be represented as a separate entity instead of a multivalued attribute? What would be the cardinality of the relationship between product and price history? (Answer: one-to-many).</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a:buSzPct val="25000"/>
            </a:pPr>
            <a:fld id="{00000000-1234-1234-1234-123412341234}" type="slidenum">
              <a:rPr lang="en-US">
                <a:solidFill>
                  <a:schemeClr val="dk1"/>
                </a:solidFill>
                <a:latin typeface="Arial"/>
                <a:ea typeface="Arial"/>
                <a:cs typeface="Arial"/>
                <a:sym typeface="Arial"/>
              </a:rPr>
              <a:pPr>
                <a:buSzPct val="25000"/>
              </a:pPr>
              <a:t>28</a:t>
            </a:fld>
            <a:endParaRPr lang="en-US">
              <a:solidFill>
                <a:schemeClr val="dk1"/>
              </a:solidFill>
              <a:latin typeface="Arial"/>
              <a:ea typeface="Arial"/>
              <a:cs typeface="Arial"/>
              <a:sym typeface="Arial"/>
            </a:endParaRPr>
          </a:p>
        </p:txBody>
      </p:sp>
    </p:spTree>
    <p:extLst>
      <p:ext uri="{BB962C8B-B14F-4D97-AF65-F5344CB8AC3E}">
        <p14:creationId xmlns:p14="http://schemas.microsoft.com/office/powerpoint/2010/main" val="14171877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major challenges in data modeling is to recognize and clearly represent entities that share common properties but also have </a:t>
            </a:r>
            <a:r>
              <a:rPr lang="en-US" altLang="zh-CN" dirty="0"/>
              <a:t>some </a:t>
            </a:r>
            <a:r>
              <a:rPr lang="en-US" dirty="0"/>
              <a:t>distinct properties. For this reason, the E-R model has been extended to include supertype/subtype relationships. We call it as enhanced E-R model (or EER). </a:t>
            </a:r>
          </a:p>
          <a:p>
            <a:pPr eaLnBrk="1" hangingPunct="1"/>
            <a:endParaRPr lang="en-US" altLang="en-US" dirty="0">
              <a:cs typeface="Arial" pitchFamily="34" charset="0"/>
            </a:endParaRPr>
          </a:p>
          <a:p>
            <a:pPr eaLnBrk="1" hangingPunct="1"/>
            <a:r>
              <a:rPr lang="en-US" altLang="en-US" dirty="0">
                <a:cs typeface="Arial" pitchFamily="34" charset="0"/>
              </a:rPr>
              <a:t>A </a:t>
            </a:r>
            <a:r>
              <a:rPr lang="en-US" altLang="en-US" b="1" dirty="0">
                <a:cs typeface="Arial" pitchFamily="34" charset="0"/>
              </a:rPr>
              <a:t>subtype</a:t>
            </a:r>
            <a:r>
              <a:rPr lang="en-US" altLang="en-US" dirty="0">
                <a:cs typeface="Arial" pitchFamily="34" charset="0"/>
              </a:rPr>
              <a:t> is a subgrouping of the entities in an entity type. For example, EMPLOYEE is an entity type in an organization. Three subtypes of EMPLOYEE are HOURLY EMPLOYEE, SALARIED EMPLOYEE, and CONSULTANT. In this example, EMPLOYEE is regarded as the supertype. A </a:t>
            </a:r>
            <a:r>
              <a:rPr lang="en-US" altLang="en-US" b="1" dirty="0">
                <a:cs typeface="Arial" pitchFamily="34" charset="0"/>
              </a:rPr>
              <a:t>supertype</a:t>
            </a:r>
            <a:r>
              <a:rPr lang="en-US" altLang="en-US" dirty="0">
                <a:cs typeface="Arial" pitchFamily="34" charset="0"/>
              </a:rPr>
              <a:t> is a generic entity type that has a relationship with one or more subtypes.</a:t>
            </a:r>
          </a:p>
          <a:p>
            <a:pPr eaLnBrk="1" hangingPunct="1"/>
            <a:endParaRPr lang="en-US" altLang="en-US" dirty="0">
              <a:cs typeface="Arial" pitchFamily="34" charset="0"/>
            </a:endParaRPr>
          </a:p>
          <a:p>
            <a:pPr defTabSz="931774">
              <a:defRPr/>
            </a:pPr>
            <a:r>
              <a:rPr lang="en-US" altLang="en-US" b="1" dirty="0">
                <a:cs typeface="Arial" pitchFamily="34" charset="0"/>
              </a:rPr>
              <a:t>Attribute inheritance</a:t>
            </a:r>
            <a:r>
              <a:rPr lang="en-US" altLang="en-US" dirty="0">
                <a:cs typeface="Arial" pitchFamily="34" charset="0"/>
              </a:rPr>
              <a:t> is the property by which subtype entities inherit values of all attributes and instance of all relationships of the supertype. This important property makes it unnecessary to include supertype attributes or relationships redundantly with the subtypes. In this example</a:t>
            </a:r>
            <a:r>
              <a:rPr lang="en-US" altLang="en-US" baseline="0" dirty="0">
                <a:cs typeface="Arial" pitchFamily="34" charset="0"/>
              </a:rPr>
              <a:t>, all employees have names, addresses, and hire dates. But only hourly employees have hourly rates, only salaried employees have salaries and stock options, and only consultants have contract numbers and billing rates. If we simply had an employee entity, then these special-purpose attributes would be irrelevant for many of the employees. </a:t>
            </a:r>
            <a:endParaRPr lang="en-US" dirty="0"/>
          </a:p>
        </p:txBody>
      </p:sp>
      <p:sp>
        <p:nvSpPr>
          <p:cNvPr id="4" name="Slide Number Placeholder 3"/>
          <p:cNvSpPr>
            <a:spLocks noGrp="1"/>
          </p:cNvSpPr>
          <p:nvPr>
            <p:ph type="sldNum" idx="10"/>
          </p:nvPr>
        </p:nvSpPr>
        <p:spPr/>
        <p:txBody>
          <a:bodyPr/>
          <a:lstStyle/>
          <a:p>
            <a:pPr>
              <a:buSzPct val="25000"/>
            </a:pPr>
            <a:fld id="{00000000-1234-1234-1234-123412341234}" type="slidenum">
              <a:rPr lang="en-US">
                <a:solidFill>
                  <a:schemeClr val="dk1"/>
                </a:solidFill>
                <a:latin typeface="Arial"/>
                <a:ea typeface="Arial"/>
                <a:cs typeface="Arial"/>
                <a:sym typeface="Arial"/>
              </a:rPr>
              <a:pPr>
                <a:buSzPct val="25000"/>
              </a:pPr>
              <a:t>29</a:t>
            </a:fld>
            <a:endParaRPr lang="en-US">
              <a:solidFill>
                <a:schemeClr val="dk1"/>
              </a:solidFill>
              <a:latin typeface="Arial"/>
              <a:ea typeface="Arial"/>
              <a:cs typeface="Arial"/>
              <a:sym typeface="Arial"/>
            </a:endParaRPr>
          </a:p>
        </p:txBody>
      </p:sp>
    </p:spTree>
    <p:extLst>
      <p:ext uri="{BB962C8B-B14F-4D97-AF65-F5344CB8AC3E}">
        <p14:creationId xmlns:p14="http://schemas.microsoft.com/office/powerpoint/2010/main" val="2604277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100" dirty="0">
                <a:latin typeface="Arial" panose="020B0604020202020204" pitchFamily="34" charset="0"/>
                <a:cs typeface="Arial" panose="020B0604020202020204" pitchFamily="34" charset="0"/>
              </a:rPr>
              <a:t>Designing an ERD always starts from the business rules. In fact, documenting rules and policies of an organization that govern data is exactly what data modeling is all about.  A business rule is </a:t>
            </a:r>
            <a:r>
              <a:rPr lang="en-US" altLang="en-US" sz="1100" dirty="0">
                <a:latin typeface="Arial" panose="020B0604020202020204" pitchFamily="34" charset="0"/>
                <a:ea typeface="Arial"/>
                <a:cs typeface="Arial" panose="020B0604020202020204" pitchFamily="34" charset="0"/>
                <a:sym typeface="Arial"/>
              </a:rPr>
              <a:t>a</a:t>
            </a:r>
            <a:r>
              <a:rPr lang="en-US" sz="1100" dirty="0">
                <a:latin typeface="Arial" panose="020B0604020202020204" pitchFamily="34" charset="0"/>
                <a:ea typeface="Arial"/>
                <a:cs typeface="Arial" panose="020B0604020202020204" pitchFamily="34" charset="0"/>
                <a:sym typeface="Arial"/>
              </a:rPr>
              <a:t> statement that defines or constrains some aspect of the business. It is intended to assert business structure or to control or influence the behavior of the business. For example, the policy “every student in the university must have a faculty advisor” forces data in a database about each student to be associated with data about some student advisor.</a:t>
            </a:r>
          </a:p>
          <a:p>
            <a:endParaRPr lang="en-US" altLang="en-US" sz="1100" dirty="0">
              <a:latin typeface="Arial" panose="020B0604020202020204" pitchFamily="34" charset="0"/>
              <a:cs typeface="Arial" panose="020B0604020202020204" pitchFamily="34" charset="0"/>
              <a:sym typeface="Arial"/>
            </a:endParaRPr>
          </a:p>
          <a:p>
            <a:pPr defTabSz="931774">
              <a:defRPr/>
            </a:pPr>
            <a:r>
              <a:rPr lang="en-US" sz="1100" dirty="0">
                <a:latin typeface="Arial" panose="020B0604020202020204" pitchFamily="34" charset="0"/>
                <a:ea typeface="Arial"/>
                <a:cs typeface="Arial" panose="020B0604020202020204" pitchFamily="34" charset="0"/>
                <a:sym typeface="Arial"/>
              </a:rPr>
              <a:t>Business rules appear (possibly implicitly) in descriptions of business functions, events, policies, units, stakeholders, and other objects. These descriptions can be found in interview notes from individual and group information systems requirements collection sessions, organizational documents (e.g., personnel manuals, policies, contracts, marketing brochures, and technical instructions), and other sources. </a:t>
            </a:r>
            <a:r>
              <a:rPr lang="en-US" altLang="en-US" sz="1100" dirty="0">
                <a:latin typeface="Arial" panose="020B0604020202020204" pitchFamily="34" charset="0"/>
                <a:ea typeface="Arial"/>
                <a:cs typeface="Arial" panose="020B0604020202020204" pitchFamily="34" charset="0"/>
                <a:sym typeface="Arial"/>
              </a:rPr>
              <a:t>Gathering business rules requires good interviewing and listening skills. </a:t>
            </a:r>
          </a:p>
          <a:p>
            <a:pPr defTabSz="931774">
              <a:defRPr/>
            </a:pPr>
            <a:endParaRPr lang="en-US" sz="1100" dirty="0">
              <a:latin typeface="Arial" panose="020B0604020202020204" pitchFamily="34" charset="0"/>
              <a:ea typeface="Arial"/>
              <a:cs typeface="Arial" panose="020B0604020202020204" pitchFamily="34" charset="0"/>
              <a:sym typeface="Arial"/>
            </a:endParaRPr>
          </a:p>
          <a:p>
            <a:pPr defTabSz="931774">
              <a:defRPr/>
            </a:pPr>
            <a:r>
              <a:rPr lang="en-US" sz="1100" dirty="0">
                <a:latin typeface="Arial" panose="020B0604020202020204" pitchFamily="34" charset="0"/>
                <a:ea typeface="Arial"/>
                <a:cs typeface="Arial" panose="020B0604020202020204" pitchFamily="34" charset="0"/>
                <a:sym typeface="Arial"/>
              </a:rPr>
              <a:t>As a database analyst, you will ask questions about the who, what, when, where, why, and how of the organization. You’ll need to be persistent in clarifying initial statements of rules because initial statements may be vague or imprecise, so this is an iterative inquiry process. </a:t>
            </a:r>
            <a:r>
              <a:rPr lang="en-US" altLang="en-US" sz="1100" dirty="0">
                <a:latin typeface="Arial" panose="020B0604020202020204" pitchFamily="34" charset="0"/>
                <a:ea typeface="Arial"/>
                <a:cs typeface="Arial" panose="020B0604020202020204" pitchFamily="34" charset="0"/>
                <a:sym typeface="Arial"/>
              </a:rPr>
              <a:t>Not all business rules are implemented in a database, and it is the responsibility of the database analyst to determine which business rules can be expressed through ERD and which cannot. </a:t>
            </a:r>
          </a:p>
        </p:txBody>
      </p:sp>
      <p:sp>
        <p:nvSpPr>
          <p:cNvPr id="4" name="Slide Number Placeholder 3"/>
          <p:cNvSpPr>
            <a:spLocks noGrp="1"/>
          </p:cNvSpPr>
          <p:nvPr>
            <p:ph type="sldNum" idx="10"/>
          </p:nvPr>
        </p:nvSpPr>
        <p:spPr/>
        <p:txBody>
          <a:bodyPr/>
          <a:lstStyle/>
          <a:p>
            <a:pPr>
              <a:buSzPct val="25000"/>
            </a:pPr>
            <a:fld id="{00000000-1234-1234-1234-123412341234}" type="slidenum">
              <a:rPr lang="en-US">
                <a:solidFill>
                  <a:schemeClr val="dk1"/>
                </a:solidFill>
                <a:latin typeface="Arial"/>
                <a:ea typeface="Arial"/>
                <a:cs typeface="Arial"/>
                <a:sym typeface="Arial"/>
              </a:rPr>
              <a:pPr>
                <a:buSzPct val="25000"/>
              </a:pPr>
              <a:t>3</a:t>
            </a:fld>
            <a:endParaRPr lang="en-US"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2430174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 we know when to use a supertype/subtype relationship? Two possible scenarios:</a:t>
            </a:r>
          </a:p>
          <a:p>
            <a:r>
              <a:rPr lang="en-US" dirty="0"/>
              <a:t>1. There are attributes that apply to some (but not all) instances of an entity type. Like the EMPLOYEE entity type in the example earlier.</a:t>
            </a:r>
          </a:p>
          <a:p>
            <a:r>
              <a:rPr lang="en-US" dirty="0"/>
              <a:t>2. The instances of a subtype participate in a relationship unique to that subtype.</a:t>
            </a:r>
          </a:p>
          <a:p>
            <a:endParaRPr lang="en-US" dirty="0"/>
          </a:p>
          <a:p>
            <a:r>
              <a:rPr lang="en-US" dirty="0"/>
              <a:t>Here is an example of the use of subtype relationships that illustrates both situations. The hospital entity type PATIENT has two subtypes: OUTPATIENT and RESIDENT PATIENT. All patients have attributes of Patient ID, Patient Name and Admit Date. Also, every patient is cared for by a RESPONSIBLE PHYSICIAN who develops a treatment plan for the patient. </a:t>
            </a:r>
          </a:p>
          <a:p>
            <a:endParaRPr lang="en-US" dirty="0"/>
          </a:p>
          <a:p>
            <a:r>
              <a:rPr lang="en-US" dirty="0"/>
              <a:t>Each subtype has an attribute that is unique to that subtype. Outpatients have Checkback Date, whereas resident patients have Date Discharged. Also, resident patients have a unique relationship that assigns each patient to a bed. </a:t>
            </a:r>
          </a:p>
          <a:p>
            <a:endParaRPr lang="en-US" dirty="0"/>
          </a:p>
          <a:p>
            <a:pPr defTabSz="931774">
              <a:defRPr/>
            </a:pPr>
            <a:r>
              <a:rPr lang="en-US" b="1" dirty="0"/>
              <a:t>In developing real-world data models, how can you recognize opportunities to exploit these supertype/subtype relationships? There are two processes—generalization and specialization—that serve as mental models in developing supertype/subtype relationships.</a:t>
            </a:r>
          </a:p>
          <a:p>
            <a:endParaRPr lang="en-US" dirty="0"/>
          </a:p>
        </p:txBody>
      </p:sp>
      <p:sp>
        <p:nvSpPr>
          <p:cNvPr id="4" name="Slide Number Placeholder 3"/>
          <p:cNvSpPr>
            <a:spLocks noGrp="1"/>
          </p:cNvSpPr>
          <p:nvPr>
            <p:ph type="sldNum" sz="quarter" idx="5"/>
          </p:nvPr>
        </p:nvSpPr>
        <p:spPr/>
        <p:txBody>
          <a:bodyPr/>
          <a:lstStyle/>
          <a:p>
            <a:fld id="{7B547B85-5C92-49FC-98A0-16FD07ABB6F8}" type="slidenum">
              <a:rPr lang="en-US" smtClean="0"/>
              <a:t>30</a:t>
            </a:fld>
            <a:endParaRPr lang="en-US"/>
          </a:p>
        </p:txBody>
      </p:sp>
    </p:spTree>
    <p:extLst>
      <p:ext uri="{BB962C8B-B14F-4D97-AF65-F5344CB8AC3E}">
        <p14:creationId xmlns:p14="http://schemas.microsoft.com/office/powerpoint/2010/main" val="32524178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Generalization</a:t>
            </a:r>
            <a:r>
              <a:rPr lang="en-US" dirty="0"/>
              <a:t> is the process of defining a more general entity type from a set of more specialized entity types. Thus generalization is a bottom-up process. </a:t>
            </a:r>
          </a:p>
          <a:p>
            <a:endParaRPr lang="en-US" dirty="0"/>
          </a:p>
          <a:p>
            <a:r>
              <a:rPr lang="en-US" dirty="0"/>
              <a:t>Look at this example, we identify three separate entity types: CAR, TRUCK, and MOTORCYCLE. Then, we notice that they have a number of attributes in common: Vehicle ID (identifier), Price, Engine Displacement, and Vehicle Name (with components Make and Model). So, reinforced by the presence of a common identifier and some common attributes among them, they are really a version of a more general entity type.</a:t>
            </a:r>
          </a:p>
          <a:p>
            <a:endParaRPr lang="en-US" dirty="0"/>
          </a:p>
          <a:p>
            <a:r>
              <a:rPr lang="en-US" dirty="0"/>
              <a:t>We can abstract this as the supertype named VEHICLE. The left attribute No Of Passengers of CAR entity goes to the subtype CAR entity. Similarly, the subtype TRUCK has two specific attributes: Capacity and Cab Type. </a:t>
            </a:r>
          </a:p>
          <a:p>
            <a:endParaRPr lang="en-US" dirty="0"/>
          </a:p>
          <a:p>
            <a:r>
              <a:rPr lang="en-US" dirty="0"/>
              <a:t>Notice that the entity type MOTORCYCLE is not included in the relationship. Because there is no attribute specific to motorcycles. </a:t>
            </a:r>
          </a:p>
        </p:txBody>
      </p:sp>
      <p:sp>
        <p:nvSpPr>
          <p:cNvPr id="4" name="Slide Number Placeholder 3"/>
          <p:cNvSpPr>
            <a:spLocks noGrp="1"/>
          </p:cNvSpPr>
          <p:nvPr>
            <p:ph type="sldNum" sz="quarter" idx="5"/>
          </p:nvPr>
        </p:nvSpPr>
        <p:spPr/>
        <p:txBody>
          <a:bodyPr/>
          <a:lstStyle/>
          <a:p>
            <a:fld id="{7B547B85-5C92-49FC-98A0-16FD07ABB6F8}" type="slidenum">
              <a:rPr lang="en-US" smtClean="0"/>
              <a:t>31</a:t>
            </a:fld>
            <a:endParaRPr lang="en-US"/>
          </a:p>
        </p:txBody>
      </p:sp>
    </p:spTree>
    <p:extLst>
      <p:ext uri="{BB962C8B-B14F-4D97-AF65-F5344CB8AC3E}">
        <p14:creationId xmlns:p14="http://schemas.microsoft.com/office/powerpoint/2010/main" val="7837522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Specialization </a:t>
            </a:r>
            <a:r>
              <a:rPr lang="en-US" dirty="0"/>
              <a:t>is a top-down process, the direct reverse of generalization. Suppose that we have defined an entity type with its attributes. Specialization is the process of defining one or</a:t>
            </a:r>
          </a:p>
          <a:p>
            <a:r>
              <a:rPr lang="en-US" dirty="0"/>
              <a:t>more subtypes of the supertype. Each subtype is formed based on some distinguishing characteristic, such as attributes or relationships specific to the subtype.</a:t>
            </a:r>
          </a:p>
          <a:p>
            <a:endParaRPr lang="en-US" dirty="0"/>
          </a:p>
          <a:p>
            <a:r>
              <a:rPr lang="en-US" dirty="0"/>
              <a:t>Assuming we have this entity PART. The identifier is Part No, and other attributes are Description, Qty On Hand, Location, Routing Number, and Supplier. Supplier is multivalued and composite because there may be more than one supplier with an associated unit price for a part.</a:t>
            </a:r>
          </a:p>
          <a:p>
            <a:endParaRPr lang="en-US" dirty="0"/>
          </a:p>
          <a:p>
            <a:pPr marL="174708" indent="-174708">
              <a:buFont typeface="Arial" panose="020B0604020202020204" pitchFamily="34" charset="0"/>
              <a:buChar char="•"/>
            </a:pPr>
            <a:r>
              <a:rPr lang="en-US" dirty="0"/>
              <a:t>In discussions with users, we discover that there are two possible sources for parts: Some are manufactured internally, and others are purchased from outside suppliers. Also, some parts are obtained from both sources. </a:t>
            </a:r>
          </a:p>
          <a:p>
            <a:pPr marL="174708" indent="-174708">
              <a:buFont typeface="Arial" panose="020B0604020202020204" pitchFamily="34" charset="0"/>
              <a:buChar char="•"/>
            </a:pPr>
            <a:r>
              <a:rPr lang="en-US" dirty="0"/>
              <a:t>Some of the attributes apply to all parts, regardless of source, like description, Qty On Hand, and Location. However, others depend on the source. Routing Number applies only to manufactured parts, whereas Supplier ID and Unit Price apply only to purchased parts. </a:t>
            </a:r>
          </a:p>
          <a:p>
            <a:endParaRPr lang="en-US" dirty="0"/>
          </a:p>
          <a:p>
            <a:r>
              <a:rPr lang="en-US" dirty="0"/>
              <a:t>So, PART should be specialized by defining the subtypes MANUFACTURED PART and PURCHASED PART.</a:t>
            </a:r>
          </a:p>
          <a:p>
            <a:endParaRPr lang="en-US" dirty="0"/>
          </a:p>
          <a:p>
            <a:r>
              <a:rPr lang="en-US" dirty="0"/>
              <a:t>In this revised EER, Routing Number is associated with MANUFACTURED PART. We also create a SUPPLIER entity type and an associative entity linking PURCHASED PART with SUPPLIER, which allows users to more easily associate purchased parts with their suppliers.</a:t>
            </a:r>
          </a:p>
          <a:p>
            <a:endParaRPr lang="en-US" dirty="0"/>
          </a:p>
          <a:p>
            <a:r>
              <a:rPr lang="en-US" dirty="0"/>
              <a:t>Specialization and generalization are both valuable techniques for developing supertype/subtype relationships. The technique you use at a particular time depends on several factors, such as the nature of the problem domain, previous modeling efforts, and personal preference. You should be prepared to use both approaches and to alternate back and forth as dictated by the preceding factors.</a:t>
            </a:r>
          </a:p>
        </p:txBody>
      </p:sp>
      <p:sp>
        <p:nvSpPr>
          <p:cNvPr id="4" name="Slide Number Placeholder 3"/>
          <p:cNvSpPr>
            <a:spLocks noGrp="1"/>
          </p:cNvSpPr>
          <p:nvPr>
            <p:ph type="sldNum" sz="quarter" idx="5"/>
          </p:nvPr>
        </p:nvSpPr>
        <p:spPr/>
        <p:txBody>
          <a:bodyPr/>
          <a:lstStyle/>
          <a:p>
            <a:fld id="{7B547B85-5C92-49FC-98A0-16FD07ABB6F8}" type="slidenum">
              <a:rPr lang="en-US" smtClean="0"/>
              <a:t>32</a:t>
            </a:fld>
            <a:endParaRPr lang="en-US"/>
          </a:p>
        </p:txBody>
      </p:sp>
    </p:spTree>
    <p:extLst>
      <p:ext uri="{BB962C8B-B14F-4D97-AF65-F5344CB8AC3E}">
        <p14:creationId xmlns:p14="http://schemas.microsoft.com/office/powerpoint/2010/main" val="13150062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altLang="en-US" dirty="0">
                <a:cs typeface="Arial" pitchFamily="34" charset="0"/>
              </a:rPr>
              <a:t>There are two types of constraints in supertype/subtype relationships: completeness constraint and </a:t>
            </a:r>
            <a:r>
              <a:rPr lang="en-US" altLang="en-US" dirty="0" err="1">
                <a:cs typeface="Arial" pitchFamily="34" charset="0"/>
              </a:rPr>
              <a:t>disjointness</a:t>
            </a:r>
            <a:r>
              <a:rPr lang="en-US" altLang="en-US" dirty="0">
                <a:cs typeface="Arial" pitchFamily="34" charset="0"/>
              </a:rPr>
              <a:t> constraints. </a:t>
            </a:r>
          </a:p>
          <a:p>
            <a:endParaRPr lang="en-US" dirty="0"/>
          </a:p>
          <a:p>
            <a:r>
              <a:rPr lang="en-US" dirty="0"/>
              <a:t>A </a:t>
            </a:r>
            <a:r>
              <a:rPr lang="en-US" b="1" dirty="0"/>
              <a:t>completeness constraint </a:t>
            </a:r>
            <a:r>
              <a:rPr lang="en-US" dirty="0"/>
              <a:t>addresses the question of whether an instance of a supertype must also be a member of at least one subtype. If yes, it is </a:t>
            </a:r>
            <a:r>
              <a:rPr lang="en-US" b="1" dirty="0"/>
              <a:t>total specialization</a:t>
            </a:r>
            <a:r>
              <a:rPr lang="en-US" dirty="0"/>
              <a:t>. For example, a patient must be either an outpatient or a resident patient. It is indicated by the double line extending from the PATIENT entity type to the circle. </a:t>
            </a:r>
          </a:p>
          <a:p>
            <a:endParaRPr lang="en-US" dirty="0"/>
          </a:p>
          <a:p>
            <a:r>
              <a:rPr lang="en-US" dirty="0"/>
              <a:t>In contrast, if no, we call it </a:t>
            </a:r>
            <a:r>
              <a:rPr lang="en-US" b="1" dirty="0"/>
              <a:t>partial specialization</a:t>
            </a:r>
            <a:r>
              <a:rPr lang="en-US" dirty="0"/>
              <a:t>. For instance, in our previous Vehicle example, motorcycle is a type of vehicle, but it is not represented as a subtype in the data model. So, a VEHI</a:t>
            </a:r>
            <a:r>
              <a:rPr lang="en-US" altLang="zh-CN" dirty="0"/>
              <a:t>CLE can be a CAR or a TRUCK, but does not have to be either. </a:t>
            </a:r>
            <a:endParaRPr lang="en-US" dirty="0"/>
          </a:p>
        </p:txBody>
      </p:sp>
      <p:sp>
        <p:nvSpPr>
          <p:cNvPr id="4" name="Slide Number Placeholder 3"/>
          <p:cNvSpPr>
            <a:spLocks noGrp="1"/>
          </p:cNvSpPr>
          <p:nvPr>
            <p:ph type="sldNum" sz="quarter" idx="5"/>
          </p:nvPr>
        </p:nvSpPr>
        <p:spPr/>
        <p:txBody>
          <a:bodyPr/>
          <a:lstStyle/>
          <a:p>
            <a:fld id="{7B547B85-5C92-49FC-98A0-16FD07ABB6F8}" type="slidenum">
              <a:rPr lang="en-US" smtClean="0"/>
              <a:t>33</a:t>
            </a:fld>
            <a:endParaRPr lang="en-US"/>
          </a:p>
        </p:txBody>
      </p:sp>
    </p:spTree>
    <p:extLst>
      <p:ext uri="{BB962C8B-B14F-4D97-AF65-F5344CB8AC3E}">
        <p14:creationId xmlns:p14="http://schemas.microsoft.com/office/powerpoint/2010/main" val="40251547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altLang="en-US" dirty="0">
                <a:cs typeface="Arial" pitchFamily="34" charset="0"/>
              </a:rPr>
              <a:t>A </a:t>
            </a:r>
            <a:r>
              <a:rPr lang="en-US" altLang="en-US" b="1" dirty="0" err="1">
                <a:cs typeface="Arial" pitchFamily="34" charset="0"/>
              </a:rPr>
              <a:t>disjointness</a:t>
            </a:r>
            <a:r>
              <a:rPr lang="en-US" altLang="en-US" b="1" dirty="0">
                <a:cs typeface="Arial" pitchFamily="34" charset="0"/>
              </a:rPr>
              <a:t> constraint </a:t>
            </a:r>
            <a:r>
              <a:rPr lang="en-US" altLang="en-US" dirty="0">
                <a:cs typeface="Arial" pitchFamily="34" charset="0"/>
              </a:rPr>
              <a:t>addresses whether an instance of a supertype may simultaneously be a member of more than one subtypes. </a:t>
            </a:r>
            <a:endParaRPr lang="en-US" dirty="0"/>
          </a:p>
          <a:p>
            <a:pPr defTabSz="931774">
              <a:defRPr/>
            </a:pPr>
            <a:endParaRPr lang="en-US" dirty="0"/>
          </a:p>
          <a:p>
            <a:pPr defTabSz="931774">
              <a:defRPr/>
            </a:pPr>
            <a:r>
              <a:rPr lang="en-US" altLang="en-US" dirty="0">
                <a:cs typeface="Arial" pitchFamily="34" charset="0"/>
              </a:rPr>
              <a:t>The </a:t>
            </a:r>
            <a:r>
              <a:rPr lang="en-US" altLang="en-US" b="1" dirty="0">
                <a:cs typeface="Arial" pitchFamily="34" charset="0"/>
              </a:rPr>
              <a:t>disjoint</a:t>
            </a:r>
            <a:r>
              <a:rPr lang="en-US" altLang="en-US" dirty="0">
                <a:cs typeface="Arial" pitchFamily="34" charset="0"/>
              </a:rPr>
              <a:t> rule specifies that if an entity instance of the supertype is a member of only one subtype. For example, </a:t>
            </a:r>
            <a:r>
              <a:rPr lang="en-US" altLang="en-US" baseline="0" dirty="0">
                <a:cs typeface="Arial" pitchFamily="34" charset="0"/>
              </a:rPr>
              <a:t>a</a:t>
            </a:r>
            <a:r>
              <a:rPr lang="en-US" baseline="0" dirty="0"/>
              <a:t> patient can’t be both a resident and an outpatient, at least not at the same time.</a:t>
            </a:r>
          </a:p>
          <a:p>
            <a:pPr defTabSz="931774">
              <a:defRPr/>
            </a:pPr>
            <a:endParaRPr lang="en-US" altLang="en-US" dirty="0">
              <a:cs typeface="Arial" pitchFamily="34" charset="0"/>
            </a:endParaRPr>
          </a:p>
          <a:p>
            <a:pPr defTabSz="931774">
              <a:defRPr/>
            </a:pPr>
            <a:r>
              <a:rPr lang="en-US" altLang="en-US" dirty="0">
                <a:cs typeface="Arial" pitchFamily="34" charset="0"/>
              </a:rPr>
              <a:t>The </a:t>
            </a:r>
            <a:r>
              <a:rPr lang="en-US" altLang="en-US" b="1" dirty="0">
                <a:cs typeface="Arial" pitchFamily="34" charset="0"/>
              </a:rPr>
              <a:t>overlap</a:t>
            </a:r>
            <a:r>
              <a:rPr lang="en-US" altLang="en-US" dirty="0">
                <a:cs typeface="Arial" pitchFamily="34" charset="0"/>
              </a:rPr>
              <a:t> rule specifies that an entity instance can simultaneously be a member of two (or more) subtypes. </a:t>
            </a:r>
            <a:r>
              <a:rPr lang="en-US" altLang="en-US" baseline="0" dirty="0">
                <a:cs typeface="Arial" pitchFamily="34" charset="0"/>
              </a:rPr>
              <a:t>For example, s</a:t>
            </a:r>
            <a:r>
              <a:rPr lang="en-US" baseline="0" dirty="0"/>
              <a:t>ome parts could be manufactured in-house and also purchased from external suppliers. </a:t>
            </a:r>
          </a:p>
          <a:p>
            <a:pPr defTabSz="931774">
              <a:defRPr/>
            </a:pPr>
            <a:endParaRPr lang="en-US" baseline="0" dirty="0"/>
          </a:p>
          <a:p>
            <a:r>
              <a:rPr lang="en-US" baseline="0" dirty="0"/>
              <a:t>Graphically, we</a:t>
            </a:r>
            <a:r>
              <a:rPr lang="en-US" dirty="0"/>
              <a:t> can place a letter </a:t>
            </a:r>
            <a:r>
              <a:rPr lang="en-US" i="1" dirty="0"/>
              <a:t>d </a:t>
            </a:r>
            <a:r>
              <a:rPr lang="en-US" dirty="0"/>
              <a:t>or an </a:t>
            </a:r>
            <a:r>
              <a:rPr lang="en-US" i="1" dirty="0"/>
              <a:t>o </a:t>
            </a:r>
            <a:r>
              <a:rPr lang="en-US" dirty="0"/>
              <a:t>inside the category circle to represent disjoint or overlap rules.</a:t>
            </a:r>
          </a:p>
          <a:p>
            <a:endParaRPr lang="en-US" dirty="0"/>
          </a:p>
        </p:txBody>
      </p:sp>
      <p:sp>
        <p:nvSpPr>
          <p:cNvPr id="4" name="Slide Number Placeholder 3"/>
          <p:cNvSpPr>
            <a:spLocks noGrp="1"/>
          </p:cNvSpPr>
          <p:nvPr>
            <p:ph type="sldNum" sz="quarter" idx="5"/>
          </p:nvPr>
        </p:nvSpPr>
        <p:spPr/>
        <p:txBody>
          <a:bodyPr/>
          <a:lstStyle/>
          <a:p>
            <a:fld id="{7B547B85-5C92-49FC-98A0-16FD07ABB6F8}" type="slidenum">
              <a:rPr lang="en-US" smtClean="0"/>
              <a:t>34</a:t>
            </a:fld>
            <a:endParaRPr lang="en-US"/>
          </a:p>
        </p:txBody>
      </p:sp>
    </p:spTree>
    <p:extLst>
      <p:ext uri="{BB962C8B-B14F-4D97-AF65-F5344CB8AC3E}">
        <p14:creationId xmlns:p14="http://schemas.microsoft.com/office/powerpoint/2010/main" val="36833790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need a simple mechanism to implement these rules. This can be accomplished by using a subtype discriminator. A </a:t>
            </a:r>
            <a:r>
              <a:rPr lang="en-US" b="1" dirty="0"/>
              <a:t>subtype discriminator </a:t>
            </a:r>
            <a:r>
              <a:rPr lang="en-US" dirty="0"/>
              <a:t>is an attribute of a supertype whose values determine the target subtype or subtypes.</a:t>
            </a:r>
          </a:p>
          <a:p>
            <a:endParaRPr lang="en-US" dirty="0"/>
          </a:p>
          <a:p>
            <a:r>
              <a:rPr lang="en-US" dirty="0"/>
              <a:t>For the disjoint rule, we add the attribute Employee Type as the subtype discriminator, and it can have three possible values, one for each subtype.</a:t>
            </a:r>
          </a:p>
          <a:p>
            <a:endParaRPr lang="en-US" dirty="0"/>
          </a:p>
          <a:p>
            <a:r>
              <a:rPr lang="en-US" dirty="0"/>
              <a:t>When subtypes overlap, a slightly modified approach must be applied for the subtype discriminator. As illustrated in this example, a new attribute named Part Type has been added to PART. Part Type is a composite attribute with components Manufactured? and Purchased? Each of these attributes is a Boolean variable, Yes or No, 1 or 0, or True or False. So, there are three possible scenarios:</a:t>
            </a:r>
          </a:p>
          <a:p>
            <a:endParaRPr lang="en-US" dirty="0"/>
          </a:p>
          <a:p>
            <a:pPr marL="232943" indent="-232943">
              <a:buAutoNum type="arabicParenR"/>
            </a:pPr>
            <a:r>
              <a:rPr lang="en-US" dirty="0"/>
              <a:t>Manufactured = “Y” and Purchased</a:t>
            </a:r>
            <a:r>
              <a:rPr lang="en-US" baseline="0" dirty="0"/>
              <a:t> = “Y”</a:t>
            </a:r>
          </a:p>
          <a:p>
            <a:pPr marL="232943" indent="-232943">
              <a:buAutoNum type="arabicParenR"/>
            </a:pPr>
            <a:r>
              <a:rPr lang="en-US" baseline="0" dirty="0"/>
              <a:t>Manufactured = “Y” and Purchased = “N”</a:t>
            </a:r>
          </a:p>
          <a:p>
            <a:pPr marL="232943" indent="-232943">
              <a:buAutoNum type="arabicParenR"/>
            </a:pPr>
            <a:r>
              <a:rPr lang="en-US" baseline="0" dirty="0"/>
              <a:t>Manufactured = “N” and Purchased = “Y”</a:t>
            </a:r>
          </a:p>
          <a:p>
            <a:pPr marL="232943" indent="-232943">
              <a:buAutoNum type="arabicParenR"/>
            </a:pPr>
            <a:endParaRPr lang="en-US" baseline="0" dirty="0"/>
          </a:p>
          <a:p>
            <a:r>
              <a:rPr lang="en-US" baseline="0" dirty="0"/>
              <a:t>Note that it is impossible for th</a:t>
            </a:r>
            <a:r>
              <a:rPr lang="en-US" altLang="zh-CN" baseline="0" dirty="0"/>
              <a:t>e</a:t>
            </a:r>
            <a:r>
              <a:rPr lang="en-US" baseline="0" dirty="0"/>
              <a:t> scenario: Manufactured = “N” and Purchased = “N”. Because of the total specialization rule. At least one of these have to be “Y”.</a:t>
            </a:r>
            <a:endParaRPr lang="en-US" dirty="0"/>
          </a:p>
          <a:p>
            <a:endParaRPr lang="en-US" dirty="0"/>
          </a:p>
        </p:txBody>
      </p:sp>
      <p:sp>
        <p:nvSpPr>
          <p:cNvPr id="4" name="Slide Number Placeholder 3"/>
          <p:cNvSpPr>
            <a:spLocks noGrp="1"/>
          </p:cNvSpPr>
          <p:nvPr>
            <p:ph type="sldNum" sz="quarter" idx="5"/>
          </p:nvPr>
        </p:nvSpPr>
        <p:spPr/>
        <p:txBody>
          <a:bodyPr/>
          <a:lstStyle/>
          <a:p>
            <a:fld id="{7B547B85-5C92-49FC-98A0-16FD07ABB6F8}" type="slidenum">
              <a:rPr lang="en-US" smtClean="0"/>
              <a:t>35</a:t>
            </a:fld>
            <a:endParaRPr lang="en-US"/>
          </a:p>
        </p:txBody>
      </p:sp>
    </p:spTree>
    <p:extLst>
      <p:ext uri="{BB962C8B-B14F-4D97-AF65-F5344CB8AC3E}">
        <p14:creationId xmlns:p14="http://schemas.microsoft.com/office/powerpoint/2010/main" val="979017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also possible for any of the subtypes in these examples to have other subtypes defined on it (in which case, the subtype becomes a supertype for the newly defined subtypes). A supertype/subtype hierarchy is a hierarchical arrangement of supertypes and subtypes, where each subtype has only one supertype. </a:t>
            </a:r>
          </a:p>
          <a:p>
            <a:endParaRPr lang="en-US" dirty="0"/>
          </a:p>
          <a:p>
            <a:pPr eaLnBrk="1" hangingPunct="1"/>
            <a:r>
              <a:rPr lang="en-US" altLang="en-US" dirty="0">
                <a:cs typeface="Arial" pitchFamily="34" charset="0"/>
              </a:rPr>
              <a:t>Supertype/subtype hierarchies</a:t>
            </a:r>
            <a:r>
              <a:rPr lang="en-US" altLang="en-US" baseline="0" dirty="0">
                <a:cs typeface="Arial" pitchFamily="34" charset="0"/>
              </a:rPr>
              <a:t> can be as deep as we want them to be. Here we see that faculty is a type of employee which is a type of person.</a:t>
            </a:r>
          </a:p>
          <a:p>
            <a:pPr eaLnBrk="1" hangingPunct="1"/>
            <a:endParaRPr lang="en-US" altLang="en-US" baseline="0" dirty="0">
              <a:cs typeface="Arial" pitchFamily="34" charset="0"/>
            </a:endParaRPr>
          </a:p>
          <a:p>
            <a:pPr eaLnBrk="1" hangingPunct="1"/>
            <a:r>
              <a:rPr lang="en-US" altLang="en-US" baseline="0" dirty="0">
                <a:cs typeface="Arial" pitchFamily="34" charset="0"/>
              </a:rPr>
              <a:t>Let’s look at some questions for practice. </a:t>
            </a:r>
          </a:p>
          <a:p>
            <a:pPr eaLnBrk="1" hangingPunct="1"/>
            <a:endParaRPr lang="en-US" altLang="en-US" baseline="0" dirty="0">
              <a:cs typeface="Arial" pitchFamily="34" charset="0"/>
            </a:endParaRPr>
          </a:p>
          <a:p>
            <a:pPr eaLnBrk="1" hangingPunct="1"/>
            <a:r>
              <a:rPr lang="en-US" altLang="en-US" dirty="0">
                <a:cs typeface="Arial" pitchFamily="34" charset="0"/>
              </a:rPr>
              <a:t>Question: Note here that a</a:t>
            </a:r>
            <a:r>
              <a:rPr lang="en-US" altLang="en-US" baseline="0" dirty="0">
                <a:cs typeface="Arial" pitchFamily="34" charset="0"/>
              </a:rPr>
              <a:t> person must be either an employee, alumnus, or student. Is it possible for a person to be both an employee and a student? Why or why not?</a:t>
            </a:r>
          </a:p>
          <a:p>
            <a:pPr eaLnBrk="1" hangingPunct="1"/>
            <a:r>
              <a:rPr lang="en-US" altLang="en-US" baseline="0" dirty="0">
                <a:cs typeface="Arial" pitchFamily="34" charset="0"/>
              </a:rPr>
              <a:t>Answer: Yes, because of the overlap rule.</a:t>
            </a:r>
          </a:p>
          <a:p>
            <a:pPr eaLnBrk="1" hangingPunct="1"/>
            <a:r>
              <a:rPr lang="en-US" altLang="en-US" dirty="0">
                <a:cs typeface="Arial" pitchFamily="34" charset="0"/>
              </a:rPr>
              <a:t>Question: Can you envision what the Person’s subtype discriminator would be?</a:t>
            </a:r>
          </a:p>
          <a:p>
            <a:pPr eaLnBrk="1" hangingPunct="1"/>
            <a:r>
              <a:rPr lang="en-US" altLang="en-US" dirty="0">
                <a:cs typeface="Arial" pitchFamily="34" charset="0"/>
              </a:rPr>
              <a:t>Answer: It has</a:t>
            </a:r>
            <a:r>
              <a:rPr lang="en-US" altLang="en-US" baseline="0" dirty="0">
                <a:cs typeface="Arial" pitchFamily="34" charset="0"/>
              </a:rPr>
              <a:t> to be a composite attribute.</a:t>
            </a:r>
          </a:p>
          <a:p>
            <a:pPr eaLnBrk="1" hangingPunct="1"/>
            <a:endParaRPr lang="en-US" altLang="en-US" baseline="0" dirty="0">
              <a:cs typeface="Arial" pitchFamily="34" charset="0"/>
            </a:endParaRPr>
          </a:p>
          <a:p>
            <a:pPr eaLnBrk="1" hangingPunct="1"/>
            <a:r>
              <a:rPr lang="en-US" altLang="en-US" baseline="0" dirty="0">
                <a:cs typeface="Arial" pitchFamily="34" charset="0"/>
              </a:rPr>
              <a:t>Question: Is it possible for an employee to be something other than Faculty or Staff? Why or why not?</a:t>
            </a:r>
          </a:p>
          <a:p>
            <a:pPr eaLnBrk="1" hangingPunct="1"/>
            <a:r>
              <a:rPr lang="en-US" altLang="en-US" baseline="0" dirty="0">
                <a:cs typeface="Arial" pitchFamily="34" charset="0"/>
              </a:rPr>
              <a:t>Answer: Yes, because of partial specialization.</a:t>
            </a:r>
          </a:p>
          <a:p>
            <a:pPr eaLnBrk="1" hangingPunct="1"/>
            <a:r>
              <a:rPr lang="en-US" altLang="en-US" baseline="0" dirty="0">
                <a:cs typeface="Arial" pitchFamily="34" charset="0"/>
              </a:rPr>
              <a:t>Question: Is it possible for an employee to be both faculty and staff?</a:t>
            </a:r>
          </a:p>
          <a:p>
            <a:pPr eaLnBrk="1" hangingPunct="1"/>
            <a:r>
              <a:rPr lang="en-US" altLang="en-US" baseline="0" dirty="0">
                <a:cs typeface="Arial" pitchFamily="34" charset="0"/>
              </a:rPr>
              <a:t>Answer: No, because of disjoint (not overlap) under Employee.</a:t>
            </a:r>
          </a:p>
          <a:p>
            <a:pPr eaLnBrk="1" hangingPunct="1"/>
            <a:endParaRPr lang="en-US" altLang="en-US" baseline="0" dirty="0">
              <a:cs typeface="Arial" pitchFamily="34" charset="0"/>
            </a:endParaRPr>
          </a:p>
          <a:p>
            <a:pPr eaLnBrk="1" hangingPunct="1"/>
            <a:r>
              <a:rPr lang="en-US" altLang="en-US" baseline="0" dirty="0">
                <a:cs typeface="Arial" pitchFamily="34" charset="0"/>
              </a:rPr>
              <a:t>Question: Is it possible for a staff member to also be a graduate student?</a:t>
            </a:r>
          </a:p>
          <a:p>
            <a:pPr eaLnBrk="1" hangingPunct="1"/>
            <a:r>
              <a:rPr lang="en-US" altLang="en-US" baseline="0" dirty="0">
                <a:cs typeface="Arial" pitchFamily="34" charset="0"/>
              </a:rPr>
              <a:t>Answer: Yes, because of the overlap rule under PERSON. </a:t>
            </a:r>
          </a:p>
          <a:p>
            <a:pPr eaLnBrk="1" hangingPunct="1"/>
            <a:endParaRPr lang="en-US" altLang="en-US" baseline="0" dirty="0">
              <a:cs typeface="Arial" pitchFamily="34" charset="0"/>
            </a:endParaRPr>
          </a:p>
          <a:p>
            <a:pPr eaLnBrk="1" hangingPunct="1"/>
            <a:r>
              <a:rPr lang="en-US" altLang="en-US" baseline="0" dirty="0">
                <a:cs typeface="Arial" pitchFamily="34" charset="0"/>
              </a:rPr>
              <a:t>Question: Is it possible for someone to have more than one degree from this university?</a:t>
            </a:r>
          </a:p>
          <a:p>
            <a:pPr eaLnBrk="1" hangingPunct="1"/>
            <a:r>
              <a:rPr lang="en-US" altLang="en-US" baseline="0" dirty="0">
                <a:cs typeface="Arial" pitchFamily="34" charset="0"/>
              </a:rPr>
              <a:t>Answer: Yes, because Degree is a multivalued attribute.</a:t>
            </a:r>
            <a:endParaRPr lang="en-US" dirty="0"/>
          </a:p>
          <a:p>
            <a:endParaRPr lang="en-US" dirty="0"/>
          </a:p>
        </p:txBody>
      </p:sp>
      <p:sp>
        <p:nvSpPr>
          <p:cNvPr id="4" name="Slide Number Placeholder 3"/>
          <p:cNvSpPr>
            <a:spLocks noGrp="1"/>
          </p:cNvSpPr>
          <p:nvPr>
            <p:ph type="sldNum" sz="quarter" idx="5"/>
          </p:nvPr>
        </p:nvSpPr>
        <p:spPr/>
        <p:txBody>
          <a:bodyPr/>
          <a:lstStyle/>
          <a:p>
            <a:fld id="{7B547B85-5C92-49FC-98A0-16FD07ABB6F8}" type="slidenum">
              <a:rPr lang="en-US" smtClean="0"/>
              <a:t>36</a:t>
            </a:fld>
            <a:endParaRPr lang="en-US"/>
          </a:p>
        </p:txBody>
      </p:sp>
    </p:spTree>
    <p:extLst>
      <p:ext uri="{BB962C8B-B14F-4D97-AF65-F5344CB8AC3E}">
        <p14:creationId xmlns:p14="http://schemas.microsoft.com/office/powerpoint/2010/main" val="27968268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different ways to develop an ERD or EER. Here is a suggested process. </a:t>
            </a:r>
          </a:p>
        </p:txBody>
      </p:sp>
      <p:sp>
        <p:nvSpPr>
          <p:cNvPr id="4" name="Slide Number Placeholder 3"/>
          <p:cNvSpPr>
            <a:spLocks noGrp="1"/>
          </p:cNvSpPr>
          <p:nvPr>
            <p:ph type="sldNum" sz="quarter" idx="5"/>
          </p:nvPr>
        </p:nvSpPr>
        <p:spPr/>
        <p:txBody>
          <a:bodyPr/>
          <a:lstStyle/>
          <a:p>
            <a:fld id="{7B547B85-5C92-49FC-98A0-16FD07ABB6F8}" type="slidenum">
              <a:rPr lang="en-US" smtClean="0"/>
              <a:t>37</a:t>
            </a:fld>
            <a:endParaRPr lang="en-US"/>
          </a:p>
        </p:txBody>
      </p:sp>
    </p:spTree>
    <p:extLst>
      <p:ext uri="{BB962C8B-B14F-4D97-AF65-F5344CB8AC3E}">
        <p14:creationId xmlns:p14="http://schemas.microsoft.com/office/powerpoint/2010/main" val="3781858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5887">
              <a:defRPr/>
            </a:pPr>
            <a:r>
              <a:rPr lang="en-US" dirty="0">
                <a:latin typeface="Times New Roman" pitchFamily="18" charset="0"/>
                <a:ea typeface="Arial"/>
                <a:cs typeface="Arial" charset="0"/>
                <a:sym typeface="Arial"/>
              </a:rPr>
              <a:t>Data objects must be named and defined before they can be used unambiguously in a model of organizational data. Data names refer to the names of entities, their attributes, and their relationships, which are the data objects. These names should be meaningful to the business interests and operations. In a sense, data names should be “self-documenting”, which means they should “obviously” capture the essence of the data object. It also needs to be uniquely identified, readable, composed of words that everyone understands, repeatable, and written in standard syntax.</a:t>
            </a:r>
          </a:p>
          <a:p>
            <a:pPr defTabSz="465887">
              <a:defRPr/>
            </a:pPr>
            <a:endParaRPr lang="en-US" altLang="en-US" dirty="0">
              <a:latin typeface="Times New Roman" pitchFamily="18" charset="0"/>
              <a:cs typeface="Arial" charset="0"/>
              <a:sym typeface="Arial"/>
            </a:endParaRPr>
          </a:p>
          <a:p>
            <a:pPr defTabSz="465887">
              <a:defRPr/>
            </a:pPr>
            <a:r>
              <a:rPr lang="en-US" altLang="en-US" dirty="0">
                <a:latin typeface="Times New Roman" pitchFamily="18" charset="0"/>
                <a:cs typeface="Arial" charset="0"/>
                <a:sym typeface="Arial"/>
              </a:rPr>
              <a:t>Academic research (</a:t>
            </a:r>
            <a:r>
              <a:rPr lang="en-US" altLang="en-US" dirty="0" err="1">
                <a:latin typeface="Times New Roman" pitchFamily="18" charset="0"/>
                <a:cs typeface="Arial" charset="0"/>
                <a:sym typeface="Arial"/>
              </a:rPr>
              <a:t>Salin</a:t>
            </a:r>
            <a:r>
              <a:rPr lang="en-US" altLang="en-US" dirty="0">
                <a:latin typeface="Times New Roman" pitchFamily="18" charset="0"/>
                <a:cs typeface="Arial" charset="0"/>
                <a:sym typeface="Arial"/>
              </a:rPr>
              <a:t> 1990) suggests that we can develop data names by:</a:t>
            </a:r>
          </a:p>
          <a:p>
            <a:pPr marL="174708" indent="-174708" defTabSz="465887">
              <a:buFont typeface="Arial" panose="020B0604020202020204" pitchFamily="34" charset="0"/>
              <a:buChar char="•"/>
              <a:defRPr/>
            </a:pPr>
            <a:r>
              <a:rPr lang="en-US" altLang="en-US" dirty="0">
                <a:latin typeface="Times New Roman" pitchFamily="18" charset="0"/>
                <a:cs typeface="Arial" charset="0"/>
                <a:sym typeface="Arial"/>
              </a:rPr>
              <a:t>Preparing a definition of the data;</a:t>
            </a:r>
          </a:p>
          <a:p>
            <a:pPr marL="174708" indent="-174708" defTabSz="465887">
              <a:buFont typeface="Arial" panose="020B0604020202020204" pitchFamily="34" charset="0"/>
              <a:buChar char="•"/>
              <a:defRPr/>
            </a:pPr>
            <a:r>
              <a:rPr lang="en-US" altLang="en-US" dirty="0">
                <a:latin typeface="Times New Roman" pitchFamily="18" charset="0"/>
                <a:cs typeface="Arial" charset="0"/>
                <a:sym typeface="Arial"/>
              </a:rPr>
              <a:t>Removing insignificant or illegal words;</a:t>
            </a:r>
          </a:p>
          <a:p>
            <a:pPr marL="174708" indent="-174708" defTabSz="465887">
              <a:buFont typeface="Arial" panose="020B0604020202020204" pitchFamily="34" charset="0"/>
              <a:buChar char="•"/>
              <a:defRPr/>
            </a:pPr>
            <a:r>
              <a:rPr lang="en-US" altLang="en-US" dirty="0">
                <a:latin typeface="Times New Roman" pitchFamily="18" charset="0"/>
                <a:cs typeface="Arial" charset="0"/>
                <a:sym typeface="Arial"/>
              </a:rPr>
              <a:t>Arranging the words in a meaningful, repeatable way;</a:t>
            </a:r>
          </a:p>
          <a:p>
            <a:pPr marL="174708" indent="-174708" defTabSz="465887">
              <a:buFont typeface="Arial" panose="020B0604020202020204" pitchFamily="34" charset="0"/>
              <a:buChar char="•"/>
              <a:defRPr/>
            </a:pPr>
            <a:r>
              <a:rPr lang="en-US" altLang="en-US" dirty="0">
                <a:latin typeface="Times New Roman" pitchFamily="18" charset="0"/>
                <a:cs typeface="Arial" charset="0"/>
                <a:sym typeface="Arial"/>
              </a:rPr>
              <a:t>Assigning a standard abbreviation for each word;</a:t>
            </a:r>
          </a:p>
          <a:p>
            <a:pPr marL="174708" indent="-174708" defTabSz="465887">
              <a:buFont typeface="Arial" panose="020B0604020202020204" pitchFamily="34" charset="0"/>
              <a:buChar char="•"/>
              <a:defRPr/>
            </a:pPr>
            <a:r>
              <a:rPr lang="en-US" altLang="en-US" dirty="0">
                <a:latin typeface="Times New Roman" pitchFamily="18" charset="0"/>
                <a:cs typeface="Arial" charset="0"/>
                <a:sym typeface="Arial"/>
              </a:rPr>
              <a:t>Determining whether the name already exists and, if so, adding other qualifiers that make the name unique.</a:t>
            </a:r>
          </a:p>
          <a:p>
            <a:pPr defTabSz="465887">
              <a:defRPr/>
            </a:pPr>
            <a:endParaRPr lang="en-US" altLang="en-US" dirty="0">
              <a:latin typeface="Times New Roman" pitchFamily="18" charset="0"/>
              <a:cs typeface="Arial" charset="0"/>
              <a:sym typeface="Arial"/>
            </a:endParaRPr>
          </a:p>
        </p:txBody>
      </p:sp>
      <p:sp>
        <p:nvSpPr>
          <p:cNvPr id="4" name="Slide Number Placeholder 3"/>
          <p:cNvSpPr>
            <a:spLocks noGrp="1"/>
          </p:cNvSpPr>
          <p:nvPr>
            <p:ph type="sldNum" idx="10"/>
          </p:nvPr>
        </p:nvSpPr>
        <p:spPr/>
        <p:txBody>
          <a:bodyPr/>
          <a:lstStyle/>
          <a:p>
            <a:pPr>
              <a:buSzPct val="25000"/>
            </a:pPr>
            <a:fld id="{00000000-1234-1234-1234-123412341234}" type="slidenum">
              <a:rPr lang="en-US">
                <a:solidFill>
                  <a:schemeClr val="dk1"/>
                </a:solidFill>
                <a:latin typeface="Arial"/>
                <a:ea typeface="Arial"/>
                <a:cs typeface="Arial"/>
                <a:sym typeface="Arial"/>
              </a:rPr>
              <a:pPr>
                <a:buSzPct val="25000"/>
              </a:pPr>
              <a:t>4</a:t>
            </a:fld>
            <a:endParaRPr lang="en-US">
              <a:solidFill>
                <a:schemeClr val="dk1"/>
              </a:solidFill>
              <a:latin typeface="Arial"/>
              <a:ea typeface="Arial"/>
              <a:cs typeface="Arial"/>
              <a:sym typeface="Arial"/>
            </a:endParaRPr>
          </a:p>
        </p:txBody>
      </p:sp>
    </p:spTree>
    <p:extLst>
      <p:ext uri="{BB962C8B-B14F-4D97-AF65-F5344CB8AC3E}">
        <p14:creationId xmlns:p14="http://schemas.microsoft.com/office/powerpoint/2010/main" val="3348763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cs typeface="Arial" pitchFamily="34" charset="0"/>
              </a:rPr>
              <a:t>It is difficult to obtain a universally agreed-upon data definition. So,</a:t>
            </a:r>
            <a:r>
              <a:rPr lang="en-US" altLang="en-US" baseline="0" dirty="0">
                <a:cs typeface="Arial" pitchFamily="34" charset="0"/>
              </a:rPr>
              <a:t> you may want to use multiple definitions to cover the various situations, or alternatively, use a very general definition that will cover most situations. With data definitions, as with most organizational knowledge, </a:t>
            </a:r>
            <a:r>
              <a:rPr lang="en-US" altLang="en-US" dirty="0">
                <a:latin typeface="Times New Roman" pitchFamily="18" charset="0"/>
                <a:ea typeface="Arial"/>
                <a:cs typeface="Arial" charset="0"/>
                <a:sym typeface="Arial"/>
              </a:rPr>
              <a:t>t</a:t>
            </a:r>
            <a:r>
              <a:rPr lang="en-US" dirty="0">
                <a:latin typeface="Times New Roman" pitchFamily="18" charset="0"/>
                <a:ea typeface="Arial"/>
                <a:cs typeface="Arial" charset="0"/>
                <a:sym typeface="Arial"/>
              </a:rPr>
              <a:t>he person who controls the meaning of data controls the data. Thus, the definition of data is a source of organizational power. </a:t>
            </a:r>
          </a:p>
          <a:p>
            <a:endParaRPr lang="en-US" dirty="0">
              <a:latin typeface="Times New Roman" pitchFamily="18" charset="0"/>
              <a:ea typeface="Arial"/>
              <a:cs typeface="Arial" charset="0"/>
              <a:sym typeface="Arial"/>
            </a:endParaRPr>
          </a:p>
          <a:p>
            <a:r>
              <a:rPr lang="en-US" dirty="0">
                <a:latin typeface="Times New Roman" pitchFamily="18" charset="0"/>
                <a:ea typeface="Arial"/>
                <a:cs typeface="Arial" charset="0"/>
                <a:sym typeface="Arial"/>
              </a:rPr>
              <a:t>Here are also some guidelines of what consists in a good data definition. For example, concise description of essential data meaning; gathered in conjunction with systems requirements; accompanied by diagrams; and achieved by consensus and iteratively refined. </a:t>
            </a:r>
            <a:endParaRPr lang="en-US" altLang="en-US" baseline="0" dirty="0">
              <a:cs typeface="Arial" pitchFamily="34" charset="0"/>
            </a:endParaRPr>
          </a:p>
        </p:txBody>
      </p:sp>
      <p:sp>
        <p:nvSpPr>
          <p:cNvPr id="4" name="Slide Number Placeholder 3"/>
          <p:cNvSpPr>
            <a:spLocks noGrp="1"/>
          </p:cNvSpPr>
          <p:nvPr>
            <p:ph type="sldNum" idx="10"/>
          </p:nvPr>
        </p:nvSpPr>
        <p:spPr/>
        <p:txBody>
          <a:bodyPr/>
          <a:lstStyle/>
          <a:p>
            <a:pPr>
              <a:buSzPct val="25000"/>
            </a:pPr>
            <a:fld id="{00000000-1234-1234-1234-123412341234}" type="slidenum">
              <a:rPr lang="en-US">
                <a:solidFill>
                  <a:schemeClr val="dk1"/>
                </a:solidFill>
                <a:latin typeface="Arial"/>
                <a:ea typeface="Arial"/>
                <a:cs typeface="Arial"/>
                <a:sym typeface="Arial"/>
              </a:rPr>
              <a:pPr>
                <a:buSzPct val="25000"/>
              </a:pPr>
              <a:t>5</a:t>
            </a:fld>
            <a:endParaRPr lang="en-US">
              <a:solidFill>
                <a:schemeClr val="dk1"/>
              </a:solidFill>
              <a:latin typeface="Arial"/>
              <a:ea typeface="Arial"/>
              <a:cs typeface="Arial"/>
              <a:sym typeface="Arial"/>
            </a:endParaRPr>
          </a:p>
        </p:txBody>
      </p:sp>
    </p:spTree>
    <p:extLst>
      <p:ext uri="{BB962C8B-B14F-4D97-AF65-F5344CB8AC3E}">
        <p14:creationId xmlns:p14="http://schemas.microsoft.com/office/powerpoint/2010/main" val="1700257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5887">
              <a:defRPr/>
            </a:pPr>
            <a:r>
              <a:rPr lang="en-US" dirty="0">
                <a:solidFill>
                  <a:srgbClr val="000000"/>
                </a:solidFill>
              </a:rPr>
              <a:t>An entity is a person, a place, an object, an event, or a concept in the user environment about which the organization wishes to maintain data. </a:t>
            </a:r>
            <a:endParaRPr lang="en-US" altLang="en-US" dirty="0">
              <a:cs typeface="Arial" pitchFamily="34" charset="0"/>
            </a:endParaRPr>
          </a:p>
          <a:p>
            <a:pPr defTabSz="465887">
              <a:defRPr/>
            </a:pPr>
            <a:endParaRPr lang="en-US" altLang="en-US" dirty="0">
              <a:cs typeface="Arial" pitchFamily="34" charset="0"/>
            </a:endParaRPr>
          </a:p>
          <a:p>
            <a:pPr defTabSz="465887">
              <a:defRPr/>
            </a:pPr>
            <a:r>
              <a:rPr lang="en-US" altLang="en-US" dirty="0">
                <a:cs typeface="Arial" pitchFamily="34" charset="0"/>
              </a:rPr>
              <a:t>It is important to distinguish an entity instance from an entity type. For example,</a:t>
            </a:r>
            <a:r>
              <a:rPr lang="en-US" altLang="en-US" baseline="0" dirty="0">
                <a:cs typeface="Arial" pitchFamily="34" charset="0"/>
              </a:rPr>
              <a:t> an entity may be a particular person. But the entity type is “Person” as a concept. When you develop E-R diagrams, the boxes represent entity types, not entity instances. Although we use the word “entity” when describing E-R diagrams, what we are really talking about is “entity types”.</a:t>
            </a:r>
          </a:p>
          <a:p>
            <a:pPr defTabSz="465887">
              <a:defRPr/>
            </a:pPr>
            <a:endParaRPr lang="en-US" altLang="en-US" baseline="0" dirty="0">
              <a:cs typeface="Arial" pitchFamily="34" charset="0"/>
            </a:endParaRPr>
          </a:p>
          <a:p>
            <a:pPr defTabSz="465887">
              <a:defRPr/>
            </a:pPr>
            <a:r>
              <a:rPr lang="en-US" altLang="en-US" dirty="0">
                <a:cs typeface="Arial" pitchFamily="34" charset="0"/>
              </a:rPr>
              <a:t>Look at this example, </a:t>
            </a:r>
            <a:r>
              <a:rPr lang="en-US" altLang="en-US" baseline="0" dirty="0">
                <a:cs typeface="Arial" pitchFamily="34" charset="0"/>
              </a:rPr>
              <a:t>the entity type is EMPLOYEE. It has several attributes represented in the first column, along with its data type. By contrast, the third and fourth columns represent two entity instances. These would be actual records (or rows) in the final database table that implements this entity type.</a:t>
            </a:r>
            <a:endParaRPr lang="en-US" altLang="en-US" dirty="0">
              <a:cs typeface="Arial" pitchFamily="34" charset="0"/>
            </a:endParaRPr>
          </a:p>
          <a:p>
            <a:pPr defTabSz="465887">
              <a:defRPr/>
            </a:pPr>
            <a:endParaRPr lang="en-US" altLang="en-US" dirty="0">
              <a:cs typeface="Arial" pitchFamily="34" charset="0"/>
            </a:endParaRPr>
          </a:p>
        </p:txBody>
      </p:sp>
      <p:sp>
        <p:nvSpPr>
          <p:cNvPr id="4" name="Slide Number Placeholder 3"/>
          <p:cNvSpPr>
            <a:spLocks noGrp="1"/>
          </p:cNvSpPr>
          <p:nvPr>
            <p:ph type="sldNum" idx="10"/>
          </p:nvPr>
        </p:nvSpPr>
        <p:spPr/>
        <p:txBody>
          <a:bodyPr/>
          <a:lstStyle/>
          <a:p>
            <a:pPr>
              <a:buSzPct val="25000"/>
            </a:pPr>
            <a:fld id="{00000000-1234-1234-1234-123412341234}" type="slidenum">
              <a:rPr lang="en-US">
                <a:solidFill>
                  <a:schemeClr val="dk1"/>
                </a:solidFill>
                <a:latin typeface="Arial"/>
                <a:ea typeface="Arial"/>
                <a:cs typeface="Arial"/>
                <a:sym typeface="Arial"/>
              </a:rPr>
              <a:pPr>
                <a:buSzPct val="25000"/>
              </a:pPr>
              <a:t>6</a:t>
            </a:fld>
            <a:endParaRPr lang="en-US">
              <a:solidFill>
                <a:schemeClr val="dk1"/>
              </a:solidFill>
              <a:latin typeface="Arial"/>
              <a:ea typeface="Arial"/>
              <a:cs typeface="Arial"/>
              <a:sym typeface="Arial"/>
            </a:endParaRPr>
          </a:p>
        </p:txBody>
      </p:sp>
    </p:spTree>
    <p:extLst>
      <p:ext uri="{BB962C8B-B14F-4D97-AF65-F5344CB8AC3E}">
        <p14:creationId xmlns:p14="http://schemas.microsoft.com/office/powerpoint/2010/main" val="3496859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5887">
              <a:defRPr/>
            </a:pPr>
            <a:r>
              <a:rPr lang="en-US" altLang="en-US" dirty="0">
                <a:cs typeface="Arial" pitchFamily="34" charset="0"/>
              </a:rPr>
              <a:t>Another common mistake people make when they are learning to draw E-R diagrams, especially if they are already familiar with data process modeling (such as data flow diagramming), is to confuse data entities with other elements of an overall information systems model. A simple rule to avoid such confusion is that a data entity will have many possible instances, each with a distinguishing characteristic, as well as one or more other descriptive pieces of data.</a:t>
            </a:r>
          </a:p>
          <a:p>
            <a:pPr defTabSz="465887">
              <a:defRPr/>
            </a:pPr>
            <a:endParaRPr lang="en-US" altLang="en-US" dirty="0">
              <a:cs typeface="Arial" pitchFamily="34" charset="0"/>
            </a:endParaRPr>
          </a:p>
          <a:p>
            <a:pPr defTabSz="465887">
              <a:defRPr/>
            </a:pPr>
            <a:r>
              <a:rPr lang="en-US" altLang="en-US" dirty="0">
                <a:cs typeface="Arial" pitchFamily="34" charset="0"/>
              </a:rPr>
              <a:t>So, users or outputs of a database system are not defined as entities in the ER model. As shown in this example, </a:t>
            </a:r>
            <a:r>
              <a:rPr lang="en-US" altLang="en-US" baseline="0" dirty="0">
                <a:cs typeface="Arial" pitchFamily="34" charset="0"/>
              </a:rPr>
              <a:t>t</a:t>
            </a:r>
            <a:r>
              <a:rPr lang="en-US" baseline="0" dirty="0"/>
              <a:t>he treasurer is a user of the system, and the expense report is an output of the system. Neither of these entities should be represented in the database or the E-R model. </a:t>
            </a:r>
          </a:p>
          <a:p>
            <a:pPr defTabSz="931774">
              <a:defRPr/>
            </a:pPr>
            <a:endParaRPr lang="en-US" baseline="0" dirty="0"/>
          </a:p>
          <a:p>
            <a:pPr defTabSz="931774">
              <a:defRPr/>
            </a:pPr>
            <a:r>
              <a:rPr lang="en-US" baseline="0" dirty="0"/>
              <a:t>Another key to understand why this ERD might be an error is the nature of the relationship names. Receives and Summarizes refer to business activities that transfer or translate data, not to simply the association of one kind of data with another kind of data. </a:t>
            </a:r>
            <a:endParaRPr lang="en-US" dirty="0"/>
          </a:p>
          <a:p>
            <a:pPr defTabSz="465887">
              <a:defRPr/>
            </a:pPr>
            <a:endParaRPr lang="en-US" altLang="en-US" dirty="0">
              <a:cs typeface="Arial" pitchFamily="34" charset="0"/>
            </a:endParaRPr>
          </a:p>
        </p:txBody>
      </p:sp>
      <p:sp>
        <p:nvSpPr>
          <p:cNvPr id="4" name="Slide Number Placeholder 3"/>
          <p:cNvSpPr>
            <a:spLocks noGrp="1"/>
          </p:cNvSpPr>
          <p:nvPr>
            <p:ph type="sldNum" idx="10"/>
          </p:nvPr>
        </p:nvSpPr>
        <p:spPr/>
        <p:txBody>
          <a:bodyPr/>
          <a:lstStyle/>
          <a:p>
            <a:pPr>
              <a:buSzPct val="25000"/>
            </a:pPr>
            <a:fld id="{00000000-1234-1234-1234-123412341234}" type="slidenum">
              <a:rPr lang="en-US">
                <a:solidFill>
                  <a:schemeClr val="dk1"/>
                </a:solidFill>
                <a:latin typeface="Arial"/>
                <a:ea typeface="Arial"/>
                <a:cs typeface="Arial"/>
                <a:sym typeface="Arial"/>
              </a:rPr>
              <a:pPr>
                <a:buSzPct val="25000"/>
              </a:pPr>
              <a:t>7</a:t>
            </a:fld>
            <a:endParaRPr lang="en-US">
              <a:solidFill>
                <a:schemeClr val="dk1"/>
              </a:solidFill>
              <a:latin typeface="Arial"/>
              <a:ea typeface="Arial"/>
              <a:cs typeface="Arial"/>
              <a:sym typeface="Arial"/>
            </a:endParaRPr>
          </a:p>
        </p:txBody>
      </p:sp>
    </p:spTree>
    <p:extLst>
      <p:ext uri="{BB962C8B-B14F-4D97-AF65-F5344CB8AC3E}">
        <p14:creationId xmlns:p14="http://schemas.microsoft.com/office/powerpoint/2010/main" val="4104326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5887">
              <a:defRPr/>
            </a:pPr>
            <a:r>
              <a:rPr lang="en-US" altLang="en-US" dirty="0">
                <a:cs typeface="Arial" pitchFamily="34" charset="0"/>
              </a:rPr>
              <a:t>In addition to general guidelines</a:t>
            </a:r>
            <a:r>
              <a:rPr lang="en-US" altLang="en-US" baseline="0" dirty="0">
                <a:cs typeface="Arial" pitchFamily="34" charset="0"/>
              </a:rPr>
              <a:t> about naming and defining data objects, there are some specific guidelines for naming and defining entity types. These are listed here.</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a:buSzPct val="25000"/>
            </a:pPr>
            <a:fld id="{00000000-1234-1234-1234-123412341234}" type="slidenum">
              <a:rPr lang="en-US">
                <a:solidFill>
                  <a:schemeClr val="dk1"/>
                </a:solidFill>
                <a:latin typeface="Arial"/>
                <a:ea typeface="Arial"/>
                <a:cs typeface="Arial"/>
                <a:sym typeface="Arial"/>
              </a:rPr>
              <a:pPr>
                <a:buSzPct val="25000"/>
              </a:pPr>
              <a:t>8</a:t>
            </a:fld>
            <a:endParaRPr lang="en-US">
              <a:solidFill>
                <a:schemeClr val="dk1"/>
              </a:solidFill>
              <a:latin typeface="Arial"/>
              <a:ea typeface="Arial"/>
              <a:cs typeface="Arial"/>
              <a:sym typeface="Arial"/>
            </a:endParaRPr>
          </a:p>
        </p:txBody>
      </p:sp>
    </p:spTree>
    <p:extLst>
      <p:ext uri="{BB962C8B-B14F-4D97-AF65-F5344CB8AC3E}">
        <p14:creationId xmlns:p14="http://schemas.microsoft.com/office/powerpoint/2010/main" val="2806812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a:ea typeface="Arial"/>
                <a:cs typeface="Arial" charset="0"/>
                <a:sym typeface="Arial"/>
              </a:rPr>
              <a:t>Most of the basic entity types to identify in an organization are classified as strong entity types. A strong entity type is one that exists independently of other entity types, so sometimes these are called “independent” entity types. In contrast, a weak entity type is an entity type whose existence depends on some other entity type, so these are sometimes called “dependent” entity types. A weak entity type has no business meaning in an ERD without the entity on which it depends. The entity type on which the weak entity type depends is called the identifying owner. </a:t>
            </a:r>
          </a:p>
          <a:p>
            <a:pPr eaLnBrk="1" hangingPunct="1"/>
            <a:endParaRPr lang="en-US" altLang="en-US" dirty="0">
              <a:cs typeface="Arial" pitchFamily="34" charset="0"/>
            </a:endParaRPr>
          </a:p>
          <a:p>
            <a:pPr eaLnBrk="1" hangingPunct="1"/>
            <a:r>
              <a:rPr lang="en-US" altLang="en-US" dirty="0">
                <a:cs typeface="Arial" pitchFamily="34" charset="0"/>
              </a:rPr>
              <a:t>One typical example is the identifying relationship between employee and the employer’s dependent. Note that the dependent’s identifier is only a partial</a:t>
            </a:r>
            <a:r>
              <a:rPr lang="en-US" altLang="en-US" baseline="0" dirty="0">
                <a:cs typeface="Arial" pitchFamily="34" charset="0"/>
              </a:rPr>
              <a:t> identifier. The full identification requires the identifying owner’s identifier as well. Also note the double lines that distinguish the weak entity and the identifying relationship. </a:t>
            </a:r>
          </a:p>
          <a:p>
            <a:pPr eaLnBrk="1" hangingPunct="1"/>
            <a:endParaRPr lang="en-US" altLang="en-US" baseline="0" dirty="0">
              <a:cs typeface="Arial" pitchFamily="34" charset="0"/>
            </a:endParaRPr>
          </a:p>
          <a:p>
            <a:pPr eaLnBrk="1" hangingPunct="1"/>
            <a:r>
              <a:rPr lang="en-US" altLang="en-US" baseline="0" dirty="0">
                <a:cs typeface="Arial" pitchFamily="34" charset="0"/>
              </a:rPr>
              <a:t>A tip to decide weak entities is that: in this example, if one employee instance is removed from the database, the associated dependent’s records are not necessary to keep in the database. In this case, Dependent is a weak entity. </a:t>
            </a:r>
          </a:p>
        </p:txBody>
      </p:sp>
      <p:sp>
        <p:nvSpPr>
          <p:cNvPr id="4" name="Slide Number Placeholder 3"/>
          <p:cNvSpPr>
            <a:spLocks noGrp="1"/>
          </p:cNvSpPr>
          <p:nvPr>
            <p:ph type="sldNum" idx="10"/>
          </p:nvPr>
        </p:nvSpPr>
        <p:spPr/>
        <p:txBody>
          <a:bodyPr/>
          <a:lstStyle/>
          <a:p>
            <a:pPr>
              <a:buSzPct val="25000"/>
            </a:pPr>
            <a:fld id="{00000000-1234-1234-1234-123412341234}" type="slidenum">
              <a:rPr lang="en-US">
                <a:solidFill>
                  <a:schemeClr val="dk1"/>
                </a:solidFill>
                <a:latin typeface="Arial"/>
                <a:ea typeface="Arial"/>
                <a:cs typeface="Arial"/>
                <a:sym typeface="Arial"/>
              </a:rPr>
              <a:pPr>
                <a:buSzPct val="25000"/>
              </a:pPr>
              <a:t>9</a:t>
            </a:fld>
            <a:endParaRPr lang="en-US">
              <a:solidFill>
                <a:schemeClr val="dk1"/>
              </a:solidFill>
              <a:latin typeface="Arial"/>
              <a:ea typeface="Arial"/>
              <a:cs typeface="Arial"/>
              <a:sym typeface="Arial"/>
            </a:endParaRPr>
          </a:p>
        </p:txBody>
      </p:sp>
    </p:spTree>
    <p:extLst>
      <p:ext uri="{BB962C8B-B14F-4D97-AF65-F5344CB8AC3E}">
        <p14:creationId xmlns:p14="http://schemas.microsoft.com/office/powerpoint/2010/main" val="2324956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FC0B93E-F868-EA4E-A257-BA83402C2BF5}" type="datetimeFigureOut">
              <a:rPr lang="en-US" smtClean="0"/>
              <a:t>1/7/2025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791E4EC-FED8-B242-87D1-B34D17881644}" type="slidenum">
              <a:rPr lang="en-US" smtClean="0"/>
              <a:t>‹#›</a:t>
            </a:fld>
            <a:endParaRPr lang="en-US"/>
          </a:p>
        </p:txBody>
      </p:sp>
    </p:spTree>
    <p:extLst>
      <p:ext uri="{BB962C8B-B14F-4D97-AF65-F5344CB8AC3E}">
        <p14:creationId xmlns:p14="http://schemas.microsoft.com/office/powerpoint/2010/main" val="3463434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FC0B93E-F868-EA4E-A257-BA83402C2BF5}" type="datetimeFigureOut">
              <a:rPr lang="en-US" smtClean="0"/>
              <a:t>1/7/2025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791E4EC-FED8-B242-87D1-B34D17881644}" type="slidenum">
              <a:rPr lang="en-US" smtClean="0"/>
              <a:t>‹#›</a:t>
            </a:fld>
            <a:endParaRPr lang="en-US"/>
          </a:p>
        </p:txBody>
      </p:sp>
    </p:spTree>
    <p:extLst>
      <p:ext uri="{BB962C8B-B14F-4D97-AF65-F5344CB8AC3E}">
        <p14:creationId xmlns:p14="http://schemas.microsoft.com/office/powerpoint/2010/main" val="3981457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FC0B93E-F868-EA4E-A257-BA83402C2BF5}" type="datetimeFigureOut">
              <a:rPr lang="en-US" smtClean="0"/>
              <a:t>1/7/2025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791E4EC-FED8-B242-87D1-B34D17881644}" type="slidenum">
              <a:rPr lang="en-US" smtClean="0"/>
              <a:t>‹#›</a:t>
            </a:fld>
            <a:endParaRPr lang="en-US"/>
          </a:p>
        </p:txBody>
      </p:sp>
    </p:spTree>
    <p:extLst>
      <p:ext uri="{BB962C8B-B14F-4D97-AF65-F5344CB8AC3E}">
        <p14:creationId xmlns:p14="http://schemas.microsoft.com/office/powerpoint/2010/main" val="2327240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705708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FC0B93E-F868-EA4E-A257-BA83402C2BF5}" type="datetimeFigureOut">
              <a:rPr lang="en-US" smtClean="0"/>
              <a:t>1/7/2025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791E4EC-FED8-B242-87D1-B34D17881644}" type="slidenum">
              <a:rPr lang="en-US" smtClean="0"/>
              <a:t>‹#›</a:t>
            </a:fld>
            <a:endParaRPr lang="en-US"/>
          </a:p>
        </p:txBody>
      </p:sp>
    </p:spTree>
    <p:extLst>
      <p:ext uri="{BB962C8B-B14F-4D97-AF65-F5344CB8AC3E}">
        <p14:creationId xmlns:p14="http://schemas.microsoft.com/office/powerpoint/2010/main" val="2493032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FC0B93E-F868-EA4E-A257-BA83402C2BF5}" type="datetimeFigureOut">
              <a:rPr lang="en-US" smtClean="0"/>
              <a:t>1/7/2025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791E4EC-FED8-B242-87D1-B34D17881644}" type="slidenum">
              <a:rPr lang="en-US" smtClean="0"/>
              <a:t>‹#›</a:t>
            </a:fld>
            <a:endParaRPr lang="en-US"/>
          </a:p>
        </p:txBody>
      </p:sp>
    </p:spTree>
    <p:extLst>
      <p:ext uri="{BB962C8B-B14F-4D97-AF65-F5344CB8AC3E}">
        <p14:creationId xmlns:p14="http://schemas.microsoft.com/office/powerpoint/2010/main" val="3415353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FC0B93E-F868-EA4E-A257-BA83402C2BF5}" type="datetimeFigureOut">
              <a:rPr lang="en-US" smtClean="0"/>
              <a:t>1/7/2025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0791E4EC-FED8-B242-87D1-B34D17881644}" type="slidenum">
              <a:rPr lang="en-US" smtClean="0"/>
              <a:t>‹#›</a:t>
            </a:fld>
            <a:endParaRPr lang="en-US"/>
          </a:p>
        </p:txBody>
      </p:sp>
    </p:spTree>
    <p:extLst>
      <p:ext uri="{BB962C8B-B14F-4D97-AF65-F5344CB8AC3E}">
        <p14:creationId xmlns:p14="http://schemas.microsoft.com/office/powerpoint/2010/main" val="830493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DFC0B93E-F868-EA4E-A257-BA83402C2BF5}" type="datetimeFigureOut">
              <a:rPr lang="en-US" smtClean="0"/>
              <a:t>1/7/2025</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0791E4EC-FED8-B242-87D1-B34D17881644}" type="slidenum">
              <a:rPr lang="en-US" smtClean="0"/>
              <a:t>‹#›</a:t>
            </a:fld>
            <a:endParaRPr lang="en-US"/>
          </a:p>
        </p:txBody>
      </p:sp>
    </p:spTree>
    <p:extLst>
      <p:ext uri="{BB962C8B-B14F-4D97-AF65-F5344CB8AC3E}">
        <p14:creationId xmlns:p14="http://schemas.microsoft.com/office/powerpoint/2010/main" val="185088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DFC0B93E-F868-EA4E-A257-BA83402C2BF5}" type="datetimeFigureOut">
              <a:rPr lang="en-US" smtClean="0"/>
              <a:t>1/7/2025</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0791E4EC-FED8-B242-87D1-B34D17881644}" type="slidenum">
              <a:rPr lang="en-US" smtClean="0"/>
              <a:t>‹#›</a:t>
            </a:fld>
            <a:endParaRPr lang="en-US"/>
          </a:p>
        </p:txBody>
      </p:sp>
    </p:spTree>
    <p:extLst>
      <p:ext uri="{BB962C8B-B14F-4D97-AF65-F5344CB8AC3E}">
        <p14:creationId xmlns:p14="http://schemas.microsoft.com/office/powerpoint/2010/main" val="3562739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DFC0B93E-F868-EA4E-A257-BA83402C2BF5}" type="datetimeFigureOut">
              <a:rPr lang="en-US" smtClean="0"/>
              <a:t>1/7/2025</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0791E4EC-FED8-B242-87D1-B34D17881644}" type="slidenum">
              <a:rPr lang="en-US" smtClean="0"/>
              <a:t>‹#›</a:t>
            </a:fld>
            <a:endParaRPr lang="en-US"/>
          </a:p>
        </p:txBody>
      </p:sp>
    </p:spTree>
    <p:extLst>
      <p:ext uri="{BB962C8B-B14F-4D97-AF65-F5344CB8AC3E}">
        <p14:creationId xmlns:p14="http://schemas.microsoft.com/office/powerpoint/2010/main" val="1829627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FC0B93E-F868-EA4E-A257-BA83402C2BF5}" type="datetimeFigureOut">
              <a:rPr lang="en-US" smtClean="0"/>
              <a:t>1/7/2025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0791E4EC-FED8-B242-87D1-B34D17881644}" type="slidenum">
              <a:rPr lang="en-US" smtClean="0"/>
              <a:t>‹#›</a:t>
            </a:fld>
            <a:endParaRPr lang="en-US"/>
          </a:p>
        </p:txBody>
      </p:sp>
    </p:spTree>
    <p:extLst>
      <p:ext uri="{BB962C8B-B14F-4D97-AF65-F5344CB8AC3E}">
        <p14:creationId xmlns:p14="http://schemas.microsoft.com/office/powerpoint/2010/main" val="554588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FC0B93E-F868-EA4E-A257-BA83402C2BF5}" type="datetimeFigureOut">
              <a:rPr lang="en-US" smtClean="0"/>
              <a:t>1/7/2025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0791E4EC-FED8-B242-87D1-B34D17881644}" type="slidenum">
              <a:rPr lang="en-US" smtClean="0"/>
              <a:t>‹#›</a:t>
            </a:fld>
            <a:endParaRPr lang="en-US"/>
          </a:p>
        </p:txBody>
      </p:sp>
    </p:spTree>
    <p:extLst>
      <p:ext uri="{BB962C8B-B14F-4D97-AF65-F5344CB8AC3E}">
        <p14:creationId xmlns:p14="http://schemas.microsoft.com/office/powerpoint/2010/main" val="1531925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9290" y="276841"/>
            <a:ext cx="6879252" cy="5815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9289" y="1166018"/>
            <a:ext cx="8770776" cy="555545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a:extLst>
              <a:ext uri="{FF2B5EF4-FFF2-40B4-BE49-F238E27FC236}">
                <a16:creationId xmlns:a16="http://schemas.microsoft.com/office/drawing/2014/main" id="{63B2FCC1-3232-4CFC-9C82-43D15FC9B341}"/>
              </a:ext>
            </a:extLst>
          </p:cNvPr>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028542" y="50192"/>
            <a:ext cx="2049470" cy="808224"/>
          </a:xfrm>
          <a:prstGeom prst="rect">
            <a:avLst/>
          </a:prstGeom>
          <a:noFill/>
          <a:ln>
            <a:noFill/>
          </a:ln>
        </p:spPr>
      </p:pic>
    </p:spTree>
    <p:extLst>
      <p:ext uri="{BB962C8B-B14F-4D97-AF65-F5344CB8AC3E}">
        <p14:creationId xmlns:p14="http://schemas.microsoft.com/office/powerpoint/2010/main" val="1230935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457200" rtl="0" eaLnBrk="1" latinLnBrk="0" hangingPunct="1">
        <a:spcBef>
          <a:spcPct val="0"/>
        </a:spcBef>
        <a:buNone/>
        <a:defRPr sz="3200" b="1" kern="1200">
          <a:solidFill>
            <a:schemeClr val="tx1"/>
          </a:solidFill>
          <a:latin typeface="Arial Nova" panose="020B0504020202020204" pitchFamily="34" charset="0"/>
          <a:ea typeface="+mj-ea"/>
          <a:cs typeface="+mj-cs"/>
        </a:defRPr>
      </a:lvl1pPr>
    </p:titleStyle>
    <p:bodyStyle>
      <a:lvl1pPr marL="342900" indent="-342900" algn="l" defTabSz="457200" rtl="0" eaLnBrk="1" latinLnBrk="0" hangingPunct="1">
        <a:spcBef>
          <a:spcPct val="20000"/>
        </a:spcBef>
        <a:buFont typeface="Arial"/>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microsoft.com/office/2007/relationships/hdphoto" Target="../media/hdphoto6.wdp"/></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microsoft.com/office/2007/relationships/hdphoto" Target="../media/hdphoto8.wdp"/><Relationship Id="rId5" Type="http://schemas.openxmlformats.org/officeDocument/2006/relationships/image" Target="../media/image12.png"/><Relationship Id="rId4" Type="http://schemas.microsoft.com/office/2007/relationships/hdphoto" Target="../media/hdphoto7.wdp"/></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microsoft.com/office/2007/relationships/hdphoto" Target="../media/hdphoto10.wdp"/><Relationship Id="rId5" Type="http://schemas.openxmlformats.org/officeDocument/2006/relationships/image" Target="../media/image14.png"/><Relationship Id="rId4" Type="http://schemas.microsoft.com/office/2007/relationships/hdphoto" Target="../media/hdphoto9.wdp"/></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microsoft.com/office/2007/relationships/hdphoto" Target="../media/hdphoto12.wdp"/><Relationship Id="rId5" Type="http://schemas.openxmlformats.org/officeDocument/2006/relationships/image" Target="../media/image16.png"/><Relationship Id="rId4" Type="http://schemas.microsoft.com/office/2007/relationships/hdphoto" Target="../media/hdphoto11.wdp"/></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microsoft.com/office/2007/relationships/hdphoto" Target="../media/hdphoto12.wdp"/></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microsoft.com/office/2007/relationships/hdphoto" Target="../media/hdphoto13.wdp"/></Relationships>
</file>

<file path=ppt/slides/_rels/slide17.xml.rels><?xml version="1.0" encoding="UTF-8" standalone="yes"?>
<Relationships xmlns="http://schemas.openxmlformats.org/package/2006/relationships"><Relationship Id="rId8" Type="http://schemas.microsoft.com/office/2007/relationships/hdphoto" Target="../media/hdphoto16.wdp"/><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microsoft.com/office/2007/relationships/hdphoto" Target="../media/hdphoto15.wdp"/><Relationship Id="rId5" Type="http://schemas.openxmlformats.org/officeDocument/2006/relationships/image" Target="../media/image19.png"/><Relationship Id="rId4" Type="http://schemas.microsoft.com/office/2007/relationships/hdphoto" Target="../media/hdphoto14.wdp"/></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microsoft.com/office/2007/relationships/hdphoto" Target="../media/hdphoto17.wdp"/></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microsoft.com/office/2007/relationships/hdphoto" Target="../media/hdphoto19.wdp"/><Relationship Id="rId5" Type="http://schemas.openxmlformats.org/officeDocument/2006/relationships/image" Target="../media/image23.png"/><Relationship Id="rId4" Type="http://schemas.microsoft.com/office/2007/relationships/hdphoto" Target="../media/hdphoto18.wdp"/></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microsoft.com/office/2007/relationships/hdphoto" Target="../media/hdphoto20.wdp"/></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microsoft.com/office/2007/relationships/hdphoto" Target="../media/hdphoto21.wdp"/></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microsoft.com/office/2007/relationships/hdphoto" Target="../media/hdphoto22.wdp"/></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microsoft.com/office/2007/relationships/hdphoto" Target="../media/hdphoto23.wdp"/></Relationships>
</file>

<file path=ppt/slides/_rels/slide24.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microsoft.com/office/2007/relationships/hdphoto" Target="../media/hdphoto24.wdp"/></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microsoft.com/office/2007/relationships/hdphoto" Target="../media/hdphoto25.wdp"/></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2.wdp"/></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microsoft.com/office/2007/relationships/hdphoto" Target="../media/hdphoto26.wdp"/></Relationships>
</file>

<file path=ppt/slides/_rels/slide31.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image" Target="../media/image35.png"/><Relationship Id="rId7" Type="http://schemas.openxmlformats.org/officeDocument/2006/relationships/image" Target="../media/image330.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customXml" Target="../ink/ink1.xml"/><Relationship Id="rId5" Type="http://schemas.microsoft.com/office/2007/relationships/hdphoto" Target="../media/hdphoto27.wdp"/><Relationship Id="rId4" Type="http://schemas.openxmlformats.org/officeDocument/2006/relationships/image" Target="../media/image36.png"/><Relationship Id="rId9" Type="http://schemas.openxmlformats.org/officeDocument/2006/relationships/image" Target="../media/image340.png"/></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microsoft.com/office/2007/relationships/hdphoto" Target="../media/hdphoto28.wdp"/></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microsoft.com/office/2007/relationships/hdphoto" Target="../media/hdphoto30.wdp"/><Relationship Id="rId5" Type="http://schemas.openxmlformats.org/officeDocument/2006/relationships/image" Target="../media/image43.png"/><Relationship Id="rId4" Type="http://schemas.microsoft.com/office/2007/relationships/hdphoto" Target="../media/hdphoto29.wdp"/></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microsoft.com/office/2007/relationships/hdphoto" Target="../media/hdphoto31.wdp"/></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3.wdp"/></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4.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5.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0" y="0"/>
            <a:ext cx="9169400" cy="6862836"/>
            <a:chOff x="0" y="0"/>
            <a:chExt cx="9169400" cy="6862836"/>
          </a:xfrm>
        </p:grpSpPr>
        <p:grpSp>
          <p:nvGrpSpPr>
            <p:cNvPr id="2" name="Group 1"/>
            <p:cNvGrpSpPr/>
            <p:nvPr/>
          </p:nvGrpSpPr>
          <p:grpSpPr>
            <a:xfrm>
              <a:off x="0" y="0"/>
              <a:ext cx="9169400" cy="6862836"/>
              <a:chOff x="0" y="0"/>
              <a:chExt cx="9169400" cy="6862836"/>
            </a:xfrm>
          </p:grpSpPr>
          <p:sp>
            <p:nvSpPr>
              <p:cNvPr id="12" name="Rectangle 11"/>
              <p:cNvSpPr/>
              <p:nvPr/>
            </p:nvSpPr>
            <p:spPr>
              <a:xfrm>
                <a:off x="0" y="0"/>
                <a:ext cx="9144000" cy="6862836"/>
              </a:xfrm>
              <a:prstGeom prst="rect">
                <a:avLst/>
              </a:prstGeom>
              <a:solidFill>
                <a:srgbClr val="EA6A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5" name="Straight Connector 4"/>
              <p:cNvCxnSpPr/>
              <p:nvPr/>
            </p:nvCxnSpPr>
            <p:spPr>
              <a:xfrm>
                <a:off x="25400" y="6106282"/>
                <a:ext cx="9144000" cy="0"/>
              </a:xfrm>
              <a:prstGeom prst="line">
                <a:avLst/>
              </a:prstGeom>
              <a:ln cap="rnd">
                <a:noFill/>
                <a:prstDash val="dot"/>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25400" y="5854699"/>
                <a:ext cx="9144000" cy="0"/>
              </a:xfrm>
              <a:prstGeom prst="line">
                <a:avLst/>
              </a:prstGeom>
              <a:ln cap="rnd">
                <a:noFill/>
                <a:prstDash val="dot"/>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5401" y="5979282"/>
                <a:ext cx="9143999" cy="0"/>
              </a:xfrm>
              <a:prstGeom prst="line">
                <a:avLst/>
              </a:prstGeom>
              <a:ln cap="rnd">
                <a:noFill/>
                <a:prstDash val="dot"/>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25400" y="6489700"/>
                <a:ext cx="9144000" cy="0"/>
              </a:xfrm>
              <a:prstGeom prst="line">
                <a:avLst/>
              </a:prstGeom>
              <a:ln cap="rnd">
                <a:noFill/>
                <a:prstDash val="dot"/>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25400" y="6362700"/>
                <a:ext cx="9144000" cy="0"/>
              </a:xfrm>
              <a:prstGeom prst="line">
                <a:avLst/>
              </a:prstGeom>
              <a:ln cap="rnd">
                <a:no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25400" y="6238118"/>
                <a:ext cx="9144000" cy="0"/>
              </a:xfrm>
              <a:prstGeom prst="line">
                <a:avLst/>
              </a:prstGeom>
              <a:ln cap="rnd">
                <a:noFill/>
                <a:prstDash val="dot"/>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250976" y="684143"/>
                <a:ext cx="2565400" cy="5842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pic>
            <p:nvPicPr>
              <p:cNvPr id="56" name="Picture 55" descr="Untitled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976" y="176800"/>
                <a:ext cx="3194304" cy="560832"/>
              </a:xfrm>
              <a:prstGeom prst="rect">
                <a:avLst/>
              </a:prstGeom>
              <a:ln>
                <a:noFill/>
              </a:ln>
            </p:spPr>
          </p:pic>
          <p:pic>
            <p:nvPicPr>
              <p:cNvPr id="57" name="Picture 56" descr="Untitle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976" y="587115"/>
                <a:ext cx="2645664" cy="719328"/>
              </a:xfrm>
              <a:prstGeom prst="rect">
                <a:avLst/>
              </a:prstGeom>
              <a:ln>
                <a:noFill/>
              </a:ln>
            </p:spPr>
          </p:pic>
        </p:grpSp>
        <p:cxnSp>
          <p:nvCxnSpPr>
            <p:cNvPr id="16" name="Straight Connector 15"/>
            <p:cNvCxnSpPr/>
            <p:nvPr/>
          </p:nvCxnSpPr>
          <p:spPr>
            <a:xfrm>
              <a:off x="25400" y="6106282"/>
              <a:ext cx="9144000" cy="0"/>
            </a:xfrm>
            <a:prstGeom prst="line">
              <a:avLst/>
            </a:prstGeom>
            <a:ln w="25400" cap="rnd">
              <a:solidFill>
                <a:schemeClr val="bg1"/>
              </a:solidFill>
              <a:prstDash val="dot"/>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25400" y="5854699"/>
              <a:ext cx="9144000" cy="0"/>
            </a:xfrm>
            <a:prstGeom prst="line">
              <a:avLst/>
            </a:prstGeom>
            <a:ln w="25400" cap="rnd">
              <a:solidFill>
                <a:schemeClr val="bg1"/>
              </a:solidFill>
              <a:prstDash val="dot"/>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25401" y="5979282"/>
              <a:ext cx="9143999" cy="0"/>
            </a:xfrm>
            <a:prstGeom prst="line">
              <a:avLst/>
            </a:prstGeom>
            <a:ln w="25400" cap="rnd">
              <a:solidFill>
                <a:schemeClr val="bg1"/>
              </a:solidFill>
              <a:prstDash val="dot"/>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25400" y="6489700"/>
              <a:ext cx="9144000" cy="0"/>
            </a:xfrm>
            <a:prstGeom prst="line">
              <a:avLst/>
            </a:prstGeom>
            <a:ln w="25400" cap="rnd">
              <a:solidFill>
                <a:schemeClr val="bg1"/>
              </a:solidFill>
              <a:prstDash val="dot"/>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5400" y="6362700"/>
              <a:ext cx="9144000" cy="0"/>
            </a:xfrm>
            <a:prstGeom prst="line">
              <a:avLst/>
            </a:prstGeom>
            <a:ln w="25400" cap="rnd">
              <a:solidFill>
                <a:schemeClr val="bg1"/>
              </a:solidFill>
              <a:prstDash val="dot"/>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25400" y="6238118"/>
              <a:ext cx="9144000" cy="0"/>
            </a:xfrm>
            <a:prstGeom prst="line">
              <a:avLst/>
            </a:prstGeom>
            <a:ln w="25400" cap="rnd">
              <a:solidFill>
                <a:schemeClr val="bg1"/>
              </a:solidFill>
              <a:prstDash val="dot"/>
            </a:ln>
          </p:spPr>
          <p:style>
            <a:lnRef idx="2">
              <a:schemeClr val="accent1"/>
            </a:lnRef>
            <a:fillRef idx="0">
              <a:schemeClr val="accent1"/>
            </a:fillRef>
            <a:effectRef idx="1">
              <a:schemeClr val="accent1"/>
            </a:effectRef>
            <a:fontRef idx="minor">
              <a:schemeClr val="tx1"/>
            </a:fontRef>
          </p:style>
        </p:cxnSp>
      </p:grpSp>
      <p:sp>
        <p:nvSpPr>
          <p:cNvPr id="3" name="Title 2"/>
          <p:cNvSpPr>
            <a:spLocks noGrp="1"/>
          </p:cNvSpPr>
          <p:nvPr>
            <p:ph type="ctrTitle"/>
          </p:nvPr>
        </p:nvSpPr>
        <p:spPr>
          <a:xfrm>
            <a:off x="0" y="1939925"/>
            <a:ext cx="9143999" cy="1470025"/>
          </a:xfrm>
        </p:spPr>
        <p:txBody>
          <a:bodyPr>
            <a:normAutofit/>
          </a:bodyPr>
          <a:lstStyle/>
          <a:p>
            <a:pPr algn="ctr"/>
            <a:r>
              <a:rPr lang="en-US" altLang="zh-CN" sz="3600" b="1" dirty="0">
                <a:solidFill>
                  <a:srgbClr val="FFFFFF"/>
                </a:solidFill>
                <a:latin typeface="Goudy Old Style"/>
                <a:cs typeface="Goudy Old Style"/>
              </a:rPr>
              <a:t>Chapter 2</a:t>
            </a:r>
            <a:br>
              <a:rPr lang="en-US" altLang="zh-CN" sz="4000" b="1" dirty="0">
                <a:solidFill>
                  <a:srgbClr val="FFFFFF"/>
                </a:solidFill>
                <a:latin typeface="Goudy Old Style"/>
                <a:cs typeface="Goudy Old Style"/>
              </a:rPr>
            </a:br>
            <a:r>
              <a:rPr lang="en-US" altLang="zh-CN" sz="4400" b="1" dirty="0">
                <a:solidFill>
                  <a:srgbClr val="FFFFFF"/>
                </a:solidFill>
                <a:latin typeface="Goudy Old Style"/>
                <a:cs typeface="Goudy Old Style"/>
              </a:rPr>
              <a:t>Conceptual Data Modeling</a:t>
            </a:r>
            <a:endParaRPr lang="en-US" sz="4000" b="1" dirty="0">
              <a:solidFill>
                <a:srgbClr val="FFFFFF"/>
              </a:solidFill>
              <a:latin typeface="Goudy Old Style"/>
              <a:cs typeface="Goudy Old Style"/>
            </a:endParaRPr>
          </a:p>
        </p:txBody>
      </p:sp>
      <p:sp>
        <p:nvSpPr>
          <p:cNvPr id="4" name="Subtitle 3"/>
          <p:cNvSpPr>
            <a:spLocks noGrp="1"/>
          </p:cNvSpPr>
          <p:nvPr>
            <p:ph type="subTitle" idx="1"/>
          </p:nvPr>
        </p:nvSpPr>
        <p:spPr>
          <a:xfrm>
            <a:off x="0" y="4343402"/>
            <a:ext cx="9143999" cy="1386710"/>
          </a:xfrm>
        </p:spPr>
        <p:txBody>
          <a:bodyPr>
            <a:normAutofit/>
          </a:bodyPr>
          <a:lstStyle/>
          <a:p>
            <a:r>
              <a:rPr lang="en-US" sz="2800" dirty="0">
                <a:solidFill>
                  <a:srgbClr val="FFFFFF"/>
                </a:solidFill>
                <a:latin typeface="Goudy Old Style"/>
                <a:cs typeface="Goudy Old Style"/>
              </a:rPr>
              <a:t>Instructor: He Li</a:t>
            </a:r>
          </a:p>
          <a:p>
            <a:endParaRPr lang="en-US" sz="2800" dirty="0">
              <a:solidFill>
                <a:srgbClr val="FFFFFF"/>
              </a:solidFill>
              <a:latin typeface="Goudy Old Style"/>
              <a:cs typeface="Goudy Old Style"/>
            </a:endParaRPr>
          </a:p>
        </p:txBody>
      </p:sp>
    </p:spTree>
    <p:extLst>
      <p:ext uri="{BB962C8B-B14F-4D97-AF65-F5344CB8AC3E}">
        <p14:creationId xmlns:p14="http://schemas.microsoft.com/office/powerpoint/2010/main" val="3992025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a:t>
            </a:r>
          </a:p>
        </p:txBody>
      </p:sp>
      <p:sp>
        <p:nvSpPr>
          <p:cNvPr id="3" name="Text Placeholder 2"/>
          <p:cNvSpPr>
            <a:spLocks noGrp="1"/>
          </p:cNvSpPr>
          <p:nvPr>
            <p:ph type="body" idx="1"/>
          </p:nvPr>
        </p:nvSpPr>
        <p:spPr>
          <a:xfrm>
            <a:off x="149289" y="1166018"/>
            <a:ext cx="8770776" cy="5691982"/>
          </a:xfrm>
        </p:spPr>
        <p:txBody>
          <a:bodyPr>
            <a:normAutofit/>
          </a:bodyPr>
          <a:lstStyle/>
          <a:p>
            <a:pPr>
              <a:defRPr/>
            </a:pPr>
            <a:r>
              <a:rPr lang="en-US" sz="2400" dirty="0">
                <a:solidFill>
                  <a:srgbClr val="000000"/>
                </a:solidFill>
                <a:effectLst>
                  <a:outerShdw blurRad="38100" dist="38100" dir="2700000" algn="tl">
                    <a:srgbClr val="FFFFFF"/>
                  </a:outerShdw>
                </a:effectLst>
              </a:rPr>
              <a:t>Attribute – property or characteristic of an entity or relationship type</a:t>
            </a:r>
          </a:p>
          <a:p>
            <a:pPr>
              <a:defRPr/>
            </a:pPr>
            <a:endParaRPr lang="en-US" sz="2400" dirty="0">
              <a:solidFill>
                <a:srgbClr val="000000"/>
              </a:solidFill>
              <a:effectLst>
                <a:outerShdw blurRad="38100" dist="38100" dir="2700000" algn="tl">
                  <a:srgbClr val="FFFFFF"/>
                </a:outerShdw>
              </a:effectLst>
            </a:endParaRPr>
          </a:p>
          <a:p>
            <a:pPr>
              <a:defRPr/>
            </a:pPr>
            <a:endParaRPr lang="en-US" sz="2400" dirty="0">
              <a:solidFill>
                <a:srgbClr val="000000"/>
              </a:solidFill>
              <a:effectLst>
                <a:outerShdw blurRad="38100" dist="38100" dir="2700000" algn="tl">
                  <a:srgbClr val="FFFFFF"/>
                </a:outerShdw>
              </a:effectLst>
            </a:endParaRPr>
          </a:p>
          <a:p>
            <a:pPr>
              <a:defRPr/>
            </a:pPr>
            <a:endParaRPr lang="en-US" sz="2400" dirty="0">
              <a:solidFill>
                <a:srgbClr val="000000"/>
              </a:solidFill>
              <a:effectLst>
                <a:outerShdw blurRad="38100" dist="38100" dir="2700000" algn="tl">
                  <a:srgbClr val="FFFFFF"/>
                </a:outerShdw>
              </a:effectLst>
            </a:endParaRPr>
          </a:p>
          <a:p>
            <a:pPr marL="0" indent="0">
              <a:buNone/>
              <a:defRPr/>
            </a:pPr>
            <a:endParaRPr lang="en-US" sz="2400" dirty="0">
              <a:solidFill>
                <a:srgbClr val="000000"/>
              </a:solidFill>
              <a:effectLst>
                <a:outerShdw blurRad="38100" dist="38100" dir="2700000" algn="tl">
                  <a:srgbClr val="FFFFFF"/>
                </a:outerShdw>
              </a:effectLst>
            </a:endParaRPr>
          </a:p>
          <a:p>
            <a:pPr>
              <a:defRPr/>
            </a:pPr>
            <a:r>
              <a:rPr lang="en-US" sz="2400" dirty="0">
                <a:solidFill>
                  <a:srgbClr val="000000"/>
                </a:solidFill>
                <a:effectLst>
                  <a:outerShdw blurRad="38100" dist="38100" dir="2700000" algn="tl">
                    <a:srgbClr val="FFFFFF"/>
                  </a:outerShdw>
                </a:effectLst>
              </a:rPr>
              <a:t>Classifications of attributes:</a:t>
            </a:r>
          </a:p>
          <a:p>
            <a:pPr lvl="1">
              <a:defRPr/>
            </a:pPr>
            <a:r>
              <a:rPr lang="en-US" sz="2400" dirty="0">
                <a:solidFill>
                  <a:srgbClr val="000000"/>
                </a:solidFill>
                <a:effectLst>
                  <a:outerShdw blurRad="38100" dist="38100" dir="2700000" algn="tl">
                    <a:srgbClr val="FFFFFF"/>
                  </a:outerShdw>
                </a:effectLst>
              </a:rPr>
              <a:t>Required versus Optional</a:t>
            </a:r>
          </a:p>
          <a:p>
            <a:pPr lvl="1">
              <a:defRPr/>
            </a:pPr>
            <a:r>
              <a:rPr lang="en-US" sz="2400" dirty="0">
                <a:solidFill>
                  <a:srgbClr val="000000"/>
                </a:solidFill>
                <a:effectLst>
                  <a:outerShdw blurRad="38100" dist="38100" dir="2700000" algn="tl">
                    <a:srgbClr val="FFFFFF"/>
                  </a:outerShdw>
                </a:effectLst>
              </a:rPr>
              <a:t>Simple versus Composite</a:t>
            </a:r>
          </a:p>
          <a:p>
            <a:pPr lvl="1">
              <a:defRPr/>
            </a:pPr>
            <a:r>
              <a:rPr lang="en-US" sz="2400" dirty="0">
                <a:solidFill>
                  <a:srgbClr val="000000"/>
                </a:solidFill>
                <a:effectLst>
                  <a:outerShdw blurRad="38100" dist="38100" dir="2700000" algn="tl">
                    <a:srgbClr val="FFFFFF"/>
                  </a:outerShdw>
                </a:effectLst>
              </a:rPr>
              <a:t>Single-Valued versus Multivalued</a:t>
            </a:r>
          </a:p>
          <a:p>
            <a:pPr lvl="1">
              <a:defRPr/>
            </a:pPr>
            <a:r>
              <a:rPr lang="en-US" sz="2400" dirty="0">
                <a:solidFill>
                  <a:srgbClr val="000000"/>
                </a:solidFill>
                <a:effectLst>
                  <a:outerShdw blurRad="38100" dist="38100" dir="2700000" algn="tl">
                    <a:srgbClr val="FFFFFF"/>
                  </a:outerShdw>
                </a:effectLst>
              </a:rPr>
              <a:t>Stored versus Derived</a:t>
            </a:r>
          </a:p>
          <a:p>
            <a:pPr lvl="1">
              <a:defRPr/>
            </a:pPr>
            <a:r>
              <a:rPr lang="en-US" sz="2400" dirty="0">
                <a:solidFill>
                  <a:srgbClr val="000000"/>
                </a:solidFill>
                <a:effectLst>
                  <a:outerShdw blurRad="38100" dist="38100" dir="2700000" algn="tl">
                    <a:srgbClr val="FFFFFF"/>
                  </a:outerShdw>
                </a:effectLst>
              </a:rPr>
              <a:t>Identifier</a:t>
            </a:r>
          </a:p>
        </p:txBody>
      </p:sp>
      <p:pic>
        <p:nvPicPr>
          <p:cNvPr id="4" name="Picture 3">
            <a:extLst>
              <a:ext uri="{FF2B5EF4-FFF2-40B4-BE49-F238E27FC236}">
                <a16:creationId xmlns:a16="http://schemas.microsoft.com/office/drawing/2014/main" id="{7636651A-0A37-467F-8FA1-2F34A3846375}"/>
              </a:ext>
            </a:extLst>
          </p:cNvPr>
          <p:cNvPicPr>
            <a:picLocks noChangeAspect="1"/>
          </p:cNvPicPr>
          <p:nvPr/>
        </p:nvPicPr>
        <p:blipFill>
          <a:blip r:embed="rId3"/>
          <a:stretch>
            <a:fillRect/>
          </a:stretch>
        </p:blipFill>
        <p:spPr>
          <a:xfrm>
            <a:off x="302313" y="2154690"/>
            <a:ext cx="8515116" cy="1114430"/>
          </a:xfrm>
          <a:prstGeom prst="rect">
            <a:avLst/>
          </a:prstGeom>
        </p:spPr>
      </p:pic>
    </p:spTree>
    <p:extLst>
      <p:ext uri="{BB962C8B-B14F-4D97-AF65-F5344CB8AC3E}">
        <p14:creationId xmlns:p14="http://schemas.microsoft.com/office/powerpoint/2010/main" val="152600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454" y="117547"/>
            <a:ext cx="6746175" cy="699029"/>
          </a:xfrm>
        </p:spPr>
        <p:txBody>
          <a:bodyPr>
            <a:normAutofit fontScale="90000"/>
          </a:bodyPr>
          <a:lstStyle/>
          <a:p>
            <a:r>
              <a:rPr lang="en-US" sz="3200" dirty="0">
                <a:solidFill>
                  <a:schemeClr val="tx1"/>
                </a:solidFill>
                <a:latin typeface="Arial Nova" panose="020B0504020202020204" pitchFamily="34" charset="0"/>
                <a:ea typeface="+mj-ea"/>
                <a:cs typeface="+mj-cs"/>
              </a:rPr>
              <a:t>Required versus. Optional Attributes</a:t>
            </a:r>
          </a:p>
        </p:txBody>
      </p:sp>
      <p:sp>
        <p:nvSpPr>
          <p:cNvPr id="3" name="Text Placeholder 2"/>
          <p:cNvSpPr>
            <a:spLocks noGrp="1"/>
          </p:cNvSpPr>
          <p:nvPr>
            <p:ph type="body" idx="2"/>
          </p:nvPr>
        </p:nvSpPr>
        <p:spPr>
          <a:xfrm>
            <a:off x="1013792" y="1097384"/>
            <a:ext cx="6261651" cy="952364"/>
          </a:xfrm>
        </p:spPr>
        <p:txBody>
          <a:bodyPr>
            <a:noAutofit/>
          </a:bodyPr>
          <a:lstStyle/>
          <a:p>
            <a:pPr marL="0" indent="0" algn="ctr">
              <a:spcBef>
                <a:spcPts val="0"/>
              </a:spcBef>
              <a:buNone/>
            </a:pPr>
            <a:r>
              <a:rPr lang="en-US" altLang="en-US" sz="2000" b="1" dirty="0">
                <a:solidFill>
                  <a:srgbClr val="522D80"/>
                </a:solidFill>
                <a:latin typeface="Arial Nova" panose="020B0504020202020204" pitchFamily="34" charset="0"/>
              </a:rPr>
              <a:t>Required: </a:t>
            </a:r>
            <a:r>
              <a:rPr lang="en-US" altLang="en-US" sz="2000" i="1" dirty="0">
                <a:latin typeface="Arial Nova" panose="020B0504020202020204" pitchFamily="34" charset="0"/>
              </a:rPr>
              <a:t>must have a value for every entity (or relationship) instance with which it is associated</a:t>
            </a:r>
          </a:p>
        </p:txBody>
      </p:sp>
      <p:pic>
        <p:nvPicPr>
          <p:cNvPr id="9" name="Picture 8">
            <a:extLst>
              <a:ext uri="{FF2B5EF4-FFF2-40B4-BE49-F238E27FC236}">
                <a16:creationId xmlns:a16="http://schemas.microsoft.com/office/drawing/2014/main" id="{9657CC9B-CE85-46A1-AD25-110C3C60C26B}"/>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saturation sat="0"/>
                    </a14:imgEffect>
                    <a14:imgEffect>
                      <a14:brightnessContrast bright="20000" contrast="-40000"/>
                    </a14:imgEffect>
                  </a14:imgLayer>
                </a14:imgProps>
              </a:ext>
            </a:extLst>
          </a:blip>
          <a:srcRect b="5492"/>
          <a:stretch/>
        </p:blipFill>
        <p:spPr>
          <a:xfrm>
            <a:off x="535578" y="2118946"/>
            <a:ext cx="7873116" cy="3548503"/>
          </a:xfrm>
          <a:prstGeom prst="rect">
            <a:avLst/>
          </a:prstGeom>
        </p:spPr>
      </p:pic>
      <p:sp>
        <p:nvSpPr>
          <p:cNvPr id="5" name="Text Placeholder 2">
            <a:extLst>
              <a:ext uri="{FF2B5EF4-FFF2-40B4-BE49-F238E27FC236}">
                <a16:creationId xmlns:a16="http://schemas.microsoft.com/office/drawing/2014/main" id="{617572DB-F705-40A8-9DEA-4953118664B5}"/>
              </a:ext>
            </a:extLst>
          </p:cNvPr>
          <p:cNvSpPr txBox="1">
            <a:spLocks/>
          </p:cNvSpPr>
          <p:nvPr/>
        </p:nvSpPr>
        <p:spPr>
          <a:xfrm>
            <a:off x="1706819" y="5882420"/>
            <a:ext cx="6423389" cy="899356"/>
          </a:xfrm>
          <a:prstGeom prst="rect">
            <a:avLst/>
          </a:prstGeom>
          <a:noFill/>
          <a:ln>
            <a:noFill/>
          </a:ln>
        </p:spPr>
        <p:txBody>
          <a:bodyPr vert="horz" lIns="91425" tIns="91425" rIns="91425" bIns="91425" rtlCol="0" anchor="t" anchorCtr="0">
            <a:noAutofit/>
          </a:bodyPr>
          <a:lstStyle>
            <a:lvl1pPr marL="256032" marR="0" lvl="0" indent="-256032" algn="l" defTabSz="457200" rtl="0" eaLnBrk="1" latinLnBrk="0" hangingPunct="1">
              <a:spcBef>
                <a:spcPts val="1500"/>
              </a:spcBef>
              <a:buClr>
                <a:srgbClr val="007FA3"/>
              </a:buClr>
              <a:buSzPct val="100000"/>
              <a:buFont typeface="Arial"/>
              <a:buChar char="•"/>
              <a:defRPr sz="1600" b="0" i="0" u="none" strike="noStrike" kern="1200" cap="none">
                <a:solidFill>
                  <a:schemeClr val="dk1"/>
                </a:solidFill>
                <a:latin typeface="+mn-lt"/>
                <a:ea typeface="Arial"/>
                <a:cs typeface="Arial"/>
                <a:sym typeface="Arial"/>
              </a:defRPr>
            </a:lvl1pPr>
            <a:lvl2pPr marL="742950" marR="0" lvl="1" indent="-283464" algn="l" defTabSz="457200" rtl="0" eaLnBrk="1" latinLnBrk="0" hangingPunct="1">
              <a:spcBef>
                <a:spcPts val="600"/>
              </a:spcBef>
              <a:buClr>
                <a:srgbClr val="007FA3"/>
              </a:buClr>
              <a:buSzPct val="100000"/>
              <a:buFont typeface="Arial"/>
              <a:buChar char="–"/>
              <a:defRPr sz="1600" b="0" i="0" u="none" strike="noStrike" kern="1200" cap="none">
                <a:solidFill>
                  <a:schemeClr val="dk1"/>
                </a:solidFill>
                <a:latin typeface="+mn-lt"/>
                <a:ea typeface="Arial"/>
                <a:cs typeface="Arial"/>
                <a:sym typeface="Arial"/>
              </a:defRPr>
            </a:lvl2pPr>
            <a:lvl3pPr marL="1143000" marR="0" lvl="2" indent="-228600" algn="l" defTabSz="457200" rtl="0" eaLnBrk="1" latinLnBrk="0" hangingPunct="1">
              <a:spcBef>
                <a:spcPts val="600"/>
              </a:spcBef>
              <a:buClr>
                <a:srgbClr val="007FA3"/>
              </a:buClr>
              <a:buSzPct val="100000"/>
              <a:buFont typeface="Noto Sans Symbols"/>
              <a:buChar char="▪"/>
              <a:defRPr sz="1600" b="0" i="0" u="none" strike="noStrike" kern="1200" cap="none">
                <a:solidFill>
                  <a:schemeClr val="dk1"/>
                </a:solidFill>
                <a:latin typeface="+mn-lt"/>
                <a:ea typeface="Arial"/>
                <a:cs typeface="Arial"/>
                <a:sym typeface="Arial"/>
              </a:defRPr>
            </a:lvl3pPr>
            <a:lvl4pPr marL="1600200" marR="0" lvl="3" indent="-127000" algn="l" defTabSz="457200" rtl="0" eaLnBrk="1" latinLnBrk="0" hangingPunct="1">
              <a:spcBef>
                <a:spcPts val="600"/>
              </a:spcBef>
              <a:buClr>
                <a:srgbClr val="007FA3"/>
              </a:buClr>
              <a:buSzPct val="100000"/>
              <a:buFont typeface="Arial"/>
              <a:buChar char="–"/>
              <a:defRPr sz="1600" b="0" i="0" u="none" strike="noStrike" kern="1200" cap="none">
                <a:solidFill>
                  <a:schemeClr val="dk1"/>
                </a:solidFill>
                <a:latin typeface="Arial"/>
                <a:ea typeface="Arial"/>
                <a:cs typeface="Arial"/>
                <a:sym typeface="Arial"/>
              </a:defRPr>
            </a:lvl4pPr>
            <a:lvl5pPr marL="2057400" marR="0" lvl="4" indent="-127000" algn="l" defTabSz="457200" rtl="0" eaLnBrk="1" latinLnBrk="0" hangingPunct="1">
              <a:spcBef>
                <a:spcPts val="600"/>
              </a:spcBef>
              <a:buClr>
                <a:srgbClr val="007FA3"/>
              </a:buClr>
              <a:buSzPct val="100000"/>
              <a:buFont typeface="Arial"/>
              <a:buChar char="•"/>
              <a:defRPr sz="1600" b="0" i="0" u="none" strike="noStrike" kern="1200" cap="none">
                <a:solidFill>
                  <a:schemeClr val="dk1"/>
                </a:solidFill>
                <a:latin typeface="Arial"/>
                <a:ea typeface="Arial"/>
                <a:cs typeface="Arial"/>
                <a:sym typeface="Arial"/>
              </a:defRPr>
            </a:lvl5pPr>
            <a:lvl6pPr marL="2514600" marR="0" lvl="5" indent="-139700" algn="l" defTabSz="457200" rtl="0" eaLnBrk="1" latinLnBrk="0" hangingPunct="1">
              <a:spcBef>
                <a:spcPts val="300"/>
              </a:spcBef>
              <a:buClr>
                <a:srgbClr val="007FA3"/>
              </a:buClr>
              <a:buSzPct val="100000"/>
              <a:buFont typeface="Arial"/>
              <a:buChar char="•"/>
              <a:defRPr sz="1400" b="0" i="0" u="none" strike="noStrike" kern="1200" cap="none">
                <a:solidFill>
                  <a:schemeClr val="dk1"/>
                </a:solidFill>
                <a:latin typeface="Arial"/>
                <a:ea typeface="Arial"/>
                <a:cs typeface="Arial"/>
                <a:sym typeface="Arial"/>
              </a:defRPr>
            </a:lvl6pPr>
            <a:lvl7pPr marL="2971800" marR="0" lvl="6" indent="-139700" algn="l" defTabSz="457200" rtl="0" eaLnBrk="1" latinLnBrk="0" hangingPunct="1">
              <a:spcBef>
                <a:spcPts val="300"/>
              </a:spcBef>
              <a:buClr>
                <a:srgbClr val="007FA3"/>
              </a:buClr>
              <a:buSzPct val="100000"/>
              <a:buFont typeface="Arial"/>
              <a:buChar char="•"/>
              <a:defRPr sz="1400" b="0" i="0" u="none" strike="noStrike" kern="1200" cap="none">
                <a:solidFill>
                  <a:schemeClr val="dk1"/>
                </a:solidFill>
                <a:latin typeface="Arial"/>
                <a:ea typeface="Arial"/>
                <a:cs typeface="Arial"/>
                <a:sym typeface="Arial"/>
              </a:defRPr>
            </a:lvl7pPr>
            <a:lvl8pPr marL="3429000" marR="0" lvl="7" indent="-139700" algn="l" defTabSz="457200" rtl="0" eaLnBrk="1" latinLnBrk="0" hangingPunct="1">
              <a:spcBef>
                <a:spcPts val="300"/>
              </a:spcBef>
              <a:buClr>
                <a:srgbClr val="007FA3"/>
              </a:buClr>
              <a:buSzPct val="100000"/>
              <a:buFont typeface="Arial"/>
              <a:buChar char="•"/>
              <a:defRPr sz="1400" b="0" i="0" u="none" strike="noStrike" kern="1200" cap="none">
                <a:solidFill>
                  <a:schemeClr val="dk1"/>
                </a:solidFill>
                <a:latin typeface="Arial"/>
                <a:ea typeface="Arial"/>
                <a:cs typeface="Arial"/>
                <a:sym typeface="Arial"/>
              </a:defRPr>
            </a:lvl8pPr>
            <a:lvl9pPr marL="3886200" marR="0" lvl="8" indent="-139700" algn="l" defTabSz="457200" rtl="0" eaLnBrk="1" latinLnBrk="0" hangingPunct="1">
              <a:spcBef>
                <a:spcPts val="300"/>
              </a:spcBef>
              <a:buClr>
                <a:srgbClr val="007FA3"/>
              </a:buClr>
              <a:buSzPct val="100000"/>
              <a:buFont typeface="Arial"/>
              <a:buChar char="•"/>
              <a:defRPr sz="1400" b="0" i="0" u="none" strike="noStrike" kern="1200" cap="none">
                <a:solidFill>
                  <a:schemeClr val="dk1"/>
                </a:solidFill>
                <a:latin typeface="Arial"/>
                <a:ea typeface="Arial"/>
                <a:cs typeface="Arial"/>
                <a:sym typeface="Arial"/>
              </a:defRPr>
            </a:lvl9pPr>
          </a:lstStyle>
          <a:p>
            <a:pPr marL="0" indent="0">
              <a:buFont typeface="Arial"/>
              <a:buNone/>
            </a:pPr>
            <a:r>
              <a:rPr lang="en-US" altLang="en-US" sz="2000" b="1" dirty="0">
                <a:solidFill>
                  <a:srgbClr val="ED6C22"/>
                </a:solidFill>
                <a:latin typeface="Arial Nova" panose="020B0504020202020204" pitchFamily="34" charset="0"/>
              </a:rPr>
              <a:t>Optional:</a:t>
            </a:r>
            <a:r>
              <a:rPr lang="en-US" altLang="en-US" sz="2000" b="1" dirty="0">
                <a:latin typeface="Arial Nova" panose="020B0504020202020204" pitchFamily="34" charset="0"/>
              </a:rPr>
              <a:t> </a:t>
            </a:r>
            <a:r>
              <a:rPr lang="en-US" altLang="en-US" sz="2000" i="1" dirty="0">
                <a:latin typeface="Arial Nova" panose="020B0504020202020204" pitchFamily="34" charset="0"/>
              </a:rPr>
              <a:t>may not have a value for every entity (or relationship) instance with which it is associated</a:t>
            </a:r>
            <a:endParaRPr lang="en-US" sz="2000" i="1" dirty="0">
              <a:latin typeface="Arial Nova" panose="020B0504020202020204" pitchFamily="34" charset="0"/>
            </a:endParaRPr>
          </a:p>
        </p:txBody>
      </p:sp>
      <p:cxnSp>
        <p:nvCxnSpPr>
          <p:cNvPr id="6" name="Straight Arrow Connector 5">
            <a:extLst>
              <a:ext uri="{FF2B5EF4-FFF2-40B4-BE49-F238E27FC236}">
                <a16:creationId xmlns:a16="http://schemas.microsoft.com/office/drawing/2014/main" id="{8B34010B-5754-4849-BF3F-412104DC1F5A}"/>
              </a:ext>
            </a:extLst>
          </p:cNvPr>
          <p:cNvCxnSpPr/>
          <p:nvPr/>
        </p:nvCxnSpPr>
        <p:spPr>
          <a:xfrm flipH="1" flipV="1">
            <a:off x="3193774" y="1881809"/>
            <a:ext cx="861391" cy="1272208"/>
          </a:xfrm>
          <a:prstGeom prst="straightConnector1">
            <a:avLst/>
          </a:prstGeom>
          <a:ln>
            <a:solidFill>
              <a:srgbClr val="522D8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F821F700-A22A-4943-9FE7-81365C07E608}"/>
              </a:ext>
            </a:extLst>
          </p:cNvPr>
          <p:cNvCxnSpPr/>
          <p:nvPr/>
        </p:nvCxnSpPr>
        <p:spPr>
          <a:xfrm flipH="1">
            <a:off x="3624469" y="5446643"/>
            <a:ext cx="337931" cy="530087"/>
          </a:xfrm>
          <a:prstGeom prst="straightConnector1">
            <a:avLst/>
          </a:prstGeom>
          <a:ln>
            <a:solidFill>
              <a:srgbClr val="EA6A20"/>
            </a:solidFill>
            <a:tailEnd type="triangle" w="lg" len="med"/>
          </a:ln>
        </p:spPr>
        <p:style>
          <a:lnRef idx="2">
            <a:schemeClr val="accent1"/>
          </a:lnRef>
          <a:fillRef idx="0">
            <a:schemeClr val="accent1"/>
          </a:fillRef>
          <a:effectRef idx="1">
            <a:schemeClr val="accent1"/>
          </a:effectRef>
          <a:fontRef idx="minor">
            <a:schemeClr val="tx1"/>
          </a:fontRef>
        </p:style>
      </p:cxnSp>
      <p:sp>
        <p:nvSpPr>
          <p:cNvPr id="10" name="Rectangle 9">
            <a:extLst>
              <a:ext uri="{FF2B5EF4-FFF2-40B4-BE49-F238E27FC236}">
                <a16:creationId xmlns:a16="http://schemas.microsoft.com/office/drawing/2014/main" id="{A4D62B59-2FFA-4FA0-B378-DD3D13234060}"/>
              </a:ext>
            </a:extLst>
          </p:cNvPr>
          <p:cNvSpPr/>
          <p:nvPr/>
        </p:nvSpPr>
        <p:spPr>
          <a:xfrm>
            <a:off x="410817" y="3034748"/>
            <a:ext cx="7566992" cy="394252"/>
          </a:xfrm>
          <a:prstGeom prst="rect">
            <a:avLst/>
          </a:prstGeom>
          <a:noFill/>
          <a:ln w="476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11" name="Rectangle 10">
            <a:extLst>
              <a:ext uri="{FF2B5EF4-FFF2-40B4-BE49-F238E27FC236}">
                <a16:creationId xmlns:a16="http://schemas.microsoft.com/office/drawing/2014/main" id="{ECD98BA7-F1FC-4B52-977F-39FC0494CEC0}"/>
              </a:ext>
            </a:extLst>
          </p:cNvPr>
          <p:cNvSpPr/>
          <p:nvPr/>
        </p:nvSpPr>
        <p:spPr>
          <a:xfrm>
            <a:off x="450572" y="5129079"/>
            <a:ext cx="7997877" cy="498613"/>
          </a:xfrm>
          <a:prstGeom prst="rect">
            <a:avLst/>
          </a:prstGeom>
          <a:noFill/>
          <a:ln w="476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1845845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iagram shows a composite attribute of an entity. The entity, Employee has a Composite attribute, followed by a few Component attributes shown inside ellipses, as follows, Employee Address left parenthesis Street Address, City, State, Postal code right parenthesis.">
            <a:extLst>
              <a:ext uri="{FF2B5EF4-FFF2-40B4-BE49-F238E27FC236}">
                <a16:creationId xmlns:a16="http://schemas.microsoft.com/office/drawing/2014/main" id="{4488C17F-A76E-4330-8440-C44124898553}"/>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colorTemperature colorTemp="11200"/>
                    </a14:imgEffect>
                    <a14:imgEffect>
                      <a14:saturation sat="0"/>
                    </a14:imgEffect>
                    <a14:imgEffect>
                      <a14:brightnessContrast bright="20000" contrast="-40000"/>
                    </a14:imgEffect>
                  </a14:imgLayer>
                </a14:imgProps>
              </a:ext>
            </a:extLst>
          </a:blip>
          <a:srcRect l="14534" r="14956"/>
          <a:stretch/>
        </p:blipFill>
        <p:spPr>
          <a:xfrm>
            <a:off x="149290" y="102476"/>
            <a:ext cx="5470885" cy="2753167"/>
          </a:xfrm>
          <a:prstGeom prst="rect">
            <a:avLst/>
          </a:prstGeom>
        </p:spPr>
      </p:pic>
      <p:sp>
        <p:nvSpPr>
          <p:cNvPr id="3" name="Text Placeholder 2"/>
          <p:cNvSpPr>
            <a:spLocks noGrp="1"/>
          </p:cNvSpPr>
          <p:nvPr>
            <p:ph type="body" idx="1"/>
          </p:nvPr>
        </p:nvSpPr>
        <p:spPr>
          <a:xfrm>
            <a:off x="4303986" y="1281648"/>
            <a:ext cx="3902448" cy="1433261"/>
          </a:xfrm>
        </p:spPr>
        <p:txBody>
          <a:bodyPr>
            <a:normAutofit/>
          </a:bodyPr>
          <a:lstStyle/>
          <a:p>
            <a:pPr marL="0" indent="0" algn="ctr">
              <a:spcBef>
                <a:spcPts val="0"/>
              </a:spcBef>
              <a:buNone/>
            </a:pPr>
            <a:r>
              <a:rPr lang="en-US" sz="2200" b="1" u="sng" dirty="0">
                <a:solidFill>
                  <a:srgbClr val="522D80"/>
                </a:solidFill>
                <a:effectLst>
                  <a:outerShdw blurRad="38100" dist="38100" dir="2700000" algn="tl">
                    <a:srgbClr val="FFFFFF"/>
                  </a:outerShdw>
                </a:effectLst>
              </a:rPr>
              <a:t>Composite Attribute</a:t>
            </a:r>
            <a:r>
              <a:rPr lang="en-US" sz="2200" u="sng" dirty="0">
                <a:solidFill>
                  <a:srgbClr val="522D80"/>
                </a:solidFill>
                <a:effectLst>
                  <a:outerShdw blurRad="38100" dist="38100" dir="2700000" algn="tl">
                    <a:srgbClr val="FFFFFF"/>
                  </a:outerShdw>
                </a:effectLst>
              </a:rPr>
              <a:t>: </a:t>
            </a:r>
          </a:p>
          <a:p>
            <a:pPr marL="0" indent="0">
              <a:spcBef>
                <a:spcPts val="0"/>
              </a:spcBef>
              <a:buNone/>
            </a:pPr>
            <a:r>
              <a:rPr lang="en-US" sz="2200" dirty="0">
                <a:solidFill>
                  <a:srgbClr val="522D80"/>
                </a:solidFill>
                <a:effectLst>
                  <a:outerShdw blurRad="38100" dist="38100" dir="2700000" algn="tl">
                    <a:srgbClr val="FFFFFF"/>
                  </a:outerShdw>
                </a:effectLst>
              </a:rPr>
              <a:t>has meaningful component parts (sub-attributes)</a:t>
            </a:r>
          </a:p>
        </p:txBody>
      </p:sp>
      <p:pic>
        <p:nvPicPr>
          <p:cNvPr id="7" name="Picture 2" descr="A diagram shows an entity with a multivalued attribute and derived attribute. The entity and its attributes are shown as follows.&#10;EMPLOYEE, Employee ID, Employee Name, Payroll Address, Date Employed, Skill, Years Employed. Skill is marked as Multivalued attribute. Years Employed is marked as Derived attribute.">
            <a:extLst>
              <a:ext uri="{FF2B5EF4-FFF2-40B4-BE49-F238E27FC236}">
                <a16:creationId xmlns:a16="http://schemas.microsoft.com/office/drawing/2014/main" id="{BA1A223A-45FB-4132-9FD0-7F6577866BE1}"/>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sharpenSoften amount="50000"/>
                    </a14:imgEffect>
                    <a14:imgEffect>
                      <a14:colorTemperature colorTemp="11200"/>
                    </a14:imgEffect>
                    <a14:imgEffect>
                      <a14:saturation sat="0"/>
                    </a14:imgEffect>
                    <a14:imgEffect>
                      <a14:brightnessContrast bright="20000" contrast="-40000"/>
                    </a14:imgEffect>
                  </a14:imgLayer>
                </a14:imgProps>
              </a:ext>
              <a:ext uri="{28A0092B-C50C-407E-A947-70E740481C1C}">
                <a14:useLocalDpi xmlns:a14="http://schemas.microsoft.com/office/drawing/2010/main" val="0"/>
              </a:ext>
            </a:extLst>
          </a:blip>
          <a:srcRect l="3044" t="7832" r="2827" b="6485"/>
          <a:stretch/>
        </p:blipFill>
        <p:spPr bwMode="auto">
          <a:xfrm>
            <a:off x="1933886" y="4225159"/>
            <a:ext cx="5890573" cy="25303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a:extLst>
              <a:ext uri="{FF2B5EF4-FFF2-40B4-BE49-F238E27FC236}">
                <a16:creationId xmlns:a16="http://schemas.microsoft.com/office/drawing/2014/main" id="{78E05E67-1E8A-4443-89B6-B07BDB1FAD5E}"/>
              </a:ext>
            </a:extLst>
          </p:cNvPr>
          <p:cNvSpPr/>
          <p:nvPr/>
        </p:nvSpPr>
        <p:spPr>
          <a:xfrm>
            <a:off x="58733" y="3671134"/>
            <a:ext cx="3894083" cy="1446550"/>
          </a:xfrm>
          <a:prstGeom prst="rect">
            <a:avLst/>
          </a:prstGeom>
        </p:spPr>
        <p:txBody>
          <a:bodyPr wrap="square">
            <a:spAutoFit/>
          </a:bodyPr>
          <a:lstStyle/>
          <a:p>
            <a:pPr algn="ctr"/>
            <a:r>
              <a:rPr lang="en-US" sz="2200" b="1" u="sng" dirty="0">
                <a:solidFill>
                  <a:srgbClr val="0070C0"/>
                </a:solidFill>
                <a:latin typeface="Arial Nova" panose="020B0504020202020204" pitchFamily="34" charset="0"/>
              </a:rPr>
              <a:t>Multivalued Attribute:</a:t>
            </a:r>
            <a:endParaRPr lang="en-US" sz="2200" u="sng" dirty="0">
              <a:solidFill>
                <a:srgbClr val="0070C0"/>
              </a:solidFill>
              <a:latin typeface="Arial Nova" panose="020B0504020202020204" pitchFamily="34" charset="0"/>
            </a:endParaRPr>
          </a:p>
          <a:p>
            <a:r>
              <a:rPr lang="en-US" sz="2200" dirty="0">
                <a:solidFill>
                  <a:srgbClr val="0070C0"/>
                </a:solidFill>
                <a:latin typeface="Arial Nova" panose="020B0504020202020204" pitchFamily="34" charset="0"/>
              </a:rPr>
              <a:t>May take on more than one value for a given entity (or relationship) instance</a:t>
            </a:r>
          </a:p>
        </p:txBody>
      </p:sp>
      <p:sp>
        <p:nvSpPr>
          <p:cNvPr id="9" name="Rectangle 8">
            <a:extLst>
              <a:ext uri="{FF2B5EF4-FFF2-40B4-BE49-F238E27FC236}">
                <a16:creationId xmlns:a16="http://schemas.microsoft.com/office/drawing/2014/main" id="{49BD4A7F-133D-417F-B538-B38A6920B518}"/>
              </a:ext>
            </a:extLst>
          </p:cNvPr>
          <p:cNvSpPr/>
          <p:nvPr/>
        </p:nvSpPr>
        <p:spPr>
          <a:xfrm>
            <a:off x="5191185" y="3026148"/>
            <a:ext cx="4037857" cy="1785104"/>
          </a:xfrm>
          <a:prstGeom prst="rect">
            <a:avLst/>
          </a:prstGeom>
        </p:spPr>
        <p:txBody>
          <a:bodyPr wrap="square">
            <a:spAutoFit/>
          </a:bodyPr>
          <a:lstStyle/>
          <a:p>
            <a:pPr algn="ctr"/>
            <a:r>
              <a:rPr lang="en-US" altLang="en-US" sz="2200" b="1" u="sng" dirty="0">
                <a:solidFill>
                  <a:srgbClr val="ED6C22"/>
                </a:solidFill>
                <a:latin typeface="Arial Nova" panose="020B0504020202020204" pitchFamily="34" charset="0"/>
              </a:rPr>
              <a:t>Derived Attribute: </a:t>
            </a:r>
          </a:p>
          <a:p>
            <a:pPr algn="ctr"/>
            <a:r>
              <a:rPr lang="en-US" altLang="en-US" sz="2200" dirty="0">
                <a:solidFill>
                  <a:srgbClr val="ED6C22"/>
                </a:solidFill>
                <a:latin typeface="Arial Nova" panose="020B0504020202020204" pitchFamily="34" charset="0"/>
              </a:rPr>
              <a:t>Values can be calculated from related attribute values (not physically stored in the database)</a:t>
            </a:r>
          </a:p>
        </p:txBody>
      </p:sp>
    </p:spTree>
    <p:extLst>
      <p:ext uri="{BB962C8B-B14F-4D97-AF65-F5344CB8AC3E}">
        <p14:creationId xmlns:p14="http://schemas.microsoft.com/office/powerpoint/2010/main" val="342371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435" y="237597"/>
            <a:ext cx="4968688" cy="527579"/>
          </a:xfrm>
        </p:spPr>
        <p:txBody>
          <a:bodyPr>
            <a:noAutofit/>
          </a:bodyPr>
          <a:lstStyle/>
          <a:p>
            <a:r>
              <a:rPr lang="en-US" dirty="0"/>
              <a:t>Identifiers (Keys)</a:t>
            </a:r>
          </a:p>
        </p:txBody>
      </p:sp>
      <p:sp>
        <p:nvSpPr>
          <p:cNvPr id="3" name="Text Placeholder 2"/>
          <p:cNvSpPr>
            <a:spLocks noGrp="1"/>
          </p:cNvSpPr>
          <p:nvPr>
            <p:ph type="body" idx="1"/>
          </p:nvPr>
        </p:nvSpPr>
        <p:spPr>
          <a:xfrm>
            <a:off x="87682" y="1024510"/>
            <a:ext cx="8899156" cy="3004151"/>
          </a:xfrm>
        </p:spPr>
        <p:txBody>
          <a:bodyPr>
            <a:normAutofit/>
          </a:bodyPr>
          <a:lstStyle/>
          <a:p>
            <a:pPr>
              <a:tabLst/>
              <a:defRPr/>
            </a:pPr>
            <a:r>
              <a:rPr lang="en-US" sz="2200" b="1" dirty="0">
                <a:solidFill>
                  <a:srgbClr val="000000"/>
                </a:solidFill>
                <a:effectLst>
                  <a:outerShdw blurRad="38100" dist="38100" dir="2700000" algn="tl">
                    <a:srgbClr val="FFFFFF"/>
                  </a:outerShdw>
                </a:effectLst>
              </a:rPr>
              <a:t>Identifier (Key) </a:t>
            </a:r>
            <a:r>
              <a:rPr lang="en-US" sz="2000" dirty="0">
                <a:solidFill>
                  <a:srgbClr val="000000"/>
                </a:solidFill>
                <a:effectLst>
                  <a:outerShdw blurRad="38100" dist="38100" dir="2700000" algn="tl">
                    <a:srgbClr val="FFFFFF"/>
                  </a:outerShdw>
                </a:effectLst>
              </a:rPr>
              <a:t>– attribute(s) that uniquely identifies individual instances </a:t>
            </a:r>
          </a:p>
          <a:p>
            <a:pPr>
              <a:tabLst/>
              <a:defRPr/>
            </a:pPr>
            <a:r>
              <a:rPr lang="en-US" sz="2200" b="1" dirty="0">
                <a:solidFill>
                  <a:srgbClr val="000000"/>
                </a:solidFill>
                <a:effectLst>
                  <a:outerShdw blurRad="38100" dist="38100" dir="2700000" algn="tl">
                    <a:srgbClr val="FFFFFF"/>
                  </a:outerShdw>
                </a:effectLst>
              </a:rPr>
              <a:t>Candidate Identifier</a:t>
            </a:r>
            <a:r>
              <a:rPr lang="en-US" sz="2200" dirty="0">
                <a:solidFill>
                  <a:srgbClr val="000000"/>
                </a:solidFill>
                <a:effectLst>
                  <a:outerShdw blurRad="38100" dist="38100" dir="2700000" algn="tl">
                    <a:srgbClr val="FFFFFF"/>
                  </a:outerShdw>
                </a:effectLst>
              </a:rPr>
              <a:t> </a:t>
            </a:r>
            <a:r>
              <a:rPr lang="en-US" sz="2000" dirty="0">
                <a:solidFill>
                  <a:srgbClr val="000000"/>
                </a:solidFill>
                <a:effectLst>
                  <a:outerShdw blurRad="38100" dist="38100" dir="2700000" algn="tl">
                    <a:srgbClr val="FFFFFF"/>
                  </a:outerShdw>
                </a:effectLst>
              </a:rPr>
              <a:t>– an attribute that satisfies the requirements for being an identifier</a:t>
            </a:r>
          </a:p>
          <a:p>
            <a:pPr>
              <a:defRPr/>
            </a:pPr>
            <a:r>
              <a:rPr lang="en-US" sz="2200" b="1" dirty="0">
                <a:solidFill>
                  <a:srgbClr val="000000"/>
                </a:solidFill>
                <a:effectLst>
                  <a:outerShdw blurRad="38100" dist="38100" dir="2700000" algn="tl">
                    <a:srgbClr val="FFFFFF"/>
                  </a:outerShdw>
                </a:effectLst>
              </a:rPr>
              <a:t>Criteria for Identifier</a:t>
            </a:r>
          </a:p>
          <a:p>
            <a:pPr lvl="1">
              <a:defRPr/>
            </a:pPr>
            <a:r>
              <a:rPr lang="en-US" sz="2000" dirty="0">
                <a:solidFill>
                  <a:srgbClr val="000000"/>
                </a:solidFill>
                <a:effectLst>
                  <a:outerShdw blurRad="38100" dist="38100" dir="2700000" algn="tl">
                    <a:srgbClr val="FFFFFF"/>
                  </a:outerShdw>
                </a:effectLst>
              </a:rPr>
              <a:t>Choose Identifiers that: (1) will not change in value; (2) will not be null</a:t>
            </a:r>
          </a:p>
          <a:p>
            <a:pPr lvl="1">
              <a:defRPr/>
            </a:pPr>
            <a:r>
              <a:rPr lang="en-US" sz="2000" dirty="0">
                <a:solidFill>
                  <a:srgbClr val="000000"/>
                </a:solidFill>
                <a:effectLst>
                  <a:outerShdw blurRad="38100" dist="38100" dir="2700000" algn="tl">
                    <a:srgbClr val="FFFFFF"/>
                  </a:outerShdw>
                </a:effectLst>
              </a:rPr>
              <a:t>Avoid intelligent identifiers (e.g., containing locations or people that might change)</a:t>
            </a:r>
          </a:p>
          <a:p>
            <a:pPr lvl="1">
              <a:defRPr/>
            </a:pPr>
            <a:r>
              <a:rPr lang="en-US" sz="2000" dirty="0">
                <a:solidFill>
                  <a:srgbClr val="000000"/>
                </a:solidFill>
                <a:effectLst>
                  <a:outerShdw blurRad="38100" dist="38100" dir="2700000" algn="tl">
                    <a:srgbClr val="FFFFFF"/>
                  </a:outerShdw>
                </a:effectLst>
              </a:rPr>
              <a:t>Substitute new, simple keys for long, composite keys</a:t>
            </a:r>
          </a:p>
          <a:p>
            <a:pPr>
              <a:tabLst/>
              <a:defRPr/>
            </a:pPr>
            <a:endParaRPr lang="en-US" sz="2000" dirty="0">
              <a:solidFill>
                <a:srgbClr val="000000"/>
              </a:solidFill>
              <a:effectLst>
                <a:outerShdw blurRad="38100" dist="38100" dir="2700000" algn="tl">
                  <a:srgbClr val="FFFFFF"/>
                </a:outerShdw>
              </a:effectLst>
            </a:endParaRPr>
          </a:p>
        </p:txBody>
      </p:sp>
      <p:sp>
        <p:nvSpPr>
          <p:cNvPr id="4" name="Text Placeholder 4">
            <a:extLst>
              <a:ext uri="{FF2B5EF4-FFF2-40B4-BE49-F238E27FC236}">
                <a16:creationId xmlns:a16="http://schemas.microsoft.com/office/drawing/2014/main" id="{FAF81A1A-407A-4CBA-9326-E197EE013D7F}"/>
              </a:ext>
            </a:extLst>
          </p:cNvPr>
          <p:cNvSpPr txBox="1">
            <a:spLocks/>
          </p:cNvSpPr>
          <p:nvPr/>
        </p:nvSpPr>
        <p:spPr>
          <a:xfrm>
            <a:off x="408965" y="6134628"/>
            <a:ext cx="3688915" cy="57958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000" b="1">
                <a:solidFill>
                  <a:srgbClr val="522D80"/>
                </a:solidFill>
                <a:latin typeface="Arial Nova" panose="020B0504020202020204" pitchFamily="34" charset="0"/>
              </a:rPr>
              <a:t>simple identifier attribute</a:t>
            </a:r>
            <a:endParaRPr lang="en-US" sz="2000" b="1" dirty="0">
              <a:solidFill>
                <a:srgbClr val="522D80"/>
              </a:solidFill>
              <a:latin typeface="Arial Nova" panose="020B0504020202020204" pitchFamily="34" charset="0"/>
            </a:endParaRPr>
          </a:p>
        </p:txBody>
      </p:sp>
      <p:pic>
        <p:nvPicPr>
          <p:cNvPr id="5" name="Picture 4" descr="A diagram shows simple and composite identifier attributes. The figure is composed of two components. Figure a, shows an entity and its attributes as follows. STUDENT, Student I D, underlined, Student Name, where Student I D is marked as, Identifier and Required.">
            <a:extLst>
              <a:ext uri="{FF2B5EF4-FFF2-40B4-BE49-F238E27FC236}">
                <a16:creationId xmlns:a16="http://schemas.microsoft.com/office/drawing/2014/main" id="{BF99B631-B867-4187-A574-9E2FE66F785A}"/>
              </a:ext>
            </a:extLst>
          </p:cNvPr>
          <p:cNvPicPr>
            <a:picLocks noChangeAspect="1"/>
          </p:cNvPicPr>
          <p:nvPr/>
        </p:nvPicPr>
        <p:blipFill rotWithShape="1">
          <a:blip r:embed="rId3">
            <a:grayscl/>
            <a:extLst>
              <a:ext uri="{BEBA8EAE-BF5A-486C-A8C5-ECC9F3942E4B}">
                <a14:imgProps xmlns:a14="http://schemas.microsoft.com/office/drawing/2010/main">
                  <a14:imgLayer r:embed="rId4">
                    <a14:imgEffect>
                      <a14:sharpenSoften amount="50000"/>
                    </a14:imgEffect>
                    <a14:imgEffect>
                      <a14:brightnessContrast bright="20000" contrast="-40000"/>
                    </a14:imgEffect>
                  </a14:imgLayer>
                </a14:imgProps>
              </a:ext>
            </a:extLst>
          </a:blip>
          <a:srcRect l="21133" t="3269" r="21737" b="58021"/>
          <a:stretch/>
        </p:blipFill>
        <p:spPr>
          <a:xfrm>
            <a:off x="408964" y="4418471"/>
            <a:ext cx="3818477" cy="1772283"/>
          </a:xfrm>
          <a:prstGeom prst="rect">
            <a:avLst/>
          </a:prstGeom>
        </p:spPr>
      </p:pic>
      <p:sp>
        <p:nvSpPr>
          <p:cNvPr id="6" name="Text Placeholder 5">
            <a:extLst>
              <a:ext uri="{FF2B5EF4-FFF2-40B4-BE49-F238E27FC236}">
                <a16:creationId xmlns:a16="http://schemas.microsoft.com/office/drawing/2014/main" id="{1E53F654-04C8-4BC3-93F1-3D202B4BF40D}"/>
              </a:ext>
            </a:extLst>
          </p:cNvPr>
          <p:cNvSpPr txBox="1">
            <a:spLocks/>
          </p:cNvSpPr>
          <p:nvPr/>
        </p:nvSpPr>
        <p:spPr>
          <a:xfrm>
            <a:off x="4905161" y="6141365"/>
            <a:ext cx="4160072" cy="623457"/>
          </a:xfrm>
          <a:prstGeom prst="rect">
            <a:avLst/>
          </a:prstGeom>
        </p:spPr>
        <p:txBody>
          <a:bodyPr>
            <a:normAutofit/>
          </a:bodyPr>
          <a:lstStyle>
            <a:lvl1pPr marL="342900" indent="-342900" algn="l" defTabSz="457200" rtl="0" eaLnBrk="1" latinLnBrk="0" hangingPunct="1">
              <a:spcBef>
                <a:spcPct val="20000"/>
              </a:spcBef>
              <a:buFont typeface="Arial"/>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000" b="1">
                <a:solidFill>
                  <a:srgbClr val="EA6A20"/>
                </a:solidFill>
                <a:latin typeface="Arial Nova" panose="020B0504020202020204" pitchFamily="34" charset="0"/>
              </a:rPr>
              <a:t>composite identifier attribute</a:t>
            </a:r>
            <a:endParaRPr lang="en-US" sz="2000" b="1" dirty="0">
              <a:solidFill>
                <a:srgbClr val="EA6A20"/>
              </a:solidFill>
              <a:latin typeface="Arial Nova" panose="020B0504020202020204" pitchFamily="34" charset="0"/>
            </a:endParaRPr>
          </a:p>
        </p:txBody>
      </p:sp>
      <p:pic>
        <p:nvPicPr>
          <p:cNvPr id="7" name="Picture 6" descr="Figure b shows another entity and its attributes as follows. FLIGHT, Flight I D underlined. Flight Number, Dates. Number of Passengers, where Flight I D is marked as Composite Identifier.">
            <a:extLst>
              <a:ext uri="{FF2B5EF4-FFF2-40B4-BE49-F238E27FC236}">
                <a16:creationId xmlns:a16="http://schemas.microsoft.com/office/drawing/2014/main" id="{B707DF78-7B5E-4679-AF1D-5A270B456ABE}"/>
              </a:ext>
            </a:extLst>
          </p:cNvPr>
          <p:cNvPicPr>
            <a:picLocks noChangeAspect="1"/>
          </p:cNvPicPr>
          <p:nvPr/>
        </p:nvPicPr>
        <p:blipFill rotWithShape="1">
          <a:blip r:embed="rId5">
            <a:grayscl/>
            <a:extLst>
              <a:ext uri="{BEBA8EAE-BF5A-486C-A8C5-ECC9F3942E4B}">
                <a14:imgProps xmlns:a14="http://schemas.microsoft.com/office/drawing/2010/main">
                  <a14:imgLayer r:embed="rId6">
                    <a14:imgEffect>
                      <a14:sharpenSoften amount="50000"/>
                    </a14:imgEffect>
                    <a14:imgEffect>
                      <a14:brightnessContrast bright="20000" contrast="-40000"/>
                    </a14:imgEffect>
                  </a14:imgLayer>
                </a14:imgProps>
              </a:ext>
            </a:extLst>
          </a:blip>
          <a:srcRect l="20764" t="59001" r="24214" b="2749"/>
          <a:stretch/>
        </p:blipFill>
        <p:spPr>
          <a:xfrm>
            <a:off x="5066032" y="4444162"/>
            <a:ext cx="3704172" cy="1763245"/>
          </a:xfrm>
          <a:prstGeom prst="rect">
            <a:avLst/>
          </a:prstGeom>
        </p:spPr>
      </p:pic>
    </p:spTree>
    <p:extLst>
      <p:ext uri="{BB962C8B-B14F-4D97-AF65-F5344CB8AC3E}">
        <p14:creationId xmlns:p14="http://schemas.microsoft.com/office/powerpoint/2010/main" val="1284099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290" y="151847"/>
            <a:ext cx="6879252" cy="581575"/>
          </a:xfrm>
        </p:spPr>
        <p:txBody>
          <a:bodyPr/>
          <a:lstStyle/>
          <a:p>
            <a:r>
              <a:rPr lang="en-US" dirty="0">
                <a:effectLst>
                  <a:outerShdw blurRad="38100" dist="38100" dir="2700000" algn="tl">
                    <a:srgbClr val="FFFFFF"/>
                  </a:outerShdw>
                </a:effectLst>
              </a:rPr>
              <a:t>Modeling Relationships</a:t>
            </a:r>
            <a:endParaRPr lang="en-US" dirty="0"/>
          </a:p>
        </p:txBody>
      </p:sp>
      <p:pic>
        <p:nvPicPr>
          <p:cNvPr id="4" name="Picture 3">
            <a:extLst>
              <a:ext uri="{FF2B5EF4-FFF2-40B4-BE49-F238E27FC236}">
                <a16:creationId xmlns:a16="http://schemas.microsoft.com/office/drawing/2014/main" id="{1E8DB47C-7CF8-46C1-B39D-E7832E6E1D5A}"/>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Lst>
          </a:blip>
          <a:stretch>
            <a:fillRect/>
          </a:stretch>
        </p:blipFill>
        <p:spPr>
          <a:xfrm>
            <a:off x="3940521" y="3998976"/>
            <a:ext cx="4909694" cy="2679719"/>
          </a:xfrm>
          <a:prstGeom prst="rect">
            <a:avLst/>
          </a:prstGeom>
        </p:spPr>
      </p:pic>
      <p:pic>
        <p:nvPicPr>
          <p:cNvPr id="5" name="Picture 4">
            <a:extLst>
              <a:ext uri="{FF2B5EF4-FFF2-40B4-BE49-F238E27FC236}">
                <a16:creationId xmlns:a16="http://schemas.microsoft.com/office/drawing/2014/main" id="{3C502DEC-5D2E-402F-A7FA-F3BF006092E8}"/>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Effect>
                      <a14:saturation sat="0"/>
                    </a14:imgEffect>
                    <a14:imgEffect>
                      <a14:brightnessContrast bright="20000" contrast="-40000"/>
                    </a14:imgEffect>
                  </a14:imgLayer>
                </a14:imgProps>
              </a:ext>
            </a:extLst>
          </a:blip>
          <a:srcRect l="6154" t="7112" r="6154" b="65537"/>
          <a:stretch/>
        </p:blipFill>
        <p:spPr>
          <a:xfrm>
            <a:off x="149290" y="1368464"/>
            <a:ext cx="8493660" cy="1759205"/>
          </a:xfrm>
          <a:prstGeom prst="rect">
            <a:avLst/>
          </a:prstGeom>
        </p:spPr>
      </p:pic>
      <p:sp>
        <p:nvSpPr>
          <p:cNvPr id="6" name="Rectangle 5">
            <a:extLst>
              <a:ext uri="{FF2B5EF4-FFF2-40B4-BE49-F238E27FC236}">
                <a16:creationId xmlns:a16="http://schemas.microsoft.com/office/drawing/2014/main" id="{5CF9B467-8AE0-47A0-AEB3-BC00C4901004}"/>
              </a:ext>
            </a:extLst>
          </p:cNvPr>
          <p:cNvSpPr/>
          <p:nvPr/>
        </p:nvSpPr>
        <p:spPr>
          <a:xfrm>
            <a:off x="178142" y="3545666"/>
            <a:ext cx="3410774" cy="707886"/>
          </a:xfrm>
          <a:prstGeom prst="rect">
            <a:avLst/>
          </a:prstGeom>
        </p:spPr>
        <p:txBody>
          <a:bodyPr wrap="square">
            <a:spAutoFit/>
          </a:bodyPr>
          <a:lstStyle/>
          <a:p>
            <a:pPr algn="ctr"/>
            <a:r>
              <a:rPr lang="en-US" sz="2000" b="1" dirty="0">
                <a:solidFill>
                  <a:srgbClr val="522D80"/>
                </a:solidFill>
                <a:effectLst>
                  <a:outerShdw blurRad="38100" dist="38100" dir="2700000" algn="tl">
                    <a:srgbClr val="FFFFFF"/>
                  </a:outerShdw>
                </a:effectLst>
                <a:latin typeface="Arial" panose="020B0604020202020204" pitchFamily="34" charset="0"/>
                <a:cs typeface="Arial" panose="020B0604020202020204" pitchFamily="34" charset="0"/>
              </a:rPr>
              <a:t>Relationship Types </a:t>
            </a:r>
          </a:p>
          <a:p>
            <a:pPr algn="ctr"/>
            <a:r>
              <a:rPr lang="en-US" sz="2000" dirty="0">
                <a:solidFill>
                  <a:srgbClr val="000000"/>
                </a:solidFill>
                <a:effectLst>
                  <a:outerShdw blurRad="38100" dist="38100" dir="2700000" algn="tl">
                    <a:srgbClr val="FFFFFF"/>
                  </a:outerShdw>
                </a:effectLst>
                <a:latin typeface="Arial" panose="020B0604020202020204" pitchFamily="34" charset="0"/>
                <a:cs typeface="Arial" panose="020B0604020202020204" pitchFamily="34" charset="0"/>
              </a:rPr>
              <a:t>(</a:t>
            </a:r>
            <a:r>
              <a:rPr lang="en-US" sz="2000" i="1" dirty="0">
                <a:solidFill>
                  <a:srgbClr val="000000"/>
                </a:solidFill>
                <a:effectLst>
                  <a:outerShdw blurRad="38100" dist="38100" dir="2700000" algn="tl">
                    <a:srgbClr val="FFFFFF"/>
                  </a:outerShdw>
                </a:effectLst>
                <a:latin typeface="Arial" panose="020B0604020202020204" pitchFamily="34" charset="0"/>
                <a:cs typeface="Arial" panose="020B0604020202020204" pitchFamily="34" charset="0"/>
              </a:rPr>
              <a:t>lines between entity types</a:t>
            </a:r>
            <a:r>
              <a:rPr lang="en-US" sz="2000" dirty="0">
                <a:solidFill>
                  <a:srgbClr val="000000"/>
                </a:solidFill>
                <a:effectLst>
                  <a:outerShdw blurRad="38100" dist="38100" dir="2700000" algn="tl">
                    <a:srgbClr val="FFFFFF"/>
                  </a:outerShdw>
                </a:effectLst>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22A318CD-7298-415C-B4E7-580FE50F973B}"/>
              </a:ext>
            </a:extLst>
          </p:cNvPr>
          <p:cNvSpPr/>
          <p:nvPr/>
        </p:nvSpPr>
        <p:spPr>
          <a:xfrm>
            <a:off x="353945" y="5124859"/>
            <a:ext cx="3410774" cy="1015663"/>
          </a:xfrm>
          <a:prstGeom prst="rect">
            <a:avLst/>
          </a:prstGeom>
        </p:spPr>
        <p:txBody>
          <a:bodyPr wrap="square">
            <a:spAutoFit/>
          </a:bodyPr>
          <a:lstStyle/>
          <a:p>
            <a:pPr algn="ctr"/>
            <a:r>
              <a:rPr lang="en-US" sz="2000" b="1" dirty="0">
                <a:solidFill>
                  <a:srgbClr val="522D80"/>
                </a:solidFill>
                <a:effectLst>
                  <a:outerShdw blurRad="38100" dist="38100" dir="2700000" algn="tl">
                    <a:srgbClr val="FFFFFF"/>
                  </a:outerShdw>
                </a:effectLst>
                <a:latin typeface="Arial" panose="020B0604020202020204" pitchFamily="34" charset="0"/>
                <a:cs typeface="Arial" panose="020B0604020202020204" pitchFamily="34" charset="0"/>
              </a:rPr>
              <a:t>Relationship Instances </a:t>
            </a:r>
          </a:p>
          <a:p>
            <a:pPr algn="ctr"/>
            <a:r>
              <a:rPr lang="en-US" sz="2000" dirty="0">
                <a:solidFill>
                  <a:srgbClr val="000000"/>
                </a:solidFill>
                <a:effectLst>
                  <a:outerShdw blurRad="38100" dist="38100" dir="2700000" algn="tl">
                    <a:srgbClr val="FFFFFF"/>
                  </a:outerShdw>
                </a:effectLst>
                <a:latin typeface="Arial" panose="020B0604020202020204" pitchFamily="34" charset="0"/>
                <a:cs typeface="Arial" panose="020B0604020202020204" pitchFamily="34" charset="0"/>
              </a:rPr>
              <a:t>(</a:t>
            </a:r>
            <a:r>
              <a:rPr lang="en-US" sz="2000" i="1" dirty="0">
                <a:solidFill>
                  <a:srgbClr val="000000"/>
                </a:solidFill>
                <a:effectLst>
                  <a:outerShdw blurRad="38100" dist="38100" dir="2700000" algn="tl">
                    <a:srgbClr val="FFFFFF"/>
                  </a:outerShdw>
                </a:effectLst>
                <a:latin typeface="Arial" panose="020B0604020202020204" pitchFamily="34" charset="0"/>
                <a:cs typeface="Arial" panose="020B0604020202020204" pitchFamily="34" charset="0"/>
              </a:rPr>
              <a:t>between specific entity instances</a:t>
            </a:r>
            <a:r>
              <a:rPr lang="en-US" sz="2000" dirty="0">
                <a:solidFill>
                  <a:srgbClr val="000000"/>
                </a:solidFill>
                <a:effectLst>
                  <a:outerShdw blurRad="38100" dist="38100" dir="2700000" algn="tl">
                    <a:srgbClr val="FFFFFF"/>
                  </a:outerShdw>
                </a:effectLst>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p:txBody>
      </p:sp>
      <p:cxnSp>
        <p:nvCxnSpPr>
          <p:cNvPr id="9" name="Straight Arrow Connector 8">
            <a:extLst>
              <a:ext uri="{FF2B5EF4-FFF2-40B4-BE49-F238E27FC236}">
                <a16:creationId xmlns:a16="http://schemas.microsoft.com/office/drawing/2014/main" id="{8A5EEE96-52C3-48FC-923B-D883A0A1545E}"/>
              </a:ext>
            </a:extLst>
          </p:cNvPr>
          <p:cNvCxnSpPr>
            <a:endCxn id="6" idx="0"/>
          </p:cNvCxnSpPr>
          <p:nvPr/>
        </p:nvCxnSpPr>
        <p:spPr>
          <a:xfrm flipH="1">
            <a:off x="1883529" y="2548128"/>
            <a:ext cx="1140087" cy="997538"/>
          </a:xfrm>
          <a:prstGeom prst="straightConnector1">
            <a:avLst/>
          </a:prstGeom>
          <a:ln>
            <a:solidFill>
              <a:srgbClr val="522D8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4D0F5C9D-DCBB-4FF7-B577-5AA31DB23F9D}"/>
              </a:ext>
            </a:extLst>
          </p:cNvPr>
          <p:cNvCxnSpPr>
            <a:cxnSpLocks/>
            <a:stCxn id="12" idx="1"/>
            <a:endCxn id="7" idx="0"/>
          </p:cNvCxnSpPr>
          <p:nvPr/>
        </p:nvCxnSpPr>
        <p:spPr>
          <a:xfrm flipH="1">
            <a:off x="2059332" y="4903293"/>
            <a:ext cx="1881190" cy="221566"/>
          </a:xfrm>
          <a:prstGeom prst="straightConnector1">
            <a:avLst/>
          </a:prstGeom>
          <a:ln>
            <a:solidFill>
              <a:srgbClr val="522D80"/>
            </a:solidFill>
            <a:tailEnd type="triangle" w="lg" len="med"/>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2E511BA6-DA6F-4546-943A-01E19581C57B}"/>
              </a:ext>
            </a:extLst>
          </p:cNvPr>
          <p:cNvSpPr/>
          <p:nvPr/>
        </p:nvSpPr>
        <p:spPr>
          <a:xfrm>
            <a:off x="3940522" y="4744797"/>
            <a:ext cx="4216628" cy="316992"/>
          </a:xfrm>
          <a:prstGeom prst="rect">
            <a:avLst/>
          </a:prstGeom>
          <a:noFill/>
          <a:ln w="25400">
            <a:solidFill>
              <a:srgbClr val="522D8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6FB364D-9D4E-4CEB-8549-796C2B738ABA}"/>
              </a:ext>
            </a:extLst>
          </p:cNvPr>
          <p:cNvSpPr/>
          <p:nvPr/>
        </p:nvSpPr>
        <p:spPr>
          <a:xfrm>
            <a:off x="5323155" y="860632"/>
            <a:ext cx="3410774" cy="1015663"/>
          </a:xfrm>
          <a:prstGeom prst="rect">
            <a:avLst/>
          </a:prstGeom>
        </p:spPr>
        <p:txBody>
          <a:bodyPr wrap="square">
            <a:spAutoFit/>
          </a:bodyPr>
          <a:lstStyle/>
          <a:p>
            <a:pPr algn="ctr"/>
            <a:r>
              <a:rPr lang="en-US" sz="2000" b="1" dirty="0">
                <a:solidFill>
                  <a:srgbClr val="EA6A20"/>
                </a:solidFill>
                <a:effectLst>
                  <a:outerShdw blurRad="38100" dist="38100" dir="2700000" algn="tl">
                    <a:srgbClr val="FFFFFF"/>
                  </a:outerShdw>
                </a:effectLst>
                <a:latin typeface="Arial" panose="020B0604020202020204" pitchFamily="34" charset="0"/>
                <a:cs typeface="Arial" panose="020B0604020202020204" pitchFamily="34" charset="0"/>
              </a:rPr>
              <a:t>Attributes on Relationship </a:t>
            </a:r>
          </a:p>
          <a:p>
            <a:pPr algn="ctr"/>
            <a:r>
              <a:rPr lang="en-US" sz="2000" dirty="0">
                <a:solidFill>
                  <a:srgbClr val="000000"/>
                </a:solidFill>
                <a:effectLst>
                  <a:outerShdw blurRad="38100" dist="38100" dir="2700000" algn="tl">
                    <a:srgbClr val="FFFFFF"/>
                  </a:outerShdw>
                </a:effectLst>
                <a:latin typeface="Arial" panose="020B0604020202020204" pitchFamily="34" charset="0"/>
                <a:cs typeface="Arial" panose="020B0604020202020204" pitchFamily="34" charset="0"/>
              </a:rPr>
              <a:t>(</a:t>
            </a:r>
            <a:r>
              <a:rPr lang="en-US" sz="2000" i="1" dirty="0">
                <a:solidFill>
                  <a:srgbClr val="000000"/>
                </a:solidFill>
                <a:effectLst>
                  <a:outerShdw blurRad="38100" dist="38100" dir="2700000" algn="tl">
                    <a:srgbClr val="FFFFFF"/>
                  </a:outerShdw>
                </a:effectLst>
                <a:latin typeface="Arial" panose="020B0604020202020204" pitchFamily="34" charset="0"/>
                <a:cs typeface="Arial" panose="020B0604020202020204" pitchFamily="34" charset="0"/>
              </a:rPr>
              <a:t>features pertaining to the association</a:t>
            </a:r>
            <a:r>
              <a:rPr lang="en-US" sz="2000" dirty="0">
                <a:solidFill>
                  <a:srgbClr val="000000"/>
                </a:solidFill>
                <a:effectLst>
                  <a:outerShdw blurRad="38100" dist="38100" dir="2700000" algn="tl">
                    <a:srgbClr val="FFFFFF"/>
                  </a:outerShdw>
                </a:effectLst>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p:txBody>
      </p:sp>
      <p:cxnSp>
        <p:nvCxnSpPr>
          <p:cNvPr id="17" name="Straight Arrow Connector 16">
            <a:extLst>
              <a:ext uri="{FF2B5EF4-FFF2-40B4-BE49-F238E27FC236}">
                <a16:creationId xmlns:a16="http://schemas.microsoft.com/office/drawing/2014/main" id="{44B10D5D-32A8-46E2-A1AC-932DA67E226E}"/>
              </a:ext>
            </a:extLst>
          </p:cNvPr>
          <p:cNvCxnSpPr>
            <a:cxnSpLocks/>
          </p:cNvCxnSpPr>
          <p:nvPr/>
        </p:nvCxnSpPr>
        <p:spPr>
          <a:xfrm flipV="1">
            <a:off x="4396120" y="1079982"/>
            <a:ext cx="927035" cy="428175"/>
          </a:xfrm>
          <a:prstGeom prst="straightConnector1">
            <a:avLst/>
          </a:prstGeom>
          <a:ln>
            <a:solidFill>
              <a:srgbClr val="ED6C22"/>
            </a:solidFill>
            <a:tailEnd type="triangle" w="lg"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9597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animBg="1"/>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6BDF7-BAAF-42F8-A969-02BDDE72A6FD}"/>
              </a:ext>
            </a:extLst>
          </p:cNvPr>
          <p:cNvSpPr>
            <a:spLocks noGrp="1"/>
          </p:cNvSpPr>
          <p:nvPr>
            <p:ph type="title"/>
          </p:nvPr>
        </p:nvSpPr>
        <p:spPr>
          <a:xfrm>
            <a:off x="149290" y="276841"/>
            <a:ext cx="7024020" cy="581575"/>
          </a:xfrm>
        </p:spPr>
        <p:txBody>
          <a:bodyPr>
            <a:normAutofit fontScale="90000"/>
          </a:bodyPr>
          <a:lstStyle/>
          <a:p>
            <a:r>
              <a:rPr lang="en-US" dirty="0"/>
              <a:t>Associative Entity </a:t>
            </a:r>
            <a:r>
              <a:rPr lang="en-US" dirty="0">
                <a:solidFill>
                  <a:srgbClr val="000000"/>
                </a:solidFill>
                <a:effectLst>
                  <a:outerShdw blurRad="38100" dist="38100" dir="2700000" algn="tl">
                    <a:srgbClr val="FFFFFF"/>
                  </a:outerShdw>
                </a:effectLst>
              </a:rPr>
              <a:t>– </a:t>
            </a:r>
            <a:r>
              <a:rPr lang="en-US" i="1" dirty="0">
                <a:solidFill>
                  <a:srgbClr val="000000"/>
                </a:solidFill>
                <a:effectLst>
                  <a:outerShdw blurRad="38100" dist="38100" dir="2700000" algn="tl">
                    <a:srgbClr val="FFFFFF"/>
                  </a:outerShdw>
                </a:effectLst>
              </a:rPr>
              <a:t>combination of relationship and entity</a:t>
            </a:r>
            <a:endParaRPr lang="en-US" i="1" dirty="0"/>
          </a:p>
        </p:txBody>
      </p:sp>
      <p:pic>
        <p:nvPicPr>
          <p:cNvPr id="5" name="Picture 4">
            <a:extLst>
              <a:ext uri="{FF2B5EF4-FFF2-40B4-BE49-F238E27FC236}">
                <a16:creationId xmlns:a16="http://schemas.microsoft.com/office/drawing/2014/main" id="{626B73BF-DF7D-45C5-B50A-5DD0D712FF3A}"/>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saturation sat="0"/>
                    </a14:imgEffect>
                    <a14:imgEffect>
                      <a14:brightnessContrast bright="20000" contrast="-40000"/>
                    </a14:imgEffect>
                  </a14:imgLayer>
                </a14:imgProps>
              </a:ext>
            </a:extLst>
          </a:blip>
          <a:srcRect l="5973" t="46505" r="6119" b="34615"/>
          <a:stretch/>
        </p:blipFill>
        <p:spPr>
          <a:xfrm>
            <a:off x="111712" y="1386800"/>
            <a:ext cx="8943584" cy="1275537"/>
          </a:xfrm>
          <a:prstGeom prst="rect">
            <a:avLst/>
          </a:prstGeom>
        </p:spPr>
      </p:pic>
      <p:sp>
        <p:nvSpPr>
          <p:cNvPr id="8" name="Content Placeholder 2">
            <a:extLst>
              <a:ext uri="{FF2B5EF4-FFF2-40B4-BE49-F238E27FC236}">
                <a16:creationId xmlns:a16="http://schemas.microsoft.com/office/drawing/2014/main" id="{BF353E7D-ABFF-4FE9-AF6B-397914B5EE23}"/>
              </a:ext>
            </a:extLst>
          </p:cNvPr>
          <p:cNvSpPr>
            <a:spLocks noGrp="1"/>
          </p:cNvSpPr>
          <p:nvPr>
            <p:ph idx="1"/>
          </p:nvPr>
        </p:nvSpPr>
        <p:spPr>
          <a:xfrm>
            <a:off x="413358" y="3220768"/>
            <a:ext cx="8317283" cy="3310287"/>
          </a:xfrm>
          <a:solidFill>
            <a:schemeClr val="bg1">
              <a:lumMod val="95000"/>
            </a:schemeClr>
          </a:solidFill>
          <a:ln w="25400">
            <a:solidFill>
              <a:schemeClr val="tx1"/>
            </a:solidFill>
          </a:ln>
        </p:spPr>
        <p:txBody>
          <a:bodyPr>
            <a:normAutofit/>
          </a:bodyPr>
          <a:lstStyle/>
          <a:p>
            <a:pPr marL="0" indent="0" algn="ctr">
              <a:spcBef>
                <a:spcPts val="0"/>
              </a:spcBef>
              <a:spcAft>
                <a:spcPts val="1200"/>
              </a:spcAft>
              <a:buNone/>
            </a:pPr>
            <a:r>
              <a:rPr lang="en-US" sz="2200" b="1" u="sng" dirty="0">
                <a:solidFill>
                  <a:srgbClr val="522D80"/>
                </a:solidFill>
              </a:rPr>
              <a:t>When Do We Use Associative Entity? </a:t>
            </a:r>
          </a:p>
          <a:p>
            <a:pPr>
              <a:spcBef>
                <a:spcPts val="0"/>
              </a:spcBef>
              <a:spcAft>
                <a:spcPts val="1200"/>
              </a:spcAft>
            </a:pPr>
            <a:r>
              <a:rPr lang="en-US" sz="2000" dirty="0"/>
              <a:t>All the relationships for the participating entity types are “many” relationships</a:t>
            </a:r>
          </a:p>
          <a:p>
            <a:pPr>
              <a:spcBef>
                <a:spcPts val="0"/>
              </a:spcBef>
              <a:spcAft>
                <a:spcPts val="1200"/>
              </a:spcAft>
            </a:pPr>
            <a:r>
              <a:rPr lang="en-US" sz="2000" dirty="0"/>
              <a:t>Associative entity has independent meaning &amp; can be identified with a single-attribute identifier</a:t>
            </a:r>
          </a:p>
          <a:p>
            <a:pPr>
              <a:spcBef>
                <a:spcPts val="0"/>
              </a:spcBef>
              <a:spcAft>
                <a:spcPts val="1200"/>
              </a:spcAft>
            </a:pPr>
            <a:r>
              <a:rPr lang="en-US" sz="2000" dirty="0"/>
              <a:t>Associative entity has attributes in addition to identifier</a:t>
            </a:r>
          </a:p>
          <a:p>
            <a:pPr>
              <a:spcBef>
                <a:spcPts val="0"/>
              </a:spcBef>
              <a:spcAft>
                <a:spcPts val="1200"/>
              </a:spcAft>
            </a:pPr>
            <a:r>
              <a:rPr lang="en-US" sz="2000" dirty="0"/>
              <a:t>Associative entity participates in other relationships beyond the associated relationship</a:t>
            </a:r>
          </a:p>
        </p:txBody>
      </p:sp>
    </p:spTree>
    <p:extLst>
      <p:ext uri="{BB962C8B-B14F-4D97-AF65-F5344CB8AC3E}">
        <p14:creationId xmlns:p14="http://schemas.microsoft.com/office/powerpoint/2010/main" val="3272851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290" y="567628"/>
            <a:ext cx="6879252" cy="581575"/>
          </a:xfrm>
        </p:spPr>
        <p:txBody>
          <a:bodyPr>
            <a:normAutofit fontScale="90000"/>
          </a:bodyPr>
          <a:lstStyle/>
          <a:p>
            <a:r>
              <a:rPr lang="en-US" dirty="0">
                <a:effectLst>
                  <a:outerShdw blurRad="38100" dist="38100" dir="2700000" algn="tl">
                    <a:srgbClr val="FFFFFF"/>
                  </a:outerShdw>
                </a:effectLst>
              </a:rPr>
              <a:t>Degree of Relationships –  </a:t>
            </a:r>
            <a:r>
              <a:rPr lang="en-US" i="1" dirty="0">
                <a:solidFill>
                  <a:srgbClr val="000000"/>
                </a:solidFill>
              </a:rPr>
              <a:t>the number of participated entity types</a:t>
            </a:r>
            <a:br>
              <a:rPr lang="en-US" dirty="0">
                <a:solidFill>
                  <a:srgbClr val="000000"/>
                </a:solidFill>
              </a:rPr>
            </a:br>
            <a:endParaRPr lang="en-US" dirty="0"/>
          </a:p>
        </p:txBody>
      </p:sp>
      <p:pic>
        <p:nvPicPr>
          <p:cNvPr id="4" name="Picture 3" descr="A diagram depicting degrees of relationships degrees. Unary, a rectangle with a line that connects the rectangle to itself. Binary, two rectangles joined by a line. Ternary, three rectangles joined by lines in a Y shape.">
            <a:extLst>
              <a:ext uri="{FF2B5EF4-FFF2-40B4-BE49-F238E27FC236}">
                <a16:creationId xmlns:a16="http://schemas.microsoft.com/office/drawing/2014/main" id="{7637C4D4-FA5F-4188-8307-4AE29FA8D999}"/>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colorTemperature colorTemp="11200"/>
                    </a14:imgEffect>
                    <a14:imgEffect>
                      <a14:saturation sat="0"/>
                    </a14:imgEffect>
                    <a14:imgEffect>
                      <a14:brightnessContrast bright="20000" contrast="-40000"/>
                    </a14:imgEffect>
                  </a14:imgLayer>
                </a14:imgProps>
              </a:ext>
            </a:extLst>
          </a:blip>
          <a:srcRect l="1518" t="11896" r="6890" b="4645"/>
          <a:stretch/>
        </p:blipFill>
        <p:spPr>
          <a:xfrm>
            <a:off x="149288" y="2525082"/>
            <a:ext cx="8799951" cy="2755578"/>
          </a:xfrm>
          <a:prstGeom prst="rect">
            <a:avLst/>
          </a:prstGeom>
        </p:spPr>
      </p:pic>
      <p:sp>
        <p:nvSpPr>
          <p:cNvPr id="5" name="Rectangle 4">
            <a:extLst>
              <a:ext uri="{FF2B5EF4-FFF2-40B4-BE49-F238E27FC236}">
                <a16:creationId xmlns:a16="http://schemas.microsoft.com/office/drawing/2014/main" id="{A8831C3B-A3BA-409A-8C15-1A6E9DBF3B8D}"/>
              </a:ext>
            </a:extLst>
          </p:cNvPr>
          <p:cNvSpPr/>
          <p:nvPr/>
        </p:nvSpPr>
        <p:spPr>
          <a:xfrm>
            <a:off x="149288" y="1400096"/>
            <a:ext cx="2719889" cy="1323439"/>
          </a:xfrm>
          <a:prstGeom prst="rect">
            <a:avLst/>
          </a:prstGeom>
        </p:spPr>
        <p:txBody>
          <a:bodyPr wrap="square">
            <a:spAutoFit/>
          </a:bodyPr>
          <a:lstStyle/>
          <a:p>
            <a:pPr>
              <a:defRPr/>
            </a:pPr>
            <a:r>
              <a:rPr lang="en-US" sz="2000" b="1" u="sng" dirty="0">
                <a:solidFill>
                  <a:srgbClr val="000000"/>
                </a:solidFill>
                <a:latin typeface="Arial" panose="020B0604020202020204" pitchFamily="34" charset="0"/>
                <a:cs typeface="Arial" panose="020B0604020202020204" pitchFamily="34" charset="0"/>
              </a:rPr>
              <a:t>Unary Relationship: </a:t>
            </a:r>
          </a:p>
          <a:p>
            <a:pPr>
              <a:defRPr/>
            </a:pPr>
            <a:r>
              <a:rPr lang="en-US" sz="2000" dirty="0">
                <a:latin typeface="Arial" panose="020B0604020202020204" pitchFamily="34" charset="0"/>
                <a:cs typeface="Arial" panose="020B0604020202020204" pitchFamily="34" charset="0"/>
              </a:rPr>
              <a:t>entities of the same entity type related to each other</a:t>
            </a:r>
            <a:endParaRPr lang="en-US" sz="2000" dirty="0">
              <a:solidFill>
                <a:srgbClr val="000000"/>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03EDD8FA-5683-4A9A-9914-0B81CE51E071}"/>
              </a:ext>
            </a:extLst>
          </p:cNvPr>
          <p:cNvSpPr/>
          <p:nvPr/>
        </p:nvSpPr>
        <p:spPr>
          <a:xfrm>
            <a:off x="1892723" y="4311546"/>
            <a:ext cx="3607214" cy="1015663"/>
          </a:xfrm>
          <a:prstGeom prst="rect">
            <a:avLst/>
          </a:prstGeom>
        </p:spPr>
        <p:txBody>
          <a:bodyPr wrap="square">
            <a:spAutoFit/>
          </a:bodyPr>
          <a:lstStyle/>
          <a:p>
            <a:pPr algn="ctr">
              <a:defRPr/>
            </a:pPr>
            <a:r>
              <a:rPr lang="en-US" sz="2000" b="1" u="sng" dirty="0">
                <a:solidFill>
                  <a:srgbClr val="000000"/>
                </a:solidFill>
                <a:latin typeface="Arial" panose="020B0604020202020204" pitchFamily="34" charset="0"/>
                <a:cs typeface="Arial" panose="020B0604020202020204" pitchFamily="34" charset="0"/>
              </a:rPr>
              <a:t>Binary Relationship: </a:t>
            </a:r>
          </a:p>
          <a:p>
            <a:pPr algn="ctr">
              <a:defRPr/>
            </a:pPr>
            <a:r>
              <a:rPr lang="en-US" sz="2000" dirty="0">
                <a:latin typeface="Arial" panose="020B0604020202020204" pitchFamily="34" charset="0"/>
                <a:cs typeface="Arial" panose="020B0604020202020204" pitchFamily="34" charset="0"/>
              </a:rPr>
              <a:t>entities of one type related to entities of another</a:t>
            </a:r>
            <a:endParaRPr lang="en-US" sz="2000" dirty="0">
              <a:solidFill>
                <a:srgbClr val="000000"/>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CBB2B3DB-6EFA-4134-AC1B-856540D28DEA}"/>
              </a:ext>
            </a:extLst>
          </p:cNvPr>
          <p:cNvSpPr/>
          <p:nvPr/>
        </p:nvSpPr>
        <p:spPr>
          <a:xfrm>
            <a:off x="5669280" y="5327209"/>
            <a:ext cx="3474720" cy="1323439"/>
          </a:xfrm>
          <a:prstGeom prst="rect">
            <a:avLst/>
          </a:prstGeom>
        </p:spPr>
        <p:txBody>
          <a:bodyPr wrap="square">
            <a:spAutoFit/>
          </a:bodyPr>
          <a:lstStyle/>
          <a:p>
            <a:pPr algn="ctr">
              <a:defRPr/>
            </a:pPr>
            <a:r>
              <a:rPr lang="en-US" sz="2000" b="1" u="sng" dirty="0">
                <a:solidFill>
                  <a:srgbClr val="000000"/>
                </a:solidFill>
                <a:latin typeface="Arial" panose="020B0604020202020204" pitchFamily="34" charset="0"/>
                <a:cs typeface="Arial" panose="020B0604020202020204" pitchFamily="34" charset="0"/>
              </a:rPr>
              <a:t>Ternary Relationship: </a:t>
            </a:r>
          </a:p>
          <a:p>
            <a:pPr algn="ctr">
              <a:defRPr/>
            </a:pPr>
            <a:r>
              <a:rPr lang="en-US" sz="2000" dirty="0">
                <a:latin typeface="Arial" panose="020B0604020202020204" pitchFamily="34" charset="0"/>
                <a:cs typeface="Arial" panose="020B0604020202020204" pitchFamily="34" charset="0"/>
              </a:rPr>
              <a:t>entities of three different types involved in the same relationship</a:t>
            </a:r>
            <a:endParaRPr lang="en-US" sz="2000" dirty="0">
              <a:solidFill>
                <a:srgbClr val="000000"/>
              </a:solidFill>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9EA70070-686D-4229-9453-42CD8AADFA00}"/>
              </a:ext>
            </a:extLst>
          </p:cNvPr>
          <p:cNvCxnSpPr/>
          <p:nvPr/>
        </p:nvCxnSpPr>
        <p:spPr>
          <a:xfrm flipH="1">
            <a:off x="342900" y="1508760"/>
            <a:ext cx="3522773" cy="3771900"/>
          </a:xfrm>
          <a:prstGeom prst="line">
            <a:avLst/>
          </a:prstGeom>
          <a:ln w="1270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B59BD038-BFFA-4F3E-BB74-98DC782EC9B6}"/>
              </a:ext>
            </a:extLst>
          </p:cNvPr>
          <p:cNvCxnSpPr>
            <a:cxnSpLocks/>
          </p:cNvCxnSpPr>
          <p:nvPr/>
        </p:nvCxnSpPr>
        <p:spPr>
          <a:xfrm flipH="1">
            <a:off x="5680710" y="2130894"/>
            <a:ext cx="1" cy="4727106"/>
          </a:xfrm>
          <a:prstGeom prst="line">
            <a:avLst/>
          </a:prstGeom>
          <a:ln w="12700">
            <a:solidFill>
              <a:schemeClr val="tx1"/>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1462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21278DC-0642-46F0-97E1-601B040D9F16}"/>
              </a:ext>
            </a:extLst>
          </p:cNvPr>
          <p:cNvSpPr/>
          <p:nvPr/>
        </p:nvSpPr>
        <p:spPr>
          <a:xfrm>
            <a:off x="295963" y="2667203"/>
            <a:ext cx="8552074" cy="3944202"/>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chor="b">
            <a:normAutofit/>
          </a:bodyPr>
          <a:lstStyle/>
          <a:p>
            <a:r>
              <a:rPr lang="en-US" dirty="0"/>
              <a:t>Examples of Unary Relationships</a:t>
            </a:r>
            <a:endParaRPr lang="en-US" sz="2000" b="0" dirty="0"/>
          </a:p>
        </p:txBody>
      </p:sp>
      <p:pic>
        <p:nvPicPr>
          <p:cNvPr id="4" name="Picture 3" descr="A diagram shows an example of a unary relationship. The figure shows three unary relationships between instances of a single entity type. The first example on left, shows a PERSON entity having a mandatory one to one relationship, Is married to, with itself. Second example shows an EMPLOYEE entity having a mandatory one to many relationship, Manages with itself. The third example shows a TEAM entity having a mandatory one to one relationship, Stands after with itself.">
            <a:extLst>
              <a:ext uri="{FF2B5EF4-FFF2-40B4-BE49-F238E27FC236}">
                <a16:creationId xmlns:a16="http://schemas.microsoft.com/office/drawing/2014/main" id="{57066EC5-1431-476D-B7B0-C4905A480CDB}"/>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colorTemperature colorTemp="11200"/>
                    </a14:imgEffect>
                    <a14:imgEffect>
                      <a14:saturation sat="0"/>
                    </a14:imgEffect>
                    <a14:imgEffect>
                      <a14:brightnessContrast bright="20000" contrast="-40000"/>
                    </a14:imgEffect>
                  </a14:imgLayer>
                </a14:imgProps>
              </a:ext>
            </a:extLst>
          </a:blip>
          <a:srcRect l="4834" r="-1" b="20318"/>
          <a:stretch/>
        </p:blipFill>
        <p:spPr>
          <a:xfrm>
            <a:off x="557213" y="858416"/>
            <a:ext cx="8450308" cy="1463998"/>
          </a:xfrm>
          <a:prstGeom prst="rect">
            <a:avLst/>
          </a:prstGeom>
        </p:spPr>
      </p:pic>
      <p:pic>
        <p:nvPicPr>
          <p:cNvPr id="5" name="Picture 4">
            <a:extLst>
              <a:ext uri="{FF2B5EF4-FFF2-40B4-BE49-F238E27FC236}">
                <a16:creationId xmlns:a16="http://schemas.microsoft.com/office/drawing/2014/main" id="{5F9A1468-D48C-4D9F-A33F-3E8F14E3A062}"/>
              </a:ext>
            </a:extLst>
          </p:cNvPr>
          <p:cNvPicPr>
            <a:picLocks noChangeAspect="1"/>
          </p:cNvPicPr>
          <p:nvPr/>
        </p:nvPicPr>
        <p:blipFill rotWithShape="1">
          <a:blip r:embed="rId5">
            <a:grayscl/>
            <a:extLst>
              <a:ext uri="{BEBA8EAE-BF5A-486C-A8C5-ECC9F3942E4B}">
                <a14:imgProps xmlns:a14="http://schemas.microsoft.com/office/drawing/2010/main">
                  <a14:imgLayer r:embed="rId6">
                    <a14:imgEffect>
                      <a14:sharpenSoften amount="50000"/>
                    </a14:imgEffect>
                    <a14:imgEffect>
                      <a14:colorTemperature colorTemp="11200"/>
                    </a14:imgEffect>
                    <a14:imgEffect>
                      <a14:brightnessContrast bright="20000" contrast="-40000"/>
                    </a14:imgEffect>
                  </a14:imgLayer>
                </a14:imgProps>
              </a:ext>
            </a:extLst>
          </a:blip>
          <a:srcRect l="17353" t="5528" r="17500" b="68780"/>
          <a:stretch/>
        </p:blipFill>
        <p:spPr>
          <a:xfrm>
            <a:off x="2699069" y="2898544"/>
            <a:ext cx="5957047" cy="1569229"/>
          </a:xfrm>
          <a:prstGeom prst="rect">
            <a:avLst/>
          </a:prstGeom>
        </p:spPr>
      </p:pic>
      <p:pic>
        <p:nvPicPr>
          <p:cNvPr id="6" name="Picture 5">
            <a:extLst>
              <a:ext uri="{FF2B5EF4-FFF2-40B4-BE49-F238E27FC236}">
                <a16:creationId xmlns:a16="http://schemas.microsoft.com/office/drawing/2014/main" id="{D8356FFA-E33A-460C-A9D6-3CBD828ED1F3}"/>
              </a:ext>
            </a:extLst>
          </p:cNvPr>
          <p:cNvPicPr>
            <a:picLocks noChangeAspect="1"/>
          </p:cNvPicPr>
          <p:nvPr/>
        </p:nvPicPr>
        <p:blipFill rotWithShape="1">
          <a:blip r:embed="rId7">
            <a:grayscl/>
            <a:extLst>
              <a:ext uri="{BEBA8EAE-BF5A-486C-A8C5-ECC9F3942E4B}">
                <a14:imgProps xmlns:a14="http://schemas.microsoft.com/office/drawing/2010/main">
                  <a14:imgLayer r:embed="rId8">
                    <a14:imgEffect>
                      <a14:sharpenSoften amount="50000"/>
                    </a14:imgEffect>
                    <a14:imgEffect>
                      <a14:colorTemperature colorTemp="11200"/>
                    </a14:imgEffect>
                    <a14:imgEffect>
                      <a14:brightnessContrast bright="20000" contrast="-40000"/>
                    </a14:imgEffect>
                  </a14:imgLayer>
                </a14:imgProps>
              </a:ext>
            </a:extLst>
          </a:blip>
          <a:srcRect l="18530" t="14768" r="16324" b="12495"/>
          <a:stretch/>
        </p:blipFill>
        <p:spPr>
          <a:xfrm>
            <a:off x="2699067" y="4699114"/>
            <a:ext cx="5957047" cy="1721224"/>
          </a:xfrm>
          <a:prstGeom prst="rect">
            <a:avLst/>
          </a:prstGeom>
        </p:spPr>
      </p:pic>
      <p:sp>
        <p:nvSpPr>
          <p:cNvPr id="7" name="Title 1">
            <a:extLst>
              <a:ext uri="{FF2B5EF4-FFF2-40B4-BE49-F238E27FC236}">
                <a16:creationId xmlns:a16="http://schemas.microsoft.com/office/drawing/2014/main" id="{05D13C67-7FDB-4E9F-9A8C-9F7EC0534956}"/>
              </a:ext>
            </a:extLst>
          </p:cNvPr>
          <p:cNvSpPr txBox="1">
            <a:spLocks/>
          </p:cNvSpPr>
          <p:nvPr/>
        </p:nvSpPr>
        <p:spPr>
          <a:xfrm>
            <a:off x="295963" y="4235237"/>
            <a:ext cx="2512023" cy="869845"/>
          </a:xfrm>
          <a:prstGeom prst="rect">
            <a:avLst/>
          </a:prstGeom>
        </p:spPr>
        <p:txBody>
          <a:bodyPr vert="horz" lIns="91440" tIns="45720" rIns="91440" bIns="45720" rtlCol="0" anchor="b">
            <a:normAutofit/>
          </a:bodyPr>
          <a:lstStyle>
            <a:lvl1pPr algn="l" defTabSz="457200" rtl="0" eaLnBrk="1" latinLnBrk="0" hangingPunct="1">
              <a:spcBef>
                <a:spcPct val="0"/>
              </a:spcBef>
              <a:buNone/>
              <a:defRPr sz="3200" b="1" kern="1200">
                <a:solidFill>
                  <a:schemeClr val="tx1"/>
                </a:solidFill>
                <a:latin typeface="Arial Nova" panose="020B0504020202020204" pitchFamily="34" charset="0"/>
                <a:ea typeface="+mj-ea"/>
                <a:cs typeface="+mj-cs"/>
              </a:defRPr>
            </a:lvl1pPr>
          </a:lstStyle>
          <a:p>
            <a:r>
              <a:rPr lang="en-US" sz="2200" dirty="0"/>
              <a:t>Bill-of-Materials Structure</a:t>
            </a:r>
            <a:endParaRPr lang="en-US" sz="2200" b="0" dirty="0"/>
          </a:p>
        </p:txBody>
      </p:sp>
    </p:spTree>
    <p:extLst>
      <p:ext uri="{BB962C8B-B14F-4D97-AF65-F5344CB8AC3E}">
        <p14:creationId xmlns:p14="http://schemas.microsoft.com/office/powerpoint/2010/main" val="3988027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r>
              <a:rPr lang="en-US" dirty="0"/>
              <a:t>Examples of Binary Relationships</a:t>
            </a:r>
            <a:endParaRPr lang="en-US" sz="2000" b="0" dirty="0"/>
          </a:p>
        </p:txBody>
      </p:sp>
      <p:pic>
        <p:nvPicPr>
          <p:cNvPr id="4" name="Picture 3" descr="A diagram shows an example of a binary relationship. The figure shows three binary relationships that are defined between two entity types. The first example shows a one to one relationship, Is assigned, that is defined between EMPLOYEE and PARKING SPACE. The second example shows a one to many relationship, Contains, that is defined between PRODUCT LINE and PRODUCT. The third example shows a many to many relationship, Registers for,&quot; that is defined between STUDENT and COURSE.">
            <a:extLst>
              <a:ext uri="{FF2B5EF4-FFF2-40B4-BE49-F238E27FC236}">
                <a16:creationId xmlns:a16="http://schemas.microsoft.com/office/drawing/2014/main" id="{462F17F3-79A3-4939-911E-AEA360FFC7E8}"/>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colorTemperature colorTemp="11200"/>
                    </a14:imgEffect>
                    <a14:imgEffect>
                      <a14:saturation sat="0"/>
                    </a14:imgEffect>
                    <a14:imgEffect>
                      <a14:brightnessContrast bright="20000" contrast="-40000"/>
                    </a14:imgEffect>
                  </a14:imgLayer>
                </a14:imgProps>
              </a:ext>
            </a:extLst>
          </a:blip>
          <a:srcRect l="3279" r="55444" b="62877"/>
          <a:stretch/>
        </p:blipFill>
        <p:spPr>
          <a:xfrm>
            <a:off x="371495" y="1199686"/>
            <a:ext cx="5053945" cy="1325996"/>
          </a:xfrm>
          <a:prstGeom prst="rect">
            <a:avLst/>
          </a:prstGeom>
        </p:spPr>
      </p:pic>
      <p:pic>
        <p:nvPicPr>
          <p:cNvPr id="5" name="Picture 4" descr="A diagram shows an example of a binary relationship. The figure shows three binary relationships that are defined between two entity types. The first example shows a one to one relationship, Is assigned, that is defined between EMPLOYEE and PARKING SPACE. The second example shows a one to many relationship, Contains, that is defined between PRODUCT LINE and PRODUCT. The third example shows a many to many relationship, Registers for,&quot; that is defined between STUDENT and COURSE.">
            <a:extLst>
              <a:ext uri="{FF2B5EF4-FFF2-40B4-BE49-F238E27FC236}">
                <a16:creationId xmlns:a16="http://schemas.microsoft.com/office/drawing/2014/main" id="{C3E56B0D-B7DD-4CC7-B11D-C309ADA468B9}"/>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colorTemperature colorTemp="11200"/>
                    </a14:imgEffect>
                    <a14:imgEffect>
                      <a14:saturation sat="0"/>
                    </a14:imgEffect>
                    <a14:imgEffect>
                      <a14:brightnessContrast bright="20000" contrast="-40000"/>
                    </a14:imgEffect>
                  </a14:imgLayer>
                </a14:imgProps>
              </a:ext>
            </a:extLst>
          </a:blip>
          <a:srcRect l="55503" r="3384" b="62250"/>
          <a:stretch/>
        </p:blipFill>
        <p:spPr>
          <a:xfrm>
            <a:off x="1664642" y="3088054"/>
            <a:ext cx="5470580" cy="1465367"/>
          </a:xfrm>
          <a:prstGeom prst="rect">
            <a:avLst/>
          </a:prstGeom>
        </p:spPr>
      </p:pic>
      <p:pic>
        <p:nvPicPr>
          <p:cNvPr id="6" name="Picture 5" descr="A diagram shows an example of a binary relationship. The figure shows three binary relationships that are defined between two entity types. The first example shows a one to one relationship, Is assigned, that is defined between EMPLOYEE and PARKING SPACE. The second example shows a one to many relationship, Contains, that is defined between PRODUCT LINE and PRODUCT. The third example shows a many to many relationship, Registers for,&quot; that is defined between STUDENT and COURSE.">
            <a:extLst>
              <a:ext uri="{FF2B5EF4-FFF2-40B4-BE49-F238E27FC236}">
                <a16:creationId xmlns:a16="http://schemas.microsoft.com/office/drawing/2014/main" id="{20DE4C49-2658-481C-9470-1C5A9252E225}"/>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colorTemperature colorTemp="11200"/>
                    </a14:imgEffect>
                    <a14:imgEffect>
                      <a14:saturation sat="0"/>
                    </a14:imgEffect>
                    <a14:imgEffect>
                      <a14:brightnessContrast bright="20000" contrast="-40000"/>
                    </a14:imgEffect>
                  </a14:imgLayer>
                </a14:imgProps>
              </a:ext>
            </a:extLst>
          </a:blip>
          <a:srcRect l="29688" t="46146" r="29465" b="14667"/>
          <a:stretch/>
        </p:blipFill>
        <p:spPr>
          <a:xfrm>
            <a:off x="3291839" y="5115793"/>
            <a:ext cx="5236063" cy="1465366"/>
          </a:xfrm>
          <a:prstGeom prst="rect">
            <a:avLst/>
          </a:prstGeom>
        </p:spPr>
      </p:pic>
    </p:spTree>
    <p:extLst>
      <p:ext uri="{BB962C8B-B14F-4D97-AF65-F5344CB8AC3E}">
        <p14:creationId xmlns:p14="http://schemas.microsoft.com/office/powerpoint/2010/main" val="3453361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r>
              <a:rPr lang="en-US" dirty="0"/>
              <a:t>Examples of Ternary Relationships</a:t>
            </a:r>
            <a:endParaRPr lang="en-US" sz="2000" b="0" dirty="0"/>
          </a:p>
        </p:txBody>
      </p:sp>
      <p:pic>
        <p:nvPicPr>
          <p:cNvPr id="4" name="Picture 3" descr="A diagram shows an example of a ternary relationship. The figure depicts a ternary relationship between three entity types. The entity types are, VENDOR, PART, and WAREHOUSE with lines drawn from each of them meeting at a common point. A mandatory many to many relationship is defined at each of the entity ends. The relationship at the common point is Supplies with two attributes defined as Shipping mode, and Unit cost. A callout pointing to the relationship reads, For example, an instance is, Vendor X Supplies Part C to Warehouse Y with a Shipping Mode of next day air and a Unit Cost of $5.">
            <a:extLst>
              <a:ext uri="{FF2B5EF4-FFF2-40B4-BE49-F238E27FC236}">
                <a16:creationId xmlns:a16="http://schemas.microsoft.com/office/drawing/2014/main" id="{F39939B3-5104-4D58-A27A-BB00AB9D3124}"/>
              </a:ext>
            </a:extLst>
          </p:cNvPr>
          <p:cNvPicPr>
            <a:picLocks noChangeAspect="1"/>
          </p:cNvPicPr>
          <p:nvPr/>
        </p:nvPicPr>
        <p:blipFill>
          <a:blip r:embed="rId3">
            <a:grayscl/>
            <a:extLst>
              <a:ext uri="{BEBA8EAE-BF5A-486C-A8C5-ECC9F3942E4B}">
                <a14:imgProps xmlns:a14="http://schemas.microsoft.com/office/drawing/2010/main">
                  <a14:imgLayer r:embed="rId4">
                    <a14:imgEffect>
                      <a14:sharpenSoften amount="50000"/>
                    </a14:imgEffect>
                    <a14:imgEffect>
                      <a14:colorTemperature colorTemp="11200"/>
                    </a14:imgEffect>
                    <a14:imgEffect>
                      <a14:brightnessContrast bright="20000" contrast="-40000"/>
                    </a14:imgEffect>
                  </a14:imgLayer>
                </a14:imgProps>
              </a:ext>
            </a:extLst>
          </a:blip>
          <a:stretch>
            <a:fillRect/>
          </a:stretch>
        </p:blipFill>
        <p:spPr>
          <a:xfrm>
            <a:off x="149291" y="1042059"/>
            <a:ext cx="5834650" cy="3025762"/>
          </a:xfrm>
          <a:prstGeom prst="rect">
            <a:avLst/>
          </a:prstGeom>
        </p:spPr>
      </p:pic>
      <p:pic>
        <p:nvPicPr>
          <p:cNvPr id="8" name="Picture 7">
            <a:extLst>
              <a:ext uri="{FF2B5EF4-FFF2-40B4-BE49-F238E27FC236}">
                <a16:creationId xmlns:a16="http://schemas.microsoft.com/office/drawing/2014/main" id="{51B21204-B7A7-428F-B2F7-80B84C2E1B59}"/>
              </a:ext>
            </a:extLst>
          </p:cNvPr>
          <p:cNvPicPr>
            <a:picLocks noChangeAspect="1"/>
          </p:cNvPicPr>
          <p:nvPr/>
        </p:nvPicPr>
        <p:blipFill rotWithShape="1">
          <a:blip r:embed="rId5">
            <a:grayscl/>
            <a:extLst>
              <a:ext uri="{BEBA8EAE-BF5A-486C-A8C5-ECC9F3942E4B}">
                <a14:imgProps xmlns:a14="http://schemas.microsoft.com/office/drawing/2010/main">
                  <a14:imgLayer r:embed="rId6">
                    <a14:imgEffect>
                      <a14:sharpenSoften amount="50000"/>
                    </a14:imgEffect>
                    <a14:imgEffect>
                      <a14:colorTemperature colorTemp="11200"/>
                    </a14:imgEffect>
                    <a14:imgEffect>
                      <a14:brightnessContrast bright="20000" contrast="-40000"/>
                    </a14:imgEffect>
                  </a14:imgLayer>
                </a14:imgProps>
              </a:ext>
            </a:extLst>
          </a:blip>
          <a:srcRect l="7500" t="5341" r="7059" b="11166"/>
          <a:stretch/>
        </p:blipFill>
        <p:spPr>
          <a:xfrm>
            <a:off x="3376917" y="4239181"/>
            <a:ext cx="5541593" cy="2460810"/>
          </a:xfrm>
          <a:prstGeom prst="rect">
            <a:avLst/>
          </a:prstGeom>
        </p:spPr>
      </p:pic>
    </p:spTree>
    <p:extLst>
      <p:ext uri="{BB962C8B-B14F-4D97-AF65-F5344CB8AC3E}">
        <p14:creationId xmlns:p14="http://schemas.microsoft.com/office/powerpoint/2010/main" val="470749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D62BB7-662F-4FB9-A78D-AE5FD672E7A7}"/>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9089" t="1166" r="7671" b="4037"/>
          <a:stretch/>
        </p:blipFill>
        <p:spPr>
          <a:xfrm>
            <a:off x="142770" y="63674"/>
            <a:ext cx="4863570" cy="6730652"/>
          </a:xfrm>
          <a:prstGeom prst="rect">
            <a:avLst/>
          </a:prstGeom>
        </p:spPr>
      </p:pic>
      <p:sp>
        <p:nvSpPr>
          <p:cNvPr id="2" name="Title 1">
            <a:extLst>
              <a:ext uri="{FF2B5EF4-FFF2-40B4-BE49-F238E27FC236}">
                <a16:creationId xmlns:a16="http://schemas.microsoft.com/office/drawing/2014/main" id="{F390B2B7-3B4B-43D5-8FAE-0C8E9AEB2A88}"/>
              </a:ext>
            </a:extLst>
          </p:cNvPr>
          <p:cNvSpPr>
            <a:spLocks noGrp="1"/>
          </p:cNvSpPr>
          <p:nvPr>
            <p:ph type="title"/>
          </p:nvPr>
        </p:nvSpPr>
        <p:spPr>
          <a:xfrm>
            <a:off x="198190" y="2037060"/>
            <a:ext cx="1676400" cy="581575"/>
          </a:xfrm>
        </p:spPr>
        <p:txBody>
          <a:bodyPr>
            <a:noAutofit/>
          </a:bodyPr>
          <a:lstStyle/>
          <a:p>
            <a:r>
              <a:rPr lang="en-US" altLang="zh-CN" sz="2400" dirty="0">
                <a:solidFill>
                  <a:srgbClr val="522D80"/>
                </a:solidFill>
              </a:rPr>
              <a:t>Exemplar ERD</a:t>
            </a:r>
            <a:endParaRPr lang="en-US" sz="2400" dirty="0">
              <a:solidFill>
                <a:srgbClr val="522D80"/>
              </a:solidFill>
            </a:endParaRPr>
          </a:p>
        </p:txBody>
      </p:sp>
      <p:sp>
        <p:nvSpPr>
          <p:cNvPr id="3" name="Rectangle 2">
            <a:extLst>
              <a:ext uri="{FF2B5EF4-FFF2-40B4-BE49-F238E27FC236}">
                <a16:creationId xmlns:a16="http://schemas.microsoft.com/office/drawing/2014/main" id="{1C9EF402-A76C-474B-8A8A-B4AD3DAFE4E2}"/>
              </a:ext>
            </a:extLst>
          </p:cNvPr>
          <p:cNvSpPr/>
          <p:nvPr/>
        </p:nvSpPr>
        <p:spPr>
          <a:xfrm>
            <a:off x="5061760" y="1622891"/>
            <a:ext cx="4082240" cy="1323439"/>
          </a:xfrm>
          <a:prstGeom prst="rect">
            <a:avLst/>
          </a:prstGeom>
        </p:spPr>
        <p:txBody>
          <a:bodyPr wrap="square">
            <a:spAutoFit/>
          </a:bodyPr>
          <a:lstStyle/>
          <a:p>
            <a:pPr algn="ctr"/>
            <a:r>
              <a:rPr lang="en-US" sz="2000" b="1" u="sng" dirty="0">
                <a:latin typeface="Arial" panose="020B0604020202020204" pitchFamily="34" charset="0"/>
                <a:cs typeface="Arial" panose="020B0604020202020204" pitchFamily="34" charset="0"/>
              </a:rPr>
              <a:t>Entity-Relationship (E-R) Model: </a:t>
            </a:r>
            <a:r>
              <a:rPr lang="en-US" sz="2000" dirty="0">
                <a:latin typeface="Arial" panose="020B0604020202020204" pitchFamily="34" charset="0"/>
                <a:cs typeface="Arial" panose="020B0604020202020204" pitchFamily="34" charset="0"/>
              </a:rPr>
              <a:t>a detailed, logical representation of the data for an organization or for a business area. </a:t>
            </a:r>
          </a:p>
        </p:txBody>
      </p:sp>
      <p:sp>
        <p:nvSpPr>
          <p:cNvPr id="4" name="Rectangle 3">
            <a:extLst>
              <a:ext uri="{FF2B5EF4-FFF2-40B4-BE49-F238E27FC236}">
                <a16:creationId xmlns:a16="http://schemas.microsoft.com/office/drawing/2014/main" id="{18C5AB6D-8D68-49E0-B3E6-D66A5E0A2857}"/>
              </a:ext>
            </a:extLst>
          </p:cNvPr>
          <p:cNvSpPr/>
          <p:nvPr/>
        </p:nvSpPr>
        <p:spPr>
          <a:xfrm>
            <a:off x="5306917" y="4444662"/>
            <a:ext cx="3694313" cy="707886"/>
          </a:xfrm>
          <a:prstGeom prst="rect">
            <a:avLst/>
          </a:prstGeom>
        </p:spPr>
        <p:txBody>
          <a:bodyPr wrap="square">
            <a:spAutoFit/>
          </a:bodyPr>
          <a:lstStyle/>
          <a:p>
            <a:pPr algn="ctr"/>
            <a:r>
              <a:rPr lang="en-US" sz="2000" b="1" u="sng" dirty="0">
                <a:latin typeface="Arial" panose="020B0604020202020204" pitchFamily="34" charset="0"/>
                <a:cs typeface="Arial" panose="020B0604020202020204" pitchFamily="34" charset="0"/>
              </a:rPr>
              <a:t>Entity-Relationship Diagram (ERD)</a:t>
            </a:r>
          </a:p>
        </p:txBody>
      </p:sp>
      <p:sp>
        <p:nvSpPr>
          <p:cNvPr id="6" name="Arrow: Down 5">
            <a:extLst>
              <a:ext uri="{FF2B5EF4-FFF2-40B4-BE49-F238E27FC236}">
                <a16:creationId xmlns:a16="http://schemas.microsoft.com/office/drawing/2014/main" id="{FDFC39FD-7896-4648-997C-DE46C97296DB}"/>
              </a:ext>
            </a:extLst>
          </p:cNvPr>
          <p:cNvSpPr/>
          <p:nvPr/>
        </p:nvSpPr>
        <p:spPr>
          <a:xfrm>
            <a:off x="6899564" y="2946330"/>
            <a:ext cx="193963" cy="1498332"/>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E76C615-BE47-42E2-A534-484A43D912EA}"/>
              </a:ext>
            </a:extLst>
          </p:cNvPr>
          <p:cNvSpPr/>
          <p:nvPr/>
        </p:nvSpPr>
        <p:spPr>
          <a:xfrm>
            <a:off x="7047113" y="3280353"/>
            <a:ext cx="2041120" cy="707886"/>
          </a:xfrm>
          <a:prstGeom prst="rect">
            <a:avLst/>
          </a:prstGeom>
        </p:spPr>
        <p:txBody>
          <a:bodyPr wrap="square">
            <a:spAutoFit/>
          </a:bodyPr>
          <a:lstStyle/>
          <a:p>
            <a:r>
              <a:rPr lang="en-US" sz="2000" b="1" i="1" dirty="0">
                <a:latin typeface="Arial" panose="020B0604020202020204" pitchFamily="34" charset="0"/>
                <a:cs typeface="Arial" panose="020B0604020202020204" pitchFamily="34" charset="0"/>
              </a:rPr>
              <a:t>graphical representation </a:t>
            </a:r>
          </a:p>
        </p:txBody>
      </p:sp>
    </p:spTree>
    <p:extLst>
      <p:ext uri="{BB962C8B-B14F-4D97-AF65-F5344CB8AC3E}">
        <p14:creationId xmlns:p14="http://schemas.microsoft.com/office/powerpoint/2010/main" val="2097874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289" y="232060"/>
            <a:ext cx="6933899" cy="1037182"/>
          </a:xfrm>
        </p:spPr>
        <p:txBody>
          <a:bodyPr>
            <a:normAutofit/>
          </a:bodyPr>
          <a:lstStyle/>
          <a:p>
            <a:r>
              <a:rPr lang="en-US" sz="2900" dirty="0">
                <a:effectLst>
                  <a:outerShdw blurRad="38100" dist="38100" dir="2700000" algn="tl">
                    <a:srgbClr val="FFFFFF"/>
                  </a:outerShdw>
                </a:effectLst>
              </a:rPr>
              <a:t>Cardinality Constraints – </a:t>
            </a:r>
            <a:r>
              <a:rPr lang="en-US" sz="2900" i="1" dirty="0">
                <a:solidFill>
                  <a:srgbClr val="000000"/>
                </a:solidFill>
                <a:effectLst>
                  <a:outerShdw blurRad="38100" dist="38100" dir="2700000" algn="tl">
                    <a:srgbClr val="FFFFFF"/>
                  </a:outerShdw>
                </a:effectLst>
              </a:rPr>
              <a:t>the number of instances of the relationship</a:t>
            </a:r>
            <a:endParaRPr lang="en-US" sz="2900" i="1" dirty="0"/>
          </a:p>
        </p:txBody>
      </p:sp>
      <p:sp>
        <p:nvSpPr>
          <p:cNvPr id="3" name="Text Placeholder 2"/>
          <p:cNvSpPr>
            <a:spLocks noGrp="1"/>
          </p:cNvSpPr>
          <p:nvPr>
            <p:ph type="body" idx="1"/>
          </p:nvPr>
        </p:nvSpPr>
        <p:spPr>
          <a:xfrm>
            <a:off x="186612" y="1572400"/>
            <a:ext cx="8770776" cy="2333768"/>
          </a:xfrm>
        </p:spPr>
        <p:txBody>
          <a:bodyPr>
            <a:normAutofit fontScale="92500" lnSpcReduction="10000"/>
          </a:bodyPr>
          <a:lstStyle/>
          <a:p>
            <a:pPr>
              <a:defRPr/>
            </a:pPr>
            <a:r>
              <a:rPr lang="en-US" sz="2400" dirty="0">
                <a:solidFill>
                  <a:srgbClr val="000000"/>
                </a:solidFill>
                <a:effectLst>
                  <a:outerShdw blurRad="38100" dist="38100" dir="2700000" algn="tl">
                    <a:srgbClr val="FFFFFF"/>
                  </a:outerShdw>
                </a:effectLst>
              </a:rPr>
              <a:t>Minimum Cardinality</a:t>
            </a:r>
          </a:p>
          <a:p>
            <a:pPr lvl="1">
              <a:defRPr/>
            </a:pPr>
            <a:r>
              <a:rPr lang="en-US" sz="2400" dirty="0">
                <a:solidFill>
                  <a:srgbClr val="000000"/>
                </a:solidFill>
                <a:effectLst>
                  <a:outerShdw blurRad="38100" dist="38100" dir="2700000" algn="tl">
                    <a:srgbClr val="FFFFFF"/>
                  </a:outerShdw>
                </a:effectLst>
              </a:rPr>
              <a:t>If zero, then optional</a:t>
            </a:r>
          </a:p>
          <a:p>
            <a:pPr lvl="1">
              <a:defRPr/>
            </a:pPr>
            <a:r>
              <a:rPr lang="en-US" sz="2400" dirty="0">
                <a:solidFill>
                  <a:srgbClr val="000000"/>
                </a:solidFill>
                <a:effectLst>
                  <a:outerShdw blurRad="38100" dist="38100" dir="2700000" algn="tl">
                    <a:srgbClr val="FFFFFF"/>
                  </a:outerShdw>
                </a:effectLst>
              </a:rPr>
              <a:t>If one or more, then mandatory</a:t>
            </a:r>
          </a:p>
          <a:p>
            <a:pPr lvl="1">
              <a:defRPr/>
            </a:pPr>
            <a:endParaRPr lang="en-US" sz="2400" dirty="0">
              <a:solidFill>
                <a:srgbClr val="000000"/>
              </a:solidFill>
              <a:effectLst>
                <a:outerShdw blurRad="38100" dist="38100" dir="2700000" algn="tl">
                  <a:srgbClr val="FFFFFF"/>
                </a:outerShdw>
              </a:effectLst>
            </a:endParaRPr>
          </a:p>
          <a:p>
            <a:pPr>
              <a:defRPr/>
            </a:pPr>
            <a:r>
              <a:rPr lang="en-US" sz="2400" dirty="0">
                <a:solidFill>
                  <a:srgbClr val="000000"/>
                </a:solidFill>
                <a:effectLst>
                  <a:outerShdw blurRad="38100" dist="38100" dir="2700000" algn="tl">
                    <a:srgbClr val="FFFFFF"/>
                  </a:outerShdw>
                </a:effectLst>
              </a:rPr>
              <a:t>Maximum Cardinality</a:t>
            </a:r>
          </a:p>
          <a:p>
            <a:pPr lvl="1">
              <a:defRPr/>
            </a:pPr>
            <a:r>
              <a:rPr lang="en-US" sz="2400" dirty="0">
                <a:solidFill>
                  <a:srgbClr val="000000"/>
                </a:solidFill>
                <a:effectLst>
                  <a:outerShdw blurRad="38100" dist="38100" dir="2700000" algn="tl">
                    <a:srgbClr val="FFFFFF"/>
                  </a:outerShdw>
                </a:effectLst>
              </a:rPr>
              <a:t>The maximum number</a:t>
            </a:r>
          </a:p>
        </p:txBody>
      </p:sp>
      <p:pic>
        <p:nvPicPr>
          <p:cNvPr id="5" name="Picture 4">
            <a:extLst>
              <a:ext uri="{FF2B5EF4-FFF2-40B4-BE49-F238E27FC236}">
                <a16:creationId xmlns:a16="http://schemas.microsoft.com/office/drawing/2014/main" id="{20007265-06D8-4570-A86A-2B1667AF300D}"/>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colorTemperature colorTemp="11200"/>
                    </a14:imgEffect>
                    <a14:imgEffect>
                      <a14:saturation sat="0"/>
                    </a14:imgEffect>
                    <a14:imgEffect>
                      <a14:brightnessContrast bright="20000" contrast="-40000"/>
                    </a14:imgEffect>
                  </a14:imgLayer>
                </a14:imgProps>
              </a:ext>
            </a:extLst>
          </a:blip>
          <a:srcRect l="24932" t="47938" r="5366" b="10036"/>
          <a:stretch/>
        </p:blipFill>
        <p:spPr>
          <a:xfrm>
            <a:off x="233790" y="4255493"/>
            <a:ext cx="8676420" cy="2118013"/>
          </a:xfrm>
          <a:prstGeom prst="rect">
            <a:avLst/>
          </a:prstGeom>
        </p:spPr>
      </p:pic>
    </p:spTree>
    <p:extLst>
      <p:ext uri="{BB962C8B-B14F-4D97-AF65-F5344CB8AC3E}">
        <p14:creationId xmlns:p14="http://schemas.microsoft.com/office/powerpoint/2010/main" val="3474311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D4F73-428A-465C-A26F-DC3FA4B18CA4}"/>
              </a:ext>
            </a:extLst>
          </p:cNvPr>
          <p:cNvSpPr>
            <a:spLocks noGrp="1"/>
          </p:cNvSpPr>
          <p:nvPr>
            <p:ph type="title"/>
          </p:nvPr>
        </p:nvSpPr>
        <p:spPr/>
        <p:txBody>
          <a:bodyPr/>
          <a:lstStyle/>
          <a:p>
            <a:r>
              <a:rPr lang="en-US" dirty="0"/>
              <a:t>Examples of Cardinalities</a:t>
            </a:r>
          </a:p>
        </p:txBody>
      </p:sp>
      <p:pic>
        <p:nvPicPr>
          <p:cNvPr id="5" name="Picture 4">
            <a:extLst>
              <a:ext uri="{FF2B5EF4-FFF2-40B4-BE49-F238E27FC236}">
                <a16:creationId xmlns:a16="http://schemas.microsoft.com/office/drawing/2014/main" id="{B4A99294-5A3C-48CB-868C-1AA56E7A7A9E}"/>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saturation sat="0"/>
                    </a14:imgEffect>
                    <a14:imgEffect>
                      <a14:brightnessContrast bright="20000" contrast="-40000"/>
                    </a14:imgEffect>
                  </a14:imgLayer>
                </a14:imgProps>
              </a:ext>
            </a:extLst>
          </a:blip>
          <a:srcRect b="2999"/>
          <a:stretch/>
        </p:blipFill>
        <p:spPr>
          <a:xfrm>
            <a:off x="394570" y="1030697"/>
            <a:ext cx="8354860" cy="5698365"/>
          </a:xfrm>
          <a:prstGeom prst="rect">
            <a:avLst/>
          </a:prstGeom>
        </p:spPr>
      </p:pic>
    </p:spTree>
    <p:extLst>
      <p:ext uri="{BB962C8B-B14F-4D97-AF65-F5344CB8AC3E}">
        <p14:creationId xmlns:p14="http://schemas.microsoft.com/office/powerpoint/2010/main" val="30150936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5D4AB-AA36-4FB1-907A-E592189B6347}"/>
              </a:ext>
            </a:extLst>
          </p:cNvPr>
          <p:cNvSpPr>
            <a:spLocks noGrp="1"/>
          </p:cNvSpPr>
          <p:nvPr>
            <p:ph type="title"/>
          </p:nvPr>
        </p:nvSpPr>
        <p:spPr>
          <a:xfrm>
            <a:off x="149290" y="402101"/>
            <a:ext cx="6879252" cy="581575"/>
          </a:xfrm>
        </p:spPr>
        <p:txBody>
          <a:bodyPr>
            <a:normAutofit fontScale="90000"/>
          </a:bodyPr>
          <a:lstStyle/>
          <a:p>
            <a:r>
              <a:rPr lang="en-US" dirty="0"/>
              <a:t>Cardinality Constraints in a Ternary Relationship</a:t>
            </a:r>
          </a:p>
        </p:txBody>
      </p:sp>
      <p:pic>
        <p:nvPicPr>
          <p:cNvPr id="5" name="Picture 4">
            <a:extLst>
              <a:ext uri="{FF2B5EF4-FFF2-40B4-BE49-F238E27FC236}">
                <a16:creationId xmlns:a16="http://schemas.microsoft.com/office/drawing/2014/main" id="{E4659F06-3E5B-4D62-9800-C95B6D7258A5}"/>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colorTemperature colorTemp="11200"/>
                    </a14:imgEffect>
                    <a14:imgEffect>
                      <a14:saturation sat="0"/>
                    </a14:imgEffect>
                    <a14:imgEffect>
                      <a14:brightnessContrast bright="20000" contrast="-40000"/>
                    </a14:imgEffect>
                  </a14:imgLayer>
                </a14:imgProps>
              </a:ext>
            </a:extLst>
          </a:blip>
          <a:srcRect l="5753" t="6164" r="3424" b="12291"/>
          <a:stretch/>
        </p:blipFill>
        <p:spPr>
          <a:xfrm>
            <a:off x="121994" y="2153589"/>
            <a:ext cx="8950205" cy="2605414"/>
          </a:xfrm>
          <a:prstGeom prst="rect">
            <a:avLst/>
          </a:prstGeom>
        </p:spPr>
      </p:pic>
    </p:spTree>
    <p:extLst>
      <p:ext uri="{BB962C8B-B14F-4D97-AF65-F5344CB8AC3E}">
        <p14:creationId xmlns:p14="http://schemas.microsoft.com/office/powerpoint/2010/main" val="2282279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r>
              <a:rPr lang="en-US" dirty="0"/>
              <a:t>Modeling Multiple Relationships</a:t>
            </a:r>
            <a:endParaRPr lang="en-US" sz="2000" b="0" dirty="0"/>
          </a:p>
        </p:txBody>
      </p:sp>
      <p:pic>
        <p:nvPicPr>
          <p:cNvPr id="8" name="Picture 7">
            <a:extLst>
              <a:ext uri="{FF2B5EF4-FFF2-40B4-BE49-F238E27FC236}">
                <a16:creationId xmlns:a16="http://schemas.microsoft.com/office/drawing/2014/main" id="{2091F4EE-509F-433B-B471-0A90B278E474}"/>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saturation sat="0"/>
                    </a14:imgEffect>
                    <a14:imgEffect>
                      <a14:brightnessContrast bright="20000" contrast="-40000"/>
                    </a14:imgEffect>
                  </a14:imgLayer>
                </a14:imgProps>
              </a:ext>
            </a:extLst>
          </a:blip>
          <a:srcRect l="7642" t="2483" r="33810" b="53641"/>
          <a:stretch/>
        </p:blipFill>
        <p:spPr>
          <a:xfrm>
            <a:off x="318623" y="1261533"/>
            <a:ext cx="6199267" cy="2531534"/>
          </a:xfrm>
          <a:prstGeom prst="rect">
            <a:avLst/>
          </a:prstGeom>
        </p:spPr>
      </p:pic>
      <p:pic>
        <p:nvPicPr>
          <p:cNvPr id="4" name="Picture 3">
            <a:extLst>
              <a:ext uri="{FF2B5EF4-FFF2-40B4-BE49-F238E27FC236}">
                <a16:creationId xmlns:a16="http://schemas.microsoft.com/office/drawing/2014/main" id="{436825ED-CDE9-46F2-BE62-3E2B6957CBDF}"/>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saturation sat="0"/>
                    </a14:imgEffect>
                    <a14:imgEffect>
                      <a14:brightnessContrast bright="20000" contrast="-40000"/>
                    </a14:imgEffect>
                  </a14:imgLayer>
                </a14:imgProps>
              </a:ext>
            </a:extLst>
          </a:blip>
          <a:srcRect l="4818" t="57760" r="31079" b="7002"/>
          <a:stretch/>
        </p:blipFill>
        <p:spPr>
          <a:xfrm>
            <a:off x="2013368" y="4451858"/>
            <a:ext cx="6755160" cy="2023534"/>
          </a:xfrm>
          <a:prstGeom prst="rect">
            <a:avLst/>
          </a:prstGeom>
        </p:spPr>
      </p:pic>
    </p:spTree>
    <p:extLst>
      <p:ext uri="{BB962C8B-B14F-4D97-AF65-F5344CB8AC3E}">
        <p14:creationId xmlns:p14="http://schemas.microsoft.com/office/powerpoint/2010/main" val="2825440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r>
              <a:rPr lang="en-US" dirty="0"/>
              <a:t>Draw an ERD ….</a:t>
            </a:r>
            <a:endParaRPr lang="en-US" sz="2000" b="0" dirty="0"/>
          </a:p>
        </p:txBody>
      </p:sp>
      <p:sp>
        <p:nvSpPr>
          <p:cNvPr id="3" name="Rectangle 2">
            <a:extLst>
              <a:ext uri="{FF2B5EF4-FFF2-40B4-BE49-F238E27FC236}">
                <a16:creationId xmlns:a16="http://schemas.microsoft.com/office/drawing/2014/main" id="{85C99BA3-A4E0-4F3A-B600-06492AF3CDED}"/>
              </a:ext>
            </a:extLst>
          </p:cNvPr>
          <p:cNvSpPr/>
          <p:nvPr/>
        </p:nvSpPr>
        <p:spPr>
          <a:xfrm>
            <a:off x="149289" y="1021859"/>
            <a:ext cx="8782675" cy="1938992"/>
          </a:xfrm>
          <a:prstGeom prst="rect">
            <a:avLst/>
          </a:prstGeom>
        </p:spPr>
        <p:txBody>
          <a:bodyPr wrap="square">
            <a:spAutoFit/>
          </a:bodyPr>
          <a:lstStyle/>
          <a:p>
            <a:pPr marL="342900" marR="0" lvl="0" indent="-342900" algn="just">
              <a:spcBef>
                <a:spcPts val="0"/>
              </a:spcBef>
              <a:spcAft>
                <a:spcPts val="1200"/>
              </a:spcAft>
              <a:buFont typeface="+mj-lt"/>
              <a:buAutoNum type="alphaLcPeriod"/>
            </a:pPr>
            <a:r>
              <a:rPr lang="x-none" sz="2400" i="1" dirty="0">
                <a:latin typeface="Arial Nova" panose="020B0504020202020204" pitchFamily="34" charset="0"/>
                <a:ea typeface="Times New Roman" panose="02020603050405020304" pitchFamily="18" charset="0"/>
              </a:rPr>
              <a:t>A book is identified by its ISBN, and it has a title, a price, and a date of publication. It is published by a publisher, each of which has its own ID number and a name. Each book has exactly one publisher, but one publisher typically publishes multiple books over time.</a:t>
            </a:r>
            <a:endParaRPr lang="en-US" sz="2400" dirty="0">
              <a:latin typeface="Arial Nova" panose="020B0504020202020204" pitchFamily="34" charset="0"/>
              <a:ea typeface="Times New Roman" panose="02020603050405020304" pitchFamily="18" charset="0"/>
            </a:endParaRPr>
          </a:p>
        </p:txBody>
      </p:sp>
      <p:pic>
        <p:nvPicPr>
          <p:cNvPr id="6" name="Picture 5" descr="A book entity set contains the following. Primary key, I S B N. Attributes, title, price, and publish date. A publisher entity set has a primary key, publisher i d and an attribute, name. The relationship between them is, mandatory one to optional many from publisher to book.">
            <a:extLst>
              <a:ext uri="{FF2B5EF4-FFF2-40B4-BE49-F238E27FC236}">
                <a16:creationId xmlns:a16="http://schemas.microsoft.com/office/drawing/2014/main" id="{475B2A87-A12E-40B6-A48C-65B809A711FB}"/>
              </a:ext>
            </a:extLst>
          </p:cNvPr>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89965" y="3429000"/>
            <a:ext cx="7061340" cy="2361754"/>
          </a:xfrm>
          <a:prstGeom prst="rect">
            <a:avLst/>
          </a:prstGeom>
          <a:noFill/>
          <a:ln>
            <a:noFill/>
          </a:ln>
        </p:spPr>
      </p:pic>
    </p:spTree>
    <p:extLst>
      <p:ext uri="{BB962C8B-B14F-4D97-AF65-F5344CB8AC3E}">
        <p14:creationId xmlns:p14="http://schemas.microsoft.com/office/powerpoint/2010/main" val="3607628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r>
              <a:rPr lang="en-US" dirty="0"/>
              <a:t>Draw an ERD ….</a:t>
            </a:r>
            <a:endParaRPr lang="en-US" sz="2000" b="0" dirty="0"/>
          </a:p>
        </p:txBody>
      </p:sp>
      <p:sp>
        <p:nvSpPr>
          <p:cNvPr id="3" name="Rectangle 2">
            <a:extLst>
              <a:ext uri="{FF2B5EF4-FFF2-40B4-BE49-F238E27FC236}">
                <a16:creationId xmlns:a16="http://schemas.microsoft.com/office/drawing/2014/main" id="{85C99BA3-A4E0-4F3A-B600-06492AF3CDED}"/>
              </a:ext>
            </a:extLst>
          </p:cNvPr>
          <p:cNvSpPr/>
          <p:nvPr/>
        </p:nvSpPr>
        <p:spPr>
          <a:xfrm>
            <a:off x="149289" y="1021859"/>
            <a:ext cx="8782675" cy="1938992"/>
          </a:xfrm>
          <a:prstGeom prst="rect">
            <a:avLst/>
          </a:prstGeom>
        </p:spPr>
        <p:txBody>
          <a:bodyPr wrap="square">
            <a:spAutoFit/>
          </a:bodyPr>
          <a:lstStyle/>
          <a:p>
            <a:pPr marR="0" lvl="0" algn="just">
              <a:spcBef>
                <a:spcPts val="0"/>
              </a:spcBef>
              <a:spcAft>
                <a:spcPts val="1200"/>
              </a:spcAft>
            </a:pPr>
            <a:r>
              <a:rPr lang="en-US" sz="2400" i="1" dirty="0">
                <a:latin typeface="Arial Nova" panose="020B0504020202020204" pitchFamily="34" charset="0"/>
                <a:ea typeface="Times New Roman" panose="02020603050405020304" pitchFamily="18" charset="0"/>
              </a:rPr>
              <a:t>b. </a:t>
            </a:r>
            <a:r>
              <a:rPr lang="en-US" sz="2400" i="1" dirty="0">
                <a:latin typeface="Arial Nova" panose="020B0504020202020204" pitchFamily="34" charset="0"/>
              </a:rPr>
              <a:t>A book (see above in (a)) is written by one or multiple authors. Each author is identified by an author number and has a name and date of birth. Each author has either one or multiple books; in addition, occasionally data are needed also regarding prospective authors who </a:t>
            </a:r>
            <a:r>
              <a:rPr lang="en-US" sz="2400" i="1" dirty="0">
                <a:latin typeface="Arial Nova" panose="020B0504020202020204" pitchFamily="34" charset="0"/>
                <a:ea typeface="Times New Roman" panose="02020603050405020304" pitchFamily="18" charset="0"/>
              </a:rPr>
              <a:t>have not yet published any books.</a:t>
            </a:r>
            <a:endParaRPr lang="en-US" sz="2400" dirty="0">
              <a:latin typeface="Arial Nova" panose="020B0504020202020204" pitchFamily="34" charset="0"/>
              <a:ea typeface="Times New Roman" panose="02020603050405020304" pitchFamily="18" charset="0"/>
            </a:endParaRPr>
          </a:p>
        </p:txBody>
      </p:sp>
      <p:pic>
        <p:nvPicPr>
          <p:cNvPr id="5" name="Picture 4" descr="A book entity set contains the following. Primary key, I S B N. Attributes, title, price, and publish date. An author entity set has a primary key, author number and attributes, name and date of birth. The relationship between them is, optional many to mandatory many from author to book.">
            <a:extLst>
              <a:ext uri="{FF2B5EF4-FFF2-40B4-BE49-F238E27FC236}">
                <a16:creationId xmlns:a16="http://schemas.microsoft.com/office/drawing/2014/main" id="{4860DD41-B89D-4C70-AF9B-AF8273D00E2F}"/>
              </a:ext>
            </a:extLst>
          </p:cNvPr>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91333" y="3429000"/>
            <a:ext cx="6898585" cy="2407141"/>
          </a:xfrm>
          <a:prstGeom prst="rect">
            <a:avLst/>
          </a:prstGeom>
          <a:noFill/>
          <a:ln>
            <a:noFill/>
          </a:ln>
        </p:spPr>
      </p:pic>
    </p:spTree>
    <p:extLst>
      <p:ext uri="{BB962C8B-B14F-4D97-AF65-F5344CB8AC3E}">
        <p14:creationId xmlns:p14="http://schemas.microsoft.com/office/powerpoint/2010/main" val="3012780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r>
              <a:rPr lang="en-US" dirty="0"/>
              <a:t>Draw an ERD ….</a:t>
            </a:r>
            <a:endParaRPr lang="en-US" sz="2000" b="0" dirty="0"/>
          </a:p>
        </p:txBody>
      </p:sp>
      <p:sp>
        <p:nvSpPr>
          <p:cNvPr id="3" name="Rectangle 2">
            <a:extLst>
              <a:ext uri="{FF2B5EF4-FFF2-40B4-BE49-F238E27FC236}">
                <a16:creationId xmlns:a16="http://schemas.microsoft.com/office/drawing/2014/main" id="{85C99BA3-A4E0-4F3A-B600-06492AF3CDED}"/>
              </a:ext>
            </a:extLst>
          </p:cNvPr>
          <p:cNvSpPr/>
          <p:nvPr/>
        </p:nvSpPr>
        <p:spPr>
          <a:xfrm>
            <a:off x="149289" y="1021859"/>
            <a:ext cx="8782675" cy="2677656"/>
          </a:xfrm>
          <a:prstGeom prst="rect">
            <a:avLst/>
          </a:prstGeom>
        </p:spPr>
        <p:txBody>
          <a:bodyPr wrap="square">
            <a:spAutoFit/>
          </a:bodyPr>
          <a:lstStyle/>
          <a:p>
            <a:pPr marR="0" lvl="0" algn="just">
              <a:spcBef>
                <a:spcPts val="0"/>
              </a:spcBef>
              <a:spcAft>
                <a:spcPts val="1200"/>
              </a:spcAft>
            </a:pPr>
            <a:r>
              <a:rPr lang="en-US" sz="2400" i="1" dirty="0">
                <a:latin typeface="Arial Nova" panose="020B0504020202020204" pitchFamily="34" charset="0"/>
                <a:ea typeface="Times New Roman" panose="02020603050405020304" pitchFamily="18" charset="0"/>
              </a:rPr>
              <a:t>c.	In the context specified above in (a) and (b), better information is needed regarding the relationship between a book and its authors. Specifically, it is important to record the percentage of the royalties that belong to a specific author, whether or not a specific author is a lead author of the book, and each author’s position in the sequence of the book’s authors.</a:t>
            </a:r>
            <a:endParaRPr lang="en-US" sz="2400" dirty="0">
              <a:latin typeface="Arial Nova" panose="020B0504020202020204" pitchFamily="34" charset="0"/>
              <a:ea typeface="Times New Roman" panose="02020603050405020304" pitchFamily="18" charset="0"/>
            </a:endParaRPr>
          </a:p>
        </p:txBody>
      </p:sp>
      <p:pic>
        <p:nvPicPr>
          <p:cNvPr id="6" name="Picture 5" descr="A book entity set contains the following. Primary key, I S B N. Attributes, title, price, and publish date. An author entity set has a primary key, author number and attributes, name and date of birth. The relationship between them is, optional many to mandatory many from author to book. The relationship requires additional information royalty p c t, lead author and sequence number, represented using a rectangular block connected by a dashed line. ">
            <a:extLst>
              <a:ext uri="{FF2B5EF4-FFF2-40B4-BE49-F238E27FC236}">
                <a16:creationId xmlns:a16="http://schemas.microsoft.com/office/drawing/2014/main" id="{AF817B4A-083B-4106-937F-61E847095FA0}"/>
              </a:ext>
            </a:extLst>
          </p:cNvPr>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8675" y="3815134"/>
            <a:ext cx="7146650" cy="2954497"/>
          </a:xfrm>
          <a:prstGeom prst="rect">
            <a:avLst/>
          </a:prstGeom>
          <a:noFill/>
          <a:ln>
            <a:noFill/>
          </a:ln>
        </p:spPr>
      </p:pic>
    </p:spTree>
    <p:extLst>
      <p:ext uri="{BB962C8B-B14F-4D97-AF65-F5344CB8AC3E}">
        <p14:creationId xmlns:p14="http://schemas.microsoft.com/office/powerpoint/2010/main" val="2384905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r>
              <a:rPr lang="en-US" dirty="0"/>
              <a:t>Draw an ERD ….</a:t>
            </a:r>
            <a:endParaRPr lang="en-US" sz="2000" b="0" dirty="0"/>
          </a:p>
        </p:txBody>
      </p:sp>
      <p:sp>
        <p:nvSpPr>
          <p:cNvPr id="3" name="Rectangle 2">
            <a:extLst>
              <a:ext uri="{FF2B5EF4-FFF2-40B4-BE49-F238E27FC236}">
                <a16:creationId xmlns:a16="http://schemas.microsoft.com/office/drawing/2014/main" id="{85C99BA3-A4E0-4F3A-B600-06492AF3CDED}"/>
              </a:ext>
            </a:extLst>
          </p:cNvPr>
          <p:cNvSpPr/>
          <p:nvPr/>
        </p:nvSpPr>
        <p:spPr>
          <a:xfrm>
            <a:off x="149289" y="1021859"/>
            <a:ext cx="8782675" cy="1569660"/>
          </a:xfrm>
          <a:prstGeom prst="rect">
            <a:avLst/>
          </a:prstGeom>
        </p:spPr>
        <p:txBody>
          <a:bodyPr wrap="square">
            <a:spAutoFit/>
          </a:bodyPr>
          <a:lstStyle/>
          <a:p>
            <a:pPr marR="0" lvl="0" algn="just">
              <a:spcBef>
                <a:spcPts val="0"/>
              </a:spcBef>
              <a:spcAft>
                <a:spcPts val="1200"/>
              </a:spcAft>
            </a:pPr>
            <a:r>
              <a:rPr lang="en-US" sz="2400" i="1" dirty="0">
                <a:latin typeface="Arial Nova" panose="020B0504020202020204" pitchFamily="34" charset="0"/>
                <a:ea typeface="Times New Roman" panose="02020603050405020304" pitchFamily="18" charset="0"/>
              </a:rPr>
              <a:t>d.	A book (see (a) above) can be part of a series, which is also identified as a book and has its own ISBN number. One book can belong to several sets and a set consists of at least one but potentially many books.</a:t>
            </a:r>
            <a:endParaRPr lang="en-US" sz="2400" dirty="0">
              <a:latin typeface="Arial Nova" panose="020B0504020202020204" pitchFamily="34" charset="0"/>
              <a:ea typeface="Times New Roman" panose="02020603050405020304" pitchFamily="18" charset="0"/>
            </a:endParaRPr>
          </a:p>
        </p:txBody>
      </p:sp>
      <p:pic>
        <p:nvPicPr>
          <p:cNvPr id="5" name="Picture 4" descr="A book belongs to book. The book entity set consists of the following. Primary key, I S B N. Attributes, title, price, and publish date. The recursive relationship is optional many to mandatory many. ">
            <a:extLst>
              <a:ext uri="{FF2B5EF4-FFF2-40B4-BE49-F238E27FC236}">
                <a16:creationId xmlns:a16="http://schemas.microsoft.com/office/drawing/2014/main" id="{1799AC57-9E88-45D8-984B-83D98D829743}"/>
              </a:ext>
            </a:extLst>
          </p:cNvPr>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548118" y="2999762"/>
            <a:ext cx="5634559" cy="3255264"/>
          </a:xfrm>
          <a:prstGeom prst="rect">
            <a:avLst/>
          </a:prstGeom>
          <a:noFill/>
          <a:ln>
            <a:noFill/>
          </a:ln>
        </p:spPr>
      </p:pic>
    </p:spTree>
    <p:extLst>
      <p:ext uri="{BB962C8B-B14F-4D97-AF65-F5344CB8AC3E}">
        <p14:creationId xmlns:p14="http://schemas.microsoft.com/office/powerpoint/2010/main" val="2082021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fontScale="90000"/>
          </a:bodyPr>
          <a:lstStyle/>
          <a:p>
            <a:r>
              <a:rPr lang="en-US" sz="3200" dirty="0"/>
              <a:t>A Simple Example of Time-Stamping</a:t>
            </a:r>
          </a:p>
        </p:txBody>
      </p:sp>
      <p:sp>
        <p:nvSpPr>
          <p:cNvPr id="3" name="Text Placeholder 2"/>
          <p:cNvSpPr>
            <a:spLocks noGrp="1"/>
          </p:cNvSpPr>
          <p:nvPr>
            <p:ph type="body" idx="1"/>
          </p:nvPr>
        </p:nvSpPr>
        <p:spPr>
          <a:xfrm>
            <a:off x="149290" y="1295844"/>
            <a:ext cx="8825377" cy="1320012"/>
          </a:xfrm>
        </p:spPr>
        <p:txBody>
          <a:bodyPr>
            <a:normAutofit fontScale="92500"/>
          </a:bodyPr>
          <a:lstStyle/>
          <a:p>
            <a:pPr marL="0" indent="0" eaLnBrk="1" hangingPunct="1">
              <a:spcBef>
                <a:spcPts val="600"/>
              </a:spcBef>
              <a:buNone/>
            </a:pPr>
            <a:r>
              <a:rPr lang="en-US" altLang="en-US" sz="2400" b="1" dirty="0">
                <a:latin typeface="Arial Nova" panose="020B0504020202020204" pitchFamily="34" charset="0"/>
              </a:rPr>
              <a:t>Time stamp</a:t>
            </a:r>
            <a:r>
              <a:rPr lang="en-US" altLang="en-US" sz="2400" dirty="0">
                <a:latin typeface="Arial Nova" panose="020B0504020202020204" pitchFamily="34" charset="0"/>
              </a:rPr>
              <a:t> – a time value that is associated with a data value, often indicating when some event occurred that affected the data value.</a:t>
            </a:r>
          </a:p>
          <a:p>
            <a:pPr marL="0" indent="0" eaLnBrk="1" hangingPunct="1">
              <a:spcBef>
                <a:spcPts val="600"/>
              </a:spcBef>
              <a:buNone/>
            </a:pPr>
            <a:r>
              <a:rPr lang="en-US" altLang="en-US" sz="2400" dirty="0">
                <a:latin typeface="Arial Nova" panose="020B0504020202020204" pitchFamily="34" charset="0"/>
              </a:rPr>
              <a:t>The Price History attribute is both multivalued and composite.</a:t>
            </a:r>
          </a:p>
        </p:txBody>
      </p:sp>
      <p:pic>
        <p:nvPicPr>
          <p:cNvPr id="4" name="Picture 3" descr="A drawing shows a simple example of time stamping. The drawing shows PRODUCT as an entity type with the following attributes. Product I D, Price History, Effective Date, and Price are multivalued attributes. The attribute Effective Date is highlighted and labeled as Time stamp.">
            <a:extLst>
              <a:ext uri="{FF2B5EF4-FFF2-40B4-BE49-F238E27FC236}">
                <a16:creationId xmlns:a16="http://schemas.microsoft.com/office/drawing/2014/main" id="{29291A10-F240-4954-918B-5963A2B5CDDF}"/>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saturation sat="0"/>
                    </a14:imgEffect>
                    <a14:imgEffect>
                      <a14:brightnessContrast bright="20000" contrast="-40000"/>
                    </a14:imgEffect>
                  </a14:imgLayer>
                </a14:imgProps>
              </a:ext>
            </a:extLst>
          </a:blip>
          <a:stretch>
            <a:fillRect/>
          </a:stretch>
        </p:blipFill>
        <p:spPr>
          <a:xfrm>
            <a:off x="855759" y="3053284"/>
            <a:ext cx="7373190" cy="3076583"/>
          </a:xfrm>
          <a:prstGeom prst="rect">
            <a:avLst/>
          </a:prstGeom>
        </p:spPr>
      </p:pic>
      <p:sp>
        <p:nvSpPr>
          <p:cNvPr id="5" name="Rectangle 4">
            <a:extLst>
              <a:ext uri="{FF2B5EF4-FFF2-40B4-BE49-F238E27FC236}">
                <a16:creationId xmlns:a16="http://schemas.microsoft.com/office/drawing/2014/main" id="{A56C659B-3FC1-4223-A761-24B0248C73E3}"/>
              </a:ext>
            </a:extLst>
          </p:cNvPr>
          <p:cNvSpPr/>
          <p:nvPr/>
        </p:nvSpPr>
        <p:spPr>
          <a:xfrm>
            <a:off x="-193396" y="-60841"/>
            <a:ext cx="237566" cy="369332"/>
          </a:xfrm>
          <a:prstGeom prst="rect">
            <a:avLst/>
          </a:prstGeom>
        </p:spPr>
        <p:txBody>
          <a:bodyPr wrap="none">
            <a:spAutoFit/>
          </a:bodyPr>
          <a:lstStyle/>
          <a:p>
            <a:r>
              <a:rPr lang="en-US" dirty="0">
                <a:solidFill>
                  <a:schemeClr val="tx2"/>
                </a:solidFill>
              </a:rPr>
              <a:t> </a:t>
            </a:r>
            <a:endParaRPr lang="en-US" dirty="0"/>
          </a:p>
        </p:txBody>
      </p:sp>
    </p:spTree>
    <p:extLst>
      <p:ext uri="{BB962C8B-B14F-4D97-AF65-F5344CB8AC3E}">
        <p14:creationId xmlns:p14="http://schemas.microsoft.com/office/powerpoint/2010/main" val="1799407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effectLst>
                  <a:outerShdw blurRad="38100" dist="38100" dir="2700000" algn="tl">
                    <a:srgbClr val="FFFFFF"/>
                  </a:outerShdw>
                </a:effectLst>
              </a:rPr>
              <a:t>Enhanced E-R (E</a:t>
            </a:r>
            <a:r>
              <a:rPr lang="en-US" sz="300" dirty="0">
                <a:solidFill>
                  <a:srgbClr val="000000"/>
                </a:solidFill>
                <a:effectLst>
                  <a:outerShdw blurRad="38100" dist="38100" dir="2700000" algn="tl">
                    <a:srgbClr val="FFFFFF"/>
                  </a:outerShdw>
                </a:effectLst>
              </a:rPr>
              <a:t> </a:t>
            </a:r>
            <a:r>
              <a:rPr lang="en-US" dirty="0" err="1">
                <a:solidFill>
                  <a:srgbClr val="000000"/>
                </a:solidFill>
                <a:effectLst>
                  <a:outerShdw blurRad="38100" dist="38100" dir="2700000" algn="tl">
                    <a:srgbClr val="FFFFFF"/>
                  </a:outerShdw>
                </a:effectLst>
              </a:rPr>
              <a:t>E</a:t>
            </a:r>
            <a:r>
              <a:rPr lang="en-US" sz="300" dirty="0">
                <a:solidFill>
                  <a:srgbClr val="000000"/>
                </a:solidFill>
                <a:effectLst>
                  <a:outerShdw blurRad="38100" dist="38100" dir="2700000" algn="tl">
                    <a:srgbClr val="FFFFFF"/>
                  </a:outerShdw>
                </a:effectLst>
              </a:rPr>
              <a:t> </a:t>
            </a:r>
            <a:r>
              <a:rPr lang="en-US" dirty="0">
                <a:solidFill>
                  <a:srgbClr val="000000"/>
                </a:solidFill>
                <a:effectLst>
                  <a:outerShdw blurRad="38100" dist="38100" dir="2700000" algn="tl">
                    <a:srgbClr val="FFFFFF"/>
                  </a:outerShdw>
                </a:effectLst>
              </a:rPr>
              <a:t>R) Model</a:t>
            </a:r>
            <a:endParaRPr lang="en-US" dirty="0"/>
          </a:p>
        </p:txBody>
      </p:sp>
      <p:sp>
        <p:nvSpPr>
          <p:cNvPr id="3" name="Text Placeholder 2"/>
          <p:cNvSpPr>
            <a:spLocks noGrp="1"/>
          </p:cNvSpPr>
          <p:nvPr>
            <p:ph type="body" idx="1"/>
          </p:nvPr>
        </p:nvSpPr>
        <p:spPr>
          <a:xfrm>
            <a:off x="245711" y="4532235"/>
            <a:ext cx="8748999" cy="1735625"/>
          </a:xfrm>
        </p:spPr>
        <p:txBody>
          <a:bodyPr>
            <a:normAutofit/>
          </a:bodyPr>
          <a:lstStyle/>
          <a:p>
            <a:pPr marL="0" indent="0">
              <a:buClr>
                <a:schemeClr val="tx2"/>
              </a:buClr>
              <a:buNone/>
              <a:defRPr/>
            </a:pPr>
            <a:r>
              <a:rPr lang="en-US" sz="2000" b="1" kern="1200" dirty="0">
                <a:solidFill>
                  <a:srgbClr val="FF0000"/>
                </a:solidFill>
                <a:effectLst>
                  <a:outerShdw blurRad="38100" dist="38100" dir="2700000" algn="tl">
                    <a:srgbClr val="FFFFFF"/>
                  </a:outerShdw>
                </a:effectLst>
              </a:rPr>
              <a:t>Attribute Inheritance:</a:t>
            </a:r>
          </a:p>
          <a:p>
            <a:pPr>
              <a:defRPr/>
            </a:pPr>
            <a:r>
              <a:rPr lang="en-US" sz="2000" kern="1200" dirty="0">
                <a:effectLst>
                  <a:outerShdw blurRad="38100" dist="38100" dir="2700000" algn="tl">
                    <a:srgbClr val="FFFFFF"/>
                  </a:outerShdw>
                </a:effectLst>
              </a:rPr>
              <a:t>Subtype entities inherit all attributes and relationships of the supertype</a:t>
            </a:r>
          </a:p>
          <a:p>
            <a:pPr>
              <a:defRPr/>
            </a:pPr>
            <a:r>
              <a:rPr lang="en-US" sz="2000" kern="1200" dirty="0">
                <a:effectLst>
                  <a:outerShdw blurRad="38100" dist="38100" dir="2700000" algn="tl">
                    <a:srgbClr val="FFFFFF"/>
                  </a:outerShdw>
                </a:effectLst>
              </a:rPr>
              <a:t>An instance of a subtype is also an instance of the supertype</a:t>
            </a:r>
            <a:endParaRPr lang="en-US" sz="2000" dirty="0"/>
          </a:p>
        </p:txBody>
      </p:sp>
      <p:pic>
        <p:nvPicPr>
          <p:cNvPr id="4" name="Picture 3" descr="An E E R drawing shows employee super type with three subtypes. The drawing shows an EMPLOYEE super type with the following attributes. Employee number, Employee name, Address, Date hired.&#10;Three subtypes are defined for this super type with the following respective attributes. HOURLY EMPLOYEE: Hourly rate. SALARIED EMPLOYEE: Annual Salary and Stock Option. CONSULTANT, Contract Number and Billing Rate.&#10;">
            <a:extLst>
              <a:ext uri="{FF2B5EF4-FFF2-40B4-BE49-F238E27FC236}">
                <a16:creationId xmlns:a16="http://schemas.microsoft.com/office/drawing/2014/main" id="{5494BC35-BF02-47C2-B3E7-CF617FC5DDB4}"/>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saturation sat="0"/>
                    </a14:imgEffect>
                    <a14:imgEffect>
                      <a14:brightnessContrast bright="20000" contrast="-40000"/>
                    </a14:imgEffect>
                  </a14:imgLayer>
                </a14:imgProps>
              </a:ext>
            </a:extLst>
          </a:blip>
          <a:stretch>
            <a:fillRect/>
          </a:stretch>
        </p:blipFill>
        <p:spPr>
          <a:xfrm>
            <a:off x="2391256" y="974002"/>
            <a:ext cx="5677137" cy="3387227"/>
          </a:xfrm>
          <a:prstGeom prst="rect">
            <a:avLst/>
          </a:prstGeom>
        </p:spPr>
      </p:pic>
      <p:sp>
        <p:nvSpPr>
          <p:cNvPr id="5" name="Rectangle 4">
            <a:extLst>
              <a:ext uri="{FF2B5EF4-FFF2-40B4-BE49-F238E27FC236}">
                <a16:creationId xmlns:a16="http://schemas.microsoft.com/office/drawing/2014/main" id="{22035DF3-5381-49CE-A6B5-0F45C93458DA}"/>
              </a:ext>
            </a:extLst>
          </p:cNvPr>
          <p:cNvSpPr/>
          <p:nvPr/>
        </p:nvSpPr>
        <p:spPr>
          <a:xfrm>
            <a:off x="149290" y="1924490"/>
            <a:ext cx="4260478" cy="1323439"/>
          </a:xfrm>
          <a:prstGeom prst="rect">
            <a:avLst/>
          </a:prstGeom>
        </p:spPr>
        <p:txBody>
          <a:bodyPr wrap="square">
            <a:spAutoFit/>
          </a:bodyPr>
          <a:lstStyle/>
          <a:p>
            <a:pPr>
              <a:buClr>
                <a:schemeClr val="tx2"/>
              </a:buClr>
              <a:defRPr/>
            </a:pPr>
            <a:r>
              <a:rPr lang="en-US" sz="2000" b="1" dirty="0">
                <a:solidFill>
                  <a:srgbClr val="522D80"/>
                </a:solidFill>
                <a:effectLst>
                  <a:outerShdw blurRad="38100" dist="38100" dir="2700000" algn="tl">
                    <a:srgbClr val="FFFFFF"/>
                  </a:outerShdw>
                </a:effectLst>
                <a:latin typeface="Arial" panose="020B0604020202020204" pitchFamily="34" charset="0"/>
                <a:cs typeface="Arial" panose="020B0604020202020204" pitchFamily="34" charset="0"/>
              </a:rPr>
              <a:t>Subtype: </a:t>
            </a:r>
            <a:r>
              <a:rPr lang="en-US" sz="2000" i="1" dirty="0">
                <a:effectLst>
                  <a:outerShdw blurRad="38100" dist="38100" dir="2700000" algn="tl">
                    <a:srgbClr val="FFFFFF"/>
                  </a:outerShdw>
                </a:effectLst>
                <a:latin typeface="Arial" panose="020B0604020202020204" pitchFamily="34" charset="0"/>
                <a:cs typeface="Arial" panose="020B0604020202020204" pitchFamily="34" charset="0"/>
              </a:rPr>
              <a:t>A subgrouping of the entities in an entity type that has attributes distinct from those in other subgroupings</a:t>
            </a:r>
          </a:p>
        </p:txBody>
      </p:sp>
      <p:sp>
        <p:nvSpPr>
          <p:cNvPr id="6" name="Rectangle 5">
            <a:extLst>
              <a:ext uri="{FF2B5EF4-FFF2-40B4-BE49-F238E27FC236}">
                <a16:creationId xmlns:a16="http://schemas.microsoft.com/office/drawing/2014/main" id="{AE553ACB-5779-47EA-8281-D0E0C0D4DB01}"/>
              </a:ext>
            </a:extLst>
          </p:cNvPr>
          <p:cNvSpPr/>
          <p:nvPr/>
        </p:nvSpPr>
        <p:spPr>
          <a:xfrm>
            <a:off x="6046058" y="1041047"/>
            <a:ext cx="2948652" cy="1323439"/>
          </a:xfrm>
          <a:prstGeom prst="rect">
            <a:avLst/>
          </a:prstGeom>
        </p:spPr>
        <p:txBody>
          <a:bodyPr wrap="square">
            <a:spAutoFit/>
          </a:bodyPr>
          <a:lstStyle/>
          <a:p>
            <a:pPr>
              <a:buClr>
                <a:schemeClr val="tx2"/>
              </a:buClr>
              <a:defRPr/>
            </a:pPr>
            <a:r>
              <a:rPr lang="en-US" sz="2000" b="1" dirty="0">
                <a:solidFill>
                  <a:srgbClr val="EA6A20"/>
                </a:solidFill>
                <a:effectLst>
                  <a:outerShdw blurRad="38100" dist="38100" dir="2700000" algn="tl">
                    <a:srgbClr val="FFFFFF"/>
                  </a:outerShdw>
                </a:effectLst>
                <a:latin typeface="Arial" panose="020B0604020202020204" pitchFamily="34" charset="0"/>
                <a:cs typeface="Arial" panose="020B0604020202020204" pitchFamily="34" charset="0"/>
              </a:rPr>
              <a:t>Supertype: </a:t>
            </a:r>
            <a:r>
              <a:rPr lang="en-US" sz="2000" i="1" dirty="0">
                <a:effectLst>
                  <a:outerShdw blurRad="38100" dist="38100" dir="2700000" algn="tl">
                    <a:srgbClr val="FFFFFF"/>
                  </a:outerShdw>
                </a:effectLst>
                <a:latin typeface="Arial" panose="020B0604020202020204" pitchFamily="34" charset="0"/>
                <a:cs typeface="Arial" panose="020B0604020202020204" pitchFamily="34" charset="0"/>
              </a:rPr>
              <a:t>A generic entity type that has a relationship with one or more subtypes</a:t>
            </a:r>
          </a:p>
        </p:txBody>
      </p:sp>
    </p:spTree>
    <p:extLst>
      <p:ext uri="{BB962C8B-B14F-4D97-AF65-F5344CB8AC3E}">
        <p14:creationId xmlns:p14="http://schemas.microsoft.com/office/powerpoint/2010/main" val="278078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290" y="213713"/>
            <a:ext cx="6879252" cy="581575"/>
          </a:xfrm>
        </p:spPr>
        <p:txBody>
          <a:bodyPr/>
          <a:lstStyle/>
          <a:p>
            <a:r>
              <a:rPr lang="en-US" dirty="0"/>
              <a:t>Business Rules</a:t>
            </a:r>
          </a:p>
        </p:txBody>
      </p:sp>
      <p:sp>
        <p:nvSpPr>
          <p:cNvPr id="3" name="Text Placeholder 2"/>
          <p:cNvSpPr>
            <a:spLocks noGrp="1"/>
          </p:cNvSpPr>
          <p:nvPr>
            <p:ph type="body" idx="1"/>
          </p:nvPr>
        </p:nvSpPr>
        <p:spPr>
          <a:xfrm>
            <a:off x="74644" y="925989"/>
            <a:ext cx="8994711" cy="1606196"/>
          </a:xfrm>
        </p:spPr>
        <p:txBody>
          <a:bodyPr>
            <a:normAutofit/>
          </a:bodyPr>
          <a:lstStyle/>
          <a:p>
            <a:pPr>
              <a:defRPr/>
            </a:pPr>
            <a:r>
              <a:rPr lang="en-US" sz="2000" dirty="0">
                <a:solidFill>
                  <a:srgbClr val="000000"/>
                </a:solidFill>
              </a:rPr>
              <a:t>define or constrain some aspect of the business; derived from policies, procedures, events, functions</a:t>
            </a:r>
          </a:p>
          <a:p>
            <a:pPr>
              <a:defRPr/>
            </a:pPr>
            <a:r>
              <a:rPr lang="en-US" sz="2000" dirty="0">
                <a:solidFill>
                  <a:srgbClr val="000000"/>
                </a:solidFill>
              </a:rPr>
              <a:t>assert business structure; control/influence business behavior</a:t>
            </a:r>
          </a:p>
          <a:p>
            <a:pPr>
              <a:defRPr/>
            </a:pPr>
            <a:r>
              <a:rPr lang="en-US" sz="2000" dirty="0">
                <a:solidFill>
                  <a:srgbClr val="000000"/>
                </a:solidFill>
              </a:rPr>
              <a:t>expressed in terms familiar to end users; automated through DBMS</a:t>
            </a:r>
          </a:p>
        </p:txBody>
      </p:sp>
      <p:pic>
        <p:nvPicPr>
          <p:cNvPr id="4" name="Picture 3">
            <a:extLst>
              <a:ext uri="{FF2B5EF4-FFF2-40B4-BE49-F238E27FC236}">
                <a16:creationId xmlns:a16="http://schemas.microsoft.com/office/drawing/2014/main" id="{325B8987-D326-4559-A9E5-34A6E73BCE08}"/>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brightnessContrast bright="20000" contrast="-40000"/>
                    </a14:imgEffect>
                  </a14:imgLayer>
                </a14:imgProps>
              </a:ext>
            </a:extLst>
          </a:blip>
          <a:stretch>
            <a:fillRect/>
          </a:stretch>
        </p:blipFill>
        <p:spPr>
          <a:xfrm>
            <a:off x="589462" y="2520462"/>
            <a:ext cx="7970414" cy="4325815"/>
          </a:xfrm>
          <a:prstGeom prst="rect">
            <a:avLst/>
          </a:prstGeom>
        </p:spPr>
      </p:pic>
    </p:spTree>
    <p:extLst>
      <p:ext uri="{BB962C8B-B14F-4D97-AF65-F5344CB8AC3E}">
        <p14:creationId xmlns:p14="http://schemas.microsoft.com/office/powerpoint/2010/main" val="36246083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78AD0-D18D-4432-878D-70DDDA2A85B2}"/>
              </a:ext>
            </a:extLst>
          </p:cNvPr>
          <p:cNvSpPr>
            <a:spLocks noGrp="1"/>
          </p:cNvSpPr>
          <p:nvPr>
            <p:ph type="title"/>
          </p:nvPr>
        </p:nvSpPr>
        <p:spPr>
          <a:xfrm>
            <a:off x="138001" y="143834"/>
            <a:ext cx="6879252" cy="581575"/>
          </a:xfrm>
        </p:spPr>
        <p:txBody>
          <a:bodyPr>
            <a:normAutofit/>
          </a:bodyPr>
          <a:lstStyle/>
          <a:p>
            <a:r>
              <a:rPr lang="en-US" dirty="0"/>
              <a:t>When To Use Supertype/Subtype?</a:t>
            </a:r>
          </a:p>
        </p:txBody>
      </p:sp>
      <p:pic>
        <p:nvPicPr>
          <p:cNvPr id="5" name="Picture 4">
            <a:extLst>
              <a:ext uri="{FF2B5EF4-FFF2-40B4-BE49-F238E27FC236}">
                <a16:creationId xmlns:a16="http://schemas.microsoft.com/office/drawing/2014/main" id="{EDCBBFFE-73A4-409F-91EB-52CF8F355CB8}"/>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saturation sat="0"/>
                    </a14:imgEffect>
                    <a14:imgEffect>
                      <a14:brightnessContrast bright="20000" contrast="-40000"/>
                    </a14:imgEffect>
                  </a14:imgLayer>
                </a14:imgProps>
              </a:ext>
            </a:extLst>
          </a:blip>
          <a:srcRect l="6738" t="2557" r="6177" b="7945"/>
          <a:stretch/>
        </p:blipFill>
        <p:spPr>
          <a:xfrm>
            <a:off x="52305" y="945133"/>
            <a:ext cx="5954233" cy="4690634"/>
          </a:xfrm>
          <a:prstGeom prst="rect">
            <a:avLst/>
          </a:prstGeom>
        </p:spPr>
      </p:pic>
      <p:sp>
        <p:nvSpPr>
          <p:cNvPr id="6" name="Content Placeholder 2">
            <a:extLst>
              <a:ext uri="{FF2B5EF4-FFF2-40B4-BE49-F238E27FC236}">
                <a16:creationId xmlns:a16="http://schemas.microsoft.com/office/drawing/2014/main" id="{930A1178-E89C-43AC-AEC7-0A7331538ECA}"/>
              </a:ext>
            </a:extLst>
          </p:cNvPr>
          <p:cNvSpPr txBox="1">
            <a:spLocks/>
          </p:cNvSpPr>
          <p:nvPr/>
        </p:nvSpPr>
        <p:spPr>
          <a:xfrm>
            <a:off x="5133896" y="2481832"/>
            <a:ext cx="3766714" cy="161723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200" b="1" u="sng" dirty="0">
                <a:solidFill>
                  <a:srgbClr val="522D80"/>
                </a:solidFill>
              </a:rPr>
              <a:t>Scenario 2: </a:t>
            </a:r>
            <a:r>
              <a:rPr lang="en-US" sz="2200" dirty="0"/>
              <a:t>The instances of a subtype participate in a relationship unique to that subtype.</a:t>
            </a:r>
          </a:p>
        </p:txBody>
      </p:sp>
      <p:sp>
        <p:nvSpPr>
          <p:cNvPr id="3" name="Content Placeholder 2">
            <a:extLst>
              <a:ext uri="{FF2B5EF4-FFF2-40B4-BE49-F238E27FC236}">
                <a16:creationId xmlns:a16="http://schemas.microsoft.com/office/drawing/2014/main" id="{A4E8E445-26B3-4C38-B069-B5E05858F6C1}"/>
              </a:ext>
            </a:extLst>
          </p:cNvPr>
          <p:cNvSpPr>
            <a:spLocks noGrp="1"/>
          </p:cNvSpPr>
          <p:nvPr>
            <p:ph idx="1"/>
          </p:nvPr>
        </p:nvSpPr>
        <p:spPr>
          <a:xfrm>
            <a:off x="3285663" y="5205318"/>
            <a:ext cx="5941468" cy="791736"/>
          </a:xfrm>
        </p:spPr>
        <p:txBody>
          <a:bodyPr>
            <a:noAutofit/>
          </a:bodyPr>
          <a:lstStyle/>
          <a:p>
            <a:pPr marL="0" indent="0" algn="ctr">
              <a:buNone/>
            </a:pPr>
            <a:r>
              <a:rPr lang="en-US" sz="2200" b="1" u="sng" dirty="0">
                <a:solidFill>
                  <a:srgbClr val="522D80"/>
                </a:solidFill>
              </a:rPr>
              <a:t>Scenario 1: </a:t>
            </a:r>
            <a:r>
              <a:rPr lang="en-US" sz="2200" dirty="0"/>
              <a:t>There are attributes that apply to some (but not all) instances of an entity type. </a:t>
            </a:r>
            <a:endParaRPr lang="en-US" sz="2200" i="1" dirty="0"/>
          </a:p>
        </p:txBody>
      </p:sp>
    </p:spTree>
    <p:extLst>
      <p:ext uri="{BB962C8B-B14F-4D97-AF65-F5344CB8AC3E}">
        <p14:creationId xmlns:p14="http://schemas.microsoft.com/office/powerpoint/2010/main" val="1222357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A30E26A4-5C6E-42D0-82E3-C352810EEDCB}"/>
              </a:ext>
            </a:extLst>
          </p:cNvPr>
          <p:cNvPicPr>
            <a:picLocks noChangeAspect="1"/>
          </p:cNvPicPr>
          <p:nvPr/>
        </p:nvPicPr>
        <p:blipFill rotWithShape="1">
          <a:blip r:embed="rId3"/>
          <a:srcRect l="834"/>
          <a:stretch/>
        </p:blipFill>
        <p:spPr>
          <a:xfrm>
            <a:off x="1461691" y="3429000"/>
            <a:ext cx="3171190" cy="3379199"/>
          </a:xfrm>
          <a:prstGeom prst="rect">
            <a:avLst/>
          </a:prstGeom>
        </p:spPr>
      </p:pic>
      <p:sp>
        <p:nvSpPr>
          <p:cNvPr id="4" name="Title 3"/>
          <p:cNvSpPr>
            <a:spLocks noGrp="1"/>
          </p:cNvSpPr>
          <p:nvPr>
            <p:ph type="title"/>
          </p:nvPr>
        </p:nvSpPr>
        <p:spPr/>
        <p:txBody>
          <a:bodyPr>
            <a:normAutofit fontScale="90000"/>
          </a:bodyPr>
          <a:lstStyle/>
          <a:p>
            <a:r>
              <a:rPr lang="en-US" dirty="0"/>
              <a:t>Generalization – </a:t>
            </a:r>
            <a:r>
              <a:rPr lang="en-US" i="1" dirty="0"/>
              <a:t>defining supertypes from subtypes (bottom-up)</a:t>
            </a:r>
          </a:p>
        </p:txBody>
      </p:sp>
      <p:pic>
        <p:nvPicPr>
          <p:cNvPr id="3" name="Picture 2">
            <a:extLst>
              <a:ext uri="{FF2B5EF4-FFF2-40B4-BE49-F238E27FC236}">
                <a16:creationId xmlns:a16="http://schemas.microsoft.com/office/drawing/2014/main" id="{A802F03A-BF4B-4361-80FD-481299938E10}"/>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Effect>
                      <a14:saturation sat="0"/>
                    </a14:imgEffect>
                    <a14:imgEffect>
                      <a14:brightnessContrast bright="20000" contrast="-40000"/>
                    </a14:imgEffect>
                  </a14:imgLayer>
                </a14:imgProps>
              </a:ext>
            </a:extLst>
          </a:blip>
          <a:srcRect l="4460" t="1649" r="27490" b="69530"/>
          <a:stretch/>
        </p:blipFill>
        <p:spPr>
          <a:xfrm>
            <a:off x="1414978" y="1202770"/>
            <a:ext cx="6314043" cy="2051667"/>
          </a:xfrm>
          <a:prstGeom prst="rect">
            <a:avLst/>
          </a:prstGeom>
        </p:spPr>
      </p:pic>
      <p:sp>
        <p:nvSpPr>
          <p:cNvPr id="7" name="Rectangle 6">
            <a:extLst>
              <a:ext uri="{FF2B5EF4-FFF2-40B4-BE49-F238E27FC236}">
                <a16:creationId xmlns:a16="http://schemas.microsoft.com/office/drawing/2014/main" id="{FAADB3D2-98E7-49AD-BFD1-CBC17153018D}"/>
              </a:ext>
            </a:extLst>
          </p:cNvPr>
          <p:cNvSpPr/>
          <p:nvPr/>
        </p:nvSpPr>
        <p:spPr>
          <a:xfrm>
            <a:off x="1357103" y="1622406"/>
            <a:ext cx="6551557" cy="1064871"/>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7F1093F9-BFD6-4DE4-BB67-49B7DA85C1F3}"/>
                  </a:ext>
                </a:extLst>
              </p14:cNvPr>
              <p14:cNvContentPartPr/>
              <p14:nvPr/>
            </p14:nvContentPartPr>
            <p14:xfrm>
              <a:off x="10010479" y="1956965"/>
              <a:ext cx="31680" cy="11880"/>
            </p14:xfrm>
          </p:contentPart>
        </mc:Choice>
        <mc:Fallback xmlns="">
          <p:pic>
            <p:nvPicPr>
              <p:cNvPr id="10" name="Ink 9">
                <a:extLst>
                  <a:ext uri="{FF2B5EF4-FFF2-40B4-BE49-F238E27FC236}">
                    <a16:creationId xmlns:a16="http://schemas.microsoft.com/office/drawing/2014/main" id="{7F1093F9-BFD6-4DE4-BB67-49B7DA85C1F3}"/>
                  </a:ext>
                </a:extLst>
              </p:cNvPr>
              <p:cNvPicPr/>
              <p:nvPr/>
            </p:nvPicPr>
            <p:blipFill>
              <a:blip r:embed="rId7"/>
              <a:stretch>
                <a:fillRect/>
              </a:stretch>
            </p:blipFill>
            <p:spPr>
              <a:xfrm>
                <a:off x="10006159" y="1952645"/>
                <a:ext cx="4032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4463CC73-25F5-4562-B8D6-943D3DD52E6F}"/>
                  </a:ext>
                </a:extLst>
              </p14:cNvPr>
              <p14:cNvContentPartPr/>
              <p14:nvPr/>
            </p14:nvContentPartPr>
            <p14:xfrm>
              <a:off x="10206679" y="1206725"/>
              <a:ext cx="22680" cy="11880"/>
            </p14:xfrm>
          </p:contentPart>
        </mc:Choice>
        <mc:Fallback xmlns="">
          <p:pic>
            <p:nvPicPr>
              <p:cNvPr id="11" name="Ink 10">
                <a:extLst>
                  <a:ext uri="{FF2B5EF4-FFF2-40B4-BE49-F238E27FC236}">
                    <a16:creationId xmlns:a16="http://schemas.microsoft.com/office/drawing/2014/main" id="{4463CC73-25F5-4562-B8D6-943D3DD52E6F}"/>
                  </a:ext>
                </a:extLst>
              </p:cNvPr>
              <p:cNvPicPr/>
              <p:nvPr/>
            </p:nvPicPr>
            <p:blipFill>
              <a:blip r:embed="rId9"/>
              <a:stretch>
                <a:fillRect/>
              </a:stretch>
            </p:blipFill>
            <p:spPr>
              <a:xfrm>
                <a:off x="10202359" y="1202405"/>
                <a:ext cx="31320" cy="20520"/>
              </a:xfrm>
              <a:prstGeom prst="rect">
                <a:avLst/>
              </a:prstGeom>
            </p:spPr>
          </p:pic>
        </mc:Fallback>
      </mc:AlternateContent>
      <p:pic>
        <p:nvPicPr>
          <p:cNvPr id="19" name="Picture 18">
            <a:extLst>
              <a:ext uri="{FF2B5EF4-FFF2-40B4-BE49-F238E27FC236}">
                <a16:creationId xmlns:a16="http://schemas.microsoft.com/office/drawing/2014/main" id="{8B111826-B990-41EA-9A67-A77FCE3735DD}"/>
              </a:ext>
            </a:extLst>
          </p:cNvPr>
          <p:cNvPicPr>
            <a:picLocks noChangeAspect="1"/>
          </p:cNvPicPr>
          <p:nvPr/>
        </p:nvPicPr>
        <p:blipFill rotWithShape="1">
          <a:blip r:embed="rId3"/>
          <a:srcRect l="834" t="1" r="-1" b="61845"/>
          <a:stretch/>
        </p:blipFill>
        <p:spPr>
          <a:xfrm>
            <a:off x="1461691" y="3429001"/>
            <a:ext cx="3171190" cy="1289304"/>
          </a:xfrm>
          <a:prstGeom prst="rect">
            <a:avLst/>
          </a:prstGeom>
        </p:spPr>
      </p:pic>
      <p:cxnSp>
        <p:nvCxnSpPr>
          <p:cNvPr id="21" name="Straight Arrow Connector 20">
            <a:extLst>
              <a:ext uri="{FF2B5EF4-FFF2-40B4-BE49-F238E27FC236}">
                <a16:creationId xmlns:a16="http://schemas.microsoft.com/office/drawing/2014/main" id="{6986B4D8-C7E8-40E6-B9C1-49F8563556F1}"/>
              </a:ext>
            </a:extLst>
          </p:cNvPr>
          <p:cNvCxnSpPr>
            <a:cxnSpLocks/>
          </p:cNvCxnSpPr>
          <p:nvPr/>
        </p:nvCxnSpPr>
        <p:spPr>
          <a:xfrm flipH="1">
            <a:off x="3472405" y="2687277"/>
            <a:ext cx="116511" cy="1074495"/>
          </a:xfrm>
          <a:prstGeom prst="straightConnector1">
            <a:avLst/>
          </a:prstGeom>
          <a:ln>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1549D957-E9C6-4155-A5BB-3024B74C8B87}"/>
              </a:ext>
            </a:extLst>
          </p:cNvPr>
          <p:cNvCxnSpPr/>
          <p:nvPr/>
        </p:nvCxnSpPr>
        <p:spPr>
          <a:xfrm>
            <a:off x="1736203" y="2870522"/>
            <a:ext cx="0" cy="3032567"/>
          </a:xfrm>
          <a:prstGeom prst="straightConnector1">
            <a:avLst/>
          </a:prstGeom>
          <a:ln>
            <a:solidFill>
              <a:srgbClr val="522D8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488C0BCD-79D7-4A8D-9942-B746B70D7251}"/>
              </a:ext>
            </a:extLst>
          </p:cNvPr>
          <p:cNvCxnSpPr/>
          <p:nvPr/>
        </p:nvCxnSpPr>
        <p:spPr>
          <a:xfrm flipH="1">
            <a:off x="4305782" y="2870522"/>
            <a:ext cx="821803" cy="3229336"/>
          </a:xfrm>
          <a:prstGeom prst="straightConnector1">
            <a:avLst/>
          </a:prstGeom>
          <a:ln>
            <a:solidFill>
              <a:srgbClr val="522D80"/>
            </a:solidFill>
            <a:tailEnd type="triangle" w="lg"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6120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par>
                                <p:cTn id="18" presetID="10" presetClass="entr" presetSubtype="0"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par>
                                <p:cTn id="29" presetID="10"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9289" y="276841"/>
            <a:ext cx="6879252" cy="581575"/>
          </a:xfrm>
        </p:spPr>
        <p:txBody>
          <a:bodyPr>
            <a:normAutofit fontScale="90000"/>
          </a:bodyPr>
          <a:lstStyle/>
          <a:p>
            <a:r>
              <a:rPr lang="en-US" dirty="0"/>
              <a:t>Specialization – </a:t>
            </a:r>
            <a:r>
              <a:rPr lang="en-US" i="1" dirty="0"/>
              <a:t>defining subtypes from supertypes (top-down)</a:t>
            </a:r>
            <a:endParaRPr lang="en-US" dirty="0"/>
          </a:p>
        </p:txBody>
      </p:sp>
      <p:pic>
        <p:nvPicPr>
          <p:cNvPr id="3" name="Picture 2">
            <a:extLst>
              <a:ext uri="{FF2B5EF4-FFF2-40B4-BE49-F238E27FC236}">
                <a16:creationId xmlns:a16="http://schemas.microsoft.com/office/drawing/2014/main" id="{30F9C464-52D8-4662-99BD-B6AF9158D9A4}"/>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saturation sat="0"/>
                    </a14:imgEffect>
                    <a14:imgEffect>
                      <a14:brightnessContrast bright="20000" contrast="-40000"/>
                    </a14:imgEffect>
                  </a14:imgLayer>
                </a14:imgProps>
              </a:ext>
            </a:extLst>
          </a:blip>
          <a:srcRect l="47567" t="1699" r="26669" b="68437"/>
          <a:stretch/>
        </p:blipFill>
        <p:spPr>
          <a:xfrm>
            <a:off x="149289" y="1199615"/>
            <a:ext cx="2695535" cy="2473751"/>
          </a:xfrm>
          <a:prstGeom prst="rect">
            <a:avLst/>
          </a:prstGeom>
        </p:spPr>
      </p:pic>
      <p:pic>
        <p:nvPicPr>
          <p:cNvPr id="7" name="Picture 6">
            <a:extLst>
              <a:ext uri="{FF2B5EF4-FFF2-40B4-BE49-F238E27FC236}">
                <a16:creationId xmlns:a16="http://schemas.microsoft.com/office/drawing/2014/main" id="{EF287EE2-069E-4F71-9902-9F3D71BDC715}"/>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saturation sat="0"/>
                    </a14:imgEffect>
                    <a14:imgEffect>
                      <a14:brightnessContrast bright="20000" contrast="-40000"/>
                    </a14:imgEffect>
                  </a14:imgLayer>
                </a14:imgProps>
              </a:ext>
            </a:extLst>
          </a:blip>
          <a:srcRect l="25715" t="40007" r="4981" b="5415"/>
          <a:stretch/>
        </p:blipFill>
        <p:spPr>
          <a:xfrm>
            <a:off x="3004433" y="1934184"/>
            <a:ext cx="5990278" cy="3735116"/>
          </a:xfrm>
          <a:prstGeom prst="rect">
            <a:avLst/>
          </a:prstGeom>
        </p:spPr>
      </p:pic>
      <p:sp>
        <p:nvSpPr>
          <p:cNvPr id="9" name="Rectangle 8">
            <a:extLst>
              <a:ext uri="{FF2B5EF4-FFF2-40B4-BE49-F238E27FC236}">
                <a16:creationId xmlns:a16="http://schemas.microsoft.com/office/drawing/2014/main" id="{75915FA9-7D4E-4D47-B387-650EDA2B9766}"/>
              </a:ext>
            </a:extLst>
          </p:cNvPr>
          <p:cNvSpPr/>
          <p:nvPr/>
        </p:nvSpPr>
        <p:spPr>
          <a:xfrm>
            <a:off x="3749331" y="1236292"/>
            <a:ext cx="2055739" cy="89863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latin typeface="Arial" panose="020B0604020202020204" pitchFamily="34" charset="0"/>
                <a:cs typeface="Arial" panose="020B0604020202020204" pitchFamily="34" charset="0"/>
              </a:rPr>
              <a:t>Internally Manufactured</a:t>
            </a:r>
          </a:p>
        </p:txBody>
      </p:sp>
      <p:sp>
        <p:nvSpPr>
          <p:cNvPr id="10" name="Rectangle 9">
            <a:extLst>
              <a:ext uri="{FF2B5EF4-FFF2-40B4-BE49-F238E27FC236}">
                <a16:creationId xmlns:a16="http://schemas.microsoft.com/office/drawing/2014/main" id="{9DF7539D-023B-4766-961A-E3E03D2C8D32}"/>
              </a:ext>
            </a:extLst>
          </p:cNvPr>
          <p:cNvSpPr/>
          <p:nvPr/>
        </p:nvSpPr>
        <p:spPr>
          <a:xfrm>
            <a:off x="149289" y="4522074"/>
            <a:ext cx="2309728" cy="89863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latin typeface="Arial" panose="020B0604020202020204" pitchFamily="34" charset="0"/>
                <a:cs typeface="Arial" panose="020B0604020202020204" pitchFamily="34" charset="0"/>
              </a:rPr>
              <a:t>Purchased from Outside Suppliers</a:t>
            </a:r>
          </a:p>
        </p:txBody>
      </p:sp>
      <p:cxnSp>
        <p:nvCxnSpPr>
          <p:cNvPr id="12" name="Straight Arrow Connector 11">
            <a:extLst>
              <a:ext uri="{FF2B5EF4-FFF2-40B4-BE49-F238E27FC236}">
                <a16:creationId xmlns:a16="http://schemas.microsoft.com/office/drawing/2014/main" id="{5942369C-0ED8-4D32-B942-F0DFD7D5846E}"/>
              </a:ext>
            </a:extLst>
          </p:cNvPr>
          <p:cNvCxnSpPr>
            <a:cxnSpLocks/>
          </p:cNvCxnSpPr>
          <p:nvPr/>
        </p:nvCxnSpPr>
        <p:spPr>
          <a:xfrm flipV="1">
            <a:off x="1497056" y="1707124"/>
            <a:ext cx="2444323" cy="1083373"/>
          </a:xfrm>
          <a:prstGeom prst="straightConnector1">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F5713936-41D2-4026-98CE-DB64955CCD4D}"/>
              </a:ext>
            </a:extLst>
          </p:cNvPr>
          <p:cNvCxnSpPr/>
          <p:nvPr/>
        </p:nvCxnSpPr>
        <p:spPr>
          <a:xfrm>
            <a:off x="1072055" y="3317325"/>
            <a:ext cx="0" cy="1333503"/>
          </a:xfrm>
          <a:prstGeom prst="straightConnector1">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7468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xit" presetSubtype="10" fill="hold" grpId="1" nodeType="clickEffect">
                                  <p:stCondLst>
                                    <p:cond delay="0"/>
                                  </p:stCondLst>
                                  <p:childTnLst>
                                    <p:animEffect transition="out" filter="randombar(horizontal)">
                                      <p:cBhvr>
                                        <p:cTn id="31" dur="500"/>
                                        <p:tgtEl>
                                          <p:spTgt spid="9"/>
                                        </p:tgtEl>
                                      </p:cBhvr>
                                    </p:animEffect>
                                    <p:set>
                                      <p:cBhvr>
                                        <p:cTn id="32" dur="1" fill="hold">
                                          <p:stCondLst>
                                            <p:cond delay="499"/>
                                          </p:stCondLst>
                                        </p:cTn>
                                        <p:tgtEl>
                                          <p:spTgt spid="9"/>
                                        </p:tgtEl>
                                        <p:attrNameLst>
                                          <p:attrName>style.visibility</p:attrName>
                                        </p:attrNameLst>
                                      </p:cBhvr>
                                      <p:to>
                                        <p:strVal val="hidden"/>
                                      </p:to>
                                    </p:set>
                                  </p:childTnLst>
                                </p:cTn>
                              </p:par>
                              <p:par>
                                <p:cTn id="33" presetID="14" presetClass="exit" presetSubtype="10" fill="hold" grpId="1" nodeType="withEffect">
                                  <p:stCondLst>
                                    <p:cond delay="0"/>
                                  </p:stCondLst>
                                  <p:childTnLst>
                                    <p:animEffect transition="out" filter="randombar(horizontal)">
                                      <p:cBhvr>
                                        <p:cTn id="34" dur="500"/>
                                        <p:tgtEl>
                                          <p:spTgt spid="10"/>
                                        </p:tgtEl>
                                      </p:cBhvr>
                                    </p:animEffect>
                                    <p:set>
                                      <p:cBhvr>
                                        <p:cTn id="35" dur="1" fill="hold">
                                          <p:stCondLst>
                                            <p:cond delay="499"/>
                                          </p:stCondLst>
                                        </p:cTn>
                                        <p:tgtEl>
                                          <p:spTgt spid="10"/>
                                        </p:tgtEl>
                                        <p:attrNameLst>
                                          <p:attrName>style.visibility</p:attrName>
                                        </p:attrNameLst>
                                      </p:cBhvr>
                                      <p:to>
                                        <p:strVal val="hidden"/>
                                      </p:to>
                                    </p:set>
                                  </p:childTnLst>
                                </p:cTn>
                              </p:par>
                              <p:par>
                                <p:cTn id="36" presetID="14" presetClass="exit" presetSubtype="10" fill="hold" nodeType="withEffect">
                                  <p:stCondLst>
                                    <p:cond delay="0"/>
                                  </p:stCondLst>
                                  <p:childTnLst>
                                    <p:animEffect transition="out" filter="randombar(horizontal)">
                                      <p:cBhvr>
                                        <p:cTn id="37" dur="500"/>
                                        <p:tgtEl>
                                          <p:spTgt spid="12"/>
                                        </p:tgtEl>
                                      </p:cBhvr>
                                    </p:animEffect>
                                    <p:set>
                                      <p:cBhvr>
                                        <p:cTn id="38" dur="1" fill="hold">
                                          <p:stCondLst>
                                            <p:cond delay="499"/>
                                          </p:stCondLst>
                                        </p:cTn>
                                        <p:tgtEl>
                                          <p:spTgt spid="12"/>
                                        </p:tgtEl>
                                        <p:attrNameLst>
                                          <p:attrName>style.visibility</p:attrName>
                                        </p:attrNameLst>
                                      </p:cBhvr>
                                      <p:to>
                                        <p:strVal val="hidden"/>
                                      </p:to>
                                    </p:set>
                                  </p:childTnLst>
                                </p:cTn>
                              </p:par>
                              <p:par>
                                <p:cTn id="39" presetID="14" presetClass="exit" presetSubtype="10" fill="hold" nodeType="withEffect">
                                  <p:stCondLst>
                                    <p:cond delay="0"/>
                                  </p:stCondLst>
                                  <p:childTnLst>
                                    <p:animEffect transition="out" filter="randombar(horizontal)">
                                      <p:cBhvr>
                                        <p:cTn id="40" dur="500"/>
                                        <p:tgtEl>
                                          <p:spTgt spid="14"/>
                                        </p:tgtEl>
                                      </p:cBhvr>
                                    </p:animEffect>
                                    <p:set>
                                      <p:cBhvr>
                                        <p:cTn id="41" dur="1" fill="hold">
                                          <p:stCondLst>
                                            <p:cond delay="499"/>
                                          </p:stCondLst>
                                        </p:cTn>
                                        <p:tgtEl>
                                          <p:spTgt spid="14"/>
                                        </p:tgtEl>
                                        <p:attrNameLst>
                                          <p:attrName>style.visibility</p:attrName>
                                        </p:attrNameLst>
                                      </p:cBhvr>
                                      <p:to>
                                        <p:strVal val="hidden"/>
                                      </p:to>
                                    </p:set>
                                  </p:childTnLst>
                                </p:cTn>
                              </p:par>
                              <p:par>
                                <p:cTn id="42" presetID="14" presetClass="exit" presetSubtype="10" fill="hold" nodeType="withEffect">
                                  <p:stCondLst>
                                    <p:cond delay="0"/>
                                  </p:stCondLst>
                                  <p:childTnLst>
                                    <p:animEffect transition="out" filter="randombar(horizontal)">
                                      <p:cBhvr>
                                        <p:cTn id="43" dur="500"/>
                                        <p:tgtEl>
                                          <p:spTgt spid="3"/>
                                        </p:tgtEl>
                                      </p:cBhvr>
                                    </p:animEffect>
                                    <p:set>
                                      <p:cBhvr>
                                        <p:cTn id="44" dur="1" fill="hold">
                                          <p:stCondLst>
                                            <p:cond delay="499"/>
                                          </p:stCondLst>
                                        </p:cTn>
                                        <p:tgtEl>
                                          <p:spTgt spid="3"/>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0" grpId="0"/>
      <p:bldP spid="10"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A0B4C-67C5-44B0-BF54-7B3EEEBCE929}"/>
              </a:ext>
            </a:extLst>
          </p:cNvPr>
          <p:cNvSpPr>
            <a:spLocks noGrp="1"/>
          </p:cNvSpPr>
          <p:nvPr>
            <p:ph type="title"/>
          </p:nvPr>
        </p:nvSpPr>
        <p:spPr>
          <a:xfrm>
            <a:off x="149290" y="191113"/>
            <a:ext cx="6879252" cy="581575"/>
          </a:xfrm>
        </p:spPr>
        <p:txBody>
          <a:bodyPr>
            <a:normAutofit/>
          </a:bodyPr>
          <a:lstStyle/>
          <a:p>
            <a:r>
              <a:rPr lang="en-US" dirty="0"/>
              <a:t>Completeness Constraints</a:t>
            </a:r>
          </a:p>
        </p:txBody>
      </p:sp>
      <p:sp>
        <p:nvSpPr>
          <p:cNvPr id="8" name="Rectangle 7">
            <a:extLst>
              <a:ext uri="{FF2B5EF4-FFF2-40B4-BE49-F238E27FC236}">
                <a16:creationId xmlns:a16="http://schemas.microsoft.com/office/drawing/2014/main" id="{B19261D0-5971-41EC-80DD-9E265357B05E}"/>
              </a:ext>
            </a:extLst>
          </p:cNvPr>
          <p:cNvSpPr/>
          <p:nvPr/>
        </p:nvSpPr>
        <p:spPr>
          <a:xfrm>
            <a:off x="404574" y="2329497"/>
            <a:ext cx="4045506" cy="954107"/>
          </a:xfrm>
          <a:prstGeom prst="rect">
            <a:avLst/>
          </a:prstGeom>
        </p:spPr>
        <p:txBody>
          <a:bodyPr wrap="square">
            <a:spAutoFit/>
          </a:bodyPr>
          <a:lstStyle/>
          <a:p>
            <a:pPr algn="ctr"/>
            <a:r>
              <a:rPr lang="en-US" sz="2000" b="1" dirty="0">
                <a:solidFill>
                  <a:srgbClr val="FF0000"/>
                </a:solidFill>
                <a:latin typeface="Arial Nova" panose="020B0504020202020204" pitchFamily="34" charset="0"/>
              </a:rPr>
              <a:t>Total Specialization</a:t>
            </a:r>
          </a:p>
          <a:p>
            <a:pPr algn="ctr"/>
            <a:r>
              <a:rPr lang="en-US" dirty="0">
                <a:solidFill>
                  <a:srgbClr val="000000"/>
                </a:solidFill>
                <a:latin typeface="Arial Nova" panose="020B0504020202020204" pitchFamily="34" charset="0"/>
              </a:rPr>
              <a:t>(e.g., </a:t>
            </a:r>
            <a:r>
              <a:rPr lang="en-US" altLang="zh-CN" dirty="0">
                <a:latin typeface="Arial" panose="020B0604020202020204" pitchFamily="34" charset="0"/>
                <a:cs typeface="Arial" panose="020B0604020202020204" pitchFamily="34" charset="0"/>
              </a:rPr>
              <a:t>A Patient must be either an outpatient or a Resident Patient</a:t>
            </a:r>
            <a:r>
              <a:rPr lang="en-US" dirty="0">
                <a:solidFill>
                  <a:srgbClr val="000000"/>
                </a:solidFill>
                <a:latin typeface="Arial Nova" panose="020B0504020202020204" pitchFamily="34" charset="0"/>
              </a:rPr>
              <a:t>)</a:t>
            </a:r>
            <a:endParaRPr lang="en-US" dirty="0">
              <a:latin typeface="Arial Nova" panose="020B0504020202020204" pitchFamily="34" charset="0"/>
            </a:endParaRPr>
          </a:p>
        </p:txBody>
      </p:sp>
      <p:sp>
        <p:nvSpPr>
          <p:cNvPr id="9" name="Rectangle 8">
            <a:extLst>
              <a:ext uri="{FF2B5EF4-FFF2-40B4-BE49-F238E27FC236}">
                <a16:creationId xmlns:a16="http://schemas.microsoft.com/office/drawing/2014/main" id="{0161CE91-6156-4CC4-92A7-F646116C792A}"/>
              </a:ext>
            </a:extLst>
          </p:cNvPr>
          <p:cNvSpPr/>
          <p:nvPr/>
        </p:nvSpPr>
        <p:spPr>
          <a:xfrm>
            <a:off x="5010750" y="2329228"/>
            <a:ext cx="4045506" cy="954107"/>
          </a:xfrm>
          <a:prstGeom prst="rect">
            <a:avLst/>
          </a:prstGeom>
        </p:spPr>
        <p:txBody>
          <a:bodyPr wrap="square">
            <a:spAutoFit/>
          </a:bodyPr>
          <a:lstStyle/>
          <a:p>
            <a:pPr algn="ctr"/>
            <a:r>
              <a:rPr lang="en-US" sz="2000" b="1" dirty="0">
                <a:solidFill>
                  <a:srgbClr val="FF0000"/>
                </a:solidFill>
                <a:latin typeface="Arial Nova" panose="020B0504020202020204" pitchFamily="34" charset="0"/>
              </a:rPr>
              <a:t>Partial Specialization</a:t>
            </a:r>
          </a:p>
          <a:p>
            <a:pPr algn="ctr"/>
            <a:r>
              <a:rPr lang="en-US" dirty="0">
                <a:solidFill>
                  <a:srgbClr val="000000"/>
                </a:solidFill>
                <a:latin typeface="Arial Nova" panose="020B0504020202020204" pitchFamily="34" charset="0"/>
              </a:rPr>
              <a:t>(e.g., </a:t>
            </a:r>
            <a:r>
              <a:rPr lang="en-US" altLang="zh-CN" dirty="0">
                <a:latin typeface="Arial" panose="020B0604020202020204" pitchFamily="34" charset="0"/>
                <a:cs typeface="Arial" panose="020B0604020202020204" pitchFamily="34" charset="0"/>
              </a:rPr>
              <a:t>A Vehicle can be a Car, or a Truck, but does not have to be either</a:t>
            </a:r>
            <a:r>
              <a:rPr lang="en-US" dirty="0">
                <a:solidFill>
                  <a:srgbClr val="000000"/>
                </a:solidFill>
                <a:latin typeface="Arial Nova" panose="020B0504020202020204" pitchFamily="34" charset="0"/>
              </a:rPr>
              <a:t>)</a:t>
            </a:r>
            <a:endParaRPr lang="en-US" dirty="0">
              <a:latin typeface="Arial Nova" panose="020B0504020202020204" pitchFamily="34" charset="0"/>
            </a:endParaRPr>
          </a:p>
        </p:txBody>
      </p:sp>
      <p:pic>
        <p:nvPicPr>
          <p:cNvPr id="3" name="Picture 2">
            <a:extLst>
              <a:ext uri="{FF2B5EF4-FFF2-40B4-BE49-F238E27FC236}">
                <a16:creationId xmlns:a16="http://schemas.microsoft.com/office/drawing/2014/main" id="{56608FB0-49D0-475F-A72A-82FCC2E8F096}"/>
              </a:ext>
            </a:extLst>
          </p:cNvPr>
          <p:cNvPicPr>
            <a:picLocks noChangeAspect="1"/>
          </p:cNvPicPr>
          <p:nvPr/>
        </p:nvPicPr>
        <p:blipFill rotWithShape="1">
          <a:blip r:embed="rId3"/>
          <a:srcRect b="4284"/>
          <a:stretch/>
        </p:blipFill>
        <p:spPr>
          <a:xfrm>
            <a:off x="5791038" y="3388163"/>
            <a:ext cx="3265218" cy="3366206"/>
          </a:xfrm>
          <a:prstGeom prst="rect">
            <a:avLst/>
          </a:prstGeom>
        </p:spPr>
      </p:pic>
      <p:pic>
        <p:nvPicPr>
          <p:cNvPr id="6" name="Picture 5">
            <a:extLst>
              <a:ext uri="{FF2B5EF4-FFF2-40B4-BE49-F238E27FC236}">
                <a16:creationId xmlns:a16="http://schemas.microsoft.com/office/drawing/2014/main" id="{3020E523-9189-4AC8-ADE0-9B03B68C9DAF}"/>
              </a:ext>
            </a:extLst>
          </p:cNvPr>
          <p:cNvPicPr>
            <a:picLocks noChangeAspect="1"/>
          </p:cNvPicPr>
          <p:nvPr/>
        </p:nvPicPr>
        <p:blipFill>
          <a:blip r:embed="rId4"/>
          <a:stretch>
            <a:fillRect/>
          </a:stretch>
        </p:blipFill>
        <p:spPr>
          <a:xfrm>
            <a:off x="91185" y="3733161"/>
            <a:ext cx="4784790" cy="2872189"/>
          </a:xfrm>
          <a:prstGeom prst="rect">
            <a:avLst/>
          </a:prstGeom>
        </p:spPr>
      </p:pic>
      <p:sp>
        <p:nvSpPr>
          <p:cNvPr id="11" name="Text Placeholder 3">
            <a:extLst>
              <a:ext uri="{FF2B5EF4-FFF2-40B4-BE49-F238E27FC236}">
                <a16:creationId xmlns:a16="http://schemas.microsoft.com/office/drawing/2014/main" id="{AE064E09-FA02-4E55-9A42-F293F2A217E5}"/>
              </a:ext>
            </a:extLst>
          </p:cNvPr>
          <p:cNvSpPr txBox="1">
            <a:spLocks/>
          </p:cNvSpPr>
          <p:nvPr/>
        </p:nvSpPr>
        <p:spPr>
          <a:xfrm>
            <a:off x="1894325" y="920986"/>
            <a:ext cx="5529322" cy="782744"/>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defRPr/>
            </a:pPr>
            <a:r>
              <a:rPr lang="en-US" sz="2400" dirty="0">
                <a:solidFill>
                  <a:srgbClr val="000000"/>
                </a:solidFill>
              </a:rPr>
              <a:t>an instance of a supertype </a:t>
            </a:r>
            <a:r>
              <a:rPr lang="en-US" sz="2400" b="1" dirty="0">
                <a:solidFill>
                  <a:srgbClr val="000000"/>
                </a:solidFill>
              </a:rPr>
              <a:t>must</a:t>
            </a:r>
            <a:r>
              <a:rPr lang="en-US" sz="2400" dirty="0">
                <a:solidFill>
                  <a:srgbClr val="000000"/>
                </a:solidFill>
              </a:rPr>
              <a:t> also be a member of at least one subtype???</a:t>
            </a:r>
          </a:p>
        </p:txBody>
      </p:sp>
      <p:cxnSp>
        <p:nvCxnSpPr>
          <p:cNvPr id="13" name="Straight Arrow Connector 12">
            <a:extLst>
              <a:ext uri="{FF2B5EF4-FFF2-40B4-BE49-F238E27FC236}">
                <a16:creationId xmlns:a16="http://schemas.microsoft.com/office/drawing/2014/main" id="{3CBC3026-77D0-45E2-B869-FB03EB88AE7C}"/>
              </a:ext>
            </a:extLst>
          </p:cNvPr>
          <p:cNvCxnSpPr>
            <a:cxnSpLocks/>
            <a:stCxn id="11" idx="2"/>
            <a:endCxn id="8" idx="0"/>
          </p:cNvCxnSpPr>
          <p:nvPr/>
        </p:nvCxnSpPr>
        <p:spPr>
          <a:xfrm flipH="1">
            <a:off x="2427327" y="1703730"/>
            <a:ext cx="2231659" cy="625767"/>
          </a:xfrm>
          <a:prstGeom prst="straightConnector1">
            <a:avLst/>
          </a:prstGeom>
          <a:ln w="1905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CC8C8B92-9E8A-4546-B140-C6686756AA7F}"/>
              </a:ext>
            </a:extLst>
          </p:cNvPr>
          <p:cNvCxnSpPr>
            <a:cxnSpLocks/>
            <a:stCxn id="11" idx="2"/>
            <a:endCxn id="9" idx="0"/>
          </p:cNvCxnSpPr>
          <p:nvPr/>
        </p:nvCxnSpPr>
        <p:spPr>
          <a:xfrm>
            <a:off x="4658986" y="1703730"/>
            <a:ext cx="2374517" cy="625498"/>
          </a:xfrm>
          <a:prstGeom prst="straightConnector1">
            <a:avLst/>
          </a:prstGeom>
          <a:ln w="1905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FFCF25B4-9C80-4A2E-889A-B22C74C5BD6A}"/>
              </a:ext>
            </a:extLst>
          </p:cNvPr>
          <p:cNvSpPr/>
          <p:nvPr/>
        </p:nvSpPr>
        <p:spPr>
          <a:xfrm>
            <a:off x="2636233" y="1710974"/>
            <a:ext cx="938946" cy="400110"/>
          </a:xfrm>
          <a:prstGeom prst="rect">
            <a:avLst/>
          </a:prstGeom>
        </p:spPr>
        <p:txBody>
          <a:bodyPr wrap="square">
            <a:spAutoFit/>
          </a:bodyPr>
          <a:lstStyle/>
          <a:p>
            <a:pPr algn="ctr"/>
            <a:r>
              <a:rPr lang="en-US" sz="2000" b="1" dirty="0">
                <a:solidFill>
                  <a:srgbClr val="000000"/>
                </a:solidFill>
                <a:latin typeface="Arial Nova" panose="020B0504020202020204" pitchFamily="34" charset="0"/>
              </a:rPr>
              <a:t>Yes</a:t>
            </a:r>
          </a:p>
        </p:txBody>
      </p:sp>
      <p:sp>
        <p:nvSpPr>
          <p:cNvPr id="23" name="Rectangle 22">
            <a:extLst>
              <a:ext uri="{FF2B5EF4-FFF2-40B4-BE49-F238E27FC236}">
                <a16:creationId xmlns:a16="http://schemas.microsoft.com/office/drawing/2014/main" id="{5A5BEA6E-12DC-43EC-80A1-558A07B7F12B}"/>
              </a:ext>
            </a:extLst>
          </p:cNvPr>
          <p:cNvSpPr/>
          <p:nvPr/>
        </p:nvSpPr>
        <p:spPr>
          <a:xfrm>
            <a:off x="5742793" y="1690293"/>
            <a:ext cx="938946" cy="400110"/>
          </a:xfrm>
          <a:prstGeom prst="rect">
            <a:avLst/>
          </a:prstGeom>
        </p:spPr>
        <p:txBody>
          <a:bodyPr wrap="square">
            <a:spAutoFit/>
          </a:bodyPr>
          <a:lstStyle/>
          <a:p>
            <a:pPr algn="ctr"/>
            <a:r>
              <a:rPr lang="en-US" sz="2000" b="1" dirty="0">
                <a:solidFill>
                  <a:srgbClr val="000000"/>
                </a:solidFill>
                <a:latin typeface="Arial Nova" panose="020B0504020202020204" pitchFamily="34" charset="0"/>
              </a:rPr>
              <a:t>No</a:t>
            </a:r>
          </a:p>
        </p:txBody>
      </p:sp>
    </p:spTree>
    <p:extLst>
      <p:ext uri="{BB962C8B-B14F-4D97-AF65-F5344CB8AC3E}">
        <p14:creationId xmlns:p14="http://schemas.microsoft.com/office/powerpoint/2010/main" val="34132614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57818-D28E-4E3A-9F12-C259D70C315C}"/>
              </a:ext>
            </a:extLst>
          </p:cNvPr>
          <p:cNvSpPr>
            <a:spLocks noGrp="1"/>
          </p:cNvSpPr>
          <p:nvPr>
            <p:ph type="title"/>
          </p:nvPr>
        </p:nvSpPr>
        <p:spPr>
          <a:xfrm>
            <a:off x="149290" y="211493"/>
            <a:ext cx="6879252" cy="581575"/>
          </a:xfrm>
        </p:spPr>
        <p:txBody>
          <a:bodyPr/>
          <a:lstStyle/>
          <a:p>
            <a:r>
              <a:rPr lang="en-US" dirty="0" err="1"/>
              <a:t>Disjointness</a:t>
            </a:r>
            <a:r>
              <a:rPr lang="en-US" dirty="0"/>
              <a:t> Constraints</a:t>
            </a:r>
          </a:p>
        </p:txBody>
      </p:sp>
      <p:sp>
        <p:nvSpPr>
          <p:cNvPr id="3" name="Rectangle 2">
            <a:extLst>
              <a:ext uri="{FF2B5EF4-FFF2-40B4-BE49-F238E27FC236}">
                <a16:creationId xmlns:a16="http://schemas.microsoft.com/office/drawing/2014/main" id="{EA2B0066-562D-4242-A29D-4C72EE3FA84C}"/>
              </a:ext>
            </a:extLst>
          </p:cNvPr>
          <p:cNvSpPr/>
          <p:nvPr/>
        </p:nvSpPr>
        <p:spPr>
          <a:xfrm>
            <a:off x="1322456" y="902446"/>
            <a:ext cx="6522238" cy="769441"/>
          </a:xfrm>
          <a:prstGeom prst="rect">
            <a:avLst/>
          </a:prstGeom>
        </p:spPr>
        <p:txBody>
          <a:bodyPr wrap="square">
            <a:spAutoFit/>
          </a:bodyPr>
          <a:lstStyle/>
          <a:p>
            <a:pPr>
              <a:defRPr/>
            </a:pPr>
            <a:r>
              <a:rPr lang="en-US" sz="2200" dirty="0">
                <a:solidFill>
                  <a:srgbClr val="000000"/>
                </a:solidFill>
                <a:effectLst>
                  <a:outerShdw blurRad="38100" dist="38100" dir="2700000" algn="tl">
                    <a:srgbClr val="FFFFFF"/>
                  </a:outerShdw>
                </a:effectLst>
                <a:latin typeface="Arial" panose="020B0604020202020204" pitchFamily="34" charset="0"/>
                <a:cs typeface="Arial" panose="020B0604020202020204" pitchFamily="34" charset="0"/>
              </a:rPr>
              <a:t>an instance of a supertype may </a:t>
            </a:r>
            <a:r>
              <a:rPr lang="en-US" sz="2200" b="1" dirty="0">
                <a:solidFill>
                  <a:srgbClr val="000000"/>
                </a:solidFill>
                <a:effectLst>
                  <a:outerShdw blurRad="38100" dist="38100" dir="2700000" algn="tl">
                    <a:srgbClr val="FFFFFF"/>
                  </a:outerShdw>
                </a:effectLst>
                <a:latin typeface="Arial" panose="020B0604020202020204" pitchFamily="34" charset="0"/>
                <a:cs typeface="Arial" panose="020B0604020202020204" pitchFamily="34" charset="0"/>
              </a:rPr>
              <a:t>simultaneously</a:t>
            </a:r>
            <a:r>
              <a:rPr lang="en-US" sz="2200" dirty="0">
                <a:solidFill>
                  <a:srgbClr val="000000"/>
                </a:solidFill>
                <a:effectLst>
                  <a:outerShdw blurRad="38100" dist="38100" dir="2700000" algn="tl">
                    <a:srgbClr val="FFFFFF"/>
                  </a:outerShdw>
                </a:effectLst>
                <a:latin typeface="Arial" panose="020B0604020202020204" pitchFamily="34" charset="0"/>
                <a:cs typeface="Arial" panose="020B0604020202020204" pitchFamily="34" charset="0"/>
              </a:rPr>
              <a:t> be a member of multiple subtypes???</a:t>
            </a:r>
          </a:p>
        </p:txBody>
      </p:sp>
      <p:sp>
        <p:nvSpPr>
          <p:cNvPr id="10" name="Rectangle 9">
            <a:extLst>
              <a:ext uri="{FF2B5EF4-FFF2-40B4-BE49-F238E27FC236}">
                <a16:creationId xmlns:a16="http://schemas.microsoft.com/office/drawing/2014/main" id="{22490F45-731E-48E2-9566-4F3132A9E9CF}"/>
              </a:ext>
            </a:extLst>
          </p:cNvPr>
          <p:cNvSpPr/>
          <p:nvPr/>
        </p:nvSpPr>
        <p:spPr>
          <a:xfrm>
            <a:off x="33540" y="2472680"/>
            <a:ext cx="4422710" cy="954107"/>
          </a:xfrm>
          <a:prstGeom prst="rect">
            <a:avLst/>
          </a:prstGeom>
        </p:spPr>
        <p:txBody>
          <a:bodyPr wrap="square">
            <a:spAutoFit/>
          </a:bodyPr>
          <a:lstStyle/>
          <a:p>
            <a:pPr algn="ctr"/>
            <a:r>
              <a:rPr lang="en-US" sz="2000" b="1" dirty="0">
                <a:solidFill>
                  <a:srgbClr val="FF0000"/>
                </a:solidFill>
                <a:latin typeface="Arial Nova" panose="020B0504020202020204" pitchFamily="34" charset="0"/>
              </a:rPr>
              <a:t>Disjoint</a:t>
            </a:r>
          </a:p>
          <a:p>
            <a:pPr algn="ctr"/>
            <a:r>
              <a:rPr lang="en-US" dirty="0">
                <a:solidFill>
                  <a:srgbClr val="000000"/>
                </a:solidFill>
                <a:latin typeface="Arial Nova" panose="020B0504020202020204" pitchFamily="34" charset="0"/>
              </a:rPr>
              <a:t>(e.g., </a:t>
            </a:r>
            <a:r>
              <a:rPr lang="en-US" altLang="zh-CN" dirty="0">
                <a:latin typeface="Arial" panose="020B0604020202020204" pitchFamily="34" charset="0"/>
                <a:cs typeface="Arial" panose="020B0604020202020204" pitchFamily="34" charset="0"/>
              </a:rPr>
              <a:t>A Patient can not be both Outpatient and Resident Patient at the same time</a:t>
            </a:r>
            <a:r>
              <a:rPr lang="en-US" dirty="0">
                <a:solidFill>
                  <a:srgbClr val="000000"/>
                </a:solidFill>
                <a:latin typeface="Arial Nova" panose="020B0504020202020204" pitchFamily="34" charset="0"/>
              </a:rPr>
              <a:t>)</a:t>
            </a:r>
            <a:endParaRPr lang="en-US" dirty="0">
              <a:latin typeface="Arial Nova" panose="020B0504020202020204" pitchFamily="34" charset="0"/>
            </a:endParaRPr>
          </a:p>
        </p:txBody>
      </p:sp>
      <p:sp>
        <p:nvSpPr>
          <p:cNvPr id="11" name="Rectangle 10">
            <a:extLst>
              <a:ext uri="{FF2B5EF4-FFF2-40B4-BE49-F238E27FC236}">
                <a16:creationId xmlns:a16="http://schemas.microsoft.com/office/drawing/2014/main" id="{F2E4831D-E820-4BB1-9E14-209A2FE6F238}"/>
              </a:ext>
            </a:extLst>
          </p:cNvPr>
          <p:cNvSpPr/>
          <p:nvPr/>
        </p:nvSpPr>
        <p:spPr>
          <a:xfrm>
            <a:off x="4817187" y="2473361"/>
            <a:ext cx="4422710" cy="954107"/>
          </a:xfrm>
          <a:prstGeom prst="rect">
            <a:avLst/>
          </a:prstGeom>
        </p:spPr>
        <p:txBody>
          <a:bodyPr wrap="square">
            <a:spAutoFit/>
          </a:bodyPr>
          <a:lstStyle/>
          <a:p>
            <a:pPr algn="ctr"/>
            <a:r>
              <a:rPr lang="en-US" sz="2000" b="1" dirty="0" err="1">
                <a:solidFill>
                  <a:srgbClr val="FF0000"/>
                </a:solidFill>
                <a:latin typeface="Arial Nova" panose="020B0504020202020204" pitchFamily="34" charset="0"/>
              </a:rPr>
              <a:t>Overalp</a:t>
            </a:r>
            <a:endParaRPr lang="en-US" sz="2000" b="1" dirty="0">
              <a:solidFill>
                <a:srgbClr val="FF0000"/>
              </a:solidFill>
              <a:latin typeface="Arial Nova" panose="020B0504020202020204" pitchFamily="34" charset="0"/>
            </a:endParaRPr>
          </a:p>
          <a:p>
            <a:pPr algn="ctr"/>
            <a:r>
              <a:rPr lang="en-US" dirty="0">
                <a:solidFill>
                  <a:srgbClr val="000000"/>
                </a:solidFill>
                <a:latin typeface="Arial Nova" panose="020B0504020202020204" pitchFamily="34" charset="0"/>
              </a:rPr>
              <a:t>(e.g., </a:t>
            </a:r>
            <a:r>
              <a:rPr lang="en-US" altLang="zh-CN" dirty="0">
                <a:latin typeface="Arial" panose="020B0604020202020204" pitchFamily="34" charset="0"/>
                <a:cs typeface="Arial" panose="020B0604020202020204" pitchFamily="34" charset="0"/>
              </a:rPr>
              <a:t>A Part may be both Manufactured and Purchased at the same time</a:t>
            </a:r>
            <a:r>
              <a:rPr lang="en-US" dirty="0">
                <a:solidFill>
                  <a:srgbClr val="000000"/>
                </a:solidFill>
                <a:latin typeface="Arial Nova" panose="020B0504020202020204" pitchFamily="34" charset="0"/>
              </a:rPr>
              <a:t>)</a:t>
            </a:r>
            <a:endParaRPr lang="en-US" dirty="0">
              <a:latin typeface="Arial Nova" panose="020B0504020202020204" pitchFamily="34" charset="0"/>
            </a:endParaRPr>
          </a:p>
        </p:txBody>
      </p:sp>
      <p:pic>
        <p:nvPicPr>
          <p:cNvPr id="4" name="Picture 3">
            <a:extLst>
              <a:ext uri="{FF2B5EF4-FFF2-40B4-BE49-F238E27FC236}">
                <a16:creationId xmlns:a16="http://schemas.microsoft.com/office/drawing/2014/main" id="{C09B0BCD-71ED-4F0C-8047-D13D003D754B}"/>
              </a:ext>
            </a:extLst>
          </p:cNvPr>
          <p:cNvPicPr>
            <a:picLocks noChangeAspect="1"/>
          </p:cNvPicPr>
          <p:nvPr/>
        </p:nvPicPr>
        <p:blipFill>
          <a:blip r:embed="rId3"/>
          <a:stretch>
            <a:fillRect/>
          </a:stretch>
        </p:blipFill>
        <p:spPr>
          <a:xfrm>
            <a:off x="149290" y="3601094"/>
            <a:ext cx="4422710" cy="3019392"/>
          </a:xfrm>
          <a:prstGeom prst="rect">
            <a:avLst/>
          </a:prstGeom>
        </p:spPr>
      </p:pic>
      <p:pic>
        <p:nvPicPr>
          <p:cNvPr id="6" name="Picture 5">
            <a:extLst>
              <a:ext uri="{FF2B5EF4-FFF2-40B4-BE49-F238E27FC236}">
                <a16:creationId xmlns:a16="http://schemas.microsoft.com/office/drawing/2014/main" id="{C1446479-13E6-43C5-8C1C-51B5D42534F4}"/>
              </a:ext>
            </a:extLst>
          </p:cNvPr>
          <p:cNvPicPr>
            <a:picLocks noChangeAspect="1"/>
          </p:cNvPicPr>
          <p:nvPr/>
        </p:nvPicPr>
        <p:blipFill>
          <a:blip r:embed="rId4"/>
          <a:stretch>
            <a:fillRect/>
          </a:stretch>
        </p:blipFill>
        <p:spPr>
          <a:xfrm>
            <a:off x="4706345" y="3577943"/>
            <a:ext cx="4422710" cy="3023626"/>
          </a:xfrm>
          <a:prstGeom prst="rect">
            <a:avLst/>
          </a:prstGeom>
        </p:spPr>
      </p:pic>
      <p:cxnSp>
        <p:nvCxnSpPr>
          <p:cNvPr id="12" name="Straight Arrow Connector 11">
            <a:extLst>
              <a:ext uri="{FF2B5EF4-FFF2-40B4-BE49-F238E27FC236}">
                <a16:creationId xmlns:a16="http://schemas.microsoft.com/office/drawing/2014/main" id="{3B5BA580-5673-4287-9C16-B436E8BCA674}"/>
              </a:ext>
            </a:extLst>
          </p:cNvPr>
          <p:cNvCxnSpPr>
            <a:cxnSpLocks/>
            <a:stCxn id="3" idx="2"/>
            <a:endCxn id="10" idx="0"/>
          </p:cNvCxnSpPr>
          <p:nvPr/>
        </p:nvCxnSpPr>
        <p:spPr>
          <a:xfrm flipH="1">
            <a:off x="2244895" y="1671887"/>
            <a:ext cx="2338680" cy="800793"/>
          </a:xfrm>
          <a:prstGeom prst="straightConnector1">
            <a:avLst/>
          </a:prstGeom>
          <a:ln w="1905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9AE4973F-0C31-4C48-B70F-5926A404B268}"/>
              </a:ext>
            </a:extLst>
          </p:cNvPr>
          <p:cNvCxnSpPr>
            <a:cxnSpLocks/>
            <a:stCxn id="3" idx="2"/>
            <a:endCxn id="11" idx="0"/>
          </p:cNvCxnSpPr>
          <p:nvPr/>
        </p:nvCxnSpPr>
        <p:spPr>
          <a:xfrm>
            <a:off x="4583575" y="1671887"/>
            <a:ext cx="2444967" cy="801474"/>
          </a:xfrm>
          <a:prstGeom prst="straightConnector1">
            <a:avLst/>
          </a:prstGeom>
          <a:ln w="1905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0331241C-22AB-4F72-8E5B-3D885055C6DB}"/>
              </a:ext>
            </a:extLst>
          </p:cNvPr>
          <p:cNvCxnSpPr/>
          <p:nvPr/>
        </p:nvCxnSpPr>
        <p:spPr>
          <a:xfrm flipV="1">
            <a:off x="4613745" y="2407539"/>
            <a:ext cx="0" cy="4433104"/>
          </a:xfrm>
          <a:prstGeom prst="line">
            <a:avLst/>
          </a:prstGeom>
          <a:ln w="12700">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5D6EA803-1EFF-49D3-9FFB-7B508181C883}"/>
              </a:ext>
            </a:extLst>
          </p:cNvPr>
          <p:cNvSpPr/>
          <p:nvPr/>
        </p:nvSpPr>
        <p:spPr>
          <a:xfrm>
            <a:off x="2214725" y="1699757"/>
            <a:ext cx="1450858" cy="400110"/>
          </a:xfrm>
          <a:prstGeom prst="rect">
            <a:avLst/>
          </a:prstGeom>
        </p:spPr>
        <p:txBody>
          <a:bodyPr wrap="square">
            <a:spAutoFit/>
          </a:bodyPr>
          <a:lstStyle/>
          <a:p>
            <a:pPr algn="ctr"/>
            <a:r>
              <a:rPr lang="en-US" sz="2000" b="1" dirty="0">
                <a:solidFill>
                  <a:srgbClr val="000000"/>
                </a:solidFill>
                <a:latin typeface="Arial Nova" panose="020B0504020202020204" pitchFamily="34" charset="0"/>
              </a:rPr>
              <a:t>Only One</a:t>
            </a:r>
          </a:p>
        </p:txBody>
      </p:sp>
      <p:sp>
        <p:nvSpPr>
          <p:cNvPr id="32" name="Rectangle 31">
            <a:extLst>
              <a:ext uri="{FF2B5EF4-FFF2-40B4-BE49-F238E27FC236}">
                <a16:creationId xmlns:a16="http://schemas.microsoft.com/office/drawing/2014/main" id="{62269C89-4C52-4A96-927B-1083DE04AB4E}"/>
              </a:ext>
            </a:extLst>
          </p:cNvPr>
          <p:cNvSpPr/>
          <p:nvPr/>
        </p:nvSpPr>
        <p:spPr>
          <a:xfrm>
            <a:off x="5534789" y="1742700"/>
            <a:ext cx="2542405" cy="400110"/>
          </a:xfrm>
          <a:prstGeom prst="rect">
            <a:avLst/>
          </a:prstGeom>
        </p:spPr>
        <p:txBody>
          <a:bodyPr wrap="square">
            <a:spAutoFit/>
          </a:bodyPr>
          <a:lstStyle/>
          <a:p>
            <a:pPr algn="ctr"/>
            <a:r>
              <a:rPr lang="en-US" sz="2000" b="1" dirty="0">
                <a:solidFill>
                  <a:srgbClr val="000000"/>
                </a:solidFill>
                <a:latin typeface="Arial Nova" panose="020B0504020202020204" pitchFamily="34" charset="0"/>
              </a:rPr>
              <a:t>More Than One</a:t>
            </a:r>
          </a:p>
        </p:txBody>
      </p:sp>
    </p:spTree>
    <p:extLst>
      <p:ext uri="{BB962C8B-B14F-4D97-AF65-F5344CB8AC3E}">
        <p14:creationId xmlns:p14="http://schemas.microsoft.com/office/powerpoint/2010/main" val="7168110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drawing shows a subtype discriminator introduced in the super type subtype E E R diagram when there is an overlap rule. The drawing shows a PART super type defined with two subtypes as MANUFACTURED PART and PURCHASED PART.  A total specialization and overlapping constraints are added to this drawing.  The attribute list for super type is as follows, Part Number, Description, Location,&#10;Quantity on hand. A new attribute is added at the end of the list as Part type left parenthesis Manufactured question mark comma Purchased question mark right parenthesis, which is defined as Subtype discriminator, which is a composite attribute when there is an overlap rule. The drawing also shows Part type equals below the super type box, with two values defined for the two subtypes as Manufactured question mark equals Y for MANUFACTURED PART, and Purchased question mark equals Y for PURCHASED PART, which are shown on the relationship lines drawn for the respective subtypes. The attributes of the subtypes are as follows, MANUFACTURED PART,&#10;Routing number. PURCHASED PART, no attributes. Two more entity types are defined as SUPPLIER with Supplier I D as the identifier attribute, and SUPPLIES with unit price as its attribute. SUPPLIER forms a mandatory single to optional many relationship with SUPPLIES. And PURCHASED PART subtype forms a mandatory single to mandatory many relationship with SUPPLIES.&#10;">
            <a:extLst>
              <a:ext uri="{FF2B5EF4-FFF2-40B4-BE49-F238E27FC236}">
                <a16:creationId xmlns:a16="http://schemas.microsoft.com/office/drawing/2014/main" id="{DA896189-4554-4346-8FD2-3DBDCB98CA67}"/>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saturation sat="0"/>
                    </a14:imgEffect>
                    <a14:imgEffect>
                      <a14:brightnessContrast bright="20000" contrast="-40000"/>
                    </a14:imgEffect>
                  </a14:imgLayer>
                </a14:imgProps>
              </a:ext>
            </a:extLst>
          </a:blip>
          <a:srcRect l="4324" r="5065"/>
          <a:stretch/>
        </p:blipFill>
        <p:spPr>
          <a:xfrm>
            <a:off x="4301889" y="3435425"/>
            <a:ext cx="4772836" cy="3339445"/>
          </a:xfrm>
          <a:prstGeom prst="rect">
            <a:avLst/>
          </a:prstGeom>
        </p:spPr>
      </p:pic>
      <p:sp>
        <p:nvSpPr>
          <p:cNvPr id="4" name="Title 3"/>
          <p:cNvSpPr>
            <a:spLocks noGrp="1"/>
          </p:cNvSpPr>
          <p:nvPr>
            <p:ph type="title"/>
          </p:nvPr>
        </p:nvSpPr>
        <p:spPr>
          <a:xfrm>
            <a:off x="149289" y="395374"/>
            <a:ext cx="6879252" cy="889177"/>
          </a:xfrm>
        </p:spPr>
        <p:txBody>
          <a:bodyPr>
            <a:normAutofit fontScale="90000"/>
          </a:bodyPr>
          <a:lstStyle/>
          <a:p>
            <a:r>
              <a:rPr lang="en-US" dirty="0"/>
              <a:t>Subtype Discriminator – </a:t>
            </a:r>
            <a:r>
              <a:rPr lang="en-US" sz="2400" i="1" dirty="0">
                <a:solidFill>
                  <a:srgbClr val="000000"/>
                </a:solidFill>
                <a:effectLst>
                  <a:outerShdw blurRad="38100" dist="38100" dir="2700000" algn="tl">
                    <a:srgbClr val="FFFFFF"/>
                  </a:outerShdw>
                </a:effectLst>
              </a:rPr>
              <a:t>an attribute of the supertype whose values determine the target subtype(s)</a:t>
            </a:r>
            <a:br>
              <a:rPr lang="en-US" sz="2400" dirty="0">
                <a:solidFill>
                  <a:srgbClr val="000000"/>
                </a:solidFill>
                <a:effectLst>
                  <a:outerShdw blurRad="38100" dist="38100" dir="2700000" algn="tl">
                    <a:srgbClr val="FFFFFF"/>
                  </a:outerShdw>
                </a:effectLst>
              </a:rPr>
            </a:br>
            <a:endParaRPr lang="en-US" sz="2400" dirty="0"/>
          </a:p>
        </p:txBody>
      </p:sp>
      <p:pic>
        <p:nvPicPr>
          <p:cNvPr id="6" name="Picture 5" descr="A drawing shows a subtype discriminator introduced in the super type subtype E E R diagram when there is a disjoint rule. The drawing shows an EMPLOYEE super type with three subtypes defined as HOURLY EMPLOYEE, SALARIED EMPLOYEE, and CONSULTANT. A total specialization and disjointed constraints are added to this drawing.  The attribute list for super type is as follows. Employee number,&#10;Employee name, Address, Date hired. A new attribute is added at the end of the list as Employee type, which is defined as Subtype discriminator with values of H, S or C for disjoint subtypes. The drawing also shows Employee type equals below the super type box, with three values defined for the three subtypes as H for HOURLY, S for SALARIED, and C for CONSULTANT, which are shown on the relationship lines drawn for the respective subtypes. The attributes of the subtypes are as follows. HOURLY EMPLOYEE, Hourly rate. SALARIED EMPLOYEE, Annual Salary and Stock Option.&#10;CONSULTANT, Contract Number and Billing Rate.&#10;">
            <a:extLst>
              <a:ext uri="{FF2B5EF4-FFF2-40B4-BE49-F238E27FC236}">
                <a16:creationId xmlns:a16="http://schemas.microsoft.com/office/drawing/2014/main" id="{8AC23655-9BBC-4C7F-9220-CFFEE5747E35}"/>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Effect>
                      <a14:saturation sat="0"/>
                    </a14:imgEffect>
                    <a14:imgEffect>
                      <a14:brightnessContrast bright="20000" contrast="-40000"/>
                    </a14:imgEffect>
                  </a14:imgLayer>
                </a14:imgProps>
              </a:ext>
            </a:extLst>
          </a:blip>
          <a:srcRect l="1852"/>
          <a:stretch/>
        </p:blipFill>
        <p:spPr>
          <a:xfrm>
            <a:off x="0" y="1417601"/>
            <a:ext cx="5024617" cy="2999759"/>
          </a:xfrm>
          <a:prstGeom prst="rect">
            <a:avLst/>
          </a:prstGeom>
        </p:spPr>
      </p:pic>
      <p:sp>
        <p:nvSpPr>
          <p:cNvPr id="2" name="Rectangle 1">
            <a:extLst>
              <a:ext uri="{FF2B5EF4-FFF2-40B4-BE49-F238E27FC236}">
                <a16:creationId xmlns:a16="http://schemas.microsoft.com/office/drawing/2014/main" id="{6EEAFC2E-103F-4DC9-9734-D59422BC46DA}"/>
              </a:ext>
            </a:extLst>
          </p:cNvPr>
          <p:cNvSpPr/>
          <p:nvPr/>
        </p:nvSpPr>
        <p:spPr>
          <a:xfrm>
            <a:off x="0" y="4504982"/>
            <a:ext cx="4572000" cy="1015663"/>
          </a:xfrm>
          <a:prstGeom prst="rect">
            <a:avLst/>
          </a:prstGeom>
        </p:spPr>
        <p:txBody>
          <a:bodyPr>
            <a:spAutoFit/>
          </a:bodyPr>
          <a:lstStyle/>
          <a:p>
            <a:pPr marL="283464">
              <a:buClr>
                <a:schemeClr val="tx2"/>
              </a:buClr>
              <a:defRPr/>
            </a:pPr>
            <a:r>
              <a:rPr lang="en-US" sz="2000" b="1" dirty="0">
                <a:solidFill>
                  <a:srgbClr val="FF0000"/>
                </a:solidFill>
                <a:effectLst>
                  <a:outerShdw blurRad="38100" dist="38100" dir="2700000" algn="tl">
                    <a:srgbClr val="FFFFFF"/>
                  </a:outerShdw>
                </a:effectLst>
                <a:latin typeface="Arial" panose="020B0604020202020204" pitchFamily="34" charset="0"/>
                <a:cs typeface="Arial" panose="020B0604020202020204" pitchFamily="34" charset="0"/>
              </a:rPr>
              <a:t>Disjoint</a:t>
            </a:r>
            <a:r>
              <a:rPr lang="en-US" sz="2000" dirty="0">
                <a:solidFill>
                  <a:srgbClr val="000000"/>
                </a:solidFill>
                <a:effectLst>
                  <a:outerShdw blurRad="38100" dist="38100" dir="2700000" algn="tl">
                    <a:srgbClr val="FFFFFF"/>
                  </a:outerShdw>
                </a:effectLst>
                <a:latin typeface="Arial" panose="020B0604020202020204" pitchFamily="34" charset="0"/>
                <a:cs typeface="Arial" panose="020B0604020202020204" pitchFamily="34" charset="0"/>
              </a:rPr>
              <a:t> – a </a:t>
            </a:r>
            <a:r>
              <a:rPr lang="en-US" sz="2000" b="1" dirty="0">
                <a:solidFill>
                  <a:srgbClr val="000000"/>
                </a:solidFill>
                <a:effectLst>
                  <a:outerShdw blurRad="38100" dist="38100" dir="2700000" algn="tl">
                    <a:srgbClr val="FFFFFF"/>
                  </a:outerShdw>
                </a:effectLst>
                <a:latin typeface="Arial" panose="020B0604020202020204" pitchFamily="34" charset="0"/>
                <a:cs typeface="Arial" panose="020B0604020202020204" pitchFamily="34" charset="0"/>
              </a:rPr>
              <a:t>simple</a:t>
            </a:r>
            <a:r>
              <a:rPr lang="en-US" sz="2000" dirty="0">
                <a:solidFill>
                  <a:srgbClr val="000000"/>
                </a:solidFill>
                <a:effectLst>
                  <a:outerShdw blurRad="38100" dist="38100" dir="2700000" algn="tl">
                    <a:srgbClr val="FFFFFF"/>
                  </a:outerShdw>
                </a:effectLst>
                <a:latin typeface="Arial" panose="020B0604020202020204" pitchFamily="34" charset="0"/>
                <a:cs typeface="Arial" panose="020B0604020202020204" pitchFamily="34" charset="0"/>
              </a:rPr>
              <a:t> attribute with alternative values to indicate the possible subtypes</a:t>
            </a:r>
          </a:p>
        </p:txBody>
      </p:sp>
      <p:sp>
        <p:nvSpPr>
          <p:cNvPr id="3" name="Rectangle 2">
            <a:extLst>
              <a:ext uri="{FF2B5EF4-FFF2-40B4-BE49-F238E27FC236}">
                <a16:creationId xmlns:a16="http://schemas.microsoft.com/office/drawing/2014/main" id="{5015361F-C28A-4C69-B1C3-60170DA93BC1}"/>
              </a:ext>
            </a:extLst>
          </p:cNvPr>
          <p:cNvSpPr/>
          <p:nvPr/>
        </p:nvSpPr>
        <p:spPr>
          <a:xfrm>
            <a:off x="4849092" y="1253537"/>
            <a:ext cx="4294908" cy="2246769"/>
          </a:xfrm>
          <a:prstGeom prst="rect">
            <a:avLst/>
          </a:prstGeom>
        </p:spPr>
        <p:txBody>
          <a:bodyPr wrap="square">
            <a:spAutoFit/>
          </a:bodyPr>
          <a:lstStyle/>
          <a:p>
            <a:pPr marL="283464" algn="ctr">
              <a:buClr>
                <a:schemeClr val="tx2"/>
              </a:buClr>
              <a:defRPr/>
            </a:pPr>
            <a:r>
              <a:rPr lang="en-US" sz="2000" b="1" dirty="0">
                <a:solidFill>
                  <a:srgbClr val="FF0000"/>
                </a:solidFill>
                <a:effectLst>
                  <a:outerShdw blurRad="38100" dist="38100" dir="2700000" algn="tl">
                    <a:srgbClr val="FFFFFF"/>
                  </a:outerShdw>
                </a:effectLst>
                <a:latin typeface="Arial" panose="020B0604020202020204" pitchFamily="34" charset="0"/>
                <a:cs typeface="Arial" panose="020B0604020202020204" pitchFamily="34" charset="0"/>
              </a:rPr>
              <a:t>Overlapping</a:t>
            </a:r>
            <a:r>
              <a:rPr lang="en-US" sz="2000" dirty="0">
                <a:solidFill>
                  <a:srgbClr val="000000"/>
                </a:solidFill>
                <a:effectLst>
                  <a:outerShdw blurRad="38100" dist="38100" dir="2700000" algn="tl">
                    <a:srgbClr val="FFFFFF"/>
                  </a:outerShdw>
                </a:effectLst>
                <a:latin typeface="Arial" panose="020B0604020202020204" pitchFamily="34" charset="0"/>
                <a:cs typeface="Arial" panose="020B0604020202020204" pitchFamily="34" charset="0"/>
              </a:rPr>
              <a:t> – a </a:t>
            </a:r>
            <a:r>
              <a:rPr lang="en-US" sz="2000" b="1" dirty="0">
                <a:solidFill>
                  <a:srgbClr val="000000"/>
                </a:solidFill>
                <a:effectLst>
                  <a:outerShdw blurRad="38100" dist="38100" dir="2700000" algn="tl">
                    <a:srgbClr val="FFFFFF"/>
                  </a:outerShdw>
                </a:effectLst>
                <a:latin typeface="Arial" panose="020B0604020202020204" pitchFamily="34" charset="0"/>
                <a:cs typeface="Arial" panose="020B0604020202020204" pitchFamily="34" charset="0"/>
              </a:rPr>
              <a:t>composite</a:t>
            </a:r>
            <a:r>
              <a:rPr lang="en-US" sz="2000" dirty="0">
                <a:solidFill>
                  <a:srgbClr val="000000"/>
                </a:solidFill>
                <a:effectLst>
                  <a:outerShdw blurRad="38100" dist="38100" dir="2700000" algn="tl">
                    <a:srgbClr val="FFFFFF"/>
                  </a:outerShdw>
                </a:effectLst>
                <a:latin typeface="Arial" panose="020B0604020202020204" pitchFamily="34" charset="0"/>
                <a:cs typeface="Arial" panose="020B0604020202020204" pitchFamily="34" charset="0"/>
              </a:rPr>
              <a:t> attribute whose subparts pertain to different subtypes. Each subpart contains a Boolean value to indicate whether the instance belongs to the associated subtype</a:t>
            </a:r>
            <a:endParaRPr lang="en-US" sz="2000" dirty="0">
              <a:latin typeface="Arial" panose="020B0604020202020204" pitchFamily="34" charset="0"/>
              <a:cs typeface="Arial" panose="020B0604020202020204" pitchFamily="34" charset="0"/>
            </a:endParaRPr>
          </a:p>
        </p:txBody>
      </p:sp>
      <p:cxnSp>
        <p:nvCxnSpPr>
          <p:cNvPr id="10" name="Straight Connector 9">
            <a:extLst>
              <a:ext uri="{FF2B5EF4-FFF2-40B4-BE49-F238E27FC236}">
                <a16:creationId xmlns:a16="http://schemas.microsoft.com/office/drawing/2014/main" id="{8B8610DC-2798-4D68-A509-4B17CECC2070}"/>
              </a:ext>
            </a:extLst>
          </p:cNvPr>
          <p:cNvCxnSpPr>
            <a:cxnSpLocks/>
          </p:cNvCxnSpPr>
          <p:nvPr/>
        </p:nvCxnSpPr>
        <p:spPr>
          <a:xfrm flipV="1">
            <a:off x="3865055" y="1272519"/>
            <a:ext cx="1510145" cy="5521333"/>
          </a:xfrm>
          <a:prstGeom prst="line">
            <a:avLst/>
          </a:prstGeom>
          <a:ln w="12700">
            <a:solidFill>
              <a:schemeClr val="tx1"/>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4822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40057-328C-4A00-BA23-AAC9DC84C5CF}"/>
              </a:ext>
            </a:extLst>
          </p:cNvPr>
          <p:cNvSpPr>
            <a:spLocks noGrp="1"/>
          </p:cNvSpPr>
          <p:nvPr>
            <p:ph type="title"/>
          </p:nvPr>
        </p:nvSpPr>
        <p:spPr>
          <a:xfrm>
            <a:off x="149290" y="173605"/>
            <a:ext cx="6879252" cy="581575"/>
          </a:xfrm>
        </p:spPr>
        <p:txBody>
          <a:bodyPr/>
          <a:lstStyle/>
          <a:p>
            <a:r>
              <a:rPr lang="en-US" dirty="0"/>
              <a:t>Supertype/Subtype Hierarchy</a:t>
            </a:r>
          </a:p>
        </p:txBody>
      </p:sp>
      <p:pic>
        <p:nvPicPr>
          <p:cNvPr id="4" name="Picture 3" descr="A drawing shows an example of super type subtype hierarchy where each subtype has a single super type. The drawing shows PERSON super type defined with three subtypes as EMPLOYEE, ALUMNUS, and STUDENT. A total specialization and overlapping constraints are defined in this relationship. The respective attributes of the entity types are shown as follows. PERSON: S S N, Name, Address,&#10;Gender, Date of Birth. EMPLOYEE, Salary, Date Hired. ALUMNUS,&#10;Degree, Year, Designation, Date. STUDENT, Major, Department.&#10;EMPLOYEE is further defined as a super type with two subtypes defined as FACULTY with Rank as attribute, and STAFF with Position as attribute. A partial specialization and disjointed constraint is added to the super type subtype relationship.  STUDENT is also defined as a super type with two subtypes under it defined as GRADUATE SCORE with Test Score as attribute, and UNDERGRAD STUDENT with Class Standing as attribute. A total specialization and disjointed constraint is added to this relationship.&#10;">
            <a:extLst>
              <a:ext uri="{FF2B5EF4-FFF2-40B4-BE49-F238E27FC236}">
                <a16:creationId xmlns:a16="http://schemas.microsoft.com/office/drawing/2014/main" id="{832423AE-2E78-4D68-89FC-3F4D4E2CF1BA}"/>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colorTemperature colorTemp="11200"/>
                    </a14:imgEffect>
                    <a14:imgEffect>
                      <a14:saturation sat="0"/>
                    </a14:imgEffect>
                    <a14:imgEffect>
                      <a14:brightnessContrast bright="20000" contrast="-40000"/>
                    </a14:imgEffect>
                  </a14:imgLayer>
                </a14:imgProps>
              </a:ext>
            </a:extLst>
          </a:blip>
          <a:srcRect t="1" b="955"/>
          <a:stretch/>
        </p:blipFill>
        <p:spPr>
          <a:xfrm>
            <a:off x="80015" y="1034652"/>
            <a:ext cx="5932015" cy="4526500"/>
          </a:xfrm>
          <a:prstGeom prst="rect">
            <a:avLst/>
          </a:prstGeom>
        </p:spPr>
      </p:pic>
      <p:sp>
        <p:nvSpPr>
          <p:cNvPr id="7" name="Rectangle 6">
            <a:extLst>
              <a:ext uri="{FF2B5EF4-FFF2-40B4-BE49-F238E27FC236}">
                <a16:creationId xmlns:a16="http://schemas.microsoft.com/office/drawing/2014/main" id="{0B6DA1E9-AD67-40BC-9C50-CB6557EB618D}"/>
              </a:ext>
            </a:extLst>
          </p:cNvPr>
          <p:cNvSpPr/>
          <p:nvPr/>
        </p:nvSpPr>
        <p:spPr>
          <a:xfrm>
            <a:off x="3616204" y="2169203"/>
            <a:ext cx="4572000" cy="707886"/>
          </a:xfrm>
          <a:prstGeom prst="rect">
            <a:avLst/>
          </a:prstGeom>
        </p:spPr>
        <p:txBody>
          <a:bodyPr wrap="square">
            <a:spAutoFit/>
          </a:bodyPr>
          <a:lstStyle/>
          <a:p>
            <a:r>
              <a:rPr lang="en-US" altLang="en-US" sz="2000" b="1" dirty="0">
                <a:latin typeface="Arial" panose="020B0604020202020204" pitchFamily="34" charset="0"/>
                <a:cs typeface="Arial" panose="020B0604020202020204" pitchFamily="34" charset="0"/>
              </a:rPr>
              <a:t>Q1: </a:t>
            </a:r>
            <a:r>
              <a:rPr lang="en-US" altLang="en-US" sz="2000" dirty="0">
                <a:latin typeface="Arial" panose="020B0604020202020204" pitchFamily="34" charset="0"/>
                <a:cs typeface="Arial" panose="020B0604020202020204" pitchFamily="34" charset="0"/>
              </a:rPr>
              <a:t>Is it possible for a person to be both an employee and a student? </a:t>
            </a:r>
            <a:endParaRPr lang="en-US" sz="2000"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243CCA61-E2B4-4DF8-ABD1-0E4586FA2FE8}"/>
              </a:ext>
            </a:extLst>
          </p:cNvPr>
          <p:cNvSpPr/>
          <p:nvPr/>
        </p:nvSpPr>
        <p:spPr>
          <a:xfrm>
            <a:off x="149290" y="5583136"/>
            <a:ext cx="4824492" cy="707886"/>
          </a:xfrm>
          <a:prstGeom prst="rect">
            <a:avLst/>
          </a:prstGeom>
        </p:spPr>
        <p:txBody>
          <a:bodyPr wrap="square">
            <a:spAutoFit/>
          </a:bodyPr>
          <a:lstStyle/>
          <a:p>
            <a:r>
              <a:rPr lang="en-US" altLang="en-US" sz="2000" b="1" dirty="0">
                <a:latin typeface="Arial" panose="020B0604020202020204" pitchFamily="34" charset="0"/>
                <a:cs typeface="Arial" panose="020B0604020202020204" pitchFamily="34" charset="0"/>
              </a:rPr>
              <a:t>Q2: </a:t>
            </a:r>
            <a:r>
              <a:rPr lang="en-US" altLang="en-US" sz="2000" dirty="0">
                <a:latin typeface="Arial" panose="020B0604020202020204" pitchFamily="34" charset="0"/>
                <a:cs typeface="Arial" panose="020B0604020202020204" pitchFamily="34" charset="0"/>
              </a:rPr>
              <a:t>Is it possible for an employee to be something other than Faculty or Staff?</a:t>
            </a:r>
            <a:endParaRPr lang="en-US" sz="2000"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5D0F4072-4537-4786-992A-8FAB1FD5CA6E}"/>
              </a:ext>
            </a:extLst>
          </p:cNvPr>
          <p:cNvSpPr/>
          <p:nvPr/>
        </p:nvSpPr>
        <p:spPr>
          <a:xfrm>
            <a:off x="5288114" y="3204931"/>
            <a:ext cx="3855886" cy="1015663"/>
          </a:xfrm>
          <a:prstGeom prst="rect">
            <a:avLst/>
          </a:prstGeom>
        </p:spPr>
        <p:txBody>
          <a:bodyPr wrap="square">
            <a:spAutoFit/>
          </a:bodyPr>
          <a:lstStyle/>
          <a:p>
            <a:r>
              <a:rPr lang="en-US" altLang="en-US" sz="2000" b="1" dirty="0">
                <a:latin typeface="Arial" panose="020B0604020202020204" pitchFamily="34" charset="0"/>
                <a:cs typeface="Arial" panose="020B0604020202020204" pitchFamily="34" charset="0"/>
              </a:rPr>
              <a:t>Q3: </a:t>
            </a:r>
            <a:r>
              <a:rPr lang="en-US" altLang="en-US" sz="2000" dirty="0">
                <a:latin typeface="Arial" panose="020B0604020202020204" pitchFamily="34" charset="0"/>
                <a:cs typeface="Arial" panose="020B0604020202020204" pitchFamily="34" charset="0"/>
              </a:rPr>
              <a:t>Is it possible for a staff member to also be a graduate student?</a:t>
            </a:r>
          </a:p>
        </p:txBody>
      </p:sp>
      <p:sp>
        <p:nvSpPr>
          <p:cNvPr id="10" name="Rectangle 9">
            <a:extLst>
              <a:ext uri="{FF2B5EF4-FFF2-40B4-BE49-F238E27FC236}">
                <a16:creationId xmlns:a16="http://schemas.microsoft.com/office/drawing/2014/main" id="{44332D39-1802-4A08-8E88-336347438EA7}"/>
              </a:ext>
            </a:extLst>
          </p:cNvPr>
          <p:cNvSpPr/>
          <p:nvPr/>
        </p:nvSpPr>
        <p:spPr>
          <a:xfrm>
            <a:off x="5932015" y="4740213"/>
            <a:ext cx="3131970" cy="1323439"/>
          </a:xfrm>
          <a:prstGeom prst="rect">
            <a:avLst/>
          </a:prstGeom>
        </p:spPr>
        <p:txBody>
          <a:bodyPr wrap="square">
            <a:spAutoFit/>
          </a:bodyPr>
          <a:lstStyle/>
          <a:p>
            <a:r>
              <a:rPr lang="en-US" altLang="en-US" sz="2000" b="1" dirty="0">
                <a:latin typeface="Arial" panose="020B0604020202020204" pitchFamily="34" charset="0"/>
                <a:cs typeface="Arial" panose="020B0604020202020204" pitchFamily="34" charset="0"/>
              </a:rPr>
              <a:t>Q4: </a:t>
            </a:r>
            <a:r>
              <a:rPr lang="en-US" altLang="en-US" sz="2000" dirty="0">
                <a:latin typeface="Arial" panose="020B0604020202020204" pitchFamily="34" charset="0"/>
                <a:cs typeface="Arial" panose="020B0604020202020204" pitchFamily="34" charset="0"/>
              </a:rPr>
              <a:t>Is it possible for someone to have more than one degree from this university?</a:t>
            </a:r>
          </a:p>
        </p:txBody>
      </p:sp>
    </p:spTree>
    <p:extLst>
      <p:ext uri="{BB962C8B-B14F-4D97-AF65-F5344CB8AC3E}">
        <p14:creationId xmlns:p14="http://schemas.microsoft.com/office/powerpoint/2010/main" val="1102597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B0F15F15-F700-4512-BF1C-B6256DBD1CED}"/>
              </a:ext>
            </a:extLst>
          </p:cNvPr>
          <p:cNvSpPr>
            <a:spLocks noGrp="1"/>
          </p:cNvSpPr>
          <p:nvPr>
            <p:ph type="title"/>
          </p:nvPr>
        </p:nvSpPr>
        <p:spPr/>
        <p:txBody>
          <a:bodyPr/>
          <a:lstStyle/>
          <a:p>
            <a:r>
              <a:rPr lang="en-US" altLang="nl-BE" dirty="0"/>
              <a:t>Steps of Designing the EER Model</a:t>
            </a:r>
            <a:endParaRPr lang="nl-BE" altLang="nl-BE" dirty="0"/>
          </a:p>
        </p:txBody>
      </p:sp>
      <p:sp>
        <p:nvSpPr>
          <p:cNvPr id="48131" name="Content Placeholder 2">
            <a:extLst>
              <a:ext uri="{FF2B5EF4-FFF2-40B4-BE49-F238E27FC236}">
                <a16:creationId xmlns:a16="http://schemas.microsoft.com/office/drawing/2014/main" id="{AA1B5D27-457A-4506-915E-AB7F230D3795}"/>
              </a:ext>
            </a:extLst>
          </p:cNvPr>
          <p:cNvSpPr>
            <a:spLocks noGrp="1"/>
          </p:cNvSpPr>
          <p:nvPr>
            <p:ph idx="1"/>
          </p:nvPr>
        </p:nvSpPr>
        <p:spPr>
          <a:xfrm>
            <a:off x="149289" y="1340093"/>
            <a:ext cx="8751823" cy="5241065"/>
          </a:xfrm>
        </p:spPr>
        <p:txBody>
          <a:bodyPr>
            <a:normAutofit/>
          </a:bodyPr>
          <a:lstStyle/>
          <a:p>
            <a:pPr marL="474796" indent="-474796">
              <a:buFont typeface="Calibri" panose="020F0502020204030204" pitchFamily="34" charset="0"/>
              <a:buAutoNum type="arabicPeriod"/>
            </a:pPr>
            <a:r>
              <a:rPr lang="en-US" altLang="en-US" sz="2200" dirty="0">
                <a:latin typeface="Arial Nova" panose="020B0504020202020204" pitchFamily="34" charset="0"/>
              </a:rPr>
              <a:t>Identify the entity types</a:t>
            </a:r>
            <a:endParaRPr lang="nl-BE" altLang="en-US" sz="2200" dirty="0">
              <a:latin typeface="Arial Nova" panose="020B0504020202020204" pitchFamily="34" charset="0"/>
            </a:endParaRPr>
          </a:p>
          <a:p>
            <a:pPr marL="474796" indent="-474796">
              <a:buFont typeface="Calibri" panose="020F0502020204030204" pitchFamily="34" charset="0"/>
              <a:buAutoNum type="arabicPeriod"/>
            </a:pPr>
            <a:r>
              <a:rPr lang="en-US" altLang="en-US" sz="2200" dirty="0">
                <a:latin typeface="Arial Nova" panose="020B0504020202020204" pitchFamily="34" charset="0"/>
              </a:rPr>
              <a:t>Identify the relationship types and assert their degree</a:t>
            </a:r>
            <a:endParaRPr lang="nl-BE" altLang="en-US" sz="2200" dirty="0">
              <a:latin typeface="Arial Nova" panose="020B0504020202020204" pitchFamily="34" charset="0"/>
            </a:endParaRPr>
          </a:p>
          <a:p>
            <a:pPr marL="474796" indent="-474796">
              <a:buFont typeface="Calibri" panose="020F0502020204030204" pitchFamily="34" charset="0"/>
              <a:buAutoNum type="arabicPeriod"/>
            </a:pPr>
            <a:r>
              <a:rPr lang="en-US" altLang="en-US" sz="2200" dirty="0">
                <a:latin typeface="Arial Nova" panose="020B0504020202020204" pitchFamily="34" charset="0"/>
              </a:rPr>
              <a:t>Assert the cardinality ratios and participation constraints (total versus partial participation)</a:t>
            </a:r>
            <a:endParaRPr lang="nl-BE" altLang="en-US" sz="2200" dirty="0">
              <a:latin typeface="Arial Nova" panose="020B0504020202020204" pitchFamily="34" charset="0"/>
            </a:endParaRPr>
          </a:p>
          <a:p>
            <a:pPr marL="474796" indent="-474796">
              <a:buFont typeface="Calibri" panose="020F0502020204030204" pitchFamily="34" charset="0"/>
              <a:buAutoNum type="arabicPeriod"/>
            </a:pPr>
            <a:r>
              <a:rPr lang="en-US" altLang="en-US" sz="2200" dirty="0">
                <a:latin typeface="Arial Nova" panose="020B0504020202020204" pitchFamily="34" charset="0"/>
              </a:rPr>
              <a:t>Identify the attribute types and assert whether they are simple or composite, single- or multi-valued, derived or not</a:t>
            </a:r>
            <a:endParaRPr lang="nl-BE" altLang="en-US" sz="2200" dirty="0">
              <a:latin typeface="Arial Nova" panose="020B0504020202020204" pitchFamily="34" charset="0"/>
            </a:endParaRPr>
          </a:p>
          <a:p>
            <a:pPr marL="474796" indent="-474796">
              <a:buFont typeface="Calibri" panose="020F0502020204030204" pitchFamily="34" charset="0"/>
              <a:buAutoNum type="arabicPeriod"/>
            </a:pPr>
            <a:r>
              <a:rPr lang="en-US" altLang="en-US" sz="2200" dirty="0">
                <a:latin typeface="Arial Nova" panose="020B0504020202020204" pitchFamily="34" charset="0"/>
              </a:rPr>
              <a:t>Link each attribute type to an entity type or a relationship type</a:t>
            </a:r>
            <a:endParaRPr lang="nl-BE" altLang="en-US" sz="2200" dirty="0">
              <a:latin typeface="Arial Nova" panose="020B0504020202020204" pitchFamily="34" charset="0"/>
            </a:endParaRPr>
          </a:p>
          <a:p>
            <a:pPr marL="474796" indent="-474796">
              <a:buFont typeface="Calibri" panose="020F0502020204030204" pitchFamily="34" charset="0"/>
              <a:buAutoNum type="arabicPeriod"/>
            </a:pPr>
            <a:r>
              <a:rPr lang="en-US" altLang="en-US" sz="2200" dirty="0">
                <a:latin typeface="Arial Nova" panose="020B0504020202020204" pitchFamily="34" charset="0"/>
              </a:rPr>
              <a:t>Denote the key attribute type(s) of each entity type</a:t>
            </a:r>
            <a:endParaRPr lang="nl-BE" altLang="en-US" sz="2200" dirty="0">
              <a:latin typeface="Arial Nova" panose="020B0504020202020204" pitchFamily="34" charset="0"/>
            </a:endParaRPr>
          </a:p>
          <a:p>
            <a:pPr marL="474796" indent="-474796">
              <a:buFont typeface="Calibri" panose="020F0502020204030204" pitchFamily="34" charset="0"/>
              <a:buAutoNum type="arabicPeriod"/>
            </a:pPr>
            <a:r>
              <a:rPr lang="en-US" altLang="en-US" sz="2200" dirty="0">
                <a:latin typeface="Arial Nova" panose="020B0504020202020204" pitchFamily="34" charset="0"/>
              </a:rPr>
              <a:t>Identify the weak entity types and their partial keys</a:t>
            </a:r>
            <a:endParaRPr lang="nl-BE" altLang="en-US" sz="2200" dirty="0">
              <a:latin typeface="Arial Nova" panose="020B0504020202020204" pitchFamily="34" charset="0"/>
            </a:endParaRPr>
          </a:p>
          <a:p>
            <a:pPr marL="474796" indent="-474796">
              <a:buFont typeface="Calibri" panose="020F0502020204030204" pitchFamily="34" charset="0"/>
              <a:buAutoNum type="arabicPeriod"/>
            </a:pPr>
            <a:r>
              <a:rPr lang="en-US" altLang="en-US" sz="2200" dirty="0">
                <a:latin typeface="Arial Nova" panose="020B0504020202020204" pitchFamily="34" charset="0"/>
              </a:rPr>
              <a:t>Apply supertype/subtype through generalization/specialization</a:t>
            </a:r>
            <a:r>
              <a:rPr lang="nl-BE" altLang="en-US" sz="2200" dirty="0">
                <a:latin typeface="Arial Nova" panose="020B0504020202020204" pitchFamily="34" charset="0"/>
              </a:rPr>
              <a:t>, and </a:t>
            </a:r>
            <a:r>
              <a:rPr lang="en-US" altLang="en-US" sz="2200" dirty="0">
                <a:latin typeface="Arial Nova" panose="020B0504020202020204" pitchFamily="34" charset="0"/>
              </a:rPr>
              <a:t>assert the constraints such as disjoint or overlapping, total or partial</a:t>
            </a:r>
            <a:endParaRPr lang="nl-BE" altLang="en-US" sz="2200" dirty="0">
              <a:latin typeface="Arial Nova" panose="020B0504020202020204" pitchFamily="34" charset="0"/>
            </a:endParaRPr>
          </a:p>
          <a:p>
            <a:pPr marL="474796" indent="-474796"/>
            <a:endParaRPr lang="nl-BE" altLang="nl-BE" sz="2200" dirty="0">
              <a:latin typeface="Arial Nova" panose="020B05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B6B25-DA93-40BA-9917-A1872867124A}"/>
              </a:ext>
            </a:extLst>
          </p:cNvPr>
          <p:cNvSpPr>
            <a:spLocks noGrp="1"/>
          </p:cNvSpPr>
          <p:nvPr>
            <p:ph type="title"/>
          </p:nvPr>
        </p:nvSpPr>
        <p:spPr/>
        <p:txBody>
          <a:bodyPr/>
          <a:lstStyle/>
          <a:p>
            <a:r>
              <a:rPr lang="en-US" dirty="0"/>
              <a:t>Other Types of ERD Notations</a:t>
            </a:r>
          </a:p>
        </p:txBody>
      </p:sp>
      <p:pic>
        <p:nvPicPr>
          <p:cNvPr id="4" name="Picture 4">
            <a:extLst>
              <a:ext uri="{FF2B5EF4-FFF2-40B4-BE49-F238E27FC236}">
                <a16:creationId xmlns:a16="http://schemas.microsoft.com/office/drawing/2014/main" id="{B8D21C43-0133-4EF2-B8B7-5B0C2ED43D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803" y="1472384"/>
            <a:ext cx="8284393" cy="4310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2315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Good Data Name is:</a:t>
            </a:r>
          </a:p>
        </p:txBody>
      </p:sp>
      <p:sp>
        <p:nvSpPr>
          <p:cNvPr id="3" name="Text Placeholder 2"/>
          <p:cNvSpPr>
            <a:spLocks noGrp="1"/>
          </p:cNvSpPr>
          <p:nvPr>
            <p:ph type="body" idx="1"/>
          </p:nvPr>
        </p:nvSpPr>
        <p:spPr/>
        <p:txBody>
          <a:bodyPr/>
          <a:lstStyle/>
          <a:p>
            <a:pPr>
              <a:defRPr/>
            </a:pPr>
            <a:r>
              <a:rPr lang="en-US" sz="2400">
                <a:solidFill>
                  <a:srgbClr val="000000"/>
                </a:solidFill>
                <a:effectLst>
                  <a:outerShdw blurRad="38100" dist="38100" dir="2700000" algn="tl">
                    <a:srgbClr val="FFFFFF"/>
                  </a:outerShdw>
                </a:effectLst>
              </a:rPr>
              <a:t>Related to business, not technical, characteristics</a:t>
            </a:r>
          </a:p>
          <a:p>
            <a:pPr>
              <a:defRPr/>
            </a:pPr>
            <a:r>
              <a:rPr lang="en-US" sz="2400">
                <a:solidFill>
                  <a:srgbClr val="000000"/>
                </a:solidFill>
                <a:effectLst>
                  <a:outerShdw blurRad="38100" dist="38100" dir="2700000" algn="tl">
                    <a:srgbClr val="FFFFFF"/>
                  </a:outerShdw>
                </a:effectLst>
              </a:rPr>
              <a:t>Meaningful and self-documenting</a:t>
            </a:r>
          </a:p>
          <a:p>
            <a:pPr>
              <a:defRPr/>
            </a:pPr>
            <a:r>
              <a:rPr lang="en-US" sz="2400">
                <a:solidFill>
                  <a:srgbClr val="000000"/>
                </a:solidFill>
                <a:effectLst>
                  <a:outerShdw blurRad="38100" dist="38100" dir="2700000" algn="tl">
                    <a:srgbClr val="FFFFFF"/>
                  </a:outerShdw>
                </a:effectLst>
              </a:rPr>
              <a:t>Unique</a:t>
            </a:r>
          </a:p>
          <a:p>
            <a:pPr>
              <a:defRPr/>
            </a:pPr>
            <a:r>
              <a:rPr lang="en-US" sz="2400">
                <a:solidFill>
                  <a:srgbClr val="000000"/>
                </a:solidFill>
                <a:effectLst>
                  <a:outerShdw blurRad="38100" dist="38100" dir="2700000" algn="tl">
                    <a:srgbClr val="FFFFFF"/>
                  </a:outerShdw>
                </a:effectLst>
              </a:rPr>
              <a:t>Readable</a:t>
            </a:r>
          </a:p>
          <a:p>
            <a:pPr>
              <a:defRPr/>
            </a:pPr>
            <a:r>
              <a:rPr lang="en-US" sz="2400">
                <a:solidFill>
                  <a:srgbClr val="000000"/>
                </a:solidFill>
                <a:effectLst>
                  <a:outerShdw blurRad="38100" dist="38100" dir="2700000" algn="tl">
                    <a:srgbClr val="FFFFFF"/>
                  </a:outerShdw>
                </a:effectLst>
              </a:rPr>
              <a:t>Composed of words from an approved list</a:t>
            </a:r>
          </a:p>
          <a:p>
            <a:pPr>
              <a:defRPr/>
            </a:pPr>
            <a:r>
              <a:rPr lang="en-US" sz="2400">
                <a:solidFill>
                  <a:srgbClr val="000000"/>
                </a:solidFill>
                <a:effectLst>
                  <a:outerShdw blurRad="38100" dist="38100" dir="2700000" algn="tl">
                    <a:srgbClr val="FFFFFF"/>
                  </a:outerShdw>
                </a:effectLst>
              </a:rPr>
              <a:t>Repeatable</a:t>
            </a:r>
          </a:p>
          <a:p>
            <a:pPr>
              <a:defRPr/>
            </a:pPr>
            <a:r>
              <a:rPr lang="en-US" sz="2400">
                <a:solidFill>
                  <a:srgbClr val="000000"/>
                </a:solidFill>
                <a:effectLst>
                  <a:outerShdw blurRad="38100" dist="38100" dir="2700000" algn="tl">
                    <a:srgbClr val="FFFFFF"/>
                  </a:outerShdw>
                </a:effectLst>
              </a:rPr>
              <a:t>Written in standard syntax</a:t>
            </a:r>
            <a:endParaRPr lang="en-US" sz="2400" dirty="0">
              <a:solidFill>
                <a:srgbClr val="000000"/>
              </a:solidFill>
              <a:effectLst>
                <a:outerShdw blurRad="38100" dist="38100" dir="2700000" algn="tl">
                  <a:srgbClr val="FFFFFF"/>
                </a:outerShdw>
              </a:effectLst>
            </a:endParaRPr>
          </a:p>
        </p:txBody>
      </p:sp>
    </p:spTree>
    <p:extLst>
      <p:ext uri="{BB962C8B-B14F-4D97-AF65-F5344CB8AC3E}">
        <p14:creationId xmlns:p14="http://schemas.microsoft.com/office/powerpoint/2010/main" val="3852089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Definitions</a:t>
            </a:r>
          </a:p>
        </p:txBody>
      </p:sp>
      <p:sp>
        <p:nvSpPr>
          <p:cNvPr id="3" name="Text Placeholder 2"/>
          <p:cNvSpPr>
            <a:spLocks noGrp="1"/>
          </p:cNvSpPr>
          <p:nvPr>
            <p:ph type="body" idx="1"/>
          </p:nvPr>
        </p:nvSpPr>
        <p:spPr/>
        <p:txBody>
          <a:bodyPr/>
          <a:lstStyle/>
          <a:p>
            <a:pPr>
              <a:defRPr/>
            </a:pPr>
            <a:r>
              <a:rPr lang="en-US" sz="2400" dirty="0">
                <a:solidFill>
                  <a:srgbClr val="000000"/>
                </a:solidFill>
                <a:effectLst>
                  <a:outerShdw blurRad="38100" dist="38100" dir="2700000" algn="tl">
                    <a:srgbClr val="FFFFFF"/>
                  </a:outerShdw>
                </a:effectLst>
              </a:rPr>
              <a:t>Explanation of a term or fact</a:t>
            </a:r>
          </a:p>
          <a:p>
            <a:pPr lvl="1">
              <a:defRPr/>
            </a:pPr>
            <a:r>
              <a:rPr lang="en-US" sz="2400" dirty="0">
                <a:solidFill>
                  <a:srgbClr val="000000"/>
                </a:solidFill>
                <a:effectLst>
                  <a:outerShdw blurRad="38100" dist="38100" dir="2700000" algn="tl">
                    <a:srgbClr val="FFFFFF"/>
                  </a:outerShdw>
                </a:effectLst>
              </a:rPr>
              <a:t>Term – word or phrase with specific meaning</a:t>
            </a:r>
          </a:p>
          <a:p>
            <a:pPr lvl="1">
              <a:defRPr/>
            </a:pPr>
            <a:r>
              <a:rPr lang="en-US" sz="2400" dirty="0">
                <a:solidFill>
                  <a:srgbClr val="000000"/>
                </a:solidFill>
                <a:effectLst>
                  <a:outerShdw blurRad="38100" dist="38100" dir="2700000" algn="tl">
                    <a:srgbClr val="FFFFFF"/>
                  </a:outerShdw>
                </a:effectLst>
              </a:rPr>
              <a:t>Fact – association between two or more terms</a:t>
            </a:r>
          </a:p>
          <a:p>
            <a:pPr lvl="1">
              <a:defRPr/>
            </a:pPr>
            <a:endParaRPr lang="en-US" sz="2400" dirty="0">
              <a:solidFill>
                <a:srgbClr val="000000"/>
              </a:solidFill>
              <a:effectLst>
                <a:outerShdw blurRad="38100" dist="38100" dir="2700000" algn="tl">
                  <a:srgbClr val="FFFFFF"/>
                </a:outerShdw>
              </a:effectLst>
            </a:endParaRPr>
          </a:p>
          <a:p>
            <a:pPr>
              <a:defRPr/>
            </a:pPr>
            <a:r>
              <a:rPr lang="en-US" sz="2400" dirty="0">
                <a:solidFill>
                  <a:srgbClr val="000000"/>
                </a:solidFill>
                <a:effectLst>
                  <a:outerShdw blurRad="38100" dist="38100" dir="2700000" algn="tl">
                    <a:srgbClr val="FFFFFF"/>
                  </a:outerShdw>
                </a:effectLst>
              </a:rPr>
              <a:t>Guidelines for good data definition</a:t>
            </a:r>
          </a:p>
          <a:p>
            <a:pPr lvl="1">
              <a:defRPr/>
            </a:pPr>
            <a:r>
              <a:rPr lang="en-US" sz="2400" dirty="0">
                <a:solidFill>
                  <a:srgbClr val="000000"/>
                </a:solidFill>
                <a:effectLst>
                  <a:outerShdw blurRad="38100" dist="38100" dir="2700000" algn="tl">
                    <a:srgbClr val="FFFFFF"/>
                  </a:outerShdw>
                </a:effectLst>
              </a:rPr>
              <a:t>A concise description of essential data meaning</a:t>
            </a:r>
          </a:p>
          <a:p>
            <a:pPr lvl="1">
              <a:defRPr/>
            </a:pPr>
            <a:r>
              <a:rPr lang="en-US" sz="2400" dirty="0">
                <a:solidFill>
                  <a:srgbClr val="000000"/>
                </a:solidFill>
                <a:effectLst>
                  <a:outerShdw blurRad="38100" dist="38100" dir="2700000" algn="tl">
                    <a:srgbClr val="FFFFFF"/>
                  </a:outerShdw>
                </a:effectLst>
              </a:rPr>
              <a:t>Gathered in conjunction with systems requirements</a:t>
            </a:r>
          </a:p>
          <a:p>
            <a:pPr lvl="1">
              <a:defRPr/>
            </a:pPr>
            <a:r>
              <a:rPr lang="en-US" sz="2400" dirty="0">
                <a:solidFill>
                  <a:srgbClr val="000000"/>
                </a:solidFill>
                <a:effectLst>
                  <a:outerShdw blurRad="38100" dist="38100" dir="2700000" algn="tl">
                    <a:srgbClr val="FFFFFF"/>
                  </a:outerShdw>
                </a:effectLst>
              </a:rPr>
              <a:t>Accompanied by diagrams</a:t>
            </a:r>
          </a:p>
          <a:p>
            <a:pPr lvl="1">
              <a:defRPr/>
            </a:pPr>
            <a:r>
              <a:rPr lang="en-US" sz="2400" dirty="0">
                <a:solidFill>
                  <a:srgbClr val="000000"/>
                </a:solidFill>
                <a:effectLst>
                  <a:outerShdw blurRad="38100" dist="38100" dir="2700000" algn="tl">
                    <a:srgbClr val="FFFFFF"/>
                  </a:outerShdw>
                </a:effectLst>
              </a:rPr>
              <a:t>Achieved by consensus and iteratively refined</a:t>
            </a:r>
          </a:p>
        </p:txBody>
      </p:sp>
    </p:spTree>
    <p:extLst>
      <p:ext uri="{BB962C8B-B14F-4D97-AF65-F5344CB8AC3E}">
        <p14:creationId xmlns:p14="http://schemas.microsoft.com/office/powerpoint/2010/main" val="3459200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6612" y="278913"/>
            <a:ext cx="6828337" cy="1154101"/>
          </a:xfrm>
        </p:spPr>
        <p:txBody>
          <a:bodyPr>
            <a:normAutofit lnSpcReduction="10000"/>
          </a:bodyPr>
          <a:lstStyle/>
          <a:p>
            <a:pPr marL="0" indent="0">
              <a:buNone/>
              <a:defRPr/>
            </a:pPr>
            <a:r>
              <a:rPr lang="en-US" b="1" cap="small" dirty="0">
                <a:solidFill>
                  <a:srgbClr val="000000"/>
                </a:solidFill>
              </a:rPr>
              <a:t>Entity: </a:t>
            </a:r>
            <a:r>
              <a:rPr lang="en-US" sz="2400" dirty="0">
                <a:solidFill>
                  <a:srgbClr val="000000"/>
                </a:solidFill>
              </a:rPr>
              <a:t>a person, a place, an object, an event, or a concept in the user environment about which the organization wishes to maintain data</a:t>
            </a:r>
          </a:p>
        </p:txBody>
      </p:sp>
      <p:pic>
        <p:nvPicPr>
          <p:cNvPr id="4" name="Picture 3">
            <a:extLst>
              <a:ext uri="{FF2B5EF4-FFF2-40B4-BE49-F238E27FC236}">
                <a16:creationId xmlns:a16="http://schemas.microsoft.com/office/drawing/2014/main" id="{7948E78E-AE16-4E5A-A2FA-97748CEDD283}"/>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b="5168"/>
          <a:stretch/>
        </p:blipFill>
        <p:spPr>
          <a:xfrm>
            <a:off x="639976" y="2300176"/>
            <a:ext cx="7864048" cy="3742786"/>
          </a:xfrm>
          <a:prstGeom prst="rect">
            <a:avLst/>
          </a:prstGeom>
        </p:spPr>
      </p:pic>
      <p:sp>
        <p:nvSpPr>
          <p:cNvPr id="5" name="Rectangle 4">
            <a:extLst>
              <a:ext uri="{FF2B5EF4-FFF2-40B4-BE49-F238E27FC236}">
                <a16:creationId xmlns:a16="http://schemas.microsoft.com/office/drawing/2014/main" id="{E41A3202-F26E-4EEF-8F53-29DA1F0CDE9A}"/>
              </a:ext>
            </a:extLst>
          </p:cNvPr>
          <p:cNvSpPr/>
          <p:nvPr/>
        </p:nvSpPr>
        <p:spPr>
          <a:xfrm>
            <a:off x="3043450" y="1543429"/>
            <a:ext cx="6100550" cy="707886"/>
          </a:xfrm>
          <a:prstGeom prst="rect">
            <a:avLst/>
          </a:prstGeom>
        </p:spPr>
        <p:txBody>
          <a:bodyPr wrap="square">
            <a:spAutoFit/>
          </a:bodyPr>
          <a:lstStyle/>
          <a:p>
            <a:pPr>
              <a:defRPr/>
            </a:pPr>
            <a:r>
              <a:rPr lang="en-US" sz="2000" b="1" i="1" u="sng" dirty="0">
                <a:solidFill>
                  <a:srgbClr val="EA6A20"/>
                </a:solidFill>
                <a:latin typeface="Arial" panose="020B0604020202020204" pitchFamily="34" charset="0"/>
                <a:cs typeface="Arial" panose="020B0604020202020204" pitchFamily="34" charset="0"/>
              </a:rPr>
              <a:t>Entity Type: </a:t>
            </a:r>
            <a:r>
              <a:rPr lang="en-US" sz="2000" i="1" dirty="0">
                <a:solidFill>
                  <a:srgbClr val="EA6A20"/>
                </a:solidFill>
                <a:latin typeface="Arial" panose="020B0604020202020204" pitchFamily="34" charset="0"/>
                <a:cs typeface="Arial" panose="020B0604020202020204" pitchFamily="34" charset="0"/>
              </a:rPr>
              <a:t>a collection of entities that share common properties or characteristics</a:t>
            </a:r>
          </a:p>
        </p:txBody>
      </p:sp>
      <p:sp>
        <p:nvSpPr>
          <p:cNvPr id="6" name="Rectangle 5">
            <a:extLst>
              <a:ext uri="{FF2B5EF4-FFF2-40B4-BE49-F238E27FC236}">
                <a16:creationId xmlns:a16="http://schemas.microsoft.com/office/drawing/2014/main" id="{386825FB-7F3F-4BB2-AC1C-2F1E7E5BD84A}"/>
              </a:ext>
            </a:extLst>
          </p:cNvPr>
          <p:cNvSpPr/>
          <p:nvPr/>
        </p:nvSpPr>
        <p:spPr>
          <a:xfrm>
            <a:off x="3759958" y="6091823"/>
            <a:ext cx="4667534" cy="707886"/>
          </a:xfrm>
          <a:prstGeom prst="rect">
            <a:avLst/>
          </a:prstGeom>
        </p:spPr>
        <p:txBody>
          <a:bodyPr wrap="square">
            <a:spAutoFit/>
          </a:bodyPr>
          <a:lstStyle/>
          <a:p>
            <a:pPr algn="ctr">
              <a:defRPr/>
            </a:pPr>
            <a:r>
              <a:rPr lang="en-US" sz="2000" b="1" i="1" u="sng" dirty="0">
                <a:solidFill>
                  <a:srgbClr val="522D80"/>
                </a:solidFill>
                <a:latin typeface="Arial" panose="020B0604020202020204" pitchFamily="34" charset="0"/>
                <a:cs typeface="Arial" panose="020B0604020202020204" pitchFamily="34" charset="0"/>
              </a:rPr>
              <a:t>Entity Instance: </a:t>
            </a:r>
          </a:p>
          <a:p>
            <a:pPr algn="ctr">
              <a:defRPr/>
            </a:pPr>
            <a:r>
              <a:rPr lang="en-US" sz="2000" i="1" dirty="0">
                <a:solidFill>
                  <a:srgbClr val="522D80"/>
                </a:solidFill>
                <a:latin typeface="Arial" panose="020B0604020202020204" pitchFamily="34" charset="0"/>
                <a:cs typeface="Arial" panose="020B0604020202020204" pitchFamily="34" charset="0"/>
              </a:rPr>
              <a:t>a single occurrence of an entity type</a:t>
            </a:r>
          </a:p>
        </p:txBody>
      </p:sp>
      <p:cxnSp>
        <p:nvCxnSpPr>
          <p:cNvPr id="10" name="Straight Arrow Connector 9">
            <a:extLst>
              <a:ext uri="{FF2B5EF4-FFF2-40B4-BE49-F238E27FC236}">
                <a16:creationId xmlns:a16="http://schemas.microsoft.com/office/drawing/2014/main" id="{5536A0EF-258A-4DE4-83D7-79F3B664A02C}"/>
              </a:ext>
            </a:extLst>
          </p:cNvPr>
          <p:cNvCxnSpPr/>
          <p:nvPr/>
        </p:nvCxnSpPr>
        <p:spPr>
          <a:xfrm flipV="1">
            <a:off x="1323833" y="1760561"/>
            <a:ext cx="1815152" cy="777923"/>
          </a:xfrm>
          <a:prstGeom prst="straightConnector1">
            <a:avLst/>
          </a:prstGeom>
          <a:ln w="28575">
            <a:solidFill>
              <a:srgbClr val="522D80"/>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875C88DB-2787-4A0C-8D48-8C88CC8C5A5B}"/>
              </a:ext>
            </a:extLst>
          </p:cNvPr>
          <p:cNvCxnSpPr>
            <a:cxnSpLocks/>
            <a:endCxn id="6" idx="0"/>
          </p:cNvCxnSpPr>
          <p:nvPr/>
        </p:nvCxnSpPr>
        <p:spPr>
          <a:xfrm>
            <a:off x="5581935" y="3078100"/>
            <a:ext cx="511790" cy="3013723"/>
          </a:xfrm>
          <a:prstGeom prst="straightConnector1">
            <a:avLst/>
          </a:prstGeom>
          <a:ln w="28575">
            <a:solidFill>
              <a:srgbClr val="522D8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2927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Entity…</a:t>
            </a:r>
          </a:p>
        </p:txBody>
      </p:sp>
      <p:sp>
        <p:nvSpPr>
          <p:cNvPr id="3" name="Text Placeholder 2"/>
          <p:cNvSpPr>
            <a:spLocks noGrp="1"/>
          </p:cNvSpPr>
          <p:nvPr>
            <p:ph type="body" idx="1"/>
          </p:nvPr>
        </p:nvSpPr>
        <p:spPr>
          <a:xfrm>
            <a:off x="81048" y="1058956"/>
            <a:ext cx="4750258" cy="5555457"/>
          </a:xfrm>
        </p:spPr>
        <p:txBody>
          <a:bodyPr/>
          <a:lstStyle/>
          <a:p>
            <a:pPr marL="0" indent="0" algn="ctr">
              <a:buNone/>
              <a:defRPr/>
            </a:pPr>
            <a:r>
              <a:rPr lang="en-US" sz="2400" b="1" dirty="0">
                <a:solidFill>
                  <a:srgbClr val="000000"/>
                </a:solidFill>
                <a:effectLst>
                  <a:outerShdw blurRad="38100" dist="38100" dir="2700000" algn="tl">
                    <a:srgbClr val="FFFFFF"/>
                  </a:outerShdw>
                </a:effectLst>
              </a:rPr>
              <a:t>Should Be an object that …</a:t>
            </a:r>
            <a:endParaRPr lang="en-US" sz="2400" dirty="0">
              <a:solidFill>
                <a:srgbClr val="000000"/>
              </a:solidFill>
              <a:effectLst>
                <a:outerShdw blurRad="38100" dist="38100" dir="2700000" algn="tl">
                  <a:srgbClr val="FFFFFF"/>
                </a:outerShdw>
              </a:effectLst>
            </a:endParaRPr>
          </a:p>
          <a:p>
            <a:pPr>
              <a:defRPr/>
            </a:pPr>
            <a:r>
              <a:rPr lang="en-US" sz="2200" dirty="0">
                <a:solidFill>
                  <a:srgbClr val="000000"/>
                </a:solidFill>
                <a:effectLst>
                  <a:outerShdw blurRad="38100" dist="38100" dir="2700000" algn="tl">
                    <a:srgbClr val="FFFFFF"/>
                  </a:outerShdw>
                </a:effectLst>
              </a:rPr>
              <a:t>will have many instances in the database</a:t>
            </a:r>
          </a:p>
          <a:p>
            <a:pPr>
              <a:defRPr/>
            </a:pPr>
            <a:r>
              <a:rPr lang="en-US" sz="2200" dirty="0">
                <a:solidFill>
                  <a:srgbClr val="000000"/>
                </a:solidFill>
                <a:effectLst>
                  <a:outerShdw blurRad="38100" dist="38100" dir="2700000" algn="tl">
                    <a:srgbClr val="FFFFFF"/>
                  </a:outerShdw>
                </a:effectLst>
              </a:rPr>
              <a:t>will be composed of multiple attributes</a:t>
            </a:r>
          </a:p>
          <a:p>
            <a:pPr>
              <a:defRPr/>
            </a:pPr>
            <a:r>
              <a:rPr lang="en-US" sz="2200" dirty="0">
                <a:solidFill>
                  <a:srgbClr val="000000"/>
                </a:solidFill>
                <a:effectLst>
                  <a:outerShdw blurRad="38100" dist="38100" dir="2700000" algn="tl">
                    <a:srgbClr val="FFFFFF"/>
                  </a:outerShdw>
                </a:effectLst>
              </a:rPr>
              <a:t>we are trying to model</a:t>
            </a:r>
          </a:p>
          <a:p>
            <a:pPr lvl="1">
              <a:defRPr/>
            </a:pPr>
            <a:endParaRPr lang="en-US" sz="2400" dirty="0">
              <a:solidFill>
                <a:srgbClr val="000000"/>
              </a:solidFill>
              <a:effectLst>
                <a:outerShdw blurRad="38100" dist="38100" dir="2700000" algn="tl">
                  <a:srgbClr val="FFFFFF"/>
                </a:outerShdw>
              </a:effectLst>
            </a:endParaRPr>
          </a:p>
        </p:txBody>
      </p:sp>
      <p:sp>
        <p:nvSpPr>
          <p:cNvPr id="5" name="Text Placeholder 2">
            <a:extLst>
              <a:ext uri="{FF2B5EF4-FFF2-40B4-BE49-F238E27FC236}">
                <a16:creationId xmlns:a16="http://schemas.microsoft.com/office/drawing/2014/main" id="{0FF4BD31-652B-4682-B918-D178E43EEE73}"/>
              </a:ext>
            </a:extLst>
          </p:cNvPr>
          <p:cNvSpPr txBox="1">
            <a:spLocks/>
          </p:cNvSpPr>
          <p:nvPr/>
        </p:nvSpPr>
        <p:spPr>
          <a:xfrm>
            <a:off x="4721288" y="622220"/>
            <a:ext cx="4422712" cy="254345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lvl="1" indent="0">
              <a:buNone/>
              <a:defRPr/>
            </a:pPr>
            <a:endParaRPr lang="en-US" dirty="0">
              <a:solidFill>
                <a:srgbClr val="000000"/>
              </a:solidFill>
              <a:effectLst>
                <a:outerShdw blurRad="38100" dist="38100" dir="2700000" algn="tl">
                  <a:srgbClr val="FFFFFF"/>
                </a:outerShdw>
              </a:effectLst>
            </a:endParaRPr>
          </a:p>
          <a:p>
            <a:pPr marL="0" indent="0" algn="ctr">
              <a:buNone/>
              <a:defRPr/>
            </a:pPr>
            <a:r>
              <a:rPr lang="en-US" sz="2400" b="1" dirty="0">
                <a:solidFill>
                  <a:srgbClr val="FF0000"/>
                </a:solidFill>
                <a:effectLst>
                  <a:outerShdw blurRad="38100" dist="38100" dir="2700000" algn="tl">
                    <a:srgbClr val="FFFFFF"/>
                  </a:outerShdw>
                </a:effectLst>
              </a:rPr>
              <a:t>Should Not Be</a:t>
            </a:r>
            <a:r>
              <a:rPr lang="en-US" sz="2400" dirty="0">
                <a:solidFill>
                  <a:srgbClr val="FF0000"/>
                </a:solidFill>
                <a:effectLst>
                  <a:outerShdw blurRad="38100" dist="38100" dir="2700000" algn="tl">
                    <a:srgbClr val="FFFFFF"/>
                  </a:outerShdw>
                </a:effectLst>
              </a:rPr>
              <a:t>:</a:t>
            </a:r>
          </a:p>
          <a:p>
            <a:pPr>
              <a:defRPr/>
            </a:pPr>
            <a:r>
              <a:rPr lang="en-US" sz="2200" dirty="0">
                <a:solidFill>
                  <a:srgbClr val="000000"/>
                </a:solidFill>
                <a:effectLst>
                  <a:outerShdw blurRad="38100" dist="38100" dir="2700000" algn="tl">
                    <a:srgbClr val="FFFFFF"/>
                  </a:outerShdw>
                </a:effectLst>
              </a:rPr>
              <a:t>a </a:t>
            </a:r>
            <a:r>
              <a:rPr lang="en-US" sz="2200" dirty="0">
                <a:solidFill>
                  <a:srgbClr val="FF0000"/>
                </a:solidFill>
                <a:effectLst>
                  <a:outerShdw blurRad="38100" dist="38100" dir="2700000" algn="tl">
                    <a:srgbClr val="FFFFFF"/>
                  </a:outerShdw>
                </a:effectLst>
              </a:rPr>
              <a:t>user</a:t>
            </a:r>
            <a:r>
              <a:rPr lang="en-US" sz="2200" dirty="0">
                <a:solidFill>
                  <a:srgbClr val="000000"/>
                </a:solidFill>
                <a:effectLst>
                  <a:outerShdw blurRad="38100" dist="38100" dir="2700000" algn="tl">
                    <a:srgbClr val="FFFFFF"/>
                  </a:outerShdw>
                </a:effectLst>
              </a:rPr>
              <a:t> of the database system</a:t>
            </a:r>
          </a:p>
          <a:p>
            <a:pPr>
              <a:defRPr/>
            </a:pPr>
            <a:r>
              <a:rPr lang="en-US" sz="2200" dirty="0">
                <a:solidFill>
                  <a:srgbClr val="000000"/>
                </a:solidFill>
                <a:effectLst>
                  <a:outerShdw blurRad="38100" dist="38100" dir="2700000" algn="tl">
                    <a:srgbClr val="FFFFFF"/>
                  </a:outerShdw>
                </a:effectLst>
              </a:rPr>
              <a:t>an </a:t>
            </a:r>
            <a:r>
              <a:rPr lang="en-US" sz="2200" dirty="0">
                <a:solidFill>
                  <a:srgbClr val="FF0000"/>
                </a:solidFill>
                <a:effectLst>
                  <a:outerShdw blurRad="38100" dist="38100" dir="2700000" algn="tl">
                    <a:srgbClr val="FFFFFF"/>
                  </a:outerShdw>
                </a:effectLst>
              </a:rPr>
              <a:t>output</a:t>
            </a:r>
            <a:r>
              <a:rPr lang="en-US" sz="2200" dirty="0">
                <a:solidFill>
                  <a:srgbClr val="000000"/>
                </a:solidFill>
                <a:effectLst>
                  <a:outerShdw blurRad="38100" dist="38100" dir="2700000" algn="tl">
                    <a:srgbClr val="FFFFFF"/>
                  </a:outerShdw>
                </a:effectLst>
              </a:rPr>
              <a:t> of the database system (e.g., a report)</a:t>
            </a:r>
          </a:p>
        </p:txBody>
      </p:sp>
      <p:pic>
        <p:nvPicPr>
          <p:cNvPr id="6" name="Picture 5">
            <a:extLst>
              <a:ext uri="{FF2B5EF4-FFF2-40B4-BE49-F238E27FC236}">
                <a16:creationId xmlns:a16="http://schemas.microsoft.com/office/drawing/2014/main" id="{E6FE9D54-087E-4A78-8252-6511740AD493}"/>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41958" t="2929" r="15860" b="34639"/>
          <a:stretch/>
        </p:blipFill>
        <p:spPr>
          <a:xfrm>
            <a:off x="3862316" y="2843751"/>
            <a:ext cx="5069148" cy="3971202"/>
          </a:xfrm>
          <a:prstGeom prst="rect">
            <a:avLst/>
          </a:prstGeom>
        </p:spPr>
      </p:pic>
      <p:sp>
        <p:nvSpPr>
          <p:cNvPr id="7" name="Rectangle 6">
            <a:extLst>
              <a:ext uri="{FF2B5EF4-FFF2-40B4-BE49-F238E27FC236}">
                <a16:creationId xmlns:a16="http://schemas.microsoft.com/office/drawing/2014/main" id="{8A87103E-443C-4CD0-A6E7-8CDCB765B320}"/>
              </a:ext>
            </a:extLst>
          </p:cNvPr>
          <p:cNvSpPr/>
          <p:nvPr/>
        </p:nvSpPr>
        <p:spPr>
          <a:xfrm>
            <a:off x="4389600" y="3354233"/>
            <a:ext cx="1292202" cy="461665"/>
          </a:xfrm>
          <a:prstGeom prst="rect">
            <a:avLst/>
          </a:prstGeom>
        </p:spPr>
        <p:txBody>
          <a:bodyPr wrap="square">
            <a:spAutoFit/>
          </a:bodyPr>
          <a:lstStyle/>
          <a:p>
            <a:r>
              <a:rPr lang="en-US" sz="2400" b="1" dirty="0">
                <a:solidFill>
                  <a:srgbClr val="FF0000"/>
                </a:solidFill>
                <a:effectLst>
                  <a:outerShdw blurRad="38100" dist="38100" dir="2700000" algn="tl">
                    <a:srgbClr val="FFFFFF"/>
                  </a:outerShdw>
                </a:effectLst>
                <a:latin typeface="Arial" panose="020B0604020202020204" pitchFamily="34" charset="0"/>
                <a:cs typeface="Arial" panose="020B0604020202020204" pitchFamily="34" charset="0"/>
              </a:rPr>
              <a:t>user</a:t>
            </a:r>
            <a:endParaRPr lang="en-US" sz="2400" b="1"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E68057F8-307B-4905-A029-1C659BC2141F}"/>
              </a:ext>
            </a:extLst>
          </p:cNvPr>
          <p:cNvSpPr/>
          <p:nvPr/>
        </p:nvSpPr>
        <p:spPr>
          <a:xfrm>
            <a:off x="7747605" y="3511057"/>
            <a:ext cx="1183859" cy="461665"/>
          </a:xfrm>
          <a:prstGeom prst="rect">
            <a:avLst/>
          </a:prstGeom>
        </p:spPr>
        <p:txBody>
          <a:bodyPr wrap="square">
            <a:spAutoFit/>
          </a:bodyPr>
          <a:lstStyle/>
          <a:p>
            <a:r>
              <a:rPr lang="en-US" sz="2400" b="1" dirty="0">
                <a:solidFill>
                  <a:srgbClr val="FF0000"/>
                </a:solidFill>
                <a:effectLst>
                  <a:outerShdw blurRad="38100" dist="38100" dir="2700000" algn="tl">
                    <a:srgbClr val="FFFFFF"/>
                  </a:outerShdw>
                </a:effectLst>
                <a:latin typeface="Arial" panose="020B0604020202020204" pitchFamily="34" charset="0"/>
                <a:cs typeface="Arial" panose="020B0604020202020204" pitchFamily="34" charset="0"/>
              </a:rPr>
              <a:t>output</a:t>
            </a:r>
            <a:endParaRPr lang="en-US" sz="2400" b="1" dirty="0">
              <a:latin typeface="Arial" panose="020B0604020202020204" pitchFamily="34" charset="0"/>
              <a:cs typeface="Arial" panose="020B0604020202020204" pitchFamily="34" charset="0"/>
            </a:endParaRPr>
          </a:p>
        </p:txBody>
      </p:sp>
      <p:sp>
        <p:nvSpPr>
          <p:cNvPr id="10" name="&quot;Not Allowed&quot; Symbol 9">
            <a:extLst>
              <a:ext uri="{FF2B5EF4-FFF2-40B4-BE49-F238E27FC236}">
                <a16:creationId xmlns:a16="http://schemas.microsoft.com/office/drawing/2014/main" id="{E8A0787A-9935-43D9-A935-FA74179F0ADB}"/>
              </a:ext>
            </a:extLst>
          </p:cNvPr>
          <p:cNvSpPr/>
          <p:nvPr/>
        </p:nvSpPr>
        <p:spPr>
          <a:xfrm>
            <a:off x="4103643" y="2787030"/>
            <a:ext cx="1292202" cy="1185692"/>
          </a:xfrm>
          <a:prstGeom prst="noSmoking">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 name="&quot;Not Allowed&quot; Symbol 10">
            <a:extLst>
              <a:ext uri="{FF2B5EF4-FFF2-40B4-BE49-F238E27FC236}">
                <a16:creationId xmlns:a16="http://schemas.microsoft.com/office/drawing/2014/main" id="{C28480AF-3DD9-42CB-BFBA-41CFA7174247}"/>
              </a:ext>
            </a:extLst>
          </p:cNvPr>
          <p:cNvSpPr/>
          <p:nvPr/>
        </p:nvSpPr>
        <p:spPr>
          <a:xfrm>
            <a:off x="7387461" y="2801901"/>
            <a:ext cx="1292202" cy="1185692"/>
          </a:xfrm>
          <a:prstGeom prst="noSmoking">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10208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290" y="279298"/>
            <a:ext cx="6879252" cy="581575"/>
          </a:xfrm>
        </p:spPr>
        <p:txBody>
          <a:bodyPr/>
          <a:lstStyle/>
          <a:p>
            <a:r>
              <a:rPr lang="en-US" dirty="0"/>
              <a:t>Guidelines for Naming Entities</a:t>
            </a:r>
          </a:p>
        </p:txBody>
      </p:sp>
      <p:sp>
        <p:nvSpPr>
          <p:cNvPr id="3" name="Text Placeholder 2"/>
          <p:cNvSpPr>
            <a:spLocks noGrp="1"/>
          </p:cNvSpPr>
          <p:nvPr>
            <p:ph type="body" idx="1"/>
          </p:nvPr>
        </p:nvSpPr>
        <p:spPr>
          <a:xfrm>
            <a:off x="149289" y="1271085"/>
            <a:ext cx="8772641" cy="5257967"/>
          </a:xfrm>
        </p:spPr>
        <p:txBody>
          <a:bodyPr>
            <a:normAutofit fontScale="92500" lnSpcReduction="10000"/>
          </a:bodyPr>
          <a:lstStyle/>
          <a:p>
            <a:pPr>
              <a:defRPr/>
            </a:pPr>
            <a:r>
              <a:rPr lang="en-US" sz="2400" b="1" dirty="0">
                <a:solidFill>
                  <a:srgbClr val="000000"/>
                </a:solidFill>
                <a:effectLst>
                  <a:outerShdw blurRad="38100" dist="38100" dir="2700000" algn="tl">
                    <a:srgbClr val="FFFFFF"/>
                  </a:outerShdw>
                </a:effectLst>
              </a:rPr>
              <a:t>Guidelines for Naming Entities:</a:t>
            </a:r>
          </a:p>
          <a:p>
            <a:pPr lvl="1">
              <a:defRPr/>
            </a:pPr>
            <a:r>
              <a:rPr lang="en-US" sz="2400" dirty="0">
                <a:solidFill>
                  <a:srgbClr val="000000"/>
                </a:solidFill>
                <a:effectLst>
                  <a:outerShdw blurRad="38100" dist="38100" dir="2700000" algn="tl">
                    <a:srgbClr val="FFFFFF"/>
                  </a:outerShdw>
                </a:effectLst>
              </a:rPr>
              <a:t>Singular noun</a:t>
            </a:r>
          </a:p>
          <a:p>
            <a:pPr lvl="1">
              <a:defRPr/>
            </a:pPr>
            <a:r>
              <a:rPr lang="en-US" sz="2400" dirty="0">
                <a:solidFill>
                  <a:srgbClr val="000000"/>
                </a:solidFill>
                <a:effectLst>
                  <a:outerShdw blurRad="38100" dist="38100" dir="2700000" algn="tl">
                    <a:srgbClr val="FFFFFF"/>
                  </a:outerShdw>
                </a:effectLst>
              </a:rPr>
              <a:t>Specific to organization</a:t>
            </a:r>
          </a:p>
          <a:p>
            <a:pPr lvl="1">
              <a:defRPr/>
            </a:pPr>
            <a:r>
              <a:rPr lang="en-US" sz="2400" dirty="0">
                <a:solidFill>
                  <a:srgbClr val="000000"/>
                </a:solidFill>
                <a:effectLst>
                  <a:outerShdw blurRad="38100" dist="38100" dir="2700000" algn="tl">
                    <a:srgbClr val="FFFFFF"/>
                  </a:outerShdw>
                </a:effectLst>
              </a:rPr>
              <a:t>Concise, or abbreviation</a:t>
            </a:r>
          </a:p>
          <a:p>
            <a:pPr lvl="1">
              <a:defRPr/>
            </a:pPr>
            <a:r>
              <a:rPr lang="en-US" sz="2400" dirty="0">
                <a:solidFill>
                  <a:srgbClr val="000000"/>
                </a:solidFill>
                <a:effectLst>
                  <a:outerShdw blurRad="38100" dist="38100" dir="2700000" algn="tl">
                    <a:srgbClr val="FFFFFF"/>
                  </a:outerShdw>
                </a:effectLst>
              </a:rPr>
              <a:t>For event entities, the result not the process</a:t>
            </a:r>
          </a:p>
          <a:p>
            <a:pPr lvl="1">
              <a:defRPr/>
            </a:pPr>
            <a:r>
              <a:rPr lang="en-US" sz="2400" dirty="0">
                <a:solidFill>
                  <a:srgbClr val="000000"/>
                </a:solidFill>
                <a:effectLst>
                  <a:outerShdw blurRad="38100" dist="38100" dir="2700000" algn="tl">
                    <a:srgbClr val="FFFFFF"/>
                  </a:outerShdw>
                </a:effectLst>
              </a:rPr>
              <a:t>Name consistent for all diagrams</a:t>
            </a:r>
          </a:p>
          <a:p>
            <a:pPr lvl="1">
              <a:defRPr/>
            </a:pPr>
            <a:endParaRPr lang="en-US" sz="2400" dirty="0">
              <a:solidFill>
                <a:srgbClr val="000000"/>
              </a:solidFill>
              <a:effectLst>
                <a:outerShdw blurRad="38100" dist="38100" dir="2700000" algn="tl">
                  <a:srgbClr val="FFFFFF"/>
                </a:outerShdw>
              </a:effectLst>
            </a:endParaRPr>
          </a:p>
          <a:p>
            <a:pPr>
              <a:defRPr/>
            </a:pPr>
            <a:r>
              <a:rPr lang="en-US" sz="2400" b="1" dirty="0">
                <a:solidFill>
                  <a:srgbClr val="000000"/>
                </a:solidFill>
                <a:effectLst>
                  <a:outerShdw blurRad="38100" dist="38100" dir="2700000" algn="tl">
                    <a:srgbClr val="FFFFFF"/>
                  </a:outerShdw>
                </a:effectLst>
              </a:rPr>
              <a:t>Guidelines for Defining Entity Types: </a:t>
            </a:r>
          </a:p>
          <a:p>
            <a:pPr lvl="1">
              <a:defRPr/>
            </a:pPr>
            <a:r>
              <a:rPr lang="en-US" sz="2400" dirty="0">
                <a:solidFill>
                  <a:srgbClr val="000000"/>
                </a:solidFill>
                <a:effectLst>
                  <a:outerShdw blurRad="38100" dist="38100" dir="2700000" algn="tl">
                    <a:srgbClr val="FFFFFF"/>
                  </a:outerShdw>
                </a:effectLst>
              </a:rPr>
              <a:t>“An X is…”</a:t>
            </a:r>
          </a:p>
          <a:p>
            <a:pPr lvl="1">
              <a:defRPr/>
            </a:pPr>
            <a:r>
              <a:rPr lang="en-US" sz="2400" dirty="0">
                <a:solidFill>
                  <a:srgbClr val="000000"/>
                </a:solidFill>
                <a:effectLst>
                  <a:outerShdw blurRad="38100" dist="38100" dir="2700000" algn="tl">
                    <a:srgbClr val="FFFFFF"/>
                  </a:outerShdw>
                </a:effectLst>
              </a:rPr>
              <a:t>Describe unique characteristics of each instance</a:t>
            </a:r>
          </a:p>
          <a:p>
            <a:pPr lvl="1">
              <a:defRPr/>
            </a:pPr>
            <a:r>
              <a:rPr lang="en-US" sz="2400" dirty="0">
                <a:solidFill>
                  <a:srgbClr val="000000"/>
                </a:solidFill>
                <a:effectLst>
                  <a:outerShdw blurRad="38100" dist="38100" dir="2700000" algn="tl">
                    <a:srgbClr val="FFFFFF"/>
                  </a:outerShdw>
                </a:effectLst>
              </a:rPr>
              <a:t>Explicit about what is and is not the entity</a:t>
            </a:r>
          </a:p>
          <a:p>
            <a:pPr lvl="1">
              <a:defRPr/>
            </a:pPr>
            <a:r>
              <a:rPr lang="en-US" sz="2400" dirty="0">
                <a:solidFill>
                  <a:srgbClr val="000000"/>
                </a:solidFill>
                <a:effectLst>
                  <a:outerShdw blurRad="38100" dist="38100" dir="2700000" algn="tl">
                    <a:srgbClr val="FFFFFF"/>
                  </a:outerShdw>
                </a:effectLst>
              </a:rPr>
              <a:t>When an instance is created or destroyed</a:t>
            </a:r>
          </a:p>
          <a:p>
            <a:pPr lvl="1">
              <a:defRPr/>
            </a:pPr>
            <a:r>
              <a:rPr lang="en-US" sz="2400" dirty="0">
                <a:solidFill>
                  <a:srgbClr val="000000"/>
                </a:solidFill>
                <a:effectLst>
                  <a:outerShdw blurRad="38100" dist="38100" dir="2700000" algn="tl">
                    <a:srgbClr val="FFFFFF"/>
                  </a:outerShdw>
                </a:effectLst>
              </a:rPr>
              <a:t>Changes to other entity types</a:t>
            </a:r>
          </a:p>
          <a:p>
            <a:pPr lvl="1">
              <a:defRPr/>
            </a:pPr>
            <a:r>
              <a:rPr lang="en-US" sz="2400" dirty="0">
                <a:solidFill>
                  <a:srgbClr val="000000"/>
                </a:solidFill>
                <a:effectLst>
                  <a:outerShdw blurRad="38100" dist="38100" dir="2700000" algn="tl">
                    <a:srgbClr val="FFFFFF"/>
                  </a:outerShdw>
                </a:effectLst>
              </a:rPr>
              <a:t>History that should be kept</a:t>
            </a:r>
          </a:p>
          <a:p>
            <a:pPr>
              <a:defRPr/>
            </a:pPr>
            <a:endParaRPr lang="en-US" sz="2400" dirty="0">
              <a:solidFill>
                <a:srgbClr val="000000"/>
              </a:solidFill>
              <a:effectLst>
                <a:outerShdw blurRad="38100" dist="38100" dir="2700000" algn="tl">
                  <a:srgbClr val="FFFFFF"/>
                </a:outerShdw>
              </a:effectLst>
            </a:endParaRPr>
          </a:p>
        </p:txBody>
      </p:sp>
    </p:spTree>
    <p:extLst>
      <p:ext uri="{BB962C8B-B14F-4D97-AF65-F5344CB8AC3E}">
        <p14:creationId xmlns:p14="http://schemas.microsoft.com/office/powerpoint/2010/main" val="166576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An E R diagram with a weak entity and its identifying relationship. The E R diagram shows Employee as a strong entity and Dependent as a weak entity. The identifying relationship between the two is represented by a double line labeled as, Carries, with an arrow head at Dependent. Employee, which is the identifying owner, has two attributes as Employee ID and Employee Name. Dependent has two attributes as Dependent name, First name, Middle initial, Last name, and Date of birth. Dependent name is marked as partial identifier."/>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50000"/>
                    </a14:imgEffect>
                    <a14:imgEffect>
                      <a14:colorTemperature colorTemp="11200"/>
                    </a14:imgEffect>
                    <a14:imgEffect>
                      <a14:saturation sat="0"/>
                    </a14:imgEffect>
                    <a14:imgEffect>
                      <a14:brightnessContrast bright="20000" contrast="-40000"/>
                    </a14:imgEffect>
                  </a14:imgLayer>
                </a14:imgProps>
              </a:ext>
              <a:ext uri="{28A0092B-C50C-407E-A947-70E740481C1C}">
                <a14:useLocalDpi xmlns:a14="http://schemas.microsoft.com/office/drawing/2010/main" val="0"/>
              </a:ext>
            </a:extLst>
          </a:blip>
          <a:srcRect l="3306" t="7732" r="4207" b="9831"/>
          <a:stretch/>
        </p:blipFill>
        <p:spPr bwMode="auto">
          <a:xfrm>
            <a:off x="657928" y="3135215"/>
            <a:ext cx="7391414" cy="35588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id="{5B289194-A35D-4E61-8FCC-7D328B104E30}"/>
              </a:ext>
            </a:extLst>
          </p:cNvPr>
          <p:cNvSpPr/>
          <p:nvPr/>
        </p:nvSpPr>
        <p:spPr>
          <a:xfrm>
            <a:off x="-1" y="1334433"/>
            <a:ext cx="4353636" cy="1661993"/>
          </a:xfrm>
          <a:prstGeom prst="rect">
            <a:avLst/>
          </a:prstGeom>
        </p:spPr>
        <p:txBody>
          <a:bodyPr wrap="square">
            <a:spAutoFit/>
          </a:bodyPr>
          <a:lstStyle/>
          <a:p>
            <a:pPr algn="ctr">
              <a:defRPr/>
            </a:pPr>
            <a:r>
              <a:rPr lang="en-US" sz="2000" b="1" dirty="0">
                <a:solidFill>
                  <a:srgbClr val="000000"/>
                </a:solidFill>
                <a:effectLst>
                  <a:outerShdw blurRad="38100" dist="38100" dir="2700000" algn="tl">
                    <a:srgbClr val="FFFFFF"/>
                  </a:outerShdw>
                </a:effectLst>
                <a:latin typeface="Arial" panose="020B0604020202020204" pitchFamily="34" charset="0"/>
                <a:cs typeface="Arial" panose="020B0604020202020204" pitchFamily="34" charset="0"/>
              </a:rPr>
              <a:t>Strong Entity</a:t>
            </a:r>
          </a:p>
          <a:p>
            <a:pPr marL="285750" indent="-285750">
              <a:buFont typeface="Arial" panose="020B0604020202020204" pitchFamily="34" charset="0"/>
              <a:buChar char="•"/>
              <a:defRPr/>
            </a:pPr>
            <a:r>
              <a:rPr lang="en-US" sz="2000" dirty="0">
                <a:solidFill>
                  <a:srgbClr val="000000"/>
                </a:solidFill>
                <a:effectLst>
                  <a:outerShdw blurRad="38100" dist="38100" dir="2700000" algn="tl">
                    <a:srgbClr val="FFFFFF"/>
                  </a:outerShdw>
                </a:effectLst>
                <a:latin typeface="Arial" panose="020B0604020202020204" pitchFamily="34" charset="0"/>
                <a:cs typeface="Arial" panose="020B0604020202020204" pitchFamily="34" charset="0"/>
              </a:rPr>
              <a:t>exists independently of other types of entities</a:t>
            </a:r>
          </a:p>
          <a:p>
            <a:pPr marL="285750" indent="-285750">
              <a:buFont typeface="Arial" panose="020B0604020202020204" pitchFamily="34" charset="0"/>
              <a:buChar char="•"/>
              <a:defRPr/>
            </a:pPr>
            <a:r>
              <a:rPr lang="en-US" sz="2000" dirty="0">
                <a:solidFill>
                  <a:srgbClr val="000000"/>
                </a:solidFill>
                <a:effectLst>
                  <a:outerShdw blurRad="38100" dist="38100" dir="2700000" algn="tl">
                    <a:srgbClr val="FFFFFF"/>
                  </a:outerShdw>
                </a:effectLst>
                <a:latin typeface="Arial" panose="020B0604020202020204" pitchFamily="34" charset="0"/>
                <a:cs typeface="Arial" panose="020B0604020202020204" pitchFamily="34" charset="0"/>
              </a:rPr>
              <a:t>has its own unique identifier (</a:t>
            </a:r>
            <a:r>
              <a:rPr lang="en-US" sz="2000" i="1" dirty="0">
                <a:solidFill>
                  <a:srgbClr val="000000"/>
                </a:solidFill>
                <a:effectLst>
                  <a:outerShdw blurRad="38100" dist="38100" dir="2700000" algn="tl">
                    <a:srgbClr val="FFFFFF"/>
                  </a:outerShdw>
                </a:effectLst>
                <a:latin typeface="Arial" panose="020B0604020202020204" pitchFamily="34" charset="0"/>
                <a:cs typeface="Arial" panose="020B0604020202020204" pitchFamily="34" charset="0"/>
              </a:rPr>
              <a:t>underlined with single line</a:t>
            </a:r>
            <a:r>
              <a:rPr lang="en-US" sz="2000" dirty="0">
                <a:solidFill>
                  <a:srgbClr val="000000"/>
                </a:solidFill>
                <a:effectLst>
                  <a:outerShdw blurRad="38100" dist="38100" dir="2700000" algn="tl">
                    <a:srgbClr val="FFFFFF"/>
                  </a:outerShdw>
                </a:effectLst>
                <a:latin typeface="Arial" panose="020B0604020202020204" pitchFamily="34" charset="0"/>
                <a:cs typeface="Arial" panose="020B0604020202020204" pitchFamily="34" charset="0"/>
              </a:rPr>
              <a:t>)</a:t>
            </a:r>
          </a:p>
        </p:txBody>
      </p:sp>
      <p:sp>
        <p:nvSpPr>
          <p:cNvPr id="6" name="Title 5">
            <a:extLst>
              <a:ext uri="{FF2B5EF4-FFF2-40B4-BE49-F238E27FC236}">
                <a16:creationId xmlns:a16="http://schemas.microsoft.com/office/drawing/2014/main" id="{D41D3EF7-6242-43A7-8EFE-6B00D1D5EAC3}"/>
              </a:ext>
            </a:extLst>
          </p:cNvPr>
          <p:cNvSpPr>
            <a:spLocks noGrp="1"/>
          </p:cNvSpPr>
          <p:nvPr>
            <p:ph type="title"/>
          </p:nvPr>
        </p:nvSpPr>
        <p:spPr>
          <a:xfrm>
            <a:off x="149290" y="248153"/>
            <a:ext cx="6879252" cy="581575"/>
          </a:xfrm>
        </p:spPr>
        <p:txBody>
          <a:bodyPr/>
          <a:lstStyle/>
          <a:p>
            <a:r>
              <a:rPr lang="en-US" dirty="0"/>
              <a:t>Strong </a:t>
            </a:r>
            <a:r>
              <a:rPr lang="en-US" dirty="0" err="1"/>
              <a:t>v.s</a:t>
            </a:r>
            <a:r>
              <a:rPr lang="en-US" dirty="0"/>
              <a:t>. Weak Entities</a:t>
            </a:r>
          </a:p>
        </p:txBody>
      </p:sp>
      <p:sp>
        <p:nvSpPr>
          <p:cNvPr id="7" name="Rectangle 6">
            <a:extLst>
              <a:ext uri="{FF2B5EF4-FFF2-40B4-BE49-F238E27FC236}">
                <a16:creationId xmlns:a16="http://schemas.microsoft.com/office/drawing/2014/main" id="{C86C40D4-1974-4260-938B-4D15D5557F6C}"/>
              </a:ext>
            </a:extLst>
          </p:cNvPr>
          <p:cNvSpPr/>
          <p:nvPr/>
        </p:nvSpPr>
        <p:spPr>
          <a:xfrm>
            <a:off x="4476468" y="1099448"/>
            <a:ext cx="4517409" cy="2246769"/>
          </a:xfrm>
          <a:prstGeom prst="rect">
            <a:avLst/>
          </a:prstGeom>
        </p:spPr>
        <p:txBody>
          <a:bodyPr wrap="square">
            <a:spAutoFit/>
          </a:bodyPr>
          <a:lstStyle/>
          <a:p>
            <a:pPr algn="ctr">
              <a:defRPr/>
            </a:pPr>
            <a:r>
              <a:rPr lang="en-US" sz="2000" b="1" dirty="0">
                <a:solidFill>
                  <a:srgbClr val="000000"/>
                </a:solidFill>
                <a:effectLst>
                  <a:outerShdw blurRad="38100" dist="38100" dir="2700000" algn="tl">
                    <a:srgbClr val="FFFFFF"/>
                  </a:outerShdw>
                </a:effectLst>
                <a:latin typeface="Arial" panose="020B0604020202020204" pitchFamily="34" charset="0"/>
                <a:cs typeface="Arial" panose="020B0604020202020204" pitchFamily="34" charset="0"/>
              </a:rPr>
              <a:t>Weak Entity</a:t>
            </a:r>
          </a:p>
          <a:p>
            <a:pPr marL="285750" indent="-285750">
              <a:buFont typeface="Arial" panose="020B0604020202020204" pitchFamily="34" charset="0"/>
              <a:buChar char="•"/>
              <a:defRPr/>
            </a:pPr>
            <a:r>
              <a:rPr lang="en-US" sz="2000" dirty="0">
                <a:solidFill>
                  <a:srgbClr val="000000"/>
                </a:solidFill>
                <a:effectLst>
                  <a:outerShdw blurRad="38100" dist="38100" dir="2700000" algn="tl">
                    <a:srgbClr val="FFFFFF"/>
                  </a:outerShdw>
                </a:effectLst>
                <a:latin typeface="Arial" panose="020B0604020202020204" pitchFamily="34" charset="0"/>
                <a:cs typeface="Arial" panose="020B0604020202020204" pitchFamily="34" charset="0"/>
              </a:rPr>
              <a:t>dependent on a strong entity (identifying owner)</a:t>
            </a:r>
          </a:p>
          <a:p>
            <a:pPr marL="285750" indent="-285750">
              <a:buFont typeface="Arial" panose="020B0604020202020204" pitchFamily="34" charset="0"/>
              <a:buChar char="•"/>
              <a:defRPr/>
            </a:pPr>
            <a:r>
              <a:rPr lang="en-US" sz="2000" dirty="0">
                <a:solidFill>
                  <a:srgbClr val="000000"/>
                </a:solidFill>
                <a:effectLst>
                  <a:outerShdw blurRad="38100" dist="38100" dir="2700000" algn="tl">
                    <a:srgbClr val="FFFFFF"/>
                  </a:outerShdw>
                </a:effectLst>
                <a:latin typeface="Arial" panose="020B0604020202020204" pitchFamily="34" charset="0"/>
                <a:cs typeface="Arial" panose="020B0604020202020204" pitchFamily="34" charset="0"/>
              </a:rPr>
              <a:t>does not have a unique identifier (only a partial identifier)</a:t>
            </a:r>
          </a:p>
          <a:p>
            <a:pPr marL="285750" indent="-285750">
              <a:buFont typeface="Arial" panose="020B0604020202020204" pitchFamily="34" charset="0"/>
              <a:buChar char="•"/>
              <a:defRPr/>
            </a:pPr>
            <a:r>
              <a:rPr lang="en-US" sz="2000" dirty="0">
                <a:solidFill>
                  <a:srgbClr val="000000"/>
                </a:solidFill>
                <a:effectLst>
                  <a:outerShdw blurRad="38100" dist="38100" dir="2700000" algn="tl">
                    <a:srgbClr val="FFFFFF"/>
                  </a:outerShdw>
                </a:effectLst>
                <a:latin typeface="Arial" panose="020B0604020202020204" pitchFamily="34" charset="0"/>
                <a:cs typeface="Arial" panose="020B0604020202020204" pitchFamily="34" charset="0"/>
              </a:rPr>
              <a:t>entity box and partial identifier have double lines</a:t>
            </a:r>
          </a:p>
        </p:txBody>
      </p:sp>
    </p:spTree>
    <p:extLst>
      <p:ext uri="{BB962C8B-B14F-4D97-AF65-F5344CB8AC3E}">
        <p14:creationId xmlns:p14="http://schemas.microsoft.com/office/powerpoint/2010/main" val="4124855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2145</TotalTime>
  <Words>7471</Words>
  <Application>Microsoft Office PowerPoint</Application>
  <PresentationFormat>On-screen Show (4:3)</PresentationFormat>
  <Paragraphs>428</Paragraphs>
  <Slides>38</Slides>
  <Notes>37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Noto Sans Symbols</vt:lpstr>
      <vt:lpstr>Arial</vt:lpstr>
      <vt:lpstr>Arial Nova</vt:lpstr>
      <vt:lpstr>Calibri</vt:lpstr>
      <vt:lpstr>Goudy Old Style</vt:lpstr>
      <vt:lpstr>Times New Roman</vt:lpstr>
      <vt:lpstr>Office Theme</vt:lpstr>
      <vt:lpstr>Chapter 2 Conceptual Data Modeling</vt:lpstr>
      <vt:lpstr>Exemplar ERD</vt:lpstr>
      <vt:lpstr>Business Rules</vt:lpstr>
      <vt:lpstr>A Good Data Name is:</vt:lpstr>
      <vt:lpstr>Data Definitions</vt:lpstr>
      <vt:lpstr>PowerPoint Presentation</vt:lpstr>
      <vt:lpstr>An Entity…</vt:lpstr>
      <vt:lpstr>Guidelines for Naming Entities</vt:lpstr>
      <vt:lpstr>Strong v.s. Weak Entities</vt:lpstr>
      <vt:lpstr>Attributes</vt:lpstr>
      <vt:lpstr>Required versus. Optional Attributes</vt:lpstr>
      <vt:lpstr>PowerPoint Presentation</vt:lpstr>
      <vt:lpstr>Identifiers (Keys)</vt:lpstr>
      <vt:lpstr>Modeling Relationships</vt:lpstr>
      <vt:lpstr>Associative Entity – combination of relationship and entity</vt:lpstr>
      <vt:lpstr>Degree of Relationships –  the number of participated entity types </vt:lpstr>
      <vt:lpstr>Examples of Unary Relationships</vt:lpstr>
      <vt:lpstr>Examples of Binary Relationships</vt:lpstr>
      <vt:lpstr>Examples of Ternary Relationships</vt:lpstr>
      <vt:lpstr>Cardinality Constraints – the number of instances of the relationship</vt:lpstr>
      <vt:lpstr>Examples of Cardinalities</vt:lpstr>
      <vt:lpstr>Cardinality Constraints in a Ternary Relationship</vt:lpstr>
      <vt:lpstr>Modeling Multiple Relationships</vt:lpstr>
      <vt:lpstr>Draw an ERD ….</vt:lpstr>
      <vt:lpstr>Draw an ERD ….</vt:lpstr>
      <vt:lpstr>Draw an ERD ….</vt:lpstr>
      <vt:lpstr>Draw an ERD ….</vt:lpstr>
      <vt:lpstr>A Simple Example of Time-Stamping</vt:lpstr>
      <vt:lpstr>Enhanced E-R (E E R) Model</vt:lpstr>
      <vt:lpstr>When To Use Supertype/Subtype?</vt:lpstr>
      <vt:lpstr>Generalization – defining supertypes from subtypes (bottom-up)</vt:lpstr>
      <vt:lpstr>Specialization – defining subtypes from supertypes (top-down)</vt:lpstr>
      <vt:lpstr>Completeness Constraints</vt:lpstr>
      <vt:lpstr>Disjointness Constraints</vt:lpstr>
      <vt:lpstr>Subtype Discriminator – an attribute of the supertype whose values determine the target subtype(s) </vt:lpstr>
      <vt:lpstr>Supertype/Subtype Hierarchy</vt:lpstr>
      <vt:lpstr>Steps of Designing the EER Model</vt:lpstr>
      <vt:lpstr>Other Types of ERD Notations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Data Management</dc:title>
  <dc:creator>He Li</dc:creator>
  <cp:lastModifiedBy>He Li</cp:lastModifiedBy>
  <cp:revision>110</cp:revision>
  <cp:lastPrinted>2021-01-19T21:20:50Z</cp:lastPrinted>
  <dcterms:created xsi:type="dcterms:W3CDTF">2019-12-19T20:52:23Z</dcterms:created>
  <dcterms:modified xsi:type="dcterms:W3CDTF">2025-01-07T20:15:01Z</dcterms:modified>
</cp:coreProperties>
</file>