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Lst>
  <p:sldSz cy="10058400" cx="7772400"/>
  <p:notesSz cx="6858000" cy="9144000"/>
  <p:embeddedFontLst>
    <p:embeddedFont>
      <p:font typeface="Merriweather"/>
      <p:regular r:id="rId10"/>
      <p:bold r:id="rId11"/>
      <p:italic r:id="rId12"/>
      <p:boldItalic r:id="rId13"/>
    </p:embeddedFont>
    <p:embeddedFont>
      <p:font typeface="Nuni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74EBEF-B3FD-4867-B3B2-4972739D364F}">
  <a:tblStyle styleId="{EC74EBEF-B3FD-4867-B3B2-4972739D36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erriweather-bold.fntdata"/><Relationship Id="rId10" Type="http://schemas.openxmlformats.org/officeDocument/2006/relationships/font" Target="fonts/Merriweather-regular.fntdata"/><Relationship Id="rId13" Type="http://schemas.openxmlformats.org/officeDocument/2006/relationships/font" Target="fonts/Merriweather-boldItalic.fntdata"/><Relationship Id="rId12"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Sans-bold.fntdata"/><Relationship Id="rId14" Type="http://schemas.openxmlformats.org/officeDocument/2006/relationships/font" Target="fonts/NunitoSans-regular.fntdata"/><Relationship Id="rId17" Type="http://schemas.openxmlformats.org/officeDocument/2006/relationships/font" Target="fonts/NunitoSans-boldItalic.fntdata"/><Relationship Id="rId16" Type="http://schemas.openxmlformats.org/officeDocument/2006/relationships/font" Target="fonts/Nuni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07a2011b5a_0_7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07a2011b5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7a2011b5a_0_8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7a2011b5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7a2011b5a_0_9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7a2011b5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
        <p:nvSpPr>
          <p:cNvPr id="51" name="Google Shape;51;p13"/>
          <p:cNvSpPr txBox="1"/>
          <p:nvPr>
            <p:ph idx="12" type="sldNum"/>
          </p:nvPr>
        </p:nvSpPr>
        <p:spPr>
          <a:xfrm>
            <a:off x="6916375" y="9271580"/>
            <a:ext cx="466500" cy="7698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2" name="Google Shape;52;p13"/>
          <p:cNvPicPr preferRelativeResize="0"/>
          <p:nvPr/>
        </p:nvPicPr>
        <p:blipFill rotWithShape="1">
          <a:blip r:embed="rId2">
            <a:alphaModFix/>
          </a:blip>
          <a:srcRect b="6109" l="78093" r="4299" t="90052"/>
          <a:stretch/>
        </p:blipFill>
        <p:spPr>
          <a:xfrm>
            <a:off x="381000" y="9601201"/>
            <a:ext cx="1609652" cy="197401"/>
          </a:xfrm>
          <a:prstGeom prst="rect">
            <a:avLst/>
          </a:prstGeom>
          <a:noFill/>
          <a:ln>
            <a:noFill/>
          </a:ln>
        </p:spPr>
      </p:pic>
    </p:spTree>
  </p:cSld>
  <p:clrMapOvr>
    <a:masterClrMapping/>
  </p:clrMapOvr>
  <p:extLst>
    <p:ext uri="{DCECCB84-F9BA-43D5-87BE-67443E8EF086}">
      <p15:sldGuideLst>
        <p15:guide id="1" pos="28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nvSpPr>
        <p:spPr>
          <a:xfrm>
            <a:off x="336325" y="301150"/>
            <a:ext cx="43662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Sans"/>
                <a:ea typeface="Nunito Sans"/>
                <a:cs typeface="Nunito Sans"/>
                <a:sym typeface="Nunito Sans"/>
              </a:rPr>
              <a:t>Capstone Brainstorming</a:t>
            </a:r>
            <a:endParaRPr b="1" sz="2400">
              <a:latin typeface="Nunito Sans"/>
              <a:ea typeface="Nunito Sans"/>
              <a:cs typeface="Nunito Sans"/>
              <a:sym typeface="Nunito Sans"/>
            </a:endParaRPr>
          </a:p>
        </p:txBody>
      </p:sp>
      <p:sp>
        <p:nvSpPr>
          <p:cNvPr id="58" name="Google Shape;58;p14"/>
          <p:cNvSpPr/>
          <p:nvPr/>
        </p:nvSpPr>
        <p:spPr>
          <a:xfrm>
            <a:off x="469854" y="980864"/>
            <a:ext cx="548700" cy="63900"/>
          </a:xfrm>
          <a:prstGeom prst="rect">
            <a:avLst/>
          </a:prstGeom>
          <a:solidFill>
            <a:srgbClr val="FFC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nvSpPr>
        <p:spPr>
          <a:xfrm>
            <a:off x="374600" y="1195950"/>
            <a:ext cx="40650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Avenir"/>
                <a:ea typeface="Avenir"/>
                <a:cs typeface="Avenir"/>
                <a:sym typeface="Avenir"/>
              </a:rPr>
              <a:t>Data Science Diploma Bootcamp</a:t>
            </a:r>
            <a:endParaRPr b="1" sz="1800">
              <a:latin typeface="Avenir"/>
              <a:ea typeface="Avenir"/>
              <a:cs typeface="Avenir"/>
              <a:sym typeface="Avenir"/>
            </a:endParaRPr>
          </a:p>
        </p:txBody>
      </p:sp>
      <p:sp>
        <p:nvSpPr>
          <p:cNvPr id="60" name="Google Shape;60;p14"/>
          <p:cNvSpPr txBox="1"/>
          <p:nvPr/>
        </p:nvSpPr>
        <p:spPr>
          <a:xfrm>
            <a:off x="374425" y="2032400"/>
            <a:ext cx="41805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434343"/>
                </a:solidFill>
                <a:latin typeface="Nunito Sans"/>
                <a:ea typeface="Nunito Sans"/>
                <a:cs typeface="Nunito Sans"/>
                <a:sym typeface="Nunito Sans"/>
              </a:rPr>
              <a:t>Part 1: Phrasing the Research Question</a:t>
            </a:r>
            <a:endParaRPr b="1" sz="1700">
              <a:solidFill>
                <a:srgbClr val="434343"/>
              </a:solidFill>
              <a:latin typeface="Nunito Sans"/>
              <a:ea typeface="Nunito Sans"/>
              <a:cs typeface="Nunito Sans"/>
              <a:sym typeface="Nunito Sans"/>
            </a:endParaRPr>
          </a:p>
        </p:txBody>
      </p:sp>
      <p:sp>
        <p:nvSpPr>
          <p:cNvPr id="61" name="Google Shape;61;p14"/>
          <p:cNvSpPr txBox="1"/>
          <p:nvPr/>
        </p:nvSpPr>
        <p:spPr>
          <a:xfrm>
            <a:off x="325250" y="2556825"/>
            <a:ext cx="7447200" cy="30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For each of your ideas, see if you can express them in one of the following ways:</a:t>
            </a:r>
            <a:endParaRPr>
              <a:solidFill>
                <a:schemeClr val="dk1"/>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a:solidFill>
                  <a:schemeClr val="dk1"/>
                </a:solidFill>
                <a:latin typeface="Merriweather"/>
                <a:ea typeface="Merriweather"/>
                <a:cs typeface="Merriweather"/>
                <a:sym typeface="Merriweather"/>
              </a:rPr>
              <a:t>						 								</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  “Can I use data to model or predict ______ based on ______?”</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 										</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  “Can I identify major groupings or segments of ______ in a dataset of ______?”</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 											</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  “Can I build a system to recommend ______ based on ______ data?”</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 								</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If your ideas can’t be expressed in one of these formats, that’s ok! Many viable projects won’t fit this mold. Keep going with this exercise and reach out to an Educator or TA afterwards to discuss further. </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 							</a:t>
            </a:r>
            <a:endParaRPr>
              <a:latin typeface="Nunito Sans"/>
              <a:ea typeface="Nunito Sans"/>
              <a:cs typeface="Nunito Sans"/>
              <a:sym typeface="Nunito Sans"/>
            </a:endParaRPr>
          </a:p>
        </p:txBody>
      </p:sp>
      <p:pic>
        <p:nvPicPr>
          <p:cNvPr id="62" name="Google Shape;62;p14"/>
          <p:cNvPicPr preferRelativeResize="0"/>
          <p:nvPr/>
        </p:nvPicPr>
        <p:blipFill>
          <a:blip r:embed="rId3">
            <a:alphaModFix/>
          </a:blip>
          <a:stretch>
            <a:fillRect/>
          </a:stretch>
        </p:blipFill>
        <p:spPr>
          <a:xfrm>
            <a:off x="4998051" y="435876"/>
            <a:ext cx="1728826" cy="1733625"/>
          </a:xfrm>
          <a:prstGeom prst="rect">
            <a:avLst/>
          </a:prstGeom>
          <a:noFill/>
          <a:ln>
            <a:noFill/>
          </a:ln>
        </p:spPr>
      </p:pic>
      <p:sp>
        <p:nvSpPr>
          <p:cNvPr id="63" name="Google Shape;63;p14"/>
          <p:cNvSpPr txBox="1"/>
          <p:nvPr/>
        </p:nvSpPr>
        <p:spPr>
          <a:xfrm rot="-616388">
            <a:off x="5239321" y="682408"/>
            <a:ext cx="1550964" cy="1240562"/>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a:solidFill>
                  <a:schemeClr val="dk1"/>
                </a:solidFill>
                <a:latin typeface="Merriweather"/>
                <a:ea typeface="Merriweather"/>
                <a:cs typeface="Merriweather"/>
                <a:sym typeface="Merriweather"/>
              </a:rPr>
              <a:t>To use this template:</a:t>
            </a:r>
            <a:endParaRPr>
              <a:solidFill>
                <a:schemeClr val="dk1"/>
              </a:solidFill>
              <a:latin typeface="Merriweather"/>
              <a:ea typeface="Merriweather"/>
              <a:cs typeface="Merriweather"/>
              <a:sym typeface="Merriweather"/>
            </a:endParaRPr>
          </a:p>
          <a:p>
            <a:pPr indent="0" lvl="0" marL="0" rtl="0" algn="l">
              <a:lnSpc>
                <a:spcPct val="130000"/>
              </a:lnSpc>
              <a:spcBef>
                <a:spcPts val="0"/>
              </a:spcBef>
              <a:spcAft>
                <a:spcPts val="0"/>
              </a:spcAft>
              <a:buNone/>
            </a:pPr>
            <a:r>
              <a:rPr lang="en">
                <a:solidFill>
                  <a:schemeClr val="dk1"/>
                </a:solidFill>
                <a:latin typeface="Merriweather"/>
                <a:ea typeface="Merriweather"/>
                <a:cs typeface="Merriweather"/>
                <a:sym typeface="Merriweather"/>
              </a:rPr>
              <a:t>File → Make a Copy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336325" y="301150"/>
            <a:ext cx="43662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Sans"/>
                <a:ea typeface="Nunito Sans"/>
                <a:cs typeface="Nunito Sans"/>
                <a:sym typeface="Nunito Sans"/>
              </a:rPr>
              <a:t>Capstone Brainstorming</a:t>
            </a:r>
            <a:endParaRPr b="1" sz="2400">
              <a:latin typeface="Nunito Sans"/>
              <a:ea typeface="Nunito Sans"/>
              <a:cs typeface="Nunito Sans"/>
              <a:sym typeface="Nunito Sans"/>
            </a:endParaRPr>
          </a:p>
        </p:txBody>
      </p:sp>
      <p:sp>
        <p:nvSpPr>
          <p:cNvPr id="69" name="Google Shape;69;p15"/>
          <p:cNvSpPr/>
          <p:nvPr/>
        </p:nvSpPr>
        <p:spPr>
          <a:xfrm>
            <a:off x="469854" y="980864"/>
            <a:ext cx="548700" cy="63900"/>
          </a:xfrm>
          <a:prstGeom prst="rect">
            <a:avLst/>
          </a:prstGeom>
          <a:solidFill>
            <a:srgbClr val="FFC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374600" y="1195950"/>
            <a:ext cx="40383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Avenir"/>
                <a:ea typeface="Avenir"/>
                <a:cs typeface="Avenir"/>
                <a:sym typeface="Avenir"/>
              </a:rPr>
              <a:t>Data Science Diploma Bootcamp</a:t>
            </a:r>
            <a:endParaRPr b="1" sz="1800">
              <a:solidFill>
                <a:schemeClr val="dk1"/>
              </a:solidFill>
              <a:latin typeface="Avenir"/>
              <a:ea typeface="Avenir"/>
              <a:cs typeface="Avenir"/>
              <a:sym typeface="Avenir"/>
            </a:endParaRPr>
          </a:p>
          <a:p>
            <a:pPr indent="0" lvl="0" marL="0" rtl="0" algn="l">
              <a:spcBef>
                <a:spcPts val="0"/>
              </a:spcBef>
              <a:spcAft>
                <a:spcPts val="0"/>
              </a:spcAft>
              <a:buNone/>
            </a:pPr>
            <a:r>
              <a:t/>
            </a:r>
            <a:endParaRPr b="1" sz="1800">
              <a:latin typeface="Avenir"/>
              <a:ea typeface="Avenir"/>
              <a:cs typeface="Avenir"/>
              <a:sym typeface="Avenir"/>
            </a:endParaRPr>
          </a:p>
        </p:txBody>
      </p:sp>
      <p:sp>
        <p:nvSpPr>
          <p:cNvPr id="71" name="Google Shape;71;p15"/>
          <p:cNvSpPr txBox="1"/>
          <p:nvPr/>
        </p:nvSpPr>
        <p:spPr>
          <a:xfrm>
            <a:off x="450625" y="2108592"/>
            <a:ext cx="31920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434343"/>
                </a:solidFill>
                <a:latin typeface="Nunito Sans"/>
                <a:ea typeface="Nunito Sans"/>
                <a:cs typeface="Nunito Sans"/>
                <a:sym typeface="Nunito Sans"/>
              </a:rPr>
              <a:t>Part 2: Idea Evaluation</a:t>
            </a:r>
            <a:endParaRPr b="1" sz="1700">
              <a:solidFill>
                <a:srgbClr val="434343"/>
              </a:solidFill>
              <a:latin typeface="Nunito Sans"/>
              <a:ea typeface="Nunito Sans"/>
              <a:cs typeface="Nunito Sans"/>
              <a:sym typeface="Nunito Sans"/>
            </a:endParaRPr>
          </a:p>
        </p:txBody>
      </p:sp>
      <p:sp>
        <p:nvSpPr>
          <p:cNvPr id="72" name="Google Shape;72;p15"/>
          <p:cNvSpPr txBox="1"/>
          <p:nvPr/>
        </p:nvSpPr>
        <p:spPr>
          <a:xfrm>
            <a:off x="401450" y="2633025"/>
            <a:ext cx="7168800" cy="45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Ask yourself the following questions and carry out the following activities:					 						</a:t>
            </a:r>
            <a:endParaRPr>
              <a:solidFill>
                <a:schemeClr val="dk1"/>
              </a:solidFill>
              <a:latin typeface="Merriweather"/>
              <a:ea typeface="Merriweather"/>
              <a:cs typeface="Merriweather"/>
              <a:sym typeface="Merriweather"/>
            </a:endParaRPr>
          </a:p>
          <a:p>
            <a:pPr indent="-317500" lvl="1" marL="914400" rtl="0" algn="l">
              <a:lnSpc>
                <a:spcPct val="115000"/>
              </a:lnSpc>
              <a:spcBef>
                <a:spcPts val="120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Which </a:t>
            </a:r>
            <a:r>
              <a:rPr b="1" lang="en">
                <a:solidFill>
                  <a:schemeClr val="dk1"/>
                </a:solidFill>
                <a:latin typeface="Merriweather"/>
                <a:ea typeface="Merriweather"/>
                <a:cs typeface="Merriweather"/>
                <a:sym typeface="Merriweather"/>
              </a:rPr>
              <a:t>concepts​ </a:t>
            </a:r>
            <a:r>
              <a:rPr lang="en">
                <a:solidFill>
                  <a:schemeClr val="dk1"/>
                </a:solidFill>
                <a:latin typeface="Merriweather"/>
                <a:ea typeface="Merriweather"/>
                <a:cs typeface="Merriweather"/>
                <a:sym typeface="Merriweather"/>
              </a:rPr>
              <a:t>are fully fleshed out? Which could use more elaboration? Rank your ideas in terms of the clarity of the concept.	</a:t>
            </a:r>
            <a:endParaRPr>
              <a:solidFill>
                <a:schemeClr val="dk1"/>
              </a:solidFill>
              <a:latin typeface="Merriweather"/>
              <a:ea typeface="Merriweather"/>
              <a:cs typeface="Merriweather"/>
              <a:sym typeface="Merriweather"/>
            </a:endParaRPr>
          </a:p>
          <a:p>
            <a:pPr indent="-317500" lvl="1" marL="914400" rtl="0" algn="l">
              <a:lnSpc>
                <a:spcPct val="115000"/>
              </a:lnSpc>
              <a:spcBef>
                <a:spcPts val="100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What kind of ​</a:t>
            </a:r>
            <a:r>
              <a:rPr b="1" lang="en">
                <a:solidFill>
                  <a:schemeClr val="dk1"/>
                </a:solidFill>
                <a:latin typeface="Merriweather"/>
                <a:ea typeface="Merriweather"/>
                <a:cs typeface="Merriweather"/>
                <a:sym typeface="Merriweather"/>
              </a:rPr>
              <a:t>data​ </a:t>
            </a:r>
            <a:r>
              <a:rPr lang="en">
                <a:solidFill>
                  <a:schemeClr val="dk1"/>
                </a:solidFill>
                <a:latin typeface="Merriweather"/>
                <a:ea typeface="Merriweather"/>
                <a:cs typeface="Merriweather"/>
                <a:sym typeface="Merriweather"/>
              </a:rPr>
              <a:t>would each idea require? Can you reasonably acquire this data publicly? Where from? Rank your ideas in terms of data access. 							</a:t>
            </a:r>
            <a:endParaRPr>
              <a:solidFill>
                <a:schemeClr val="dk1"/>
              </a:solidFill>
              <a:latin typeface="Merriweather"/>
              <a:ea typeface="Merriweather"/>
              <a:cs typeface="Merriweather"/>
              <a:sym typeface="Merriweather"/>
            </a:endParaRPr>
          </a:p>
          <a:p>
            <a:pPr indent="-317500" lvl="1" marL="914400" rtl="0" algn="l">
              <a:lnSpc>
                <a:spcPct val="115000"/>
              </a:lnSpc>
              <a:spcBef>
                <a:spcPts val="100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Which ideas </a:t>
            </a:r>
            <a:r>
              <a:rPr b="1" lang="en">
                <a:solidFill>
                  <a:schemeClr val="dk1"/>
                </a:solidFill>
                <a:latin typeface="Merriweather"/>
                <a:ea typeface="Merriweather"/>
                <a:cs typeface="Merriweather"/>
                <a:sym typeface="Merriweather"/>
              </a:rPr>
              <a:t>interest​ </a:t>
            </a:r>
            <a:r>
              <a:rPr lang="en">
                <a:solidFill>
                  <a:schemeClr val="dk1"/>
                </a:solidFill>
                <a:latin typeface="Merriweather"/>
                <a:ea typeface="Merriweather"/>
                <a:cs typeface="Merriweather"/>
                <a:sym typeface="Merriweather"/>
              </a:rPr>
              <a:t>you most? Is it interesting because of the subject matter, the methodology, or something else? Rank your ideas in terms of personal interest.</a:t>
            </a:r>
            <a:endParaRPr>
              <a:solidFill>
                <a:schemeClr val="dk1"/>
              </a:solidFill>
              <a:latin typeface="Merriweather"/>
              <a:ea typeface="Merriweather"/>
              <a:cs typeface="Merriweather"/>
              <a:sym typeface="Merriweather"/>
            </a:endParaRPr>
          </a:p>
          <a:p>
            <a:pPr indent="-317500" lvl="1" marL="914400" rtl="0" algn="l">
              <a:lnSpc>
                <a:spcPct val="115000"/>
              </a:lnSpc>
              <a:spcBef>
                <a:spcPts val="120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What is the business/societal </a:t>
            </a:r>
            <a:r>
              <a:rPr b="1" lang="en">
                <a:solidFill>
                  <a:schemeClr val="dk1"/>
                </a:solidFill>
                <a:latin typeface="Merriweather"/>
                <a:ea typeface="Merriweather"/>
                <a:cs typeface="Merriweather"/>
                <a:sym typeface="Merriweather"/>
              </a:rPr>
              <a:t>value</a:t>
            </a:r>
            <a:r>
              <a:rPr lang="en">
                <a:solidFill>
                  <a:schemeClr val="dk1"/>
                </a:solidFill>
                <a:latin typeface="Merriweather"/>
                <a:ea typeface="Merriweather"/>
                <a:cs typeface="Merriweather"/>
                <a:sym typeface="Merriweather"/>
              </a:rPr>
              <a:t> of the project idea?  Can you clearly articulate who stands to benefit and how if your project is successful?</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 						</a:t>
            </a:r>
            <a:endParaRPr>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latin typeface="Merriweather"/>
                <a:ea typeface="Merriweather"/>
                <a:cs typeface="Merriweather"/>
                <a:sym typeface="Merriweather"/>
              </a:rPr>
              <a:t>						</a:t>
            </a:r>
            <a:endParaRPr sz="1200">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336325" y="301150"/>
            <a:ext cx="43662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Nunito Sans"/>
                <a:ea typeface="Nunito Sans"/>
                <a:cs typeface="Nunito Sans"/>
                <a:sym typeface="Nunito Sans"/>
              </a:rPr>
              <a:t>Capstone Brainstorming</a:t>
            </a:r>
            <a:endParaRPr b="1" sz="2400">
              <a:latin typeface="Nunito Sans"/>
              <a:ea typeface="Nunito Sans"/>
              <a:cs typeface="Nunito Sans"/>
              <a:sym typeface="Nunito Sans"/>
            </a:endParaRPr>
          </a:p>
        </p:txBody>
      </p:sp>
      <p:sp>
        <p:nvSpPr>
          <p:cNvPr id="78" name="Google Shape;78;p16"/>
          <p:cNvSpPr/>
          <p:nvPr/>
        </p:nvSpPr>
        <p:spPr>
          <a:xfrm>
            <a:off x="469854" y="980864"/>
            <a:ext cx="548700" cy="63900"/>
          </a:xfrm>
          <a:prstGeom prst="rect">
            <a:avLst/>
          </a:prstGeom>
          <a:solidFill>
            <a:srgbClr val="FFC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374600" y="1195950"/>
            <a:ext cx="40383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Avenir"/>
                <a:ea typeface="Avenir"/>
                <a:cs typeface="Avenir"/>
                <a:sym typeface="Avenir"/>
              </a:rPr>
              <a:t>Data Science Diploma Bootcamp</a:t>
            </a:r>
            <a:endParaRPr b="1" sz="1800">
              <a:solidFill>
                <a:schemeClr val="dk1"/>
              </a:solidFill>
              <a:latin typeface="Avenir"/>
              <a:ea typeface="Avenir"/>
              <a:cs typeface="Avenir"/>
              <a:sym typeface="Avenir"/>
            </a:endParaRPr>
          </a:p>
          <a:p>
            <a:pPr indent="0" lvl="0" marL="0" rtl="0" algn="l">
              <a:spcBef>
                <a:spcPts val="0"/>
              </a:spcBef>
              <a:spcAft>
                <a:spcPts val="0"/>
              </a:spcAft>
              <a:buNone/>
            </a:pPr>
            <a:r>
              <a:t/>
            </a:r>
            <a:endParaRPr b="1" sz="1800">
              <a:latin typeface="Avenir"/>
              <a:ea typeface="Avenir"/>
              <a:cs typeface="Avenir"/>
              <a:sym typeface="Avenir"/>
            </a:endParaRPr>
          </a:p>
        </p:txBody>
      </p:sp>
      <p:sp>
        <p:nvSpPr>
          <p:cNvPr id="80" name="Google Shape;80;p16"/>
          <p:cNvSpPr txBox="1"/>
          <p:nvPr/>
        </p:nvSpPr>
        <p:spPr>
          <a:xfrm>
            <a:off x="450625" y="2108592"/>
            <a:ext cx="31920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434343"/>
                </a:solidFill>
                <a:latin typeface="Nunito Sans"/>
                <a:ea typeface="Nunito Sans"/>
                <a:cs typeface="Nunito Sans"/>
                <a:sym typeface="Nunito Sans"/>
              </a:rPr>
              <a:t>Part 2: Idea Evaluation</a:t>
            </a:r>
            <a:endParaRPr b="1" sz="1700">
              <a:solidFill>
                <a:srgbClr val="434343"/>
              </a:solidFill>
              <a:latin typeface="Nunito Sans"/>
              <a:ea typeface="Nunito Sans"/>
              <a:cs typeface="Nunito Sans"/>
              <a:sym typeface="Nunito Sans"/>
            </a:endParaRPr>
          </a:p>
        </p:txBody>
      </p:sp>
      <p:sp>
        <p:nvSpPr>
          <p:cNvPr id="81" name="Google Shape;81;p16"/>
          <p:cNvSpPr txBox="1"/>
          <p:nvPr/>
        </p:nvSpPr>
        <p:spPr>
          <a:xfrm>
            <a:off x="401450" y="2633025"/>
            <a:ext cx="7168800" cy="60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latin typeface="Merriweather"/>
                <a:ea typeface="Merriweather"/>
                <a:cs typeface="Merriweather"/>
                <a:sym typeface="Merriweather"/>
              </a:rPr>
              <a:t>With each idea ranked across 4 categories, build out a table that looks like this:</a:t>
            </a:r>
            <a:br>
              <a:rPr lang="en">
                <a:solidFill>
                  <a:schemeClr val="dk1"/>
                </a:solidFill>
                <a:latin typeface="Merriweather"/>
                <a:ea typeface="Merriweather"/>
                <a:cs typeface="Merriweather"/>
                <a:sym typeface="Merriweather"/>
              </a:rPr>
            </a:br>
            <a:r>
              <a:rPr lang="en">
                <a:solidFill>
                  <a:schemeClr val="dk1"/>
                </a:solidFill>
                <a:latin typeface="Merriweather"/>
                <a:ea typeface="Merriweather"/>
                <a:cs typeface="Merriweather"/>
                <a:sym typeface="Merriweather"/>
              </a:rPr>
              <a:t> 						</a:t>
            </a:r>
            <a:endParaRPr>
              <a:solidFill>
                <a:schemeClr val="dk1"/>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latin typeface="Merriweather"/>
                <a:ea typeface="Merriweather"/>
                <a:cs typeface="Merriweather"/>
                <a:sym typeface="Merriweather"/>
              </a:rPr>
              <a:t>						</a:t>
            </a:r>
            <a:endParaRPr sz="1200">
              <a:latin typeface="Nunito Sans"/>
              <a:ea typeface="Nunito Sans"/>
              <a:cs typeface="Nunito Sans"/>
              <a:sym typeface="Nunito Sans"/>
            </a:endParaRPr>
          </a:p>
        </p:txBody>
      </p:sp>
      <p:graphicFrame>
        <p:nvGraphicFramePr>
          <p:cNvPr id="82" name="Google Shape;82;p16"/>
          <p:cNvGraphicFramePr/>
          <p:nvPr/>
        </p:nvGraphicFramePr>
        <p:xfrm>
          <a:off x="469850" y="3691955"/>
          <a:ext cx="3000000" cy="3000000"/>
        </p:xfrm>
        <a:graphic>
          <a:graphicData uri="http://schemas.openxmlformats.org/drawingml/2006/table">
            <a:tbl>
              <a:tblPr>
                <a:noFill/>
                <a:tableStyleId>{EC74EBEF-B3FD-4867-B3B2-4972739D364F}</a:tableStyleId>
              </a:tblPr>
              <a:tblGrid>
                <a:gridCol w="1049225"/>
                <a:gridCol w="1460500"/>
                <a:gridCol w="1328100"/>
                <a:gridCol w="1425725"/>
                <a:gridCol w="1245075"/>
              </a:tblGrid>
              <a:tr h="613725">
                <a:tc>
                  <a:txBody>
                    <a:bodyPr/>
                    <a:lstStyle/>
                    <a:p>
                      <a:pPr indent="0" lvl="0" marL="0" rtl="0" algn="l">
                        <a:spcBef>
                          <a:spcPts val="0"/>
                        </a:spcBef>
                        <a:spcAft>
                          <a:spcPts val="0"/>
                        </a:spcAft>
                        <a:buNone/>
                      </a:pPr>
                      <a:r>
                        <a:rPr b="1" lang="en">
                          <a:latin typeface="Merriweather"/>
                          <a:ea typeface="Merriweather"/>
                          <a:cs typeface="Merriweather"/>
                          <a:sym typeface="Merriweather"/>
                        </a:rPr>
                        <a:t>Idea</a:t>
                      </a:r>
                      <a:endParaRPr b="1">
                        <a:latin typeface="Merriweather"/>
                        <a:ea typeface="Merriweather"/>
                        <a:cs typeface="Merriweather"/>
                        <a:sym typeface="Merriweather"/>
                      </a:endParaRPr>
                    </a:p>
                  </a:txBody>
                  <a:tcPr marT="91425" marB="91425" marR="91425" marL="91425">
                    <a:solidFill>
                      <a:schemeClr val="lt2"/>
                    </a:solidFill>
                  </a:tcPr>
                </a:tc>
                <a:tc>
                  <a:txBody>
                    <a:bodyPr/>
                    <a:lstStyle/>
                    <a:p>
                      <a:pPr indent="0" lvl="0" marL="0" rtl="0" algn="l">
                        <a:spcBef>
                          <a:spcPts val="0"/>
                        </a:spcBef>
                        <a:spcAft>
                          <a:spcPts val="0"/>
                        </a:spcAft>
                        <a:buNone/>
                      </a:pPr>
                      <a:r>
                        <a:rPr b="1" lang="en">
                          <a:latin typeface="Merriweather"/>
                          <a:ea typeface="Merriweather"/>
                          <a:cs typeface="Merriweather"/>
                          <a:sym typeface="Merriweather"/>
                        </a:rPr>
                        <a:t>Concept Rank</a:t>
                      </a:r>
                      <a:endParaRPr b="1">
                        <a:latin typeface="Merriweather"/>
                        <a:ea typeface="Merriweather"/>
                        <a:cs typeface="Merriweather"/>
                        <a:sym typeface="Merriweather"/>
                      </a:endParaRPr>
                    </a:p>
                  </a:txBody>
                  <a:tcPr marT="91425" marB="91425" marR="91425" marL="91425">
                    <a:solidFill>
                      <a:schemeClr val="lt2"/>
                    </a:solidFill>
                  </a:tcPr>
                </a:tc>
                <a:tc>
                  <a:txBody>
                    <a:bodyPr/>
                    <a:lstStyle/>
                    <a:p>
                      <a:pPr indent="0" lvl="0" marL="0" rtl="0" algn="l">
                        <a:spcBef>
                          <a:spcPts val="0"/>
                        </a:spcBef>
                        <a:spcAft>
                          <a:spcPts val="0"/>
                        </a:spcAft>
                        <a:buNone/>
                      </a:pPr>
                      <a:r>
                        <a:rPr b="1" lang="en">
                          <a:latin typeface="Merriweather"/>
                          <a:ea typeface="Merriweather"/>
                          <a:cs typeface="Merriweather"/>
                          <a:sym typeface="Merriweather"/>
                        </a:rPr>
                        <a:t>Data Access</a:t>
                      </a:r>
                      <a:endParaRPr b="1">
                        <a:latin typeface="Merriweather"/>
                        <a:ea typeface="Merriweather"/>
                        <a:cs typeface="Merriweather"/>
                        <a:sym typeface="Merriweather"/>
                      </a:endParaRPr>
                    </a:p>
                  </a:txBody>
                  <a:tcPr marT="91425" marB="91425" marR="91425" marL="91425">
                    <a:solidFill>
                      <a:schemeClr val="lt2"/>
                    </a:solidFill>
                  </a:tcPr>
                </a:tc>
                <a:tc>
                  <a:txBody>
                    <a:bodyPr/>
                    <a:lstStyle/>
                    <a:p>
                      <a:pPr indent="0" lvl="0" marL="0" rtl="0" algn="l">
                        <a:spcBef>
                          <a:spcPts val="0"/>
                        </a:spcBef>
                        <a:spcAft>
                          <a:spcPts val="0"/>
                        </a:spcAft>
                        <a:buNone/>
                      </a:pPr>
                      <a:r>
                        <a:rPr b="1" lang="en">
                          <a:latin typeface="Merriweather"/>
                          <a:ea typeface="Merriweather"/>
                          <a:cs typeface="Merriweather"/>
                          <a:sym typeface="Merriweather"/>
                        </a:rPr>
                        <a:t>Interest Rank</a:t>
                      </a:r>
                      <a:endParaRPr b="1">
                        <a:latin typeface="Merriweather"/>
                        <a:ea typeface="Merriweather"/>
                        <a:cs typeface="Merriweather"/>
                        <a:sym typeface="Merriweather"/>
                      </a:endParaRPr>
                    </a:p>
                  </a:txBody>
                  <a:tcPr marT="91425" marB="91425" marR="91425" marL="91425">
                    <a:solidFill>
                      <a:schemeClr val="lt2"/>
                    </a:solidFill>
                  </a:tcPr>
                </a:tc>
                <a:tc>
                  <a:txBody>
                    <a:bodyPr/>
                    <a:lstStyle/>
                    <a:p>
                      <a:pPr indent="0" lvl="0" marL="0" rtl="0" algn="l">
                        <a:spcBef>
                          <a:spcPts val="0"/>
                        </a:spcBef>
                        <a:spcAft>
                          <a:spcPts val="0"/>
                        </a:spcAft>
                        <a:buNone/>
                      </a:pPr>
                      <a:r>
                        <a:rPr b="1" lang="en">
                          <a:latin typeface="Merriweather"/>
                          <a:ea typeface="Merriweather"/>
                          <a:cs typeface="Merriweather"/>
                          <a:sym typeface="Merriweather"/>
                        </a:rPr>
                        <a:t>Value Rank</a:t>
                      </a:r>
                      <a:endParaRPr b="1">
                        <a:latin typeface="Merriweather"/>
                        <a:ea typeface="Merriweather"/>
                        <a:cs typeface="Merriweather"/>
                        <a:sym typeface="Merriweather"/>
                      </a:endParaRPr>
                    </a:p>
                  </a:txBody>
                  <a:tcPr marT="91425" marB="91425" marR="91425" marL="91425">
                    <a:solidFill>
                      <a:schemeClr val="lt2"/>
                    </a:solidFill>
                  </a:tcPr>
                </a:tc>
              </a:tr>
              <a:tr h="398900">
                <a:tc>
                  <a:txBody>
                    <a:bodyPr/>
                    <a:lstStyle/>
                    <a:p>
                      <a:pPr indent="0" lvl="0" marL="0" rtl="0" algn="l">
                        <a:spcBef>
                          <a:spcPts val="0"/>
                        </a:spcBef>
                        <a:spcAft>
                          <a:spcPts val="0"/>
                        </a:spcAft>
                        <a:buNone/>
                      </a:pPr>
                      <a:r>
                        <a:rPr lang="en">
                          <a:latin typeface="Merriweather"/>
                          <a:ea typeface="Merriweather"/>
                          <a:cs typeface="Merriweather"/>
                          <a:sym typeface="Merriweather"/>
                        </a:rPr>
                        <a:t>Idea #1</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r>
              <a:tr h="398900">
                <a:tc>
                  <a:txBody>
                    <a:bodyPr/>
                    <a:lstStyle/>
                    <a:p>
                      <a:pPr indent="0" lvl="0" marL="0" rtl="0" algn="l">
                        <a:spcBef>
                          <a:spcPts val="0"/>
                        </a:spcBef>
                        <a:spcAft>
                          <a:spcPts val="0"/>
                        </a:spcAft>
                        <a:buNone/>
                      </a:pPr>
                      <a:r>
                        <a:rPr lang="en">
                          <a:latin typeface="Merriweather"/>
                          <a:ea typeface="Merriweather"/>
                          <a:cs typeface="Merriweather"/>
                          <a:sym typeface="Merriweather"/>
                        </a:rPr>
                        <a:t>Idea #2</a:t>
                      </a:r>
                      <a:endParaRPr>
                        <a:latin typeface="Merriweather"/>
                        <a:ea typeface="Merriweather"/>
                        <a:cs typeface="Merriweather"/>
                        <a:sym typeface="Merriweathe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solidFill>
                      <a:srgbClr val="F3F3F3"/>
                    </a:solidFill>
                  </a:tcPr>
                </a:tc>
              </a:tr>
              <a:tr h="398900">
                <a:tc>
                  <a:txBody>
                    <a:bodyPr/>
                    <a:lstStyle/>
                    <a:p>
                      <a:pPr indent="0" lvl="0" marL="0" rtl="0" algn="l">
                        <a:spcBef>
                          <a:spcPts val="0"/>
                        </a:spcBef>
                        <a:spcAft>
                          <a:spcPts val="0"/>
                        </a:spcAft>
                        <a:buNone/>
                      </a:pPr>
                      <a:r>
                        <a:rPr lang="en">
                          <a:latin typeface="Merriweather"/>
                          <a:ea typeface="Merriweather"/>
                          <a:cs typeface="Merriweather"/>
                          <a:sym typeface="Merriweather"/>
                        </a:rPr>
                        <a:t>Idea #3</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