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9" r:id="rId14"/>
    <p:sldId id="268" r:id="rId15"/>
    <p:sldId id="270" r:id="rId16"/>
    <p:sldId id="271" r:id="rId17"/>
    <p:sldId id="272" r:id="rId18"/>
    <p:sldId id="273" r:id="rId19"/>
    <p:sldId id="274" r:id="rId20"/>
    <p:sldId id="277" r:id="rId21"/>
    <p:sldId id="275" r:id="rId22"/>
    <p:sldId id="276" r:id="rId23"/>
    <p:sldId id="278" r:id="rId24"/>
    <p:sldId id="279" r:id="rId25"/>
    <p:sldId id="280" r:id="rId26"/>
    <p:sldId id="283" r:id="rId27"/>
    <p:sldId id="281" r:id="rId28"/>
    <p:sldId id="282" r:id="rId29"/>
    <p:sldId id="284"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41" d="100"/>
          <a:sy n="41" d="100"/>
        </p:scale>
        <p:origin x="808" y="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A5C6764D-11E9-47DB-B653-47FBD7AE64F9}" type="datetimeFigureOut">
              <a:rPr lang="en-IN" smtClean="0"/>
              <a:t>26-03-2020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4A43F81-A70C-410B-9CF7-B3D15D315556}" type="slidenum">
              <a:rPr lang="en-IN" smtClean="0"/>
              <a:t>‹#›</a:t>
            </a:fld>
            <a:endParaRPr lang="en-IN"/>
          </a:p>
        </p:txBody>
      </p:sp>
    </p:spTree>
    <p:extLst>
      <p:ext uri="{BB962C8B-B14F-4D97-AF65-F5344CB8AC3E}">
        <p14:creationId xmlns:p14="http://schemas.microsoft.com/office/powerpoint/2010/main" val="38995707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5C6764D-11E9-47DB-B653-47FBD7AE64F9}" type="datetimeFigureOut">
              <a:rPr lang="en-IN" smtClean="0"/>
              <a:t>26-03-2020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4A43F81-A70C-410B-9CF7-B3D15D315556}" type="slidenum">
              <a:rPr lang="en-IN" smtClean="0"/>
              <a:t>‹#›</a:t>
            </a:fld>
            <a:endParaRPr lang="en-IN"/>
          </a:p>
        </p:txBody>
      </p:sp>
    </p:spTree>
    <p:extLst>
      <p:ext uri="{BB962C8B-B14F-4D97-AF65-F5344CB8AC3E}">
        <p14:creationId xmlns:p14="http://schemas.microsoft.com/office/powerpoint/2010/main" val="28075526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5C6764D-11E9-47DB-B653-47FBD7AE64F9}" type="datetimeFigureOut">
              <a:rPr lang="en-IN" smtClean="0"/>
              <a:t>26-03-2020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4A43F81-A70C-410B-9CF7-B3D15D315556}" type="slidenum">
              <a:rPr lang="en-IN" smtClean="0"/>
              <a:t>‹#›</a:t>
            </a:fld>
            <a:endParaRPr lang="en-IN"/>
          </a:p>
        </p:txBody>
      </p:sp>
    </p:spTree>
    <p:extLst>
      <p:ext uri="{BB962C8B-B14F-4D97-AF65-F5344CB8AC3E}">
        <p14:creationId xmlns:p14="http://schemas.microsoft.com/office/powerpoint/2010/main" val="17614789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5C6764D-11E9-47DB-B653-47FBD7AE64F9}" type="datetimeFigureOut">
              <a:rPr lang="en-IN" smtClean="0"/>
              <a:t>26-03-2020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4A43F81-A70C-410B-9CF7-B3D15D315556}" type="slidenum">
              <a:rPr lang="en-IN" smtClean="0"/>
              <a:t>‹#›</a:t>
            </a:fld>
            <a:endParaRPr lang="en-IN"/>
          </a:p>
        </p:txBody>
      </p:sp>
    </p:spTree>
    <p:extLst>
      <p:ext uri="{BB962C8B-B14F-4D97-AF65-F5344CB8AC3E}">
        <p14:creationId xmlns:p14="http://schemas.microsoft.com/office/powerpoint/2010/main" val="29504159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5C6764D-11E9-47DB-B653-47FBD7AE64F9}" type="datetimeFigureOut">
              <a:rPr lang="en-IN" smtClean="0"/>
              <a:t>26-03-2020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4A43F81-A70C-410B-9CF7-B3D15D315556}" type="slidenum">
              <a:rPr lang="en-IN" smtClean="0"/>
              <a:t>‹#›</a:t>
            </a:fld>
            <a:endParaRPr lang="en-IN"/>
          </a:p>
        </p:txBody>
      </p:sp>
    </p:spTree>
    <p:extLst>
      <p:ext uri="{BB962C8B-B14F-4D97-AF65-F5344CB8AC3E}">
        <p14:creationId xmlns:p14="http://schemas.microsoft.com/office/powerpoint/2010/main" val="18336404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A5C6764D-11E9-47DB-B653-47FBD7AE64F9}" type="datetimeFigureOut">
              <a:rPr lang="en-IN" smtClean="0"/>
              <a:t>26-03-2020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4A43F81-A70C-410B-9CF7-B3D15D315556}" type="slidenum">
              <a:rPr lang="en-IN" smtClean="0"/>
              <a:t>‹#›</a:t>
            </a:fld>
            <a:endParaRPr lang="en-IN"/>
          </a:p>
        </p:txBody>
      </p:sp>
    </p:spTree>
    <p:extLst>
      <p:ext uri="{BB962C8B-B14F-4D97-AF65-F5344CB8AC3E}">
        <p14:creationId xmlns:p14="http://schemas.microsoft.com/office/powerpoint/2010/main" val="25458102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A5C6764D-11E9-47DB-B653-47FBD7AE64F9}" type="datetimeFigureOut">
              <a:rPr lang="en-IN" smtClean="0"/>
              <a:t>26-03-2020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4A43F81-A70C-410B-9CF7-B3D15D315556}" type="slidenum">
              <a:rPr lang="en-IN" smtClean="0"/>
              <a:t>‹#›</a:t>
            </a:fld>
            <a:endParaRPr lang="en-IN"/>
          </a:p>
        </p:txBody>
      </p:sp>
    </p:spTree>
    <p:extLst>
      <p:ext uri="{BB962C8B-B14F-4D97-AF65-F5344CB8AC3E}">
        <p14:creationId xmlns:p14="http://schemas.microsoft.com/office/powerpoint/2010/main" val="11758328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A5C6764D-11E9-47DB-B653-47FBD7AE64F9}" type="datetimeFigureOut">
              <a:rPr lang="en-IN" smtClean="0"/>
              <a:t>26-03-2020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4A43F81-A70C-410B-9CF7-B3D15D315556}" type="slidenum">
              <a:rPr lang="en-IN" smtClean="0"/>
              <a:t>‹#›</a:t>
            </a:fld>
            <a:endParaRPr lang="en-IN"/>
          </a:p>
        </p:txBody>
      </p:sp>
    </p:spTree>
    <p:extLst>
      <p:ext uri="{BB962C8B-B14F-4D97-AF65-F5344CB8AC3E}">
        <p14:creationId xmlns:p14="http://schemas.microsoft.com/office/powerpoint/2010/main" val="22689600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C6764D-11E9-47DB-B653-47FBD7AE64F9}" type="datetimeFigureOut">
              <a:rPr lang="en-IN" smtClean="0"/>
              <a:t>26-03-2020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4A43F81-A70C-410B-9CF7-B3D15D315556}" type="slidenum">
              <a:rPr lang="en-IN" smtClean="0"/>
              <a:t>‹#›</a:t>
            </a:fld>
            <a:endParaRPr lang="en-IN"/>
          </a:p>
        </p:txBody>
      </p:sp>
    </p:spTree>
    <p:extLst>
      <p:ext uri="{BB962C8B-B14F-4D97-AF65-F5344CB8AC3E}">
        <p14:creationId xmlns:p14="http://schemas.microsoft.com/office/powerpoint/2010/main" val="24986371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5C6764D-11E9-47DB-B653-47FBD7AE64F9}" type="datetimeFigureOut">
              <a:rPr lang="en-IN" smtClean="0"/>
              <a:t>26-03-2020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4A43F81-A70C-410B-9CF7-B3D15D315556}" type="slidenum">
              <a:rPr lang="en-IN" smtClean="0"/>
              <a:t>‹#›</a:t>
            </a:fld>
            <a:endParaRPr lang="en-IN"/>
          </a:p>
        </p:txBody>
      </p:sp>
    </p:spTree>
    <p:extLst>
      <p:ext uri="{BB962C8B-B14F-4D97-AF65-F5344CB8AC3E}">
        <p14:creationId xmlns:p14="http://schemas.microsoft.com/office/powerpoint/2010/main" val="903578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5C6764D-11E9-47DB-B653-47FBD7AE64F9}" type="datetimeFigureOut">
              <a:rPr lang="en-IN" smtClean="0"/>
              <a:t>26-03-2020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4A43F81-A70C-410B-9CF7-B3D15D315556}" type="slidenum">
              <a:rPr lang="en-IN" smtClean="0"/>
              <a:t>‹#›</a:t>
            </a:fld>
            <a:endParaRPr lang="en-IN"/>
          </a:p>
        </p:txBody>
      </p:sp>
    </p:spTree>
    <p:extLst>
      <p:ext uri="{BB962C8B-B14F-4D97-AF65-F5344CB8AC3E}">
        <p14:creationId xmlns:p14="http://schemas.microsoft.com/office/powerpoint/2010/main" val="28823191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5C6764D-11E9-47DB-B653-47FBD7AE64F9}" type="datetimeFigureOut">
              <a:rPr lang="en-IN" smtClean="0"/>
              <a:t>26-03-2020</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4A43F81-A70C-410B-9CF7-B3D15D315556}" type="slidenum">
              <a:rPr lang="en-IN" smtClean="0"/>
              <a:t>‹#›</a:t>
            </a:fld>
            <a:endParaRPr lang="en-IN"/>
          </a:p>
        </p:txBody>
      </p:sp>
    </p:spTree>
    <p:extLst>
      <p:ext uri="{BB962C8B-B14F-4D97-AF65-F5344CB8AC3E}">
        <p14:creationId xmlns:p14="http://schemas.microsoft.com/office/powerpoint/2010/main" val="10489371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ANGULAR7</a:t>
            </a:r>
            <a:br>
              <a:rPr lang="en-IN" dirty="0" smtClean="0"/>
            </a:br>
            <a:r>
              <a:rPr lang="en-IN" dirty="0" smtClean="0"/>
              <a:t>FEATURES      </a:t>
            </a:r>
            <a:endParaRPr lang="en-IN" dirty="0"/>
          </a:p>
        </p:txBody>
      </p:sp>
      <p:sp>
        <p:nvSpPr>
          <p:cNvPr id="3" name="Subtitle 2"/>
          <p:cNvSpPr>
            <a:spLocks noGrp="1"/>
          </p:cNvSpPr>
          <p:nvPr>
            <p:ph type="subTitle" idx="1"/>
          </p:nvPr>
        </p:nvSpPr>
        <p:spPr/>
        <p:txBody>
          <a:bodyPr/>
          <a:lstStyle/>
          <a:p>
            <a:r>
              <a:rPr lang="en-IN" dirty="0" smtClean="0"/>
              <a:t>                                   						 KVSREERAM</a:t>
            </a:r>
          </a:p>
          <a:p>
            <a:r>
              <a:rPr lang="en-IN" dirty="0"/>
              <a:t> </a:t>
            </a:r>
            <a:r>
              <a:rPr lang="en-IN" dirty="0" smtClean="0"/>
              <a:t>                                        </a:t>
            </a:r>
            <a:r>
              <a:rPr lang="en-IN" dirty="0" smtClean="0"/>
              <a:t>                                </a:t>
            </a:r>
            <a:endParaRPr lang="en-IN" dirty="0"/>
          </a:p>
        </p:txBody>
      </p:sp>
    </p:spTree>
    <p:extLst>
      <p:ext uri="{BB962C8B-B14F-4D97-AF65-F5344CB8AC3E}">
        <p14:creationId xmlns:p14="http://schemas.microsoft.com/office/powerpoint/2010/main" val="327349826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6. </a:t>
            </a:r>
            <a:r>
              <a:rPr lang="en-IN" dirty="0"/>
              <a:t>Angular Do-Bootstrap</a:t>
            </a:r>
            <a:br>
              <a:rPr lang="en-IN" dirty="0"/>
            </a:br>
            <a:endParaRPr lang="en-IN" dirty="0"/>
          </a:p>
        </p:txBody>
      </p:sp>
      <p:sp>
        <p:nvSpPr>
          <p:cNvPr id="3" name="Content Placeholder 2"/>
          <p:cNvSpPr>
            <a:spLocks noGrp="1"/>
          </p:cNvSpPr>
          <p:nvPr>
            <p:ph idx="1"/>
          </p:nvPr>
        </p:nvSpPr>
        <p:spPr/>
        <p:txBody>
          <a:bodyPr/>
          <a:lstStyle/>
          <a:p>
            <a:r>
              <a:rPr lang="en-IN" dirty="0"/>
              <a:t>It uses to bootstrap those modules which require bootstrap of components. Angular 7 offers interface (</a:t>
            </a:r>
            <a:r>
              <a:rPr lang="en-IN" dirty="0" err="1"/>
              <a:t>DoBootstrap</a:t>
            </a:r>
            <a:r>
              <a:rPr lang="en-IN" dirty="0"/>
              <a:t>) and new life-cycle hoop (</a:t>
            </a:r>
            <a:r>
              <a:rPr lang="en-IN" dirty="0" err="1"/>
              <a:t>ngDoBootstrap</a:t>
            </a:r>
            <a:r>
              <a:rPr lang="en-IN" dirty="0"/>
              <a:t>).</a:t>
            </a:r>
          </a:p>
        </p:txBody>
      </p:sp>
    </p:spTree>
    <p:extLst>
      <p:ext uri="{BB962C8B-B14F-4D97-AF65-F5344CB8AC3E}">
        <p14:creationId xmlns:p14="http://schemas.microsoft.com/office/powerpoint/2010/main" val="291383846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7</a:t>
            </a:r>
            <a:r>
              <a:rPr lang="en-IN" dirty="0" smtClean="0"/>
              <a:t>. Better Error Handling</a:t>
            </a:r>
            <a:br>
              <a:rPr lang="en-IN" dirty="0" smtClean="0"/>
            </a:br>
            <a:endParaRPr lang="en-IN" dirty="0"/>
          </a:p>
        </p:txBody>
      </p:sp>
      <p:sp>
        <p:nvSpPr>
          <p:cNvPr id="3" name="Content Placeholder 2"/>
          <p:cNvSpPr>
            <a:spLocks noGrp="1"/>
          </p:cNvSpPr>
          <p:nvPr>
            <p:ph idx="1"/>
          </p:nvPr>
        </p:nvSpPr>
        <p:spPr/>
        <p:txBody>
          <a:bodyPr/>
          <a:lstStyle/>
          <a:p>
            <a:pPr fontAlgn="base"/>
            <a:r>
              <a:rPr lang="en-IN" dirty="0" smtClean="0"/>
              <a:t>Angular </a:t>
            </a:r>
            <a:r>
              <a:rPr lang="en-IN" dirty="0"/>
              <a:t>7 improves error handling in an angular application. @Output in angular7.0 has an improved error handling feature.</a:t>
            </a:r>
          </a:p>
          <a:p>
            <a:endParaRPr lang="en-IN" dirty="0"/>
          </a:p>
        </p:txBody>
      </p:sp>
    </p:spTree>
    <p:extLst>
      <p:ext uri="{BB962C8B-B14F-4D97-AF65-F5344CB8AC3E}">
        <p14:creationId xmlns:p14="http://schemas.microsoft.com/office/powerpoint/2010/main" val="34168921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10. Native Script</a:t>
            </a:r>
            <a:br>
              <a:rPr lang="en-IN" dirty="0" smtClean="0"/>
            </a:br>
            <a:endParaRPr lang="en-IN" dirty="0"/>
          </a:p>
        </p:txBody>
      </p:sp>
      <p:sp>
        <p:nvSpPr>
          <p:cNvPr id="3" name="Content Placeholder 2"/>
          <p:cNvSpPr>
            <a:spLocks noGrp="1"/>
          </p:cNvSpPr>
          <p:nvPr>
            <p:ph idx="1"/>
          </p:nvPr>
        </p:nvSpPr>
        <p:spPr/>
        <p:txBody>
          <a:bodyPr/>
          <a:lstStyle/>
          <a:p>
            <a:pPr fontAlgn="base"/>
            <a:r>
              <a:rPr lang="en-IN" dirty="0" smtClean="0"/>
              <a:t>Before </a:t>
            </a:r>
            <a:r>
              <a:rPr lang="en-IN" dirty="0"/>
              <a:t>Angular 7 developers have to create separate projects for mobile and web version of the application but Now through a single project, users can build a web and mobile app too. A native script schematics collection provide this functionality. The codes for the web and mobile apps will maintain in such a way that the shareable part keep at one place and non-shareable ones can create separately but in a single project.</a:t>
            </a:r>
          </a:p>
          <a:p>
            <a:endParaRPr lang="en-IN" dirty="0"/>
          </a:p>
        </p:txBody>
      </p:sp>
    </p:spTree>
    <p:extLst>
      <p:ext uri="{BB962C8B-B14F-4D97-AF65-F5344CB8AC3E}">
        <p14:creationId xmlns:p14="http://schemas.microsoft.com/office/powerpoint/2010/main" val="153731430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GUARD</a:t>
            </a:r>
            <a:endParaRPr lang="en-IN" dirty="0"/>
          </a:p>
        </p:txBody>
      </p:sp>
      <p:sp>
        <p:nvSpPr>
          <p:cNvPr id="3" name="Content Placeholder 2"/>
          <p:cNvSpPr>
            <a:spLocks noGrp="1"/>
          </p:cNvSpPr>
          <p:nvPr>
            <p:ph idx="1"/>
          </p:nvPr>
        </p:nvSpPr>
        <p:spPr/>
        <p:txBody>
          <a:bodyPr/>
          <a:lstStyle/>
          <a:p>
            <a:r>
              <a:rPr lang="en-IN" dirty="0" smtClean="0"/>
              <a:t>Guards are implemented as services that need to be provided so we typically create them as @Injectable classes.</a:t>
            </a:r>
          </a:p>
          <a:p>
            <a:endParaRPr lang="en-IN" dirty="0" smtClean="0"/>
          </a:p>
          <a:p>
            <a:r>
              <a:rPr lang="en-IN" dirty="0" smtClean="0"/>
              <a:t>Guards return either true if the user can access a route or false if they can’t.</a:t>
            </a:r>
          </a:p>
          <a:p>
            <a:endParaRPr lang="en-IN" dirty="0" smtClean="0"/>
          </a:p>
          <a:p>
            <a:r>
              <a:rPr lang="en-IN" dirty="0" smtClean="0"/>
              <a:t>They can also return an Observable or Promise that later on resolves to a </a:t>
            </a:r>
            <a:r>
              <a:rPr lang="en-IN" dirty="0" err="1" smtClean="0"/>
              <a:t>boolean</a:t>
            </a:r>
            <a:r>
              <a:rPr lang="en-IN" dirty="0" smtClean="0"/>
              <a:t> in case the guard can’t answer</a:t>
            </a:r>
            <a:endParaRPr lang="en-IN" dirty="0"/>
          </a:p>
        </p:txBody>
      </p:sp>
    </p:spTree>
    <p:extLst>
      <p:ext uri="{BB962C8B-B14F-4D97-AF65-F5344CB8AC3E}">
        <p14:creationId xmlns:p14="http://schemas.microsoft.com/office/powerpoint/2010/main" val="167941628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GUARDS IN ANGULAR 7</a:t>
            </a:r>
            <a:endParaRPr lang="en-IN" dirty="0"/>
          </a:p>
        </p:txBody>
      </p:sp>
      <p:sp>
        <p:nvSpPr>
          <p:cNvPr id="4" name="Rectangle 1"/>
          <p:cNvSpPr>
            <a:spLocks noGrp="1" noChangeArrowheads="1"/>
          </p:cNvSpPr>
          <p:nvPr>
            <p:ph idx="1"/>
          </p:nvPr>
        </p:nvSpPr>
        <p:spPr bwMode="auto">
          <a:xfrm>
            <a:off x="838200" y="2009953"/>
            <a:ext cx="10270066" cy="268529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91440" bIns="19044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indent="0">
              <a:lnSpc>
                <a:spcPct val="100000"/>
              </a:lnSpc>
              <a:buNone/>
            </a:pPr>
            <a:r>
              <a:rPr kumimoji="0" lang="en-US" sz="1800" b="0" i="0" u="none" strike="noStrike" cap="none" normalizeH="0" baseline="0" dirty="0" smtClean="0">
                <a:ln>
                  <a:noFill/>
                </a:ln>
                <a:solidFill>
                  <a:srgbClr val="333333"/>
                </a:solidFill>
                <a:effectLst/>
                <a:latin typeface="Lato"/>
              </a:rPr>
              <a:t>.</a:t>
            </a:r>
            <a:r>
              <a:rPr lang="en-IN" sz="1800" dirty="0" smtClean="0"/>
              <a:t>There </a:t>
            </a:r>
            <a:r>
              <a:rPr lang="en-IN" sz="1800" dirty="0"/>
              <a:t>are four different types of Guards:</a:t>
            </a:r>
          </a:p>
          <a:p>
            <a:pPr marL="0" indent="0">
              <a:lnSpc>
                <a:spcPct val="100000"/>
              </a:lnSpc>
              <a:buNone/>
            </a:pPr>
            <a:r>
              <a:rPr lang="en-IN" sz="1800" dirty="0" smtClean="0"/>
              <a:t> </a:t>
            </a:r>
            <a:r>
              <a:rPr lang="en-IN" sz="1800" dirty="0" err="1" smtClean="0"/>
              <a:t>CanActivate</a:t>
            </a:r>
            <a:endParaRPr lang="en-IN" sz="1800" dirty="0"/>
          </a:p>
          <a:p>
            <a:pPr marL="0" indent="0">
              <a:lnSpc>
                <a:spcPct val="100000"/>
              </a:lnSpc>
              <a:buNone/>
            </a:pPr>
            <a:r>
              <a:rPr lang="en-IN" sz="1800" dirty="0"/>
              <a:t>Checks to see if a user can visit a route.</a:t>
            </a:r>
          </a:p>
          <a:p>
            <a:pPr marL="0" indent="0">
              <a:lnSpc>
                <a:spcPct val="100000"/>
              </a:lnSpc>
              <a:buNone/>
            </a:pPr>
            <a:r>
              <a:rPr lang="en-IN" sz="1800" dirty="0" smtClean="0"/>
              <a:t> </a:t>
            </a:r>
            <a:r>
              <a:rPr lang="en-IN" sz="1800" dirty="0" err="1" smtClean="0"/>
              <a:t>CanActivateChild</a:t>
            </a:r>
            <a:endParaRPr lang="en-IN" sz="1800" dirty="0"/>
          </a:p>
          <a:p>
            <a:pPr marL="0" indent="0">
              <a:lnSpc>
                <a:spcPct val="100000"/>
              </a:lnSpc>
              <a:buNone/>
            </a:pPr>
            <a:r>
              <a:rPr lang="en-IN" sz="1800" dirty="0"/>
              <a:t>Checks to see if a user can visit a routes children.</a:t>
            </a:r>
          </a:p>
          <a:p>
            <a:pPr marL="0" indent="0">
              <a:lnSpc>
                <a:spcPct val="100000"/>
              </a:lnSpc>
              <a:buNone/>
            </a:pPr>
            <a:r>
              <a:rPr lang="en-IN" sz="1800" dirty="0" smtClean="0"/>
              <a:t> </a:t>
            </a:r>
            <a:r>
              <a:rPr lang="en-IN" sz="1800" dirty="0" err="1" smtClean="0"/>
              <a:t>CanDeactivate</a:t>
            </a:r>
            <a:endParaRPr lang="en-IN" sz="1800" dirty="0"/>
          </a:p>
          <a:p>
            <a:pPr marL="0" indent="0">
              <a:lnSpc>
                <a:spcPct val="100000"/>
              </a:lnSpc>
              <a:buNone/>
            </a:pPr>
            <a:r>
              <a:rPr lang="en-IN" sz="1800" dirty="0"/>
              <a:t>Checks to see if a user can exit a route.</a:t>
            </a:r>
          </a:p>
          <a:p>
            <a:pPr marL="0" indent="0">
              <a:lnSpc>
                <a:spcPct val="100000"/>
              </a:lnSpc>
              <a:buNone/>
            </a:pPr>
            <a:r>
              <a:rPr lang="en-IN" sz="1800" dirty="0" smtClean="0"/>
              <a:t> Resolve</a:t>
            </a:r>
            <a:endParaRPr lang="en-IN" sz="1800" dirty="0"/>
          </a:p>
          <a:p>
            <a:pPr marL="0" indent="0">
              <a:lnSpc>
                <a:spcPct val="100000"/>
              </a:lnSpc>
              <a:buNone/>
            </a:pPr>
            <a:r>
              <a:rPr lang="en-IN" sz="1800" dirty="0"/>
              <a:t>Performs route data retrieval before route activation.</a:t>
            </a: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3826421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ANIMATIONS IN ANGULAR</a:t>
            </a:r>
            <a:endParaRPr lang="en-IN" dirty="0"/>
          </a:p>
        </p:txBody>
      </p:sp>
      <p:sp>
        <p:nvSpPr>
          <p:cNvPr id="3" name="Content Placeholder 2"/>
          <p:cNvSpPr>
            <a:spLocks noGrp="1"/>
          </p:cNvSpPr>
          <p:nvPr>
            <p:ph idx="1"/>
          </p:nvPr>
        </p:nvSpPr>
        <p:spPr>
          <a:xfrm>
            <a:off x="592666" y="1470025"/>
            <a:ext cx="10515600" cy="4351338"/>
          </a:xfrm>
        </p:spPr>
        <p:txBody>
          <a:bodyPr>
            <a:normAutofit fontScale="55000" lnSpcReduction="20000"/>
          </a:bodyPr>
          <a:lstStyle/>
          <a:p>
            <a:r>
              <a:rPr lang="en-GB" altLang="en-US" dirty="0" smtClean="0"/>
              <a:t>Animation provides the illusion of motion: HTML elements change styling over time. Well-designed animations can make your application more fun and easier to use, but they aren't just cosmetic. Animations can improve your app and user experience in a number of ways:</a:t>
            </a:r>
          </a:p>
          <a:p>
            <a:endParaRPr lang="en-GB" altLang="en-US" dirty="0" smtClean="0"/>
          </a:p>
          <a:p>
            <a:r>
              <a:rPr lang="en-GB" altLang="en-US" dirty="0" smtClean="0"/>
              <a:t>Without animations, web page transitions can seem abrupt and jarring.</a:t>
            </a:r>
          </a:p>
          <a:p>
            <a:endParaRPr lang="en-GB" altLang="en-US" dirty="0" smtClean="0"/>
          </a:p>
          <a:p>
            <a:r>
              <a:rPr lang="en-GB" altLang="en-US" dirty="0" smtClean="0"/>
              <a:t>Motion greatly enhances the user experience, so animations give users a chance to detect the application's response to their actions.</a:t>
            </a:r>
          </a:p>
          <a:p>
            <a:endParaRPr lang="en-GB" altLang="en-US" dirty="0" smtClean="0"/>
          </a:p>
          <a:p>
            <a:r>
              <a:rPr lang="en-GB" altLang="en-US" dirty="0" smtClean="0"/>
              <a:t>Good animations intuitively call the user's attention to where it is needed.</a:t>
            </a:r>
          </a:p>
          <a:p>
            <a:endParaRPr lang="en-GB" altLang="en-US" dirty="0" smtClean="0"/>
          </a:p>
          <a:p>
            <a:r>
              <a:rPr lang="en-GB" altLang="en-US" dirty="0" smtClean="0"/>
              <a:t>Typically, animations involve multiple style transformations over time. An HTML element can move, change </a:t>
            </a:r>
            <a:r>
              <a:rPr lang="en-GB" altLang="en-US" dirty="0" err="1" smtClean="0"/>
              <a:t>color</a:t>
            </a:r>
            <a:r>
              <a:rPr lang="en-GB" altLang="en-US" dirty="0" smtClean="0"/>
              <a:t>, grow or shrink, fade, or slide off the page. These changes can occur simultaneously or sequentially. You can control the timing of each transformation.</a:t>
            </a:r>
          </a:p>
          <a:p>
            <a:endParaRPr lang="en-GB" altLang="en-US" dirty="0" smtClean="0"/>
          </a:p>
          <a:p>
            <a:r>
              <a:rPr lang="en-GB" altLang="en-US" dirty="0" err="1" smtClean="0"/>
              <a:t>Angular's</a:t>
            </a:r>
            <a:r>
              <a:rPr lang="en-GB" altLang="en-US" dirty="0" smtClean="0"/>
              <a:t> animation system is built on CSS functionality, which means you can animate any property that the browser considers </a:t>
            </a:r>
            <a:r>
              <a:rPr lang="en-GB" altLang="en-US" dirty="0" err="1" smtClean="0"/>
              <a:t>animatable</a:t>
            </a:r>
            <a:r>
              <a:rPr lang="en-GB" altLang="en-US" dirty="0" smtClean="0"/>
              <a:t>. This includes positions, sizes, transforms, </a:t>
            </a:r>
            <a:r>
              <a:rPr lang="en-GB" altLang="en-US" dirty="0" err="1" smtClean="0"/>
              <a:t>colors</a:t>
            </a:r>
            <a:r>
              <a:rPr lang="en-GB" altLang="en-US" dirty="0" smtClean="0"/>
              <a:t>, borders, and more. The W3C maintains a list of </a:t>
            </a:r>
            <a:r>
              <a:rPr lang="en-GB" altLang="en-US" dirty="0" err="1" smtClean="0"/>
              <a:t>animatable</a:t>
            </a:r>
            <a:r>
              <a:rPr lang="en-GB" altLang="en-US" dirty="0" smtClean="0"/>
              <a:t> properties on its CSS Transitions page.</a:t>
            </a:r>
          </a:p>
          <a:p>
            <a:endParaRPr lang="en-IN" dirty="0"/>
          </a:p>
        </p:txBody>
      </p:sp>
    </p:spTree>
    <p:extLst>
      <p:ext uri="{BB962C8B-B14F-4D97-AF65-F5344CB8AC3E}">
        <p14:creationId xmlns:p14="http://schemas.microsoft.com/office/powerpoint/2010/main" val="383708730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ANIMATIONS IN ANGULAR</a:t>
            </a:r>
            <a:endParaRPr lang="en-IN" dirty="0"/>
          </a:p>
        </p:txBody>
      </p:sp>
      <p:sp>
        <p:nvSpPr>
          <p:cNvPr id="3" name="Content Placeholder 2"/>
          <p:cNvSpPr>
            <a:spLocks noGrp="1"/>
          </p:cNvSpPr>
          <p:nvPr>
            <p:ph idx="1"/>
          </p:nvPr>
        </p:nvSpPr>
        <p:spPr/>
        <p:txBody>
          <a:bodyPr/>
          <a:lstStyle/>
          <a:p>
            <a:r>
              <a:rPr lang="en-IN" dirty="0" smtClean="0"/>
              <a:t>To start with, we need to import the library with the below line of code −</a:t>
            </a:r>
          </a:p>
          <a:p>
            <a:endParaRPr lang="en-IN" dirty="0" smtClean="0"/>
          </a:p>
          <a:p>
            <a:r>
              <a:rPr lang="en-IN" dirty="0" smtClean="0"/>
              <a:t>import { </a:t>
            </a:r>
            <a:r>
              <a:rPr lang="en-IN" dirty="0" err="1" smtClean="0"/>
              <a:t>BrowserAnimationsModule</a:t>
            </a:r>
            <a:r>
              <a:rPr lang="en-IN" dirty="0" smtClean="0"/>
              <a:t> } from '@angular/platform-browser/animations';</a:t>
            </a:r>
            <a:endParaRPr lang="en-IN" dirty="0"/>
          </a:p>
        </p:txBody>
      </p:sp>
    </p:spTree>
    <p:extLst>
      <p:ext uri="{BB962C8B-B14F-4D97-AF65-F5344CB8AC3E}">
        <p14:creationId xmlns:p14="http://schemas.microsoft.com/office/powerpoint/2010/main" val="190612583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ANIMATIONS IN ANGULAR</a:t>
            </a:r>
            <a:endParaRPr lang="en-IN" dirty="0"/>
          </a:p>
        </p:txBody>
      </p:sp>
      <p:sp>
        <p:nvSpPr>
          <p:cNvPr id="3" name="Content Placeholder 2"/>
          <p:cNvSpPr>
            <a:spLocks noGrp="1"/>
          </p:cNvSpPr>
          <p:nvPr>
            <p:ph idx="1"/>
          </p:nvPr>
        </p:nvSpPr>
        <p:spPr/>
        <p:txBody>
          <a:bodyPr/>
          <a:lstStyle/>
          <a:p>
            <a:r>
              <a:rPr lang="en-IN" dirty="0" smtClean="0"/>
              <a:t>The </a:t>
            </a:r>
            <a:r>
              <a:rPr lang="en-IN" b="1" dirty="0" err="1" smtClean="0"/>
              <a:t>BrowserAnimationsModule</a:t>
            </a:r>
            <a:r>
              <a:rPr lang="en-IN" dirty="0" smtClean="0"/>
              <a:t> needs to be added to the import array in </a:t>
            </a:r>
            <a:r>
              <a:rPr lang="en-IN" b="1" dirty="0" err="1" smtClean="0"/>
              <a:t>app.module.ts</a:t>
            </a:r>
            <a:r>
              <a:rPr lang="en-IN" dirty="0" smtClean="0"/>
              <a:t> as shown below −</a:t>
            </a:r>
          </a:p>
          <a:p>
            <a:endParaRPr lang="en-IN" dirty="0" smtClean="0"/>
          </a:p>
          <a:p>
            <a:endParaRPr lang="en-IN"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3194" y="2700371"/>
            <a:ext cx="6257925" cy="32579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9976355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ANIMATIONS IN ANGULAR</a:t>
            </a:r>
            <a:endParaRPr lang="en-IN" dirty="0"/>
          </a:p>
        </p:txBody>
      </p:sp>
      <p:pic>
        <p:nvPicPr>
          <p:cNvPr id="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034242" y="1873515"/>
            <a:ext cx="5886450" cy="40616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818634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ANIMATIONS IN ANGULAR</a:t>
            </a:r>
            <a:endParaRPr lang="en-IN" dirty="0"/>
          </a:p>
        </p:txBody>
      </p:sp>
      <p:sp>
        <p:nvSpPr>
          <p:cNvPr id="3" name="Content Placeholder 2"/>
          <p:cNvSpPr>
            <a:spLocks noGrp="1"/>
          </p:cNvSpPr>
          <p:nvPr>
            <p:ph idx="1"/>
          </p:nvPr>
        </p:nvSpPr>
        <p:spPr/>
        <p:txBody>
          <a:bodyPr/>
          <a:lstStyle/>
          <a:p>
            <a:r>
              <a:rPr lang="en-IN" smtClean="0"/>
              <a:t>Let us now see the </a:t>
            </a:r>
            <a:r>
              <a:rPr lang="en-IN" b="1" smtClean="0"/>
              <a:t>app.component.ts</a:t>
            </a:r>
            <a:r>
              <a:rPr lang="en-IN" smtClean="0"/>
              <a:t> where the animation is defined.</a:t>
            </a:r>
            <a:endParaRPr lang="en-IN"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8764" y="2776008"/>
            <a:ext cx="5705475" cy="1209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4"/>
          <p:cNvPicPr>
            <a:picLocks noChangeAspect="1"/>
          </p:cNvPicPr>
          <p:nvPr/>
        </p:nvPicPr>
        <p:blipFill>
          <a:blip r:embed="rId3"/>
          <a:stretch>
            <a:fillRect/>
          </a:stretch>
        </p:blipFill>
        <p:spPr>
          <a:xfrm>
            <a:off x="947896" y="4194278"/>
            <a:ext cx="8535140" cy="591363"/>
          </a:xfrm>
          <a:prstGeom prst="rect">
            <a:avLst/>
          </a:prstGeom>
        </p:spPr>
      </p:pic>
    </p:spTree>
    <p:extLst>
      <p:ext uri="{BB962C8B-B14F-4D97-AF65-F5344CB8AC3E}">
        <p14:creationId xmlns:p14="http://schemas.microsoft.com/office/powerpoint/2010/main" val="327226195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CONTENT</a:t>
            </a:r>
            <a:endParaRPr lang="en-IN" dirty="0"/>
          </a:p>
        </p:txBody>
      </p:sp>
      <p:sp>
        <p:nvSpPr>
          <p:cNvPr id="3" name="Content Placeholder 2"/>
          <p:cNvSpPr>
            <a:spLocks noGrp="1"/>
          </p:cNvSpPr>
          <p:nvPr>
            <p:ph idx="1"/>
          </p:nvPr>
        </p:nvSpPr>
        <p:spPr/>
        <p:txBody>
          <a:bodyPr/>
          <a:lstStyle/>
          <a:p>
            <a:r>
              <a:rPr lang="en-IN" dirty="0" smtClean="0"/>
              <a:t>ANGULAR 7</a:t>
            </a:r>
          </a:p>
          <a:p>
            <a:r>
              <a:rPr lang="en-IN" dirty="0" smtClean="0"/>
              <a:t>FEATURES OF ANGULAR 7</a:t>
            </a:r>
          </a:p>
          <a:p>
            <a:r>
              <a:rPr lang="en-IN" dirty="0" smtClean="0"/>
              <a:t>ANIMATION</a:t>
            </a:r>
          </a:p>
          <a:p>
            <a:r>
              <a:rPr lang="en-IN" dirty="0" smtClean="0"/>
              <a:t>MATERIAL</a:t>
            </a:r>
          </a:p>
          <a:p>
            <a:r>
              <a:rPr lang="en-IN" dirty="0" smtClean="0"/>
              <a:t>GUARDS</a:t>
            </a:r>
          </a:p>
        </p:txBody>
      </p:sp>
    </p:spTree>
    <p:extLst>
      <p:ext uri="{BB962C8B-B14F-4D97-AF65-F5344CB8AC3E}">
        <p14:creationId xmlns:p14="http://schemas.microsoft.com/office/powerpoint/2010/main" val="170099573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ANIMATIONS IN ANGULAR</a:t>
            </a:r>
            <a:endParaRPr lang="en-IN" dirty="0"/>
          </a:p>
        </p:txBody>
      </p:sp>
      <p:pic>
        <p:nvPicPr>
          <p:cNvPr id="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164156" y="1825625"/>
            <a:ext cx="3863688" cy="4351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4686647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ANIMATIONS IN ANGULAR</a:t>
            </a:r>
            <a:endParaRPr lang="en-IN" dirty="0"/>
          </a:p>
        </p:txBody>
      </p:sp>
      <p:sp>
        <p:nvSpPr>
          <p:cNvPr id="3" name="Content Placeholder 2"/>
          <p:cNvSpPr>
            <a:spLocks noGrp="1"/>
          </p:cNvSpPr>
          <p:nvPr>
            <p:ph idx="1"/>
          </p:nvPr>
        </p:nvSpPr>
        <p:spPr/>
        <p:txBody>
          <a:bodyPr/>
          <a:lstStyle/>
          <a:p>
            <a:r>
              <a:rPr lang="en-IN" dirty="0" smtClean="0"/>
              <a:t>We have to import the animation function that is to be used in the .</a:t>
            </a:r>
            <a:r>
              <a:rPr lang="en-IN" dirty="0" err="1" smtClean="0"/>
              <a:t>ts</a:t>
            </a:r>
            <a:r>
              <a:rPr lang="en-IN" dirty="0" smtClean="0"/>
              <a:t> file</a:t>
            </a:r>
          </a:p>
          <a:p>
            <a:endParaRPr lang="en-IN" dirty="0"/>
          </a:p>
        </p:txBody>
      </p:sp>
      <p:pic>
        <p:nvPicPr>
          <p:cNvPr id="4" name="Picture 3"/>
          <p:cNvPicPr>
            <a:picLocks noChangeAspect="1"/>
          </p:cNvPicPr>
          <p:nvPr/>
        </p:nvPicPr>
        <p:blipFill>
          <a:blip r:embed="rId2"/>
          <a:stretch>
            <a:fillRect/>
          </a:stretch>
        </p:blipFill>
        <p:spPr>
          <a:xfrm>
            <a:off x="2143494" y="2825813"/>
            <a:ext cx="6127011" cy="512108"/>
          </a:xfrm>
          <a:prstGeom prst="rect">
            <a:avLst/>
          </a:prstGeom>
        </p:spPr>
      </p:pic>
      <p:pic>
        <p:nvPicPr>
          <p:cNvPr id="5" name="Picture 4"/>
          <p:cNvPicPr>
            <a:picLocks noChangeAspect="1"/>
          </p:cNvPicPr>
          <p:nvPr/>
        </p:nvPicPr>
        <p:blipFill>
          <a:blip r:embed="rId3"/>
          <a:stretch>
            <a:fillRect/>
          </a:stretch>
        </p:blipFill>
        <p:spPr>
          <a:xfrm>
            <a:off x="838200" y="3504427"/>
            <a:ext cx="11156647" cy="993734"/>
          </a:xfrm>
          <a:prstGeom prst="rect">
            <a:avLst/>
          </a:prstGeom>
        </p:spPr>
      </p:pic>
      <p:pic>
        <p:nvPicPr>
          <p:cNvPr id="6"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46424" y="4644280"/>
            <a:ext cx="6120680" cy="16676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5349182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ANIMATIONS IN ANGULAR</a:t>
            </a:r>
            <a:endParaRPr lang="en-IN" dirty="0"/>
          </a:p>
        </p:txBody>
      </p:sp>
      <p:sp>
        <p:nvSpPr>
          <p:cNvPr id="3" name="Content Placeholder 2"/>
          <p:cNvSpPr>
            <a:spLocks noGrp="1"/>
          </p:cNvSpPr>
          <p:nvPr>
            <p:ph idx="1"/>
          </p:nvPr>
        </p:nvSpPr>
        <p:spPr/>
        <p:txBody>
          <a:bodyPr/>
          <a:lstStyle/>
          <a:p>
            <a:r>
              <a:rPr lang="en-IN" dirty="0" smtClean="0"/>
              <a:t>Let us now see the .html file to see how the transition function works</a:t>
            </a:r>
            <a:endParaRPr lang="en-IN"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65755" y="2369931"/>
            <a:ext cx="4035978" cy="11776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4"/>
          <p:cNvPicPr>
            <a:picLocks noChangeAspect="1"/>
          </p:cNvPicPr>
          <p:nvPr/>
        </p:nvPicPr>
        <p:blipFill>
          <a:blip r:embed="rId3"/>
          <a:stretch>
            <a:fillRect/>
          </a:stretch>
        </p:blipFill>
        <p:spPr>
          <a:xfrm>
            <a:off x="973533" y="3975204"/>
            <a:ext cx="10888400" cy="591363"/>
          </a:xfrm>
          <a:prstGeom prst="rect">
            <a:avLst/>
          </a:prstGeom>
        </p:spPr>
      </p:pic>
    </p:spTree>
    <p:extLst>
      <p:ext uri="{BB962C8B-B14F-4D97-AF65-F5344CB8AC3E}">
        <p14:creationId xmlns:p14="http://schemas.microsoft.com/office/powerpoint/2010/main" val="301920837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ANIMATIONS IN ANGULAR</a:t>
            </a:r>
            <a:endParaRPr lang="en-IN" dirty="0"/>
          </a:p>
        </p:txBody>
      </p:sp>
      <p:sp>
        <p:nvSpPr>
          <p:cNvPr id="3" name="Content Placeholder 2"/>
          <p:cNvSpPr>
            <a:spLocks noGrp="1"/>
          </p:cNvSpPr>
          <p:nvPr>
            <p:ph idx="1"/>
          </p:nvPr>
        </p:nvSpPr>
        <p:spPr/>
        <p:txBody>
          <a:bodyPr/>
          <a:lstStyle/>
          <a:p>
            <a:r>
              <a:rPr lang="en-IN" dirty="0" smtClean="0"/>
              <a:t>Here, a special character [``] is used to add styles to the html element, if any. For the div, we have given the animation name defined in the </a:t>
            </a:r>
            <a:r>
              <a:rPr lang="en-IN" b="1" dirty="0" err="1" smtClean="0"/>
              <a:t>app.component.ts</a:t>
            </a:r>
            <a:r>
              <a:rPr lang="en-IN" dirty="0" smtClean="0"/>
              <a:t> file.</a:t>
            </a:r>
          </a:p>
          <a:p>
            <a:r>
              <a:rPr lang="en-IN" dirty="0" smtClean="0"/>
              <a:t>On the click of a button it calls the animate function, which is defined in the </a:t>
            </a:r>
            <a:r>
              <a:rPr lang="en-IN" b="1" dirty="0" err="1" smtClean="0"/>
              <a:t>app.component.ts</a:t>
            </a:r>
            <a:r>
              <a:rPr lang="en-IN" dirty="0" smtClean="0"/>
              <a:t> file  −</a:t>
            </a:r>
          </a:p>
          <a:p>
            <a:endParaRPr lang="en-IN" dirty="0" smtClean="0"/>
          </a:p>
          <a:p>
            <a:endParaRPr lang="en-IN"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0823" y="4001294"/>
            <a:ext cx="6048672" cy="23042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372395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ANIMATIONS IN ANGULAR</a:t>
            </a:r>
            <a:endParaRPr lang="en-IN" dirty="0"/>
          </a:p>
        </p:txBody>
      </p:sp>
      <p:sp>
        <p:nvSpPr>
          <p:cNvPr id="3" name="Content Placeholder 2"/>
          <p:cNvSpPr>
            <a:spLocks noGrp="1"/>
          </p:cNvSpPr>
          <p:nvPr>
            <p:ph idx="1"/>
          </p:nvPr>
        </p:nvSpPr>
        <p:spPr/>
        <p:txBody>
          <a:bodyPr/>
          <a:lstStyle/>
          <a:p>
            <a:r>
              <a:rPr lang="en-IN" dirty="0" smtClean="0"/>
              <a:t>This is how the output in the browser </a:t>
            </a:r>
            <a:r>
              <a:rPr lang="en-IN" b="1" dirty="0" smtClean="0"/>
              <a:t>(http://localhost:4200/)</a:t>
            </a:r>
            <a:r>
              <a:rPr lang="en-IN" dirty="0" smtClean="0"/>
              <a:t> will look like −</a:t>
            </a:r>
          </a:p>
          <a:p>
            <a:endParaRPr lang="en-IN" dirty="0" smtClean="0"/>
          </a:p>
          <a:p>
            <a:endParaRPr lang="en-IN"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672" y="2924944"/>
            <a:ext cx="1076325" cy="2095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32040" y="2953518"/>
            <a:ext cx="1656184" cy="2066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469535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MATERIALS IN ANGULAR</a:t>
            </a:r>
            <a:endParaRPr lang="en-IN" dirty="0"/>
          </a:p>
        </p:txBody>
      </p:sp>
      <p:sp>
        <p:nvSpPr>
          <p:cNvPr id="3" name="Content Placeholder 2"/>
          <p:cNvSpPr>
            <a:spLocks noGrp="1"/>
          </p:cNvSpPr>
          <p:nvPr>
            <p:ph idx="1"/>
          </p:nvPr>
        </p:nvSpPr>
        <p:spPr/>
        <p:txBody>
          <a:bodyPr/>
          <a:lstStyle/>
          <a:p>
            <a:r>
              <a:rPr lang="en-IN" dirty="0"/>
              <a:t>.</a:t>
            </a:r>
            <a:r>
              <a:rPr lang="en-IN" sz="3200" dirty="0"/>
              <a:t>Angular Materials is a UI component for the Angular </a:t>
            </a:r>
            <a:r>
              <a:rPr lang="en-IN" sz="3200" dirty="0" smtClean="0"/>
              <a:t>framework</a:t>
            </a:r>
            <a:r>
              <a:rPr lang="en-IN" sz="3200" dirty="0"/>
              <a:t>. Angular Material help to create attractive, consistent and functional web pages and also help to create modern web design principles like lightweight, device independence. </a:t>
            </a:r>
            <a:endParaRPr lang="en-IN" sz="3200" dirty="0" smtClean="0"/>
          </a:p>
          <a:p>
            <a:r>
              <a:rPr lang="en-IN" sz="3200" dirty="0" smtClean="0"/>
              <a:t>Materials offer a lot of built-in modules for your project. Features such as autocomplete, </a:t>
            </a:r>
            <a:r>
              <a:rPr lang="en-IN" sz="3200" dirty="0" err="1" smtClean="0"/>
              <a:t>datepicker</a:t>
            </a:r>
            <a:r>
              <a:rPr lang="en-IN" sz="3200" dirty="0" smtClean="0"/>
              <a:t>, slider, menus, grids, and toolbar are available for use with materials in Angular 7.</a:t>
            </a:r>
          </a:p>
          <a:p>
            <a:endParaRPr lang="en-IN" sz="3200" dirty="0"/>
          </a:p>
        </p:txBody>
      </p:sp>
    </p:spTree>
    <p:extLst>
      <p:ext uri="{BB962C8B-B14F-4D97-AF65-F5344CB8AC3E}">
        <p14:creationId xmlns:p14="http://schemas.microsoft.com/office/powerpoint/2010/main" val="261665026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MATERIALS IN ANGULAR</a:t>
            </a:r>
            <a:endParaRPr lang="en-IN" dirty="0"/>
          </a:p>
        </p:txBody>
      </p:sp>
      <p:sp>
        <p:nvSpPr>
          <p:cNvPr id="3" name="Content Placeholder 2"/>
          <p:cNvSpPr>
            <a:spLocks noGrp="1"/>
          </p:cNvSpPr>
          <p:nvPr>
            <p:ph idx="1"/>
          </p:nvPr>
        </p:nvSpPr>
        <p:spPr/>
        <p:txBody>
          <a:bodyPr/>
          <a:lstStyle/>
          <a:p>
            <a:r>
              <a:rPr lang="en-IN" dirty="0" smtClean="0"/>
              <a:t>To install Angular Material as a dependency of your project, run the following command:</a:t>
            </a:r>
          </a:p>
          <a:p>
            <a:endParaRPr lang="en-IN" dirty="0" smtClean="0"/>
          </a:p>
          <a:p>
            <a:r>
              <a:rPr lang="en-IN" dirty="0" err="1" smtClean="0"/>
              <a:t>npm</a:t>
            </a:r>
            <a:r>
              <a:rPr lang="en-IN" dirty="0" smtClean="0"/>
              <a:t> install @angular/material @angular/</a:t>
            </a:r>
            <a:r>
              <a:rPr lang="en-IN" dirty="0" err="1" smtClean="0"/>
              <a:t>cdk</a:t>
            </a:r>
            <a:r>
              <a:rPr lang="en-IN" dirty="0" smtClean="0"/>
              <a:t> IS USED</a:t>
            </a:r>
            <a:endParaRPr lang="en-IN" dirty="0"/>
          </a:p>
        </p:txBody>
      </p:sp>
    </p:spTree>
    <p:extLst>
      <p:ext uri="{BB962C8B-B14F-4D97-AF65-F5344CB8AC3E}">
        <p14:creationId xmlns:p14="http://schemas.microsoft.com/office/powerpoint/2010/main" val="47660540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MATERIALS IN ANGULAR</a:t>
            </a:r>
            <a:endParaRPr lang="en-IN" dirty="0"/>
          </a:p>
        </p:txBody>
      </p:sp>
      <p:sp>
        <p:nvSpPr>
          <p:cNvPr id="3" name="Content Placeholder 2"/>
          <p:cNvSpPr>
            <a:spLocks noGrp="1"/>
          </p:cNvSpPr>
          <p:nvPr>
            <p:ph idx="1"/>
          </p:nvPr>
        </p:nvSpPr>
        <p:spPr/>
        <p:txBody>
          <a:bodyPr/>
          <a:lstStyle/>
          <a:p>
            <a:r>
              <a:rPr lang="en-IN" dirty="0" smtClean="0"/>
              <a:t>In the above file, we have imported the following modules from </a:t>
            </a:r>
            <a:r>
              <a:rPr lang="en-IN" b="1" dirty="0" smtClean="0"/>
              <a:t>@angular/materials</a:t>
            </a:r>
            <a:r>
              <a:rPr lang="en-IN" dirty="0" smtClean="0"/>
              <a:t>.</a:t>
            </a:r>
          </a:p>
          <a:p>
            <a:endParaRPr lang="en-IN" dirty="0" smtClean="0"/>
          </a:p>
          <a:p>
            <a:pPr marL="0" indent="0">
              <a:buNone/>
            </a:pPr>
            <a:endParaRPr lang="en-IN" dirty="0" smtClean="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0754" y="2595997"/>
            <a:ext cx="6552728" cy="6480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4376" y="3829256"/>
            <a:ext cx="5832648" cy="25202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6"/>
          <p:cNvPicPr>
            <a:picLocks noChangeAspect="1"/>
          </p:cNvPicPr>
          <p:nvPr/>
        </p:nvPicPr>
        <p:blipFill>
          <a:blip r:embed="rId4"/>
          <a:stretch>
            <a:fillRect/>
          </a:stretch>
        </p:blipFill>
        <p:spPr>
          <a:xfrm>
            <a:off x="1130754" y="3311537"/>
            <a:ext cx="5328366" cy="591363"/>
          </a:xfrm>
          <a:prstGeom prst="rect">
            <a:avLst/>
          </a:prstGeom>
        </p:spPr>
      </p:pic>
    </p:spTree>
    <p:extLst>
      <p:ext uri="{BB962C8B-B14F-4D97-AF65-F5344CB8AC3E}">
        <p14:creationId xmlns:p14="http://schemas.microsoft.com/office/powerpoint/2010/main" val="305936675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MATERIALS IN ANGULAR</a:t>
            </a:r>
            <a:endParaRPr lang="en-IN" dirty="0"/>
          </a:p>
        </p:txBody>
      </p:sp>
      <p:sp>
        <p:nvSpPr>
          <p:cNvPr id="3" name="Content Placeholder 2"/>
          <p:cNvSpPr>
            <a:spLocks noGrp="1"/>
          </p:cNvSpPr>
          <p:nvPr>
            <p:ph idx="1"/>
          </p:nvPr>
        </p:nvSpPr>
        <p:spPr/>
        <p:txBody>
          <a:bodyPr/>
          <a:lstStyle/>
          <a:p>
            <a:r>
              <a:rPr lang="en-IN" dirty="0" smtClean="0"/>
              <a:t>Let us now add the material-</a:t>
            </a:r>
            <a:r>
              <a:rPr lang="en-IN" dirty="0" err="1" smtClean="0"/>
              <a:t>css</a:t>
            </a:r>
            <a:r>
              <a:rPr lang="en-IN" dirty="0" smtClean="0"/>
              <a:t> support in </a:t>
            </a:r>
            <a:r>
              <a:rPr lang="en-IN" b="1" dirty="0" smtClean="0"/>
              <a:t>styles.css</a:t>
            </a:r>
            <a:endParaRPr lang="en-IN" dirty="0"/>
          </a:p>
        </p:txBody>
      </p:sp>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2859" y="2376197"/>
            <a:ext cx="6552728" cy="7875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6"/>
          <p:cNvSpPr/>
          <p:nvPr/>
        </p:nvSpPr>
        <p:spPr>
          <a:xfrm>
            <a:off x="634999" y="3163746"/>
            <a:ext cx="8492067" cy="3108543"/>
          </a:xfrm>
          <a:prstGeom prst="rect">
            <a:avLst/>
          </a:prstGeom>
        </p:spPr>
        <p:txBody>
          <a:bodyPr wrap="square">
            <a:spAutoFit/>
          </a:bodyPr>
          <a:lstStyle/>
          <a:p>
            <a:pPr marL="457200" indent="-457200">
              <a:buFont typeface="Arial" panose="020B0604020202020204" pitchFamily="34" charset="0"/>
              <a:buChar char="•"/>
            </a:pPr>
            <a:r>
              <a:rPr lang="en-IN" sz="2800" dirty="0" smtClean="0"/>
              <a:t>To add menu, &lt;mat-menu&gt;&lt;/mat-menu&gt; is used. The file and Save As items are added to the button under mat-menu. There is a main button added Menu. The reference of the same is given the &lt;mat-menu&gt; by using [</a:t>
            </a:r>
            <a:r>
              <a:rPr lang="en-IN" sz="2800" dirty="0" err="1" smtClean="0"/>
              <a:t>matMenuTriggerFor</a:t>
            </a:r>
            <a:r>
              <a:rPr lang="en-IN" sz="2800" dirty="0" smtClean="0"/>
              <a:t>]="menu" and using the menu with # in&lt;mat-menu&gt;.</a:t>
            </a:r>
          </a:p>
        </p:txBody>
      </p:sp>
    </p:spTree>
    <p:extLst>
      <p:ext uri="{BB962C8B-B14F-4D97-AF65-F5344CB8AC3E}">
        <p14:creationId xmlns:p14="http://schemas.microsoft.com/office/powerpoint/2010/main" val="253997231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MATERIALS IN ANGULAR</a:t>
            </a:r>
            <a:endParaRPr lang="en-IN" dirty="0"/>
          </a:p>
        </p:txBody>
      </p:sp>
      <p:pic>
        <p:nvPicPr>
          <p:cNvPr id="4" name="Content Placeholder 3"/>
          <p:cNvPicPr>
            <a:picLocks noGrp="1" noChangeAspect="1"/>
          </p:cNvPicPr>
          <p:nvPr>
            <p:ph idx="1"/>
          </p:nvPr>
        </p:nvPicPr>
        <p:blipFill>
          <a:blip r:embed="rId2"/>
          <a:stretch>
            <a:fillRect/>
          </a:stretch>
        </p:blipFill>
        <p:spPr>
          <a:xfrm>
            <a:off x="2985467" y="2625150"/>
            <a:ext cx="5035732" cy="3243353"/>
          </a:xfrm>
          <a:prstGeom prst="rect">
            <a:avLst/>
          </a:prstGeom>
        </p:spPr>
      </p:pic>
      <p:pic>
        <p:nvPicPr>
          <p:cNvPr id="5" name="Picture 4"/>
          <p:cNvPicPr>
            <a:picLocks noChangeAspect="1"/>
          </p:cNvPicPr>
          <p:nvPr/>
        </p:nvPicPr>
        <p:blipFill>
          <a:blip r:embed="rId3"/>
          <a:stretch>
            <a:fillRect/>
          </a:stretch>
        </p:blipFill>
        <p:spPr>
          <a:xfrm>
            <a:off x="623878" y="1629744"/>
            <a:ext cx="6541575" cy="749873"/>
          </a:xfrm>
          <a:prstGeom prst="rect">
            <a:avLst/>
          </a:prstGeom>
        </p:spPr>
      </p:pic>
    </p:spTree>
    <p:extLst>
      <p:ext uri="{BB962C8B-B14F-4D97-AF65-F5344CB8AC3E}">
        <p14:creationId xmlns:p14="http://schemas.microsoft.com/office/powerpoint/2010/main" val="303955061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WHAT IS ANGULAR</a:t>
            </a:r>
            <a:endParaRPr lang="en-IN" dirty="0"/>
          </a:p>
        </p:txBody>
      </p:sp>
      <p:sp>
        <p:nvSpPr>
          <p:cNvPr id="3" name="Content Placeholder 2"/>
          <p:cNvSpPr>
            <a:spLocks noGrp="1"/>
          </p:cNvSpPr>
          <p:nvPr>
            <p:ph idx="1"/>
          </p:nvPr>
        </p:nvSpPr>
        <p:spPr/>
        <p:txBody>
          <a:bodyPr/>
          <a:lstStyle/>
          <a:p>
            <a:r>
              <a:rPr lang="en-IN" dirty="0" smtClean="0"/>
              <a:t>ANGULAR IS AFRAMEWORK WHICH HELPS IN BULIDING WEB APPLICATION AND IT IS ALSO POPULAR BECAUSE OF ITS UNIQUE FEATURES WHICH WILL HELP BULIDING APPLICATION EASY AND IT IS OPEN SOURCE FRAMEWORK AND IT COMPLETELY RELIES ON HTML AND JS AND TS WHICH HELPS IN BULIDING DYNAMIC WEB APPLICATION.</a:t>
            </a:r>
          </a:p>
        </p:txBody>
      </p:sp>
    </p:spTree>
    <p:extLst>
      <p:ext uri="{BB962C8B-B14F-4D97-AF65-F5344CB8AC3E}">
        <p14:creationId xmlns:p14="http://schemas.microsoft.com/office/powerpoint/2010/main" val="207051206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466" y="365125"/>
            <a:ext cx="10515600" cy="1325563"/>
          </a:xfrm>
        </p:spPr>
        <p:txBody>
          <a:bodyPr/>
          <a:lstStyle/>
          <a:p>
            <a:r>
              <a:rPr lang="en-IN" dirty="0" smtClean="0"/>
              <a:t>FEATURES OF ANGULAR 7</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19666" y="1690688"/>
            <a:ext cx="8314658" cy="4351338"/>
          </a:xfrm>
        </p:spPr>
      </p:pic>
    </p:spTree>
    <p:extLst>
      <p:ext uri="{BB962C8B-B14F-4D97-AF65-F5344CB8AC3E}">
        <p14:creationId xmlns:p14="http://schemas.microsoft.com/office/powerpoint/2010/main" val="329135389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1. CLI Prompts</a:t>
            </a:r>
            <a:br>
              <a:rPr lang="en-IN" dirty="0" smtClean="0"/>
            </a:br>
            <a:endParaRPr lang="en-IN" dirty="0"/>
          </a:p>
        </p:txBody>
      </p:sp>
      <p:sp>
        <p:nvSpPr>
          <p:cNvPr id="3" name="Content Placeholder 2"/>
          <p:cNvSpPr>
            <a:spLocks noGrp="1"/>
          </p:cNvSpPr>
          <p:nvPr>
            <p:ph idx="1"/>
          </p:nvPr>
        </p:nvSpPr>
        <p:spPr/>
        <p:txBody>
          <a:bodyPr/>
          <a:lstStyle/>
          <a:p>
            <a:pPr fontAlgn="base"/>
            <a:r>
              <a:rPr lang="en-IN" dirty="0" smtClean="0"/>
              <a:t>In </a:t>
            </a:r>
            <a:r>
              <a:rPr lang="en-IN" dirty="0"/>
              <a:t>angular 7, the command line interface (CLI) prompts has been modernized to version 7.0.2. With the new and updated version of angular CLI comes new features. When the user executes common commands like </a:t>
            </a:r>
            <a:r>
              <a:rPr lang="en-IN" dirty="0" err="1"/>
              <a:t>ng</a:t>
            </a:r>
            <a:r>
              <a:rPr lang="en-IN" dirty="0"/>
              <a:t> add @angular/material or </a:t>
            </a:r>
            <a:r>
              <a:rPr lang="en-IN" dirty="0" err="1"/>
              <a:t>ng</a:t>
            </a:r>
            <a:r>
              <a:rPr lang="en-IN" dirty="0"/>
              <a:t> new, it will prompt users. It helps users to explore the in-built SCSS support, routing, etc. To benefit all packages that publish schematics, CLI prompts have been added to schematics too.</a:t>
            </a:r>
          </a:p>
          <a:p>
            <a:endParaRPr lang="en-IN" dirty="0"/>
          </a:p>
        </p:txBody>
      </p:sp>
    </p:spTree>
    <p:extLst>
      <p:ext uri="{BB962C8B-B14F-4D97-AF65-F5344CB8AC3E}">
        <p14:creationId xmlns:p14="http://schemas.microsoft.com/office/powerpoint/2010/main" val="121594082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2. Application Performance</a:t>
            </a:r>
            <a:br>
              <a:rPr lang="en-IN" dirty="0" smtClean="0"/>
            </a:br>
            <a:endParaRPr lang="en-IN" dirty="0"/>
          </a:p>
        </p:txBody>
      </p:sp>
      <p:sp>
        <p:nvSpPr>
          <p:cNvPr id="3" name="Content Placeholder 2"/>
          <p:cNvSpPr>
            <a:spLocks noGrp="1"/>
          </p:cNvSpPr>
          <p:nvPr>
            <p:ph idx="1"/>
          </p:nvPr>
        </p:nvSpPr>
        <p:spPr/>
        <p:txBody>
          <a:bodyPr/>
          <a:lstStyle/>
          <a:p>
            <a:pPr fontAlgn="base"/>
            <a:r>
              <a:rPr lang="en-IN" dirty="0" smtClean="0"/>
              <a:t>Angular </a:t>
            </a:r>
            <a:r>
              <a:rPr lang="en-IN" dirty="0"/>
              <a:t>7 is faster as compared to the previous versions of angular. Certain new features introduced as discussed above makes the app run faster and perform better. It does not only focus on making framework small but makes the app small too as much as possible. In version 7 the reflect-metadata </a:t>
            </a:r>
            <a:r>
              <a:rPr lang="en-IN" dirty="0" err="1"/>
              <a:t>polyfill</a:t>
            </a:r>
            <a:r>
              <a:rPr lang="en-IN" dirty="0"/>
              <a:t> (includes in production) remove automatically.</a:t>
            </a:r>
          </a:p>
          <a:p>
            <a:endParaRPr lang="en-IN" dirty="0"/>
          </a:p>
        </p:txBody>
      </p:sp>
    </p:spTree>
    <p:extLst>
      <p:ext uri="{BB962C8B-B14F-4D97-AF65-F5344CB8AC3E}">
        <p14:creationId xmlns:p14="http://schemas.microsoft.com/office/powerpoint/2010/main" val="196157835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3. Virtual Scrolling</a:t>
            </a:r>
            <a:br>
              <a:rPr lang="en-IN" dirty="0"/>
            </a:br>
            <a:endParaRPr lang="en-IN" dirty="0"/>
          </a:p>
        </p:txBody>
      </p:sp>
      <p:sp>
        <p:nvSpPr>
          <p:cNvPr id="3" name="Content Placeholder 2"/>
          <p:cNvSpPr>
            <a:spLocks noGrp="1"/>
          </p:cNvSpPr>
          <p:nvPr>
            <p:ph idx="1"/>
          </p:nvPr>
        </p:nvSpPr>
        <p:spPr/>
        <p:txBody>
          <a:bodyPr/>
          <a:lstStyle/>
          <a:p>
            <a:r>
              <a:rPr lang="en-IN" dirty="0"/>
              <a:t>Angular 7 comes with virtual scrolling. Virtual scrolling allows users to bind a list of elements even its too long in small packets. As per the scroll movements, data will be supplied into packets at the user end. This is one of the Angular 7 features, which is beneficial for mobile apps where scrolling can affect performance. But useful for web applications too as even in web applications if we scroll a long list of data, performance gets affected.</a:t>
            </a:r>
          </a:p>
        </p:txBody>
      </p:sp>
    </p:spTree>
    <p:extLst>
      <p:ext uri="{BB962C8B-B14F-4D97-AF65-F5344CB8AC3E}">
        <p14:creationId xmlns:p14="http://schemas.microsoft.com/office/powerpoint/2010/main" val="29033788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4. Drag and Drop</a:t>
            </a:r>
            <a:br>
              <a:rPr lang="en-IN" dirty="0"/>
            </a:br>
            <a:endParaRPr lang="en-IN" dirty="0"/>
          </a:p>
        </p:txBody>
      </p:sp>
      <p:sp>
        <p:nvSpPr>
          <p:cNvPr id="3" name="Content Placeholder 2"/>
          <p:cNvSpPr>
            <a:spLocks noGrp="1"/>
          </p:cNvSpPr>
          <p:nvPr>
            <p:ph idx="1"/>
          </p:nvPr>
        </p:nvSpPr>
        <p:spPr/>
        <p:txBody>
          <a:bodyPr/>
          <a:lstStyle/>
          <a:p>
            <a:pPr marL="0" indent="0">
              <a:buNone/>
            </a:pPr>
            <a:r>
              <a:rPr lang="en-IN" dirty="0" smtClean="0"/>
              <a:t> </a:t>
            </a:r>
            <a:r>
              <a:rPr lang="en-IN" dirty="0"/>
              <a:t>dragging and dropping items in the list user can re-order the list. It also allows the transfer of elements between the lists. Using CDK drag handle, a user can customize the drag area as per requirement. Multiple handles apply on a single item if requires. As per the user’s command, the item may move along the X-axis or the Y-axis because the movement of drag and drop restricts along an axis.</a:t>
            </a:r>
          </a:p>
        </p:txBody>
      </p:sp>
    </p:spTree>
    <p:extLst>
      <p:ext uri="{BB962C8B-B14F-4D97-AF65-F5344CB8AC3E}">
        <p14:creationId xmlns:p14="http://schemas.microsoft.com/office/powerpoint/2010/main" val="354418187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5. </a:t>
            </a:r>
            <a:r>
              <a:rPr lang="en-IN" dirty="0"/>
              <a:t>Angular Compiler</a:t>
            </a:r>
            <a:br>
              <a:rPr lang="en-IN" dirty="0"/>
            </a:br>
            <a:endParaRPr lang="en-IN" dirty="0"/>
          </a:p>
        </p:txBody>
      </p:sp>
      <p:sp>
        <p:nvSpPr>
          <p:cNvPr id="3" name="Content Placeholder 2"/>
          <p:cNvSpPr>
            <a:spLocks noGrp="1"/>
          </p:cNvSpPr>
          <p:nvPr>
            <p:ph idx="1"/>
          </p:nvPr>
        </p:nvSpPr>
        <p:spPr/>
        <p:txBody>
          <a:bodyPr/>
          <a:lstStyle/>
          <a:p>
            <a:r>
              <a:rPr lang="en-IN" dirty="0"/>
              <a:t>The new angular compiler offers an 8-phase rotating ahead-of-time compilation. The NGCC (Angular Compatibility Compiler) will convert </a:t>
            </a:r>
            <a:r>
              <a:rPr lang="en-IN" dirty="0" err="1"/>
              <a:t>node_modules</a:t>
            </a:r>
            <a:r>
              <a:rPr lang="en-IN" dirty="0"/>
              <a:t> compiled with Angular Compatibility Compiler (NGCC), into </a:t>
            </a:r>
            <a:r>
              <a:rPr lang="en-IN" dirty="0" err="1"/>
              <a:t>node_modules</a:t>
            </a:r>
            <a:r>
              <a:rPr lang="en-IN" dirty="0"/>
              <a:t> which appear to have been composed with TSC compiler transformer (NTSC). Also, Ivy rendering engine can use such “legacy” package due to this compiler change</a:t>
            </a:r>
          </a:p>
        </p:txBody>
      </p:sp>
    </p:spTree>
    <p:extLst>
      <p:ext uri="{BB962C8B-B14F-4D97-AF65-F5344CB8AC3E}">
        <p14:creationId xmlns:p14="http://schemas.microsoft.com/office/powerpoint/2010/main" val="132246314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238</TotalTime>
  <Words>1088</Words>
  <Application>Microsoft Office PowerPoint</Application>
  <PresentationFormat>Widescreen</PresentationFormat>
  <Paragraphs>88</Paragraphs>
  <Slides>29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29</vt:i4>
      </vt:variant>
    </vt:vector>
  </HeadingPairs>
  <TitlesOfParts>
    <vt:vector size="34" baseType="lpstr">
      <vt:lpstr>Arial</vt:lpstr>
      <vt:lpstr>Calibri</vt:lpstr>
      <vt:lpstr>Calibri Light</vt:lpstr>
      <vt:lpstr>Lato</vt:lpstr>
      <vt:lpstr>Office Theme</vt:lpstr>
      <vt:lpstr>ANGULAR7 FEATURES      </vt:lpstr>
      <vt:lpstr>CONTENT</vt:lpstr>
      <vt:lpstr>WHAT IS ANGULAR</vt:lpstr>
      <vt:lpstr>FEATURES OF ANGULAR 7</vt:lpstr>
      <vt:lpstr>1. CLI Prompts </vt:lpstr>
      <vt:lpstr>2. Application Performance </vt:lpstr>
      <vt:lpstr>3. Virtual Scrolling </vt:lpstr>
      <vt:lpstr>4. Drag and Drop </vt:lpstr>
      <vt:lpstr>5. Angular Compiler </vt:lpstr>
      <vt:lpstr>6. Angular Do-Bootstrap </vt:lpstr>
      <vt:lpstr>7. Better Error Handling </vt:lpstr>
      <vt:lpstr>10. Native Script </vt:lpstr>
      <vt:lpstr>GUARD</vt:lpstr>
      <vt:lpstr>GUARDS IN ANGULAR 7</vt:lpstr>
      <vt:lpstr>ANIMATIONS IN ANGULAR</vt:lpstr>
      <vt:lpstr>ANIMATIONS IN ANGULAR</vt:lpstr>
      <vt:lpstr>ANIMATIONS IN ANGULAR</vt:lpstr>
      <vt:lpstr>ANIMATIONS IN ANGULAR</vt:lpstr>
      <vt:lpstr>ANIMATIONS IN ANGULAR</vt:lpstr>
      <vt:lpstr>ANIMATIONS IN ANGULAR</vt:lpstr>
      <vt:lpstr>ANIMATIONS IN ANGULAR</vt:lpstr>
      <vt:lpstr>ANIMATIONS IN ANGULAR</vt:lpstr>
      <vt:lpstr>ANIMATIONS IN ANGULAR</vt:lpstr>
      <vt:lpstr>ANIMATIONS IN ANGULAR</vt:lpstr>
      <vt:lpstr>MATERIALS IN ANGULAR</vt:lpstr>
      <vt:lpstr>MATERIALS IN ANGULAR</vt:lpstr>
      <vt:lpstr>MATERIALS IN ANGULAR</vt:lpstr>
      <vt:lpstr>MATERIALS IN ANGULAR</vt:lpstr>
      <vt:lpstr>MATERIALS IN ANGULAR</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ANGULAR7 FEATURES</dc:title>
  <dc:creator>SRI RAM</dc:creator>
  <cp:lastModifiedBy>SRI RAM</cp:lastModifiedBy>
  <cp:revision>13</cp:revision>
  <dcterms:created xsi:type="dcterms:W3CDTF">2020-03-26T04:25:32Z</dcterms:created>
  <dcterms:modified xsi:type="dcterms:W3CDTF">2020-03-26T08:56:44Z</dcterms:modified>
</cp:coreProperties>
</file>