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av" ContentType="audio/x-wav"/>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media/image19.jpg" ContentType="image/png"/>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 id="2147484495" r:id="rId5"/>
    <p:sldMasterId id="2147484518" r:id="rId6"/>
    <p:sldMasterId id="2147484538" r:id="rId7"/>
    <p:sldMasterId id="2147484551" r:id="rId8"/>
  </p:sldMasterIdLst>
  <p:notesMasterIdLst>
    <p:notesMasterId r:id="rId56"/>
  </p:notesMasterIdLst>
  <p:handoutMasterIdLst>
    <p:handoutMasterId r:id="rId57"/>
  </p:handoutMasterIdLst>
  <p:sldIdLst>
    <p:sldId id="1486" r:id="rId9"/>
    <p:sldId id="1487" r:id="rId10"/>
    <p:sldId id="1488" r:id="rId11"/>
    <p:sldId id="1489" r:id="rId12"/>
    <p:sldId id="1490" r:id="rId13"/>
    <p:sldId id="1491" r:id="rId14"/>
    <p:sldId id="1492" r:id="rId15"/>
    <p:sldId id="1493" r:id="rId16"/>
    <p:sldId id="1494" r:id="rId17"/>
    <p:sldId id="1495" r:id="rId18"/>
    <p:sldId id="1496" r:id="rId19"/>
    <p:sldId id="1497" r:id="rId20"/>
    <p:sldId id="1498" r:id="rId21"/>
    <p:sldId id="1499" r:id="rId22"/>
    <p:sldId id="1500" r:id="rId23"/>
    <p:sldId id="1501" r:id="rId24"/>
    <p:sldId id="1502" r:id="rId25"/>
    <p:sldId id="1503" r:id="rId26"/>
    <p:sldId id="1504" r:id="rId27"/>
    <p:sldId id="1505" r:id="rId28"/>
    <p:sldId id="1506" r:id="rId29"/>
    <p:sldId id="1507" r:id="rId30"/>
    <p:sldId id="1508" r:id="rId31"/>
    <p:sldId id="1509" r:id="rId32"/>
    <p:sldId id="1510" r:id="rId33"/>
    <p:sldId id="1511" r:id="rId34"/>
    <p:sldId id="1512" r:id="rId35"/>
    <p:sldId id="1513" r:id="rId36"/>
    <p:sldId id="1514" r:id="rId37"/>
    <p:sldId id="1515" r:id="rId38"/>
    <p:sldId id="1516" r:id="rId39"/>
    <p:sldId id="1517" r:id="rId40"/>
    <p:sldId id="1518" r:id="rId41"/>
    <p:sldId id="1519" r:id="rId42"/>
    <p:sldId id="1520" r:id="rId43"/>
    <p:sldId id="1521" r:id="rId44"/>
    <p:sldId id="1522" r:id="rId45"/>
    <p:sldId id="1523" r:id="rId46"/>
    <p:sldId id="1524" r:id="rId47"/>
    <p:sldId id="1525" r:id="rId48"/>
    <p:sldId id="1526" r:id="rId49"/>
    <p:sldId id="1527" r:id="rId50"/>
    <p:sldId id="1528" r:id="rId51"/>
    <p:sldId id="1529" r:id="rId52"/>
    <p:sldId id="1533" r:id="rId53"/>
    <p:sldId id="1534" r:id="rId54"/>
    <p:sldId id="1535"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Ready Light Template" id="{4B7919EF-487C-4CB8-A655-01D13DF570D3}">
          <p14:sldIdLst>
            <p14:sldId id="1486"/>
            <p14:sldId id="1487"/>
            <p14:sldId id="1488"/>
            <p14:sldId id="1489"/>
            <p14:sldId id="1490"/>
            <p14:sldId id="1491"/>
            <p14:sldId id="1492"/>
            <p14:sldId id="1493"/>
            <p14:sldId id="1494"/>
            <p14:sldId id="1495"/>
            <p14:sldId id="1496"/>
            <p14:sldId id="1497"/>
            <p14:sldId id="1498"/>
            <p14:sldId id="1499"/>
            <p14:sldId id="1500"/>
            <p14:sldId id="1501"/>
            <p14:sldId id="1502"/>
            <p14:sldId id="1503"/>
            <p14:sldId id="1504"/>
            <p14:sldId id="1505"/>
            <p14:sldId id="1506"/>
            <p14:sldId id="1507"/>
            <p14:sldId id="1508"/>
            <p14:sldId id="1509"/>
            <p14:sldId id="1510"/>
            <p14:sldId id="1511"/>
            <p14:sldId id="1512"/>
            <p14:sldId id="1513"/>
            <p14:sldId id="1514"/>
            <p14:sldId id="1515"/>
            <p14:sldId id="1516"/>
            <p14:sldId id="1517"/>
            <p14:sldId id="1518"/>
            <p14:sldId id="1519"/>
            <p14:sldId id="1520"/>
            <p14:sldId id="1521"/>
            <p14:sldId id="1522"/>
            <p14:sldId id="1523"/>
            <p14:sldId id="1524"/>
            <p14:sldId id="1525"/>
            <p14:sldId id="1526"/>
            <p14:sldId id="1527"/>
            <p14:sldId id="1528"/>
            <p14:sldId id="1529"/>
            <p14:sldId id="1533"/>
            <p14:sldId id="1534"/>
            <p14:sldId id="153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0"/>
    <a:srgbClr val="FFFFFF"/>
    <a:srgbClr val="0078D7"/>
    <a:srgbClr val="000000"/>
    <a:srgbClr val="FF8C00"/>
    <a:srgbClr val="D83B01"/>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87540" autoAdjust="0"/>
  </p:normalViewPr>
  <p:slideViewPr>
    <p:cSldViewPr>
      <p:cViewPr varScale="1">
        <p:scale>
          <a:sx n="82" d="100"/>
          <a:sy n="82" d="100"/>
        </p:scale>
        <p:origin x="27" y="392"/>
      </p:cViewPr>
      <p:guideLst/>
    </p:cSldViewPr>
  </p:slideViewPr>
  <p:outlineViewPr>
    <p:cViewPr>
      <p:scale>
        <a:sx n="33" d="100"/>
        <a:sy n="33" d="100"/>
      </p:scale>
      <p:origin x="0" y="-9240"/>
    </p:cViewPr>
  </p:outlineViewPr>
  <p:notesTextViewPr>
    <p:cViewPr>
      <p:scale>
        <a:sx n="100" d="100"/>
        <a:sy n="100" d="100"/>
      </p:scale>
      <p:origin x="0" y="0"/>
    </p:cViewPr>
  </p:notesTextViewPr>
  <p:sorterViewPr>
    <p:cViewPr>
      <p:scale>
        <a:sx n="75" d="100"/>
        <a:sy n="75" d="100"/>
      </p:scale>
      <p:origin x="0" y="-5682"/>
    </p:cViewPr>
  </p:sorterViewPr>
  <p:notesViewPr>
    <p:cSldViewPr showGuides="1">
      <p:cViewPr>
        <p:scale>
          <a:sx n="200" d="100"/>
          <a:sy n="200" d="100"/>
        </p:scale>
        <p:origin x="1308" y="-30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slide" Target="slides/slide46.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viewProps" Target="viewProps.xml"/></Relationships>
</file>

<file path=ppt/diagrams/_rels/data4.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hyperlink" Target="https://microsoft.sharepoint.com/teams/engineeringengage/Lists/submissionsBI/item/newifs.aspx?Source=https://microsoft.sharepoint.com/teams/engineeringengage/" TargetMode="External"/><Relationship Id="rId7" Type="http://schemas.openxmlformats.org/officeDocument/2006/relationships/image" Target="../media/image16.jpg"/><Relationship Id="rId2" Type="http://schemas.openxmlformats.org/officeDocument/2006/relationships/hyperlink" Target="https://powerbi.microsoft.com/en-us/industries/" TargetMode="External"/><Relationship Id="rId1" Type="http://schemas.openxmlformats.org/officeDocument/2006/relationships/hyperlink" Target="https://teams.microsoft.com/l/channel/19:942d1eb5ffb44695af3b052013c54e48@thread.skype/2.%20BDM%20Showcase" TargetMode="Externa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hyperlink" Target="https://microsoft.sharepoint.com/sites/infopedia/pages/layouts/kcdoc.aspx?k=G01KC-1-14062" TargetMode="External"/></Relationships>
</file>

<file path=ppt/diagrams/_rels/drawing4.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hyperlink" Target="https://powerbi.microsoft.com/en-us/industries/" TargetMode="External"/><Relationship Id="rId7" Type="http://schemas.openxmlformats.org/officeDocument/2006/relationships/hyperlink" Target="https://microsoft.sharepoint.com/sites/infopedia/pages/layouts/kcdoc.aspx?k=G01KC-1-14062" TargetMode="External"/><Relationship Id="rId2" Type="http://schemas.openxmlformats.org/officeDocument/2006/relationships/image" Target="../media/image14.png"/><Relationship Id="rId1" Type="http://schemas.openxmlformats.org/officeDocument/2006/relationships/hyperlink" Target="https://teams.microsoft.com/l/channel/19:942d1eb5ffb44695af3b052013c54e48@thread.skype/2.%20BDM%20Showcase" TargetMode="External"/><Relationship Id="rId6" Type="http://schemas.openxmlformats.org/officeDocument/2006/relationships/image" Target="../media/image16.jpg"/><Relationship Id="rId5" Type="http://schemas.openxmlformats.org/officeDocument/2006/relationships/hyperlink" Target="https://microsoft.sharepoint.com/teams/engineeringengage/Lists/submissionsBI/item/newifs.aspx?Source=https://microsoft.sharepoint.com/teams/engineeringengage/" TargetMode="External"/><Relationship Id="rId4" Type="http://schemas.openxmlformats.org/officeDocument/2006/relationships/image" Target="../media/image1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5BC71C-8429-4532-939D-CCC9E0BD712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33B868F-F738-48E6-B8AE-F6B2228C696D}">
      <dgm:prSet phldrT="[Text]"/>
      <dgm:spPr/>
      <dgm:t>
        <a:bodyPr/>
        <a:lstStyle/>
        <a:p>
          <a:r>
            <a:rPr lang="en-US" dirty="0"/>
            <a:t>Existing active users that signed up before May 3, 2017</a:t>
          </a:r>
        </a:p>
      </dgm:t>
    </dgm:pt>
    <dgm:pt modelId="{BA1D788D-1D24-48D4-94AF-C665812B040C}" type="parTrans" cxnId="{B3BA36DB-22AE-41E1-948E-D18A34F858B7}">
      <dgm:prSet/>
      <dgm:spPr/>
      <dgm:t>
        <a:bodyPr/>
        <a:lstStyle/>
        <a:p>
          <a:endParaRPr lang="en-US"/>
        </a:p>
      </dgm:t>
    </dgm:pt>
    <dgm:pt modelId="{5E5BC3EE-7DBF-4E6F-BF64-EA9B26626005}" type="sibTrans" cxnId="{B3BA36DB-22AE-41E1-948E-D18A34F858B7}">
      <dgm:prSet/>
      <dgm:spPr/>
      <dgm:t>
        <a:bodyPr/>
        <a:lstStyle/>
        <a:p>
          <a:endParaRPr lang="en-US"/>
        </a:p>
      </dgm:t>
    </dgm:pt>
    <dgm:pt modelId="{0B4562AA-9A74-4E2B-B25F-C442D5D5C3A2}">
      <dgm:prSet phldrT="[Text]"/>
      <dgm:spPr/>
      <dgm:t>
        <a:bodyPr/>
        <a:lstStyle/>
        <a:p>
          <a:r>
            <a:rPr lang="en-US" dirty="0"/>
            <a:t>Eligible for an extended Pro trial through May 31, 2018 (requires activation on a per user basis).</a:t>
          </a:r>
        </a:p>
      </dgm:t>
    </dgm:pt>
    <dgm:pt modelId="{258FC364-89B1-42E5-BC65-143C79C738AB}" type="parTrans" cxnId="{AFD3314E-E5EC-48FC-8BA1-337AC3AD6E47}">
      <dgm:prSet/>
      <dgm:spPr/>
      <dgm:t>
        <a:bodyPr/>
        <a:lstStyle/>
        <a:p>
          <a:endParaRPr lang="en-US"/>
        </a:p>
      </dgm:t>
    </dgm:pt>
    <dgm:pt modelId="{0B2F1F14-F158-4A71-B5A8-6E18F91D5FAC}" type="sibTrans" cxnId="{AFD3314E-E5EC-48FC-8BA1-337AC3AD6E47}">
      <dgm:prSet/>
      <dgm:spPr/>
      <dgm:t>
        <a:bodyPr/>
        <a:lstStyle/>
        <a:p>
          <a:endParaRPr lang="en-US"/>
        </a:p>
      </dgm:t>
    </dgm:pt>
    <dgm:pt modelId="{DE8A2A12-A08D-448B-AE89-06486D896400}">
      <dgm:prSet phldrT="[Text]"/>
      <dgm:spPr/>
      <dgm:t>
        <a:bodyPr/>
        <a:lstStyle/>
        <a:p>
          <a:r>
            <a:rPr lang="en-US" dirty="0"/>
            <a:t>Users that signed up for free from May 3-31, 2017</a:t>
          </a:r>
        </a:p>
      </dgm:t>
    </dgm:pt>
    <dgm:pt modelId="{6B51B79E-C485-4FEA-8D94-C534FD7E2E42}" type="parTrans" cxnId="{C1EFE33B-1AC4-40B0-BA6C-22D1F3E88030}">
      <dgm:prSet/>
      <dgm:spPr/>
      <dgm:t>
        <a:bodyPr/>
        <a:lstStyle/>
        <a:p>
          <a:endParaRPr lang="en-US"/>
        </a:p>
      </dgm:t>
    </dgm:pt>
    <dgm:pt modelId="{A01CEA27-9E25-4D7A-A49C-E336FD6B5917}" type="sibTrans" cxnId="{C1EFE33B-1AC4-40B0-BA6C-22D1F3E88030}">
      <dgm:prSet/>
      <dgm:spPr/>
      <dgm:t>
        <a:bodyPr/>
        <a:lstStyle/>
        <a:p>
          <a:endParaRPr lang="en-US"/>
        </a:p>
      </dgm:t>
    </dgm:pt>
    <dgm:pt modelId="{1BB1BDBC-DEED-4214-905F-8D18C4701BB7}">
      <dgm:prSet phldrT="[Text]"/>
      <dgm:spPr/>
      <dgm:t>
        <a:bodyPr/>
        <a:lstStyle/>
        <a:p>
          <a:r>
            <a:rPr lang="en-US" dirty="0"/>
            <a:t>For an interim period, they had the previous definition of free, but on June 1 they would have transitioned to the new definition of free.  If they used Pro features, they likely would have started the standard 60-day Pro trial.</a:t>
          </a:r>
          <a:br>
            <a:rPr lang="en-US" dirty="0"/>
          </a:br>
          <a:endParaRPr lang="en-US" dirty="0"/>
        </a:p>
      </dgm:t>
    </dgm:pt>
    <dgm:pt modelId="{EB7D9965-A0A3-490C-B6FD-09E0E42931D1}" type="parTrans" cxnId="{1B788724-EE65-4861-96B6-2F9F5EA9F62C}">
      <dgm:prSet/>
      <dgm:spPr/>
      <dgm:t>
        <a:bodyPr/>
        <a:lstStyle/>
        <a:p>
          <a:endParaRPr lang="en-US"/>
        </a:p>
      </dgm:t>
    </dgm:pt>
    <dgm:pt modelId="{FEA1C3EF-B66C-40A3-AD79-C1B06FDD5CD0}" type="sibTrans" cxnId="{1B788724-EE65-4861-96B6-2F9F5EA9F62C}">
      <dgm:prSet/>
      <dgm:spPr/>
      <dgm:t>
        <a:bodyPr/>
        <a:lstStyle/>
        <a:p>
          <a:endParaRPr lang="en-US"/>
        </a:p>
      </dgm:t>
    </dgm:pt>
    <dgm:pt modelId="{50C1472B-0653-4F6C-B604-998A5A56F196}">
      <dgm:prSet phldrT="[Text]"/>
      <dgm:spPr/>
      <dgm:t>
        <a:bodyPr/>
        <a:lstStyle/>
        <a:p>
          <a:r>
            <a:rPr lang="en-US" dirty="0"/>
            <a:t>If a user doesn’t activate the extended Pro trial but continues to use Pro features, they will get the standard 60-day Pro trial (but can activate the extended trial at any time).</a:t>
          </a:r>
          <a:br>
            <a:rPr lang="en-US" dirty="0"/>
          </a:br>
          <a:endParaRPr lang="en-US" dirty="0"/>
        </a:p>
      </dgm:t>
    </dgm:pt>
    <dgm:pt modelId="{3DA3B034-CDDA-492C-8CEF-FD0130D5463F}" type="parTrans" cxnId="{05DF11F5-2D73-46A6-B304-C29689A9A82E}">
      <dgm:prSet/>
      <dgm:spPr/>
      <dgm:t>
        <a:bodyPr/>
        <a:lstStyle/>
        <a:p>
          <a:endParaRPr lang="en-US"/>
        </a:p>
      </dgm:t>
    </dgm:pt>
    <dgm:pt modelId="{3B43392C-83B6-4F52-969B-41636BAFC9D6}" type="sibTrans" cxnId="{05DF11F5-2D73-46A6-B304-C29689A9A82E}">
      <dgm:prSet/>
      <dgm:spPr/>
      <dgm:t>
        <a:bodyPr/>
        <a:lstStyle/>
        <a:p>
          <a:endParaRPr lang="en-US"/>
        </a:p>
      </dgm:t>
    </dgm:pt>
    <dgm:pt modelId="{D8A8BE26-0E4F-433A-9068-8834D290FBAB}">
      <dgm:prSet phldrT="[Text]"/>
      <dgm:spPr/>
      <dgm:t>
        <a:bodyPr/>
        <a:lstStyle/>
        <a:p>
          <a:r>
            <a:rPr lang="en-US" dirty="0"/>
            <a:t>New users that signed up starting June 1, 2018</a:t>
          </a:r>
        </a:p>
      </dgm:t>
    </dgm:pt>
    <dgm:pt modelId="{A9E61056-0272-464D-89FE-4FBADACC814A}" type="parTrans" cxnId="{F9C0882F-547F-421E-8352-7EA7CAF419C6}">
      <dgm:prSet/>
      <dgm:spPr/>
      <dgm:t>
        <a:bodyPr/>
        <a:lstStyle/>
        <a:p>
          <a:endParaRPr lang="en-US"/>
        </a:p>
      </dgm:t>
    </dgm:pt>
    <dgm:pt modelId="{8EA8AD48-52EF-418E-AEEC-D86155BD04D5}" type="sibTrans" cxnId="{F9C0882F-547F-421E-8352-7EA7CAF419C6}">
      <dgm:prSet/>
      <dgm:spPr/>
      <dgm:t>
        <a:bodyPr/>
        <a:lstStyle/>
        <a:p>
          <a:endParaRPr lang="en-US"/>
        </a:p>
      </dgm:t>
    </dgm:pt>
    <dgm:pt modelId="{B8483C55-BA05-486E-86E0-587F32118681}">
      <dgm:prSet phldrT="[Text]"/>
      <dgm:spPr/>
      <dgm:t>
        <a:bodyPr/>
        <a:lstStyle/>
        <a:p>
          <a:r>
            <a:rPr lang="en-US" dirty="0"/>
            <a:t>Most new signups from the website or new user signups as a result of receiving shared content now automatically start the standard 60-day Pro trial.</a:t>
          </a:r>
        </a:p>
      </dgm:t>
    </dgm:pt>
    <dgm:pt modelId="{D1969E59-F284-433D-8468-73761485ED4A}" type="parTrans" cxnId="{E8C8B0B9-A192-480E-AE1A-63B3C29275D9}">
      <dgm:prSet/>
      <dgm:spPr/>
      <dgm:t>
        <a:bodyPr/>
        <a:lstStyle/>
        <a:p>
          <a:endParaRPr lang="en-US"/>
        </a:p>
      </dgm:t>
    </dgm:pt>
    <dgm:pt modelId="{725A278F-55CB-46A7-8CEF-6FDB3685F3B4}" type="sibTrans" cxnId="{E8C8B0B9-A192-480E-AE1A-63B3C29275D9}">
      <dgm:prSet/>
      <dgm:spPr/>
      <dgm:t>
        <a:bodyPr/>
        <a:lstStyle/>
        <a:p>
          <a:endParaRPr lang="en-US"/>
        </a:p>
      </dgm:t>
    </dgm:pt>
    <dgm:pt modelId="{0129DAC8-01A2-463D-A876-0E93868513BE}" type="pres">
      <dgm:prSet presAssocID="{4E5BC71C-8429-4532-939D-CCC9E0BD712F}" presName="linear" presStyleCnt="0">
        <dgm:presLayoutVars>
          <dgm:animLvl val="lvl"/>
          <dgm:resizeHandles val="exact"/>
        </dgm:presLayoutVars>
      </dgm:prSet>
      <dgm:spPr/>
    </dgm:pt>
    <dgm:pt modelId="{39306D9A-ECF7-4278-8A71-7FD95CB0A429}" type="pres">
      <dgm:prSet presAssocID="{033B868F-F738-48E6-B8AE-F6B2228C696D}" presName="parentText" presStyleLbl="node1" presStyleIdx="0" presStyleCnt="3">
        <dgm:presLayoutVars>
          <dgm:chMax val="0"/>
          <dgm:bulletEnabled val="1"/>
        </dgm:presLayoutVars>
      </dgm:prSet>
      <dgm:spPr/>
    </dgm:pt>
    <dgm:pt modelId="{5C5BC0CA-F1FF-4E53-9E1A-FB70A168375E}" type="pres">
      <dgm:prSet presAssocID="{033B868F-F738-48E6-B8AE-F6B2228C696D}" presName="childText" presStyleLbl="revTx" presStyleIdx="0" presStyleCnt="3">
        <dgm:presLayoutVars>
          <dgm:bulletEnabled val="1"/>
        </dgm:presLayoutVars>
      </dgm:prSet>
      <dgm:spPr/>
    </dgm:pt>
    <dgm:pt modelId="{2C63FF95-20A7-4579-8103-596DBDCCD0F3}" type="pres">
      <dgm:prSet presAssocID="{DE8A2A12-A08D-448B-AE89-06486D896400}" presName="parentText" presStyleLbl="node1" presStyleIdx="1" presStyleCnt="3">
        <dgm:presLayoutVars>
          <dgm:chMax val="0"/>
          <dgm:bulletEnabled val="1"/>
        </dgm:presLayoutVars>
      </dgm:prSet>
      <dgm:spPr/>
    </dgm:pt>
    <dgm:pt modelId="{29C1BAD1-860F-4F1F-8316-EBD841F753FC}" type="pres">
      <dgm:prSet presAssocID="{DE8A2A12-A08D-448B-AE89-06486D896400}" presName="childText" presStyleLbl="revTx" presStyleIdx="1" presStyleCnt="3">
        <dgm:presLayoutVars>
          <dgm:bulletEnabled val="1"/>
        </dgm:presLayoutVars>
      </dgm:prSet>
      <dgm:spPr/>
    </dgm:pt>
    <dgm:pt modelId="{91B12E51-1984-4C16-837D-DEBADA7BC0FA}" type="pres">
      <dgm:prSet presAssocID="{D8A8BE26-0E4F-433A-9068-8834D290FBAB}" presName="parentText" presStyleLbl="node1" presStyleIdx="2" presStyleCnt="3">
        <dgm:presLayoutVars>
          <dgm:chMax val="0"/>
          <dgm:bulletEnabled val="1"/>
        </dgm:presLayoutVars>
      </dgm:prSet>
      <dgm:spPr/>
    </dgm:pt>
    <dgm:pt modelId="{43947C23-AADE-4182-9E81-5592C571C8FC}" type="pres">
      <dgm:prSet presAssocID="{D8A8BE26-0E4F-433A-9068-8834D290FBAB}" presName="childText" presStyleLbl="revTx" presStyleIdx="2" presStyleCnt="3">
        <dgm:presLayoutVars>
          <dgm:bulletEnabled val="1"/>
        </dgm:presLayoutVars>
      </dgm:prSet>
      <dgm:spPr/>
    </dgm:pt>
  </dgm:ptLst>
  <dgm:cxnLst>
    <dgm:cxn modelId="{1B788724-EE65-4861-96B6-2F9F5EA9F62C}" srcId="{DE8A2A12-A08D-448B-AE89-06486D896400}" destId="{1BB1BDBC-DEED-4214-905F-8D18C4701BB7}" srcOrd="0" destOrd="0" parTransId="{EB7D9965-A0A3-490C-B6FD-09E0E42931D1}" sibTransId="{FEA1C3EF-B66C-40A3-AD79-C1B06FDD5CD0}"/>
    <dgm:cxn modelId="{51DA4A2C-B274-4D74-BBCA-44361007C50B}" type="presOf" srcId="{0B4562AA-9A74-4E2B-B25F-C442D5D5C3A2}" destId="{5C5BC0CA-F1FF-4E53-9E1A-FB70A168375E}" srcOrd="0" destOrd="0" presId="urn:microsoft.com/office/officeart/2005/8/layout/vList2"/>
    <dgm:cxn modelId="{F9C0882F-547F-421E-8352-7EA7CAF419C6}" srcId="{4E5BC71C-8429-4532-939D-CCC9E0BD712F}" destId="{D8A8BE26-0E4F-433A-9068-8834D290FBAB}" srcOrd="2" destOrd="0" parTransId="{A9E61056-0272-464D-89FE-4FBADACC814A}" sibTransId="{8EA8AD48-52EF-418E-AEEC-D86155BD04D5}"/>
    <dgm:cxn modelId="{630DD630-3937-4A71-A7FC-E6D34E2AEFC2}" type="presOf" srcId="{4E5BC71C-8429-4532-939D-CCC9E0BD712F}" destId="{0129DAC8-01A2-463D-A876-0E93868513BE}" srcOrd="0" destOrd="0" presId="urn:microsoft.com/office/officeart/2005/8/layout/vList2"/>
    <dgm:cxn modelId="{C1EFE33B-1AC4-40B0-BA6C-22D1F3E88030}" srcId="{4E5BC71C-8429-4532-939D-CCC9E0BD712F}" destId="{DE8A2A12-A08D-448B-AE89-06486D896400}" srcOrd="1" destOrd="0" parTransId="{6B51B79E-C485-4FEA-8D94-C534FD7E2E42}" sibTransId="{A01CEA27-9E25-4D7A-A49C-E336FD6B5917}"/>
    <dgm:cxn modelId="{34B1B466-CC3C-4C22-AD0E-2928EBB44BB5}" type="presOf" srcId="{D8A8BE26-0E4F-433A-9068-8834D290FBAB}" destId="{91B12E51-1984-4C16-837D-DEBADA7BC0FA}" srcOrd="0" destOrd="0" presId="urn:microsoft.com/office/officeart/2005/8/layout/vList2"/>
    <dgm:cxn modelId="{AFD3314E-E5EC-48FC-8BA1-337AC3AD6E47}" srcId="{033B868F-F738-48E6-B8AE-F6B2228C696D}" destId="{0B4562AA-9A74-4E2B-B25F-C442D5D5C3A2}" srcOrd="0" destOrd="0" parTransId="{258FC364-89B1-42E5-BC65-143C79C738AB}" sibTransId="{0B2F1F14-F158-4A71-B5A8-6E18F91D5FAC}"/>
    <dgm:cxn modelId="{7F760457-5486-4619-B173-F8ECBE46B805}" type="presOf" srcId="{B8483C55-BA05-486E-86E0-587F32118681}" destId="{43947C23-AADE-4182-9E81-5592C571C8FC}" srcOrd="0" destOrd="0" presId="urn:microsoft.com/office/officeart/2005/8/layout/vList2"/>
    <dgm:cxn modelId="{99B14C84-2CBF-43A0-8074-75EC7FC83419}" type="presOf" srcId="{DE8A2A12-A08D-448B-AE89-06486D896400}" destId="{2C63FF95-20A7-4579-8103-596DBDCCD0F3}" srcOrd="0" destOrd="0" presId="urn:microsoft.com/office/officeart/2005/8/layout/vList2"/>
    <dgm:cxn modelId="{97D7A398-7FD7-450C-B51A-7DFD47DA94FD}" type="presOf" srcId="{033B868F-F738-48E6-B8AE-F6B2228C696D}" destId="{39306D9A-ECF7-4278-8A71-7FD95CB0A429}" srcOrd="0" destOrd="0" presId="urn:microsoft.com/office/officeart/2005/8/layout/vList2"/>
    <dgm:cxn modelId="{21E193A0-742B-418E-891D-687CE1B977DA}" type="presOf" srcId="{1BB1BDBC-DEED-4214-905F-8D18C4701BB7}" destId="{29C1BAD1-860F-4F1F-8316-EBD841F753FC}" srcOrd="0" destOrd="0" presId="urn:microsoft.com/office/officeart/2005/8/layout/vList2"/>
    <dgm:cxn modelId="{E8C8B0B9-A192-480E-AE1A-63B3C29275D9}" srcId="{D8A8BE26-0E4F-433A-9068-8834D290FBAB}" destId="{B8483C55-BA05-486E-86E0-587F32118681}" srcOrd="0" destOrd="0" parTransId="{D1969E59-F284-433D-8468-73761485ED4A}" sibTransId="{725A278F-55CB-46A7-8CEF-6FDB3685F3B4}"/>
    <dgm:cxn modelId="{99475FD9-8873-40A3-BCDB-6A0B3AE17FD5}" type="presOf" srcId="{50C1472B-0653-4F6C-B604-998A5A56F196}" destId="{5C5BC0CA-F1FF-4E53-9E1A-FB70A168375E}" srcOrd="0" destOrd="1" presId="urn:microsoft.com/office/officeart/2005/8/layout/vList2"/>
    <dgm:cxn modelId="{B3BA36DB-22AE-41E1-948E-D18A34F858B7}" srcId="{4E5BC71C-8429-4532-939D-CCC9E0BD712F}" destId="{033B868F-F738-48E6-B8AE-F6B2228C696D}" srcOrd="0" destOrd="0" parTransId="{BA1D788D-1D24-48D4-94AF-C665812B040C}" sibTransId="{5E5BC3EE-7DBF-4E6F-BF64-EA9B26626005}"/>
    <dgm:cxn modelId="{05DF11F5-2D73-46A6-B304-C29689A9A82E}" srcId="{033B868F-F738-48E6-B8AE-F6B2228C696D}" destId="{50C1472B-0653-4F6C-B604-998A5A56F196}" srcOrd="1" destOrd="0" parTransId="{3DA3B034-CDDA-492C-8CEF-FD0130D5463F}" sibTransId="{3B43392C-83B6-4F52-969B-41636BAFC9D6}"/>
    <dgm:cxn modelId="{195B0CF3-53A7-4AC6-B5E5-C3110F963EB6}" type="presParOf" srcId="{0129DAC8-01A2-463D-A876-0E93868513BE}" destId="{39306D9A-ECF7-4278-8A71-7FD95CB0A429}" srcOrd="0" destOrd="0" presId="urn:microsoft.com/office/officeart/2005/8/layout/vList2"/>
    <dgm:cxn modelId="{38385183-E3F0-455E-A5BD-2BAFA7D8EDAE}" type="presParOf" srcId="{0129DAC8-01A2-463D-A876-0E93868513BE}" destId="{5C5BC0CA-F1FF-4E53-9E1A-FB70A168375E}" srcOrd="1" destOrd="0" presId="urn:microsoft.com/office/officeart/2005/8/layout/vList2"/>
    <dgm:cxn modelId="{308DD2F1-B9D7-4E2E-8D9E-AD8FC0B6D4FB}" type="presParOf" srcId="{0129DAC8-01A2-463D-A876-0E93868513BE}" destId="{2C63FF95-20A7-4579-8103-596DBDCCD0F3}" srcOrd="2" destOrd="0" presId="urn:microsoft.com/office/officeart/2005/8/layout/vList2"/>
    <dgm:cxn modelId="{442B4F79-0AD8-4B98-B738-3D3DDCC41ED6}" type="presParOf" srcId="{0129DAC8-01A2-463D-A876-0E93868513BE}" destId="{29C1BAD1-860F-4F1F-8316-EBD841F753FC}" srcOrd="3" destOrd="0" presId="urn:microsoft.com/office/officeart/2005/8/layout/vList2"/>
    <dgm:cxn modelId="{33C01109-D478-445F-8F83-B53D54960616}" type="presParOf" srcId="{0129DAC8-01A2-463D-A876-0E93868513BE}" destId="{91B12E51-1984-4C16-837D-DEBADA7BC0FA}" srcOrd="4" destOrd="0" presId="urn:microsoft.com/office/officeart/2005/8/layout/vList2"/>
    <dgm:cxn modelId="{EC00DD17-5972-4F91-B3DA-3345C28F52E0}" type="presParOf" srcId="{0129DAC8-01A2-463D-A876-0E93868513BE}" destId="{43947C23-AADE-4182-9E81-5592C571C8F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5C8605-F239-4CC0-967A-EB72669F510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93035308-02B3-4622-B06A-87B693046329}">
      <dgm:prSet phldrT="[Text]" custT="1"/>
      <dgm:spPr/>
      <dgm:t>
        <a:bodyPr/>
        <a:lstStyle/>
        <a:p>
          <a:r>
            <a:rPr lang="en-US" sz="3000" dirty="0"/>
            <a:t>Existing mature deployments</a:t>
          </a:r>
        </a:p>
      </dgm:t>
    </dgm:pt>
    <dgm:pt modelId="{6315BDE2-2F5E-4E1A-AD37-4C67FCDDE1DE}" type="parTrans" cxnId="{C62DE316-6238-4D6E-B938-96CD332D5680}">
      <dgm:prSet/>
      <dgm:spPr/>
      <dgm:t>
        <a:bodyPr/>
        <a:lstStyle/>
        <a:p>
          <a:endParaRPr lang="en-US"/>
        </a:p>
      </dgm:t>
    </dgm:pt>
    <dgm:pt modelId="{35949F7D-DB93-40AF-A5E4-ACFA6D068D92}" type="sibTrans" cxnId="{C62DE316-6238-4D6E-B938-96CD332D5680}">
      <dgm:prSet/>
      <dgm:spPr/>
      <dgm:t>
        <a:bodyPr/>
        <a:lstStyle/>
        <a:p>
          <a:endParaRPr lang="en-US"/>
        </a:p>
      </dgm:t>
    </dgm:pt>
    <dgm:pt modelId="{18329DED-4FCB-4D29-B8FB-00B0F25FFAE2}">
      <dgm:prSet phldrT="[Text]"/>
      <dgm:spPr/>
      <dgm:t>
        <a:bodyPr/>
        <a:lstStyle/>
        <a:p>
          <a:r>
            <a:rPr lang="en-US" b="1" dirty="0"/>
            <a:t>Impact: </a:t>
          </a:r>
          <a:r>
            <a:rPr lang="en-US" b="0" dirty="0"/>
            <a:t>Most or all users are eligible for an extended Pro trial through May 31, 2018.</a:t>
          </a:r>
        </a:p>
      </dgm:t>
    </dgm:pt>
    <dgm:pt modelId="{532A414E-4AF0-42EB-A54F-6BBC3017C1B1}" type="parTrans" cxnId="{CC58DE2F-3CD2-447E-8B1C-A799E3AA7433}">
      <dgm:prSet/>
      <dgm:spPr/>
      <dgm:t>
        <a:bodyPr/>
        <a:lstStyle/>
        <a:p>
          <a:endParaRPr lang="en-US"/>
        </a:p>
      </dgm:t>
    </dgm:pt>
    <dgm:pt modelId="{E63DB6C2-9D54-41C5-BA84-B1A104DB90DB}" type="sibTrans" cxnId="{CC58DE2F-3CD2-447E-8B1C-A799E3AA7433}">
      <dgm:prSet/>
      <dgm:spPr/>
      <dgm:t>
        <a:bodyPr/>
        <a:lstStyle/>
        <a:p>
          <a:endParaRPr lang="en-US"/>
        </a:p>
      </dgm:t>
    </dgm:pt>
    <dgm:pt modelId="{B2EDFDED-FCDC-457D-9D97-7C7821471363}">
      <dgm:prSet phldrT="[Text]"/>
      <dgm:spPr/>
      <dgm:t>
        <a:bodyPr/>
        <a:lstStyle/>
        <a:p>
          <a:r>
            <a:rPr lang="en-US" b="1" dirty="0"/>
            <a:t>Approach: </a:t>
          </a:r>
          <a:r>
            <a:rPr lang="en-US" b="0" dirty="0"/>
            <a:t>Assist users with activating extended trials and plan for paid licensing by expiry date.</a:t>
          </a:r>
          <a:endParaRPr lang="en-US" b="1" dirty="0"/>
        </a:p>
      </dgm:t>
    </dgm:pt>
    <dgm:pt modelId="{916696BA-C8A3-464E-8D4C-8912DB9E7BAB}" type="parTrans" cxnId="{926770FA-6F1B-4E64-8AC4-B128431D863A}">
      <dgm:prSet/>
      <dgm:spPr/>
      <dgm:t>
        <a:bodyPr/>
        <a:lstStyle/>
        <a:p>
          <a:endParaRPr lang="en-US"/>
        </a:p>
      </dgm:t>
    </dgm:pt>
    <dgm:pt modelId="{B60EB71A-5EDF-4871-A2EB-4E56C0287C67}" type="sibTrans" cxnId="{926770FA-6F1B-4E64-8AC4-B128431D863A}">
      <dgm:prSet/>
      <dgm:spPr/>
      <dgm:t>
        <a:bodyPr/>
        <a:lstStyle/>
        <a:p>
          <a:endParaRPr lang="en-US"/>
        </a:p>
      </dgm:t>
    </dgm:pt>
    <dgm:pt modelId="{F35AE9A2-667F-42D8-9884-1057EC401DA7}">
      <dgm:prSet phldrT="[Text]" custT="1"/>
      <dgm:spPr/>
      <dgm:t>
        <a:bodyPr/>
        <a:lstStyle/>
        <a:p>
          <a:r>
            <a:rPr lang="en-US" sz="3000" dirty="0"/>
            <a:t>Existing growing deployments</a:t>
          </a:r>
        </a:p>
      </dgm:t>
    </dgm:pt>
    <dgm:pt modelId="{902D0158-63FF-40EF-AB48-641C47EACCFC}" type="parTrans" cxnId="{D3212131-A280-4DC5-B8DB-E68600B82715}">
      <dgm:prSet/>
      <dgm:spPr/>
      <dgm:t>
        <a:bodyPr/>
        <a:lstStyle/>
        <a:p>
          <a:endParaRPr lang="en-US"/>
        </a:p>
      </dgm:t>
    </dgm:pt>
    <dgm:pt modelId="{1162686D-6100-4374-983C-EC8A1D2C6457}" type="sibTrans" cxnId="{D3212131-A280-4DC5-B8DB-E68600B82715}">
      <dgm:prSet/>
      <dgm:spPr/>
      <dgm:t>
        <a:bodyPr/>
        <a:lstStyle/>
        <a:p>
          <a:endParaRPr lang="en-US"/>
        </a:p>
      </dgm:t>
    </dgm:pt>
    <dgm:pt modelId="{7ADEDB3B-64A1-41C5-B5CE-020DD60CC942}">
      <dgm:prSet phldrT="[Text]"/>
      <dgm:spPr/>
      <dgm:t>
        <a:bodyPr/>
        <a:lstStyle/>
        <a:p>
          <a:r>
            <a:rPr lang="en-US" b="1" dirty="0"/>
            <a:t>Impact:</a:t>
          </a:r>
          <a:r>
            <a:rPr lang="en-US" b="0" dirty="0"/>
            <a:t> Some users will be eligible for the extended Pro trial, but many new users will not.</a:t>
          </a:r>
          <a:endParaRPr lang="en-US" b="1" dirty="0"/>
        </a:p>
      </dgm:t>
    </dgm:pt>
    <dgm:pt modelId="{D585CABF-6244-4A68-B901-E163E77F10D1}" type="parTrans" cxnId="{7581A326-3CBF-48D0-A442-0CD92C85EA5B}">
      <dgm:prSet/>
      <dgm:spPr/>
      <dgm:t>
        <a:bodyPr/>
        <a:lstStyle/>
        <a:p>
          <a:endParaRPr lang="en-US"/>
        </a:p>
      </dgm:t>
    </dgm:pt>
    <dgm:pt modelId="{18F19D04-477D-4E6B-A057-EAE53B9A997A}" type="sibTrans" cxnId="{7581A326-3CBF-48D0-A442-0CD92C85EA5B}">
      <dgm:prSet/>
      <dgm:spPr/>
      <dgm:t>
        <a:bodyPr/>
        <a:lstStyle/>
        <a:p>
          <a:endParaRPr lang="en-US"/>
        </a:p>
      </dgm:t>
    </dgm:pt>
    <dgm:pt modelId="{093A3485-11B5-49CB-9299-1BA977C006BE}">
      <dgm:prSet phldrT="[Text]" custT="1"/>
      <dgm:spPr/>
      <dgm:t>
        <a:bodyPr/>
        <a:lstStyle/>
        <a:p>
          <a:r>
            <a:rPr lang="en-US" sz="3000" dirty="0"/>
            <a:t>New deployments</a:t>
          </a:r>
        </a:p>
      </dgm:t>
    </dgm:pt>
    <dgm:pt modelId="{E0CF18B3-37A0-47AA-B76B-A82AF950B1EA}" type="parTrans" cxnId="{FC4D1AB6-A7A3-45E2-AD4C-6F645A0F016C}">
      <dgm:prSet/>
      <dgm:spPr/>
      <dgm:t>
        <a:bodyPr/>
        <a:lstStyle/>
        <a:p>
          <a:endParaRPr lang="en-US"/>
        </a:p>
      </dgm:t>
    </dgm:pt>
    <dgm:pt modelId="{1F20138E-E474-4E3E-96BC-54B2616FE8A0}" type="sibTrans" cxnId="{FC4D1AB6-A7A3-45E2-AD4C-6F645A0F016C}">
      <dgm:prSet/>
      <dgm:spPr/>
      <dgm:t>
        <a:bodyPr/>
        <a:lstStyle/>
        <a:p>
          <a:endParaRPr lang="en-US"/>
        </a:p>
      </dgm:t>
    </dgm:pt>
    <dgm:pt modelId="{7CCD01F5-ED8F-46FF-A41C-E408D1977F61}">
      <dgm:prSet phldrT="[Text]"/>
      <dgm:spPr/>
      <dgm:t>
        <a:bodyPr/>
        <a:lstStyle/>
        <a:p>
          <a:r>
            <a:rPr lang="en-US" b="1" dirty="0"/>
            <a:t>Approach: </a:t>
          </a:r>
          <a:r>
            <a:rPr lang="en-US" b="0" dirty="0"/>
            <a:t>Plan for paid licensing now, either for only new users or entire user base.</a:t>
          </a:r>
          <a:endParaRPr lang="en-US" b="1" dirty="0"/>
        </a:p>
      </dgm:t>
    </dgm:pt>
    <dgm:pt modelId="{92BD4C48-0C57-4603-B2D2-63D58D529B31}" type="parTrans" cxnId="{5610CF52-AC55-459B-A1DA-763E133ABD89}">
      <dgm:prSet/>
      <dgm:spPr/>
      <dgm:t>
        <a:bodyPr/>
        <a:lstStyle/>
        <a:p>
          <a:endParaRPr lang="en-US"/>
        </a:p>
      </dgm:t>
    </dgm:pt>
    <dgm:pt modelId="{1BACA81B-53A8-47A3-84A2-39A47CC831A7}" type="sibTrans" cxnId="{5610CF52-AC55-459B-A1DA-763E133ABD89}">
      <dgm:prSet/>
      <dgm:spPr/>
      <dgm:t>
        <a:bodyPr/>
        <a:lstStyle/>
        <a:p>
          <a:endParaRPr lang="en-US"/>
        </a:p>
      </dgm:t>
    </dgm:pt>
    <dgm:pt modelId="{8D5D9190-4480-47D0-B6F3-2B3DE5626F7F}">
      <dgm:prSet phldrT="[Text]"/>
      <dgm:spPr/>
      <dgm:t>
        <a:bodyPr/>
        <a:lstStyle/>
        <a:p>
          <a:r>
            <a:rPr lang="en-US" b="1" dirty="0"/>
            <a:t>Impact: </a:t>
          </a:r>
          <a:r>
            <a:rPr lang="en-US" b="0" dirty="0"/>
            <a:t>New deployments will require paid licensing from the beginning.</a:t>
          </a:r>
          <a:endParaRPr lang="en-US" b="1" dirty="0"/>
        </a:p>
      </dgm:t>
    </dgm:pt>
    <dgm:pt modelId="{D3D39F07-19A3-4CC3-969A-B41FCA3C9947}" type="parTrans" cxnId="{C6773843-28AE-40C7-8C65-30EFE3EAD7BF}">
      <dgm:prSet/>
      <dgm:spPr/>
      <dgm:t>
        <a:bodyPr/>
        <a:lstStyle/>
        <a:p>
          <a:endParaRPr lang="en-US"/>
        </a:p>
      </dgm:t>
    </dgm:pt>
    <dgm:pt modelId="{E061AD47-C12E-436B-BB00-2748A53F5789}" type="sibTrans" cxnId="{C6773843-28AE-40C7-8C65-30EFE3EAD7BF}">
      <dgm:prSet/>
      <dgm:spPr/>
      <dgm:t>
        <a:bodyPr/>
        <a:lstStyle/>
        <a:p>
          <a:endParaRPr lang="en-US"/>
        </a:p>
      </dgm:t>
    </dgm:pt>
    <dgm:pt modelId="{7155A1E8-217E-450E-8724-9A52A2E1ED70}">
      <dgm:prSet phldrT="[Text]"/>
      <dgm:spPr/>
      <dgm:t>
        <a:bodyPr/>
        <a:lstStyle/>
        <a:p>
          <a:r>
            <a:rPr lang="en-US" b="1" dirty="0"/>
            <a:t>Approach: </a:t>
          </a:r>
          <a:r>
            <a:rPr lang="en-US" b="0" dirty="0"/>
            <a:t>Plan for paid licensing now.</a:t>
          </a:r>
          <a:endParaRPr lang="en-US" b="1" dirty="0"/>
        </a:p>
      </dgm:t>
    </dgm:pt>
    <dgm:pt modelId="{94D7B063-5E1B-4F93-8D8F-22FA5DCBEE1E}" type="parTrans" cxnId="{6C061376-FC2E-41EF-BF9E-0BB1FEA7E7BE}">
      <dgm:prSet/>
      <dgm:spPr/>
      <dgm:t>
        <a:bodyPr/>
        <a:lstStyle/>
        <a:p>
          <a:endParaRPr lang="en-US"/>
        </a:p>
      </dgm:t>
    </dgm:pt>
    <dgm:pt modelId="{7912754B-1007-4D29-97B3-CF7984630A5A}" type="sibTrans" cxnId="{6C061376-FC2E-41EF-BF9E-0BB1FEA7E7BE}">
      <dgm:prSet/>
      <dgm:spPr/>
      <dgm:t>
        <a:bodyPr/>
        <a:lstStyle/>
        <a:p>
          <a:endParaRPr lang="en-US"/>
        </a:p>
      </dgm:t>
    </dgm:pt>
    <dgm:pt modelId="{D1B9290D-A3AC-47E1-A6B6-47DE49F3F372}" type="pres">
      <dgm:prSet presAssocID="{A55C8605-F239-4CC0-967A-EB72669F5108}" presName="Name0" presStyleCnt="0">
        <dgm:presLayoutVars>
          <dgm:dir/>
          <dgm:animLvl val="lvl"/>
          <dgm:resizeHandles/>
        </dgm:presLayoutVars>
      </dgm:prSet>
      <dgm:spPr/>
    </dgm:pt>
    <dgm:pt modelId="{03994527-EA6A-4C6E-BE14-B40D41D73EAB}" type="pres">
      <dgm:prSet presAssocID="{93035308-02B3-4622-B06A-87B693046329}" presName="linNode" presStyleCnt="0"/>
      <dgm:spPr/>
    </dgm:pt>
    <dgm:pt modelId="{AB37323B-3D2E-49BD-80B7-88963DD135F2}" type="pres">
      <dgm:prSet presAssocID="{93035308-02B3-4622-B06A-87B693046329}" presName="parentShp" presStyleLbl="node1" presStyleIdx="0" presStyleCnt="3">
        <dgm:presLayoutVars>
          <dgm:bulletEnabled val="1"/>
        </dgm:presLayoutVars>
      </dgm:prSet>
      <dgm:spPr/>
    </dgm:pt>
    <dgm:pt modelId="{67637E4B-798D-49EE-9FF7-83EA4343370D}" type="pres">
      <dgm:prSet presAssocID="{93035308-02B3-4622-B06A-87B693046329}" presName="childShp" presStyleLbl="bgAccFollowNode1" presStyleIdx="0" presStyleCnt="3">
        <dgm:presLayoutVars>
          <dgm:bulletEnabled val="1"/>
        </dgm:presLayoutVars>
      </dgm:prSet>
      <dgm:spPr/>
    </dgm:pt>
    <dgm:pt modelId="{13FBC0DF-3931-46E5-BDB0-A12B09A92418}" type="pres">
      <dgm:prSet presAssocID="{35949F7D-DB93-40AF-A5E4-ACFA6D068D92}" presName="spacing" presStyleCnt="0"/>
      <dgm:spPr/>
    </dgm:pt>
    <dgm:pt modelId="{FC26AA64-315E-421C-8EF4-A8DCEB16369D}" type="pres">
      <dgm:prSet presAssocID="{F35AE9A2-667F-42D8-9884-1057EC401DA7}" presName="linNode" presStyleCnt="0"/>
      <dgm:spPr/>
    </dgm:pt>
    <dgm:pt modelId="{C1E208AA-CDA4-418C-BEF9-325D4BA816DF}" type="pres">
      <dgm:prSet presAssocID="{F35AE9A2-667F-42D8-9884-1057EC401DA7}" presName="parentShp" presStyleLbl="node1" presStyleIdx="1" presStyleCnt="3">
        <dgm:presLayoutVars>
          <dgm:bulletEnabled val="1"/>
        </dgm:presLayoutVars>
      </dgm:prSet>
      <dgm:spPr/>
    </dgm:pt>
    <dgm:pt modelId="{C582B528-3B53-4D92-B380-D8A920683790}" type="pres">
      <dgm:prSet presAssocID="{F35AE9A2-667F-42D8-9884-1057EC401DA7}" presName="childShp" presStyleLbl="bgAccFollowNode1" presStyleIdx="1" presStyleCnt="3">
        <dgm:presLayoutVars>
          <dgm:bulletEnabled val="1"/>
        </dgm:presLayoutVars>
      </dgm:prSet>
      <dgm:spPr/>
    </dgm:pt>
    <dgm:pt modelId="{A6E6D4AB-7F7B-4F43-9EE9-A56913C37788}" type="pres">
      <dgm:prSet presAssocID="{1162686D-6100-4374-983C-EC8A1D2C6457}" presName="spacing" presStyleCnt="0"/>
      <dgm:spPr/>
    </dgm:pt>
    <dgm:pt modelId="{551D6C3D-3ADF-42C5-BC43-537E8F8BDECA}" type="pres">
      <dgm:prSet presAssocID="{093A3485-11B5-49CB-9299-1BA977C006BE}" presName="linNode" presStyleCnt="0"/>
      <dgm:spPr/>
    </dgm:pt>
    <dgm:pt modelId="{3705A034-15F9-4C95-88AB-C4706FBDDB01}" type="pres">
      <dgm:prSet presAssocID="{093A3485-11B5-49CB-9299-1BA977C006BE}" presName="parentShp" presStyleLbl="node1" presStyleIdx="2" presStyleCnt="3">
        <dgm:presLayoutVars>
          <dgm:bulletEnabled val="1"/>
        </dgm:presLayoutVars>
      </dgm:prSet>
      <dgm:spPr/>
    </dgm:pt>
    <dgm:pt modelId="{21FF1947-9C34-4996-95A3-0C985C0B5878}" type="pres">
      <dgm:prSet presAssocID="{093A3485-11B5-49CB-9299-1BA977C006BE}" presName="childShp" presStyleLbl="bgAccFollowNode1" presStyleIdx="2" presStyleCnt="3">
        <dgm:presLayoutVars>
          <dgm:bulletEnabled val="1"/>
        </dgm:presLayoutVars>
      </dgm:prSet>
      <dgm:spPr/>
    </dgm:pt>
  </dgm:ptLst>
  <dgm:cxnLst>
    <dgm:cxn modelId="{D65BA00F-EEB5-48F2-AA00-E2CAEB67A538}" type="presOf" srcId="{F35AE9A2-667F-42D8-9884-1057EC401DA7}" destId="{C1E208AA-CDA4-418C-BEF9-325D4BA816DF}" srcOrd="0" destOrd="0" presId="urn:microsoft.com/office/officeart/2005/8/layout/vList6"/>
    <dgm:cxn modelId="{84E07E14-7769-42E5-BDE1-722C4971EFAB}" type="presOf" srcId="{7155A1E8-217E-450E-8724-9A52A2E1ED70}" destId="{21FF1947-9C34-4996-95A3-0C985C0B5878}" srcOrd="0" destOrd="1" presId="urn:microsoft.com/office/officeart/2005/8/layout/vList6"/>
    <dgm:cxn modelId="{C62DE316-6238-4D6E-B938-96CD332D5680}" srcId="{A55C8605-F239-4CC0-967A-EB72669F5108}" destId="{93035308-02B3-4622-B06A-87B693046329}" srcOrd="0" destOrd="0" parTransId="{6315BDE2-2F5E-4E1A-AD37-4C67FCDDE1DE}" sibTransId="{35949F7D-DB93-40AF-A5E4-ACFA6D068D92}"/>
    <dgm:cxn modelId="{0EA85E17-F9A6-4C61-8DE1-7B7143D7BDDC}" type="presOf" srcId="{93035308-02B3-4622-B06A-87B693046329}" destId="{AB37323B-3D2E-49BD-80B7-88963DD135F2}" srcOrd="0" destOrd="0" presId="urn:microsoft.com/office/officeart/2005/8/layout/vList6"/>
    <dgm:cxn modelId="{7581A326-3CBF-48D0-A442-0CD92C85EA5B}" srcId="{F35AE9A2-667F-42D8-9884-1057EC401DA7}" destId="{7ADEDB3B-64A1-41C5-B5CE-020DD60CC942}" srcOrd="0" destOrd="0" parTransId="{D585CABF-6244-4A68-B901-E163E77F10D1}" sibTransId="{18F19D04-477D-4E6B-A057-EAE53B9A997A}"/>
    <dgm:cxn modelId="{63569629-F164-4821-A443-338E3CEB2B15}" type="presOf" srcId="{8D5D9190-4480-47D0-B6F3-2B3DE5626F7F}" destId="{21FF1947-9C34-4996-95A3-0C985C0B5878}" srcOrd="0" destOrd="0" presId="urn:microsoft.com/office/officeart/2005/8/layout/vList6"/>
    <dgm:cxn modelId="{CC58DE2F-3CD2-447E-8B1C-A799E3AA7433}" srcId="{93035308-02B3-4622-B06A-87B693046329}" destId="{18329DED-4FCB-4D29-B8FB-00B0F25FFAE2}" srcOrd="0" destOrd="0" parTransId="{532A414E-4AF0-42EB-A54F-6BBC3017C1B1}" sibTransId="{E63DB6C2-9D54-41C5-BA84-B1A104DB90DB}"/>
    <dgm:cxn modelId="{D3212131-A280-4DC5-B8DB-E68600B82715}" srcId="{A55C8605-F239-4CC0-967A-EB72669F5108}" destId="{F35AE9A2-667F-42D8-9884-1057EC401DA7}" srcOrd="1" destOrd="0" parTransId="{902D0158-63FF-40EF-AB48-641C47EACCFC}" sibTransId="{1162686D-6100-4374-983C-EC8A1D2C6457}"/>
    <dgm:cxn modelId="{1595CF36-A2D7-49D0-AB39-F1621DAC0BFC}" type="presOf" srcId="{18329DED-4FCB-4D29-B8FB-00B0F25FFAE2}" destId="{67637E4B-798D-49EE-9FF7-83EA4343370D}" srcOrd="0" destOrd="0" presId="urn:microsoft.com/office/officeart/2005/8/layout/vList6"/>
    <dgm:cxn modelId="{76C2B542-D6AB-4840-BEF0-2AC5A8A88E39}" type="presOf" srcId="{7ADEDB3B-64A1-41C5-B5CE-020DD60CC942}" destId="{C582B528-3B53-4D92-B380-D8A920683790}" srcOrd="0" destOrd="0" presId="urn:microsoft.com/office/officeart/2005/8/layout/vList6"/>
    <dgm:cxn modelId="{C6773843-28AE-40C7-8C65-30EFE3EAD7BF}" srcId="{093A3485-11B5-49CB-9299-1BA977C006BE}" destId="{8D5D9190-4480-47D0-B6F3-2B3DE5626F7F}" srcOrd="0" destOrd="0" parTransId="{D3D39F07-19A3-4CC3-969A-B41FCA3C9947}" sibTransId="{E061AD47-C12E-436B-BB00-2748A53F5789}"/>
    <dgm:cxn modelId="{14C1796B-9CB7-49CF-BBC5-8BAFEB769249}" type="presOf" srcId="{093A3485-11B5-49CB-9299-1BA977C006BE}" destId="{3705A034-15F9-4C95-88AB-C4706FBDDB01}" srcOrd="0" destOrd="0" presId="urn:microsoft.com/office/officeart/2005/8/layout/vList6"/>
    <dgm:cxn modelId="{5610CF52-AC55-459B-A1DA-763E133ABD89}" srcId="{F35AE9A2-667F-42D8-9884-1057EC401DA7}" destId="{7CCD01F5-ED8F-46FF-A41C-E408D1977F61}" srcOrd="1" destOrd="0" parTransId="{92BD4C48-0C57-4603-B2D2-63D58D529B31}" sibTransId="{1BACA81B-53A8-47A3-84A2-39A47CC831A7}"/>
    <dgm:cxn modelId="{1C3D3F54-74D7-4DB4-AE50-ED05F6315909}" type="presOf" srcId="{B2EDFDED-FCDC-457D-9D97-7C7821471363}" destId="{67637E4B-798D-49EE-9FF7-83EA4343370D}" srcOrd="0" destOrd="1" presId="urn:microsoft.com/office/officeart/2005/8/layout/vList6"/>
    <dgm:cxn modelId="{6C061376-FC2E-41EF-BF9E-0BB1FEA7E7BE}" srcId="{093A3485-11B5-49CB-9299-1BA977C006BE}" destId="{7155A1E8-217E-450E-8724-9A52A2E1ED70}" srcOrd="1" destOrd="0" parTransId="{94D7B063-5E1B-4F93-8D8F-22FA5DCBEE1E}" sibTransId="{7912754B-1007-4D29-97B3-CF7984630A5A}"/>
    <dgm:cxn modelId="{24307C87-1A8E-4F28-B3E9-3E272401B29F}" type="presOf" srcId="{7CCD01F5-ED8F-46FF-A41C-E408D1977F61}" destId="{C582B528-3B53-4D92-B380-D8A920683790}" srcOrd="0" destOrd="1" presId="urn:microsoft.com/office/officeart/2005/8/layout/vList6"/>
    <dgm:cxn modelId="{FC4D1AB6-A7A3-45E2-AD4C-6F645A0F016C}" srcId="{A55C8605-F239-4CC0-967A-EB72669F5108}" destId="{093A3485-11B5-49CB-9299-1BA977C006BE}" srcOrd="2" destOrd="0" parTransId="{E0CF18B3-37A0-47AA-B76B-A82AF950B1EA}" sibTransId="{1F20138E-E474-4E3E-96BC-54B2616FE8A0}"/>
    <dgm:cxn modelId="{EDD4B1C1-2614-4684-ADE3-1B8194CF8344}" type="presOf" srcId="{A55C8605-F239-4CC0-967A-EB72669F5108}" destId="{D1B9290D-A3AC-47E1-A6B6-47DE49F3F372}" srcOrd="0" destOrd="0" presId="urn:microsoft.com/office/officeart/2005/8/layout/vList6"/>
    <dgm:cxn modelId="{926770FA-6F1B-4E64-8AC4-B128431D863A}" srcId="{93035308-02B3-4622-B06A-87B693046329}" destId="{B2EDFDED-FCDC-457D-9D97-7C7821471363}" srcOrd="1" destOrd="0" parTransId="{916696BA-C8A3-464E-8D4C-8912DB9E7BAB}" sibTransId="{B60EB71A-5EDF-4871-A2EB-4E56C0287C67}"/>
    <dgm:cxn modelId="{E360BABD-AB58-4935-A75F-FD4BC1FDB440}" type="presParOf" srcId="{D1B9290D-A3AC-47E1-A6B6-47DE49F3F372}" destId="{03994527-EA6A-4C6E-BE14-B40D41D73EAB}" srcOrd="0" destOrd="0" presId="urn:microsoft.com/office/officeart/2005/8/layout/vList6"/>
    <dgm:cxn modelId="{1E0CE798-1606-44A4-935D-C1A53D6B5698}" type="presParOf" srcId="{03994527-EA6A-4C6E-BE14-B40D41D73EAB}" destId="{AB37323B-3D2E-49BD-80B7-88963DD135F2}" srcOrd="0" destOrd="0" presId="urn:microsoft.com/office/officeart/2005/8/layout/vList6"/>
    <dgm:cxn modelId="{C6D8FE25-B0DA-4F23-B957-B3C2F74BAA90}" type="presParOf" srcId="{03994527-EA6A-4C6E-BE14-B40D41D73EAB}" destId="{67637E4B-798D-49EE-9FF7-83EA4343370D}" srcOrd="1" destOrd="0" presId="urn:microsoft.com/office/officeart/2005/8/layout/vList6"/>
    <dgm:cxn modelId="{96265D88-DBE7-4936-B022-26A835138AB8}" type="presParOf" srcId="{D1B9290D-A3AC-47E1-A6B6-47DE49F3F372}" destId="{13FBC0DF-3931-46E5-BDB0-A12B09A92418}" srcOrd="1" destOrd="0" presId="urn:microsoft.com/office/officeart/2005/8/layout/vList6"/>
    <dgm:cxn modelId="{4ADC3A66-71CD-4874-94F0-2815CE360DDA}" type="presParOf" srcId="{D1B9290D-A3AC-47E1-A6B6-47DE49F3F372}" destId="{FC26AA64-315E-421C-8EF4-A8DCEB16369D}" srcOrd="2" destOrd="0" presId="urn:microsoft.com/office/officeart/2005/8/layout/vList6"/>
    <dgm:cxn modelId="{FE3B1A32-CDCD-4FA4-A342-AA77C981B108}" type="presParOf" srcId="{FC26AA64-315E-421C-8EF4-A8DCEB16369D}" destId="{C1E208AA-CDA4-418C-BEF9-325D4BA816DF}" srcOrd="0" destOrd="0" presId="urn:microsoft.com/office/officeart/2005/8/layout/vList6"/>
    <dgm:cxn modelId="{D7B6A083-3A0A-4E88-8EDF-C1364A30EB34}" type="presParOf" srcId="{FC26AA64-315E-421C-8EF4-A8DCEB16369D}" destId="{C582B528-3B53-4D92-B380-D8A920683790}" srcOrd="1" destOrd="0" presId="urn:microsoft.com/office/officeart/2005/8/layout/vList6"/>
    <dgm:cxn modelId="{D4ECE1A8-5F5A-460A-B95C-DACA731AE133}" type="presParOf" srcId="{D1B9290D-A3AC-47E1-A6B6-47DE49F3F372}" destId="{A6E6D4AB-7F7B-4F43-9EE9-A56913C37788}" srcOrd="3" destOrd="0" presId="urn:microsoft.com/office/officeart/2005/8/layout/vList6"/>
    <dgm:cxn modelId="{012C36AD-D24F-4C5B-99C6-ADA015CB7A6D}" type="presParOf" srcId="{D1B9290D-A3AC-47E1-A6B6-47DE49F3F372}" destId="{551D6C3D-3ADF-42C5-BC43-537E8F8BDECA}" srcOrd="4" destOrd="0" presId="urn:microsoft.com/office/officeart/2005/8/layout/vList6"/>
    <dgm:cxn modelId="{C0579D62-4D62-4F20-A96A-044D791AD467}" type="presParOf" srcId="{551D6C3D-3ADF-42C5-BC43-537E8F8BDECA}" destId="{3705A034-15F9-4C95-88AB-C4706FBDDB01}" srcOrd="0" destOrd="0" presId="urn:microsoft.com/office/officeart/2005/8/layout/vList6"/>
    <dgm:cxn modelId="{FA573B56-C0C1-43DD-AE0E-43691E2711E0}" type="presParOf" srcId="{551D6C3D-3ADF-42C5-BC43-537E8F8BDECA}" destId="{21FF1947-9C34-4996-95A3-0C985C0B5878}"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9E49E0-A768-4ED3-9BD0-CF231BAD52D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7C28E663-DE29-42DD-B534-9ED10DF25EAE}">
      <dgm:prSet phldrT="[Text]"/>
      <dgm:spPr/>
      <dgm:t>
        <a:bodyPr/>
        <a:lstStyle/>
        <a:p>
          <a:r>
            <a:rPr lang="en-US" b="1" dirty="0"/>
            <a:t>Streaming Models</a:t>
          </a:r>
          <a:br>
            <a:rPr lang="en-US" dirty="0"/>
          </a:br>
          <a:r>
            <a:rPr lang="en-US" dirty="0"/>
            <a:t>(Today)</a:t>
          </a:r>
        </a:p>
      </dgm:t>
    </dgm:pt>
    <dgm:pt modelId="{4E09C29F-1B08-4391-B2A0-9EFCABA3A39C}" type="parTrans" cxnId="{693E2150-BAD7-49B4-84D3-4C0F751375DB}">
      <dgm:prSet/>
      <dgm:spPr/>
      <dgm:t>
        <a:bodyPr/>
        <a:lstStyle/>
        <a:p>
          <a:endParaRPr lang="en-US"/>
        </a:p>
      </dgm:t>
    </dgm:pt>
    <dgm:pt modelId="{47F43936-0198-4E08-9168-BE03F1790430}" type="sibTrans" cxnId="{693E2150-BAD7-49B4-84D3-4C0F751375DB}">
      <dgm:prSet/>
      <dgm:spPr/>
      <dgm:t>
        <a:bodyPr/>
        <a:lstStyle/>
        <a:p>
          <a:endParaRPr lang="en-US"/>
        </a:p>
      </dgm:t>
    </dgm:pt>
    <dgm:pt modelId="{C53C37CA-930A-4889-A08B-C1E233E04CE0}">
      <dgm:prSet phldrT="[Text]"/>
      <dgm:spPr/>
      <dgm:t>
        <a:bodyPr/>
        <a:lstStyle/>
        <a:p>
          <a:r>
            <a:rPr lang="en-US" b="1" dirty="0"/>
            <a:t>Streaming Models with Efficiency Improvements</a:t>
          </a:r>
          <a:br>
            <a:rPr lang="en-US" dirty="0"/>
          </a:br>
          <a:r>
            <a:rPr lang="en-US" dirty="0"/>
            <a:t>(Sept./Oct.)</a:t>
          </a:r>
        </a:p>
      </dgm:t>
    </dgm:pt>
    <dgm:pt modelId="{F28E2573-958F-4C73-B9FC-A943C354CE0B}" type="parTrans" cxnId="{7A36CD67-9A5D-415B-BAC4-59B2FBC16844}">
      <dgm:prSet/>
      <dgm:spPr/>
      <dgm:t>
        <a:bodyPr/>
        <a:lstStyle/>
        <a:p>
          <a:endParaRPr lang="en-US"/>
        </a:p>
      </dgm:t>
    </dgm:pt>
    <dgm:pt modelId="{F4F4DCEB-80A0-4ACE-8E62-53DE24A56F3F}" type="sibTrans" cxnId="{7A36CD67-9A5D-415B-BAC4-59B2FBC16844}">
      <dgm:prSet/>
      <dgm:spPr/>
      <dgm:t>
        <a:bodyPr/>
        <a:lstStyle/>
        <a:p>
          <a:endParaRPr lang="en-US"/>
        </a:p>
      </dgm:t>
    </dgm:pt>
    <dgm:pt modelId="{6ED3A3B9-A10E-4742-B58F-A83142110647}">
      <dgm:prSet phldrT="[Text]"/>
      <dgm:spPr/>
      <dgm:t>
        <a:bodyPr/>
        <a:lstStyle/>
        <a:p>
          <a:r>
            <a:rPr lang="en-US" b="1" dirty="0"/>
            <a:t>Pinned Models</a:t>
          </a:r>
          <a:br>
            <a:rPr lang="en-US" dirty="0"/>
          </a:br>
          <a:r>
            <a:rPr lang="en-US" dirty="0"/>
            <a:t>(TBD)</a:t>
          </a:r>
        </a:p>
      </dgm:t>
    </dgm:pt>
    <dgm:pt modelId="{E3A3A5A8-4DD0-4B85-A7B7-FC946ADC89CE}" type="parTrans" cxnId="{7DF0737C-6D39-4364-BA49-4E792A976156}">
      <dgm:prSet/>
      <dgm:spPr/>
      <dgm:t>
        <a:bodyPr/>
        <a:lstStyle/>
        <a:p>
          <a:endParaRPr lang="en-US"/>
        </a:p>
      </dgm:t>
    </dgm:pt>
    <dgm:pt modelId="{D5C9BB31-6A14-47B8-9787-10B80D4A242F}" type="sibTrans" cxnId="{7DF0737C-6D39-4364-BA49-4E792A976156}">
      <dgm:prSet/>
      <dgm:spPr/>
      <dgm:t>
        <a:bodyPr/>
        <a:lstStyle/>
        <a:p>
          <a:endParaRPr lang="en-US"/>
        </a:p>
      </dgm:t>
    </dgm:pt>
    <dgm:pt modelId="{3BD62107-CD21-453A-BCC5-83F3E3A17C7C}">
      <dgm:prSet/>
      <dgm:spPr/>
      <dgm:t>
        <a:bodyPr/>
        <a:lstStyle/>
        <a:p>
          <a:r>
            <a:rPr lang="en-US" dirty="0"/>
            <a:t>Aggregate model size for a capacity can far exceed available memory, so Power BI manages which models are in memory.</a:t>
          </a:r>
        </a:p>
      </dgm:t>
    </dgm:pt>
    <dgm:pt modelId="{798831F3-AF2E-4BF3-A941-8A22F4FFFBC4}" type="parTrans" cxnId="{19EF0388-A1E6-4A6C-9020-1B40E8063042}">
      <dgm:prSet/>
      <dgm:spPr/>
      <dgm:t>
        <a:bodyPr/>
        <a:lstStyle/>
        <a:p>
          <a:endParaRPr lang="en-US"/>
        </a:p>
      </dgm:t>
    </dgm:pt>
    <dgm:pt modelId="{9F584557-C2FB-4D87-B583-5FB7A8ACB72C}" type="sibTrans" cxnId="{19EF0388-A1E6-4A6C-9020-1B40E8063042}">
      <dgm:prSet/>
      <dgm:spPr/>
      <dgm:t>
        <a:bodyPr/>
        <a:lstStyle/>
        <a:p>
          <a:endParaRPr lang="en-US"/>
        </a:p>
      </dgm:t>
    </dgm:pt>
    <dgm:pt modelId="{AAA250C7-3A66-45C9-AB68-6205868F7EBD}">
      <dgm:prSet/>
      <dgm:spPr/>
      <dgm:t>
        <a:bodyPr/>
        <a:lstStyle/>
        <a:p>
          <a:r>
            <a:rPr lang="en-US" dirty="0"/>
            <a:t>If a user loads a report and the model is not in memory, it is streamed, which takes &lt; 1 minute for current supported model sizes.</a:t>
          </a:r>
        </a:p>
      </dgm:t>
    </dgm:pt>
    <dgm:pt modelId="{30D9E6D8-F135-4F48-B11B-E7386AA926B1}" type="parTrans" cxnId="{36CCDA0E-9591-4114-81EA-B135DAA64DEB}">
      <dgm:prSet/>
      <dgm:spPr/>
      <dgm:t>
        <a:bodyPr/>
        <a:lstStyle/>
        <a:p>
          <a:endParaRPr lang="en-US"/>
        </a:p>
      </dgm:t>
    </dgm:pt>
    <dgm:pt modelId="{EA726602-49DF-43F8-A727-15786874F042}" type="sibTrans" cxnId="{36CCDA0E-9591-4114-81EA-B135DAA64DEB}">
      <dgm:prSet/>
      <dgm:spPr/>
      <dgm:t>
        <a:bodyPr/>
        <a:lstStyle/>
        <a:p>
          <a:endParaRPr lang="en-US"/>
        </a:p>
      </dgm:t>
    </dgm:pt>
    <dgm:pt modelId="{38D3FAAE-471D-475F-A193-1C5B53733185}">
      <dgm:prSet/>
      <dgm:spPr/>
      <dgm:t>
        <a:bodyPr/>
        <a:lstStyle/>
        <a:p>
          <a:r>
            <a:rPr lang="en-US" dirty="0"/>
            <a:t>We will increase the supported model size by making enhancements to the streaming approach:</a:t>
          </a:r>
        </a:p>
      </dgm:t>
    </dgm:pt>
    <dgm:pt modelId="{7A41E04B-CD21-4857-816A-D653FD08DC32}" type="parTrans" cxnId="{200FEF5F-A15A-4E18-A319-609398AF5269}">
      <dgm:prSet/>
      <dgm:spPr/>
      <dgm:t>
        <a:bodyPr/>
        <a:lstStyle/>
        <a:p>
          <a:endParaRPr lang="en-US"/>
        </a:p>
      </dgm:t>
    </dgm:pt>
    <dgm:pt modelId="{6ECF3F8B-5B44-4660-89FD-C91BC4BA0C9D}" type="sibTrans" cxnId="{200FEF5F-A15A-4E18-A319-609398AF5269}">
      <dgm:prSet/>
      <dgm:spPr/>
      <dgm:t>
        <a:bodyPr/>
        <a:lstStyle/>
        <a:p>
          <a:endParaRPr lang="en-US"/>
        </a:p>
      </dgm:t>
    </dgm:pt>
    <dgm:pt modelId="{0F3BAE0F-0680-4331-B73B-1898A7ED42CF}">
      <dgm:prSet/>
      <dgm:spPr/>
      <dgm:t>
        <a:bodyPr/>
        <a:lstStyle/>
        <a:p>
          <a:pPr>
            <a:buFont typeface="+mj-lt"/>
            <a:buAutoNum type="arabicPeriod"/>
          </a:pPr>
          <a:r>
            <a:rPr lang="en-US" dirty="0"/>
            <a:t>More efficient streaming</a:t>
          </a:r>
        </a:p>
      </dgm:t>
    </dgm:pt>
    <dgm:pt modelId="{E95B55C8-9F09-41C1-B283-467A8E309631}" type="parTrans" cxnId="{D3A66E32-3C29-4C19-8ACC-AAFB6B44CDF7}">
      <dgm:prSet/>
      <dgm:spPr/>
      <dgm:t>
        <a:bodyPr/>
        <a:lstStyle/>
        <a:p>
          <a:endParaRPr lang="en-US"/>
        </a:p>
      </dgm:t>
    </dgm:pt>
    <dgm:pt modelId="{098B558F-AF9F-4488-B02D-ED1714695DF6}" type="sibTrans" cxnId="{D3A66E32-3C29-4C19-8ACC-AAFB6B44CDF7}">
      <dgm:prSet/>
      <dgm:spPr/>
      <dgm:t>
        <a:bodyPr/>
        <a:lstStyle/>
        <a:p>
          <a:endParaRPr lang="en-US"/>
        </a:p>
      </dgm:t>
    </dgm:pt>
    <dgm:pt modelId="{DB5FE78D-950E-49A8-B700-4C937BB47200}">
      <dgm:prSet/>
      <dgm:spPr/>
      <dgm:t>
        <a:bodyPr/>
        <a:lstStyle/>
        <a:p>
          <a:pPr>
            <a:buFont typeface="+mj-lt"/>
            <a:buAutoNum type="arabicPeriod"/>
          </a:pPr>
          <a:r>
            <a:rPr lang="en-US" dirty="0"/>
            <a:t>UX when model is being streamed to message initial delay.</a:t>
          </a:r>
        </a:p>
      </dgm:t>
    </dgm:pt>
    <dgm:pt modelId="{0E0AD550-CBBA-475F-A418-8DC70199FDF2}" type="parTrans" cxnId="{11A52F59-D923-4DB5-9ED7-0B0A51EFDC92}">
      <dgm:prSet/>
      <dgm:spPr/>
      <dgm:t>
        <a:bodyPr/>
        <a:lstStyle/>
        <a:p>
          <a:endParaRPr lang="en-US"/>
        </a:p>
      </dgm:t>
    </dgm:pt>
    <dgm:pt modelId="{8A11A80E-3D73-4B24-82CA-E47B9D2D7D3C}" type="sibTrans" cxnId="{11A52F59-D923-4DB5-9ED7-0B0A51EFDC92}">
      <dgm:prSet/>
      <dgm:spPr/>
      <dgm:t>
        <a:bodyPr/>
        <a:lstStyle/>
        <a:p>
          <a:endParaRPr lang="en-US"/>
        </a:p>
      </dgm:t>
    </dgm:pt>
    <dgm:pt modelId="{84BDBFA8-8A26-4E98-AFBB-51E5D987B05B}">
      <dgm:prSet/>
      <dgm:spPr/>
      <dgm:t>
        <a:bodyPr/>
        <a:lstStyle/>
        <a:p>
          <a:pPr>
            <a:buFont typeface="Arial" panose="020B0604020202020204" pitchFamily="34" charset="0"/>
            <a:buChar char="•"/>
          </a:pPr>
          <a:r>
            <a:rPr lang="en-US" dirty="0"/>
            <a:t>Plan to achieve 5 GB model sizes using this approach.</a:t>
          </a:r>
        </a:p>
      </dgm:t>
    </dgm:pt>
    <dgm:pt modelId="{6BE32C44-BD27-4EB3-87D7-2E936F72EF67}" type="parTrans" cxnId="{E7468875-EE3B-4B4E-A42B-40A335C6059E}">
      <dgm:prSet/>
      <dgm:spPr/>
      <dgm:t>
        <a:bodyPr/>
        <a:lstStyle/>
        <a:p>
          <a:endParaRPr lang="en-US"/>
        </a:p>
      </dgm:t>
    </dgm:pt>
    <dgm:pt modelId="{055C47E5-F9F3-4BEB-BCE2-AD725196861B}" type="sibTrans" cxnId="{E7468875-EE3B-4B4E-A42B-40A335C6059E}">
      <dgm:prSet/>
      <dgm:spPr/>
      <dgm:t>
        <a:bodyPr/>
        <a:lstStyle/>
        <a:p>
          <a:endParaRPr lang="en-US"/>
        </a:p>
      </dgm:t>
    </dgm:pt>
    <dgm:pt modelId="{479FD382-37AE-465A-A786-83D6CB08398F}">
      <dgm:prSet/>
      <dgm:spPr/>
      <dgm:t>
        <a:bodyPr/>
        <a:lstStyle/>
        <a:p>
          <a:r>
            <a:rPr lang="en-US" dirty="0"/>
            <a:t>Allow the Capacity Admin to Pin models to the capacity, meaning they will always be in memory and will not need to be streamed.</a:t>
          </a:r>
        </a:p>
      </dgm:t>
    </dgm:pt>
    <dgm:pt modelId="{CC626EA1-E277-4372-B349-52E6A2CE51AB}" type="parTrans" cxnId="{52596FC4-C9FC-4DD3-BB34-F281C708F259}">
      <dgm:prSet/>
      <dgm:spPr/>
      <dgm:t>
        <a:bodyPr/>
        <a:lstStyle/>
        <a:p>
          <a:endParaRPr lang="en-US"/>
        </a:p>
      </dgm:t>
    </dgm:pt>
    <dgm:pt modelId="{F322E190-E138-4FF0-B40B-BC9B8E939FDA}" type="sibTrans" cxnId="{52596FC4-C9FC-4DD3-BB34-F281C708F259}">
      <dgm:prSet/>
      <dgm:spPr/>
      <dgm:t>
        <a:bodyPr/>
        <a:lstStyle/>
        <a:p>
          <a:endParaRPr lang="en-US"/>
        </a:p>
      </dgm:t>
    </dgm:pt>
    <dgm:pt modelId="{F493F38C-CC86-4FFA-99D0-2D841D64C8E6}">
      <dgm:prSet/>
      <dgm:spPr/>
      <dgm:t>
        <a:bodyPr/>
        <a:lstStyle/>
        <a:p>
          <a:r>
            <a:rPr lang="en-US" dirty="0"/>
            <a:t>Will support model sizes up to the available memory on the capacity.</a:t>
          </a:r>
        </a:p>
      </dgm:t>
    </dgm:pt>
    <dgm:pt modelId="{18004F51-93E9-4276-8DE0-7B09E8C769E1}" type="parTrans" cxnId="{F04B8F94-90DE-48E7-A20A-EC84E56A6AF0}">
      <dgm:prSet/>
      <dgm:spPr/>
      <dgm:t>
        <a:bodyPr/>
        <a:lstStyle/>
        <a:p>
          <a:endParaRPr lang="en-US"/>
        </a:p>
      </dgm:t>
    </dgm:pt>
    <dgm:pt modelId="{52823F4B-D9A2-4BFB-B582-1327F1DB0047}" type="sibTrans" cxnId="{F04B8F94-90DE-48E7-A20A-EC84E56A6AF0}">
      <dgm:prSet/>
      <dgm:spPr/>
      <dgm:t>
        <a:bodyPr/>
        <a:lstStyle/>
        <a:p>
          <a:endParaRPr lang="en-US"/>
        </a:p>
      </dgm:t>
    </dgm:pt>
    <dgm:pt modelId="{25F735F0-4AE4-48D7-8E5C-2B08CE0AC61D}">
      <dgm:prSet/>
      <dgm:spPr/>
      <dgm:t>
        <a:bodyPr/>
        <a:lstStyle/>
        <a:p>
          <a:r>
            <a:rPr lang="en-US" dirty="0"/>
            <a:t>Other capabilities may be required at this model size too (e.g. incremental refresh)</a:t>
          </a:r>
        </a:p>
      </dgm:t>
    </dgm:pt>
    <dgm:pt modelId="{C8CD3A68-4467-408B-BB39-6D030BDF722F}" type="parTrans" cxnId="{C2EFA66A-B4B4-4BA7-9822-AE223329A811}">
      <dgm:prSet/>
      <dgm:spPr/>
      <dgm:t>
        <a:bodyPr/>
        <a:lstStyle/>
        <a:p>
          <a:endParaRPr lang="en-US"/>
        </a:p>
      </dgm:t>
    </dgm:pt>
    <dgm:pt modelId="{F505158C-E46C-4470-84AC-1419E34D9C42}" type="sibTrans" cxnId="{C2EFA66A-B4B4-4BA7-9822-AE223329A811}">
      <dgm:prSet/>
      <dgm:spPr/>
      <dgm:t>
        <a:bodyPr/>
        <a:lstStyle/>
        <a:p>
          <a:endParaRPr lang="en-US"/>
        </a:p>
      </dgm:t>
    </dgm:pt>
    <dgm:pt modelId="{C6117B3C-A6C8-408E-96EF-D55788F514D2}" type="pres">
      <dgm:prSet presAssocID="{A39E49E0-A768-4ED3-9BD0-CF231BAD52D2}" presName="linearFlow" presStyleCnt="0">
        <dgm:presLayoutVars>
          <dgm:dir/>
          <dgm:animLvl val="lvl"/>
          <dgm:resizeHandles val="exact"/>
        </dgm:presLayoutVars>
      </dgm:prSet>
      <dgm:spPr/>
    </dgm:pt>
    <dgm:pt modelId="{61E16220-89EF-4E86-98CD-3013E6557C76}" type="pres">
      <dgm:prSet presAssocID="{7C28E663-DE29-42DD-B534-9ED10DF25EAE}" presName="composite" presStyleCnt="0"/>
      <dgm:spPr/>
    </dgm:pt>
    <dgm:pt modelId="{9C53DCCD-E1C4-407A-9B7F-4861810F6D96}" type="pres">
      <dgm:prSet presAssocID="{7C28E663-DE29-42DD-B534-9ED10DF25EAE}" presName="parTx" presStyleLbl="node1" presStyleIdx="0" presStyleCnt="3">
        <dgm:presLayoutVars>
          <dgm:chMax val="0"/>
          <dgm:chPref val="0"/>
          <dgm:bulletEnabled val="1"/>
        </dgm:presLayoutVars>
      </dgm:prSet>
      <dgm:spPr/>
    </dgm:pt>
    <dgm:pt modelId="{974CE8A6-0BAE-402B-AAFA-0760667E96B9}" type="pres">
      <dgm:prSet presAssocID="{7C28E663-DE29-42DD-B534-9ED10DF25EAE}" presName="parSh" presStyleLbl="node1" presStyleIdx="0" presStyleCnt="3"/>
      <dgm:spPr/>
    </dgm:pt>
    <dgm:pt modelId="{5C4D0374-A43D-4A73-A480-ACAA9D838EA0}" type="pres">
      <dgm:prSet presAssocID="{7C28E663-DE29-42DD-B534-9ED10DF25EAE}" presName="desTx" presStyleLbl="fgAcc1" presStyleIdx="0" presStyleCnt="3">
        <dgm:presLayoutVars>
          <dgm:bulletEnabled val="1"/>
        </dgm:presLayoutVars>
      </dgm:prSet>
      <dgm:spPr/>
    </dgm:pt>
    <dgm:pt modelId="{725B2144-67F5-491B-8879-C4DF89630832}" type="pres">
      <dgm:prSet presAssocID="{47F43936-0198-4E08-9168-BE03F1790430}" presName="sibTrans" presStyleLbl="sibTrans2D1" presStyleIdx="0" presStyleCnt="2"/>
      <dgm:spPr/>
    </dgm:pt>
    <dgm:pt modelId="{8CC63F13-495F-4198-9951-D194EB34F543}" type="pres">
      <dgm:prSet presAssocID="{47F43936-0198-4E08-9168-BE03F1790430}" presName="connTx" presStyleLbl="sibTrans2D1" presStyleIdx="0" presStyleCnt="2"/>
      <dgm:spPr/>
    </dgm:pt>
    <dgm:pt modelId="{29031239-E5A2-4780-8219-B77A27F1F2E9}" type="pres">
      <dgm:prSet presAssocID="{C53C37CA-930A-4889-A08B-C1E233E04CE0}" presName="composite" presStyleCnt="0"/>
      <dgm:spPr/>
    </dgm:pt>
    <dgm:pt modelId="{F0D39826-2C90-4E83-9D0B-F120E90E07D7}" type="pres">
      <dgm:prSet presAssocID="{C53C37CA-930A-4889-A08B-C1E233E04CE0}" presName="parTx" presStyleLbl="node1" presStyleIdx="0" presStyleCnt="3">
        <dgm:presLayoutVars>
          <dgm:chMax val="0"/>
          <dgm:chPref val="0"/>
          <dgm:bulletEnabled val="1"/>
        </dgm:presLayoutVars>
      </dgm:prSet>
      <dgm:spPr/>
    </dgm:pt>
    <dgm:pt modelId="{149C52DD-5324-46A5-825F-5995A2F97EAC}" type="pres">
      <dgm:prSet presAssocID="{C53C37CA-930A-4889-A08B-C1E233E04CE0}" presName="parSh" presStyleLbl="node1" presStyleIdx="1" presStyleCnt="3"/>
      <dgm:spPr/>
    </dgm:pt>
    <dgm:pt modelId="{1F2D5604-2F31-4265-BB01-36ED37630255}" type="pres">
      <dgm:prSet presAssocID="{C53C37CA-930A-4889-A08B-C1E233E04CE0}" presName="desTx" presStyleLbl="fgAcc1" presStyleIdx="1" presStyleCnt="3">
        <dgm:presLayoutVars>
          <dgm:bulletEnabled val="1"/>
        </dgm:presLayoutVars>
      </dgm:prSet>
      <dgm:spPr/>
    </dgm:pt>
    <dgm:pt modelId="{3D6B9B5A-983D-44D3-9AD3-C6D57BAAA85A}" type="pres">
      <dgm:prSet presAssocID="{F4F4DCEB-80A0-4ACE-8E62-53DE24A56F3F}" presName="sibTrans" presStyleLbl="sibTrans2D1" presStyleIdx="1" presStyleCnt="2"/>
      <dgm:spPr/>
    </dgm:pt>
    <dgm:pt modelId="{0DDA7B9E-B3BB-4BD9-9172-29995BCF776B}" type="pres">
      <dgm:prSet presAssocID="{F4F4DCEB-80A0-4ACE-8E62-53DE24A56F3F}" presName="connTx" presStyleLbl="sibTrans2D1" presStyleIdx="1" presStyleCnt="2"/>
      <dgm:spPr/>
    </dgm:pt>
    <dgm:pt modelId="{814D4B4D-866C-483B-9041-83E89763E2DB}" type="pres">
      <dgm:prSet presAssocID="{6ED3A3B9-A10E-4742-B58F-A83142110647}" presName="composite" presStyleCnt="0"/>
      <dgm:spPr/>
    </dgm:pt>
    <dgm:pt modelId="{4D83BC5A-2079-484A-B71F-CE2ED50E3A72}" type="pres">
      <dgm:prSet presAssocID="{6ED3A3B9-A10E-4742-B58F-A83142110647}" presName="parTx" presStyleLbl="node1" presStyleIdx="1" presStyleCnt="3">
        <dgm:presLayoutVars>
          <dgm:chMax val="0"/>
          <dgm:chPref val="0"/>
          <dgm:bulletEnabled val="1"/>
        </dgm:presLayoutVars>
      </dgm:prSet>
      <dgm:spPr/>
    </dgm:pt>
    <dgm:pt modelId="{CB24DEF0-6AEE-4592-8DCF-E034E2D7F81C}" type="pres">
      <dgm:prSet presAssocID="{6ED3A3B9-A10E-4742-B58F-A83142110647}" presName="parSh" presStyleLbl="node1" presStyleIdx="2" presStyleCnt="3"/>
      <dgm:spPr/>
    </dgm:pt>
    <dgm:pt modelId="{AD9A66BD-D446-407A-98C1-5468A97A678F}" type="pres">
      <dgm:prSet presAssocID="{6ED3A3B9-A10E-4742-B58F-A83142110647}" presName="desTx" presStyleLbl="fgAcc1" presStyleIdx="2" presStyleCnt="3">
        <dgm:presLayoutVars>
          <dgm:bulletEnabled val="1"/>
        </dgm:presLayoutVars>
      </dgm:prSet>
      <dgm:spPr/>
    </dgm:pt>
  </dgm:ptLst>
  <dgm:cxnLst>
    <dgm:cxn modelId="{36CCDA0E-9591-4114-81EA-B135DAA64DEB}" srcId="{7C28E663-DE29-42DD-B534-9ED10DF25EAE}" destId="{AAA250C7-3A66-45C9-AB68-6205868F7EBD}" srcOrd="1" destOrd="0" parTransId="{30D9E6D8-F135-4F48-B11B-E7386AA926B1}" sibTransId="{EA726602-49DF-43F8-A727-15786874F042}"/>
    <dgm:cxn modelId="{D3A66E32-3C29-4C19-8ACC-AAFB6B44CDF7}" srcId="{38D3FAAE-471D-475F-A193-1C5B53733185}" destId="{0F3BAE0F-0680-4331-B73B-1898A7ED42CF}" srcOrd="0" destOrd="0" parTransId="{E95B55C8-9F09-41C1-B283-467A8E309631}" sibTransId="{098B558F-AF9F-4488-B02D-ED1714695DF6}"/>
    <dgm:cxn modelId="{EC353D36-F451-43AA-B1DE-8879760531D4}" type="presOf" srcId="{38D3FAAE-471D-475F-A193-1C5B53733185}" destId="{1F2D5604-2F31-4265-BB01-36ED37630255}" srcOrd="0" destOrd="0" presId="urn:microsoft.com/office/officeart/2005/8/layout/process3"/>
    <dgm:cxn modelId="{9B57535D-DF1C-44D1-A359-FC5DC7BC676B}" type="presOf" srcId="{F493F38C-CC86-4FFA-99D0-2D841D64C8E6}" destId="{AD9A66BD-D446-407A-98C1-5468A97A678F}" srcOrd="0" destOrd="1" presId="urn:microsoft.com/office/officeart/2005/8/layout/process3"/>
    <dgm:cxn modelId="{200FEF5F-A15A-4E18-A319-609398AF5269}" srcId="{C53C37CA-930A-4889-A08B-C1E233E04CE0}" destId="{38D3FAAE-471D-475F-A193-1C5B53733185}" srcOrd="0" destOrd="0" parTransId="{7A41E04B-CD21-4857-816A-D653FD08DC32}" sibTransId="{6ECF3F8B-5B44-4660-89FD-C91BC4BA0C9D}"/>
    <dgm:cxn modelId="{AECF6060-C5A0-47D2-A6FB-F5696B4E0E3D}" type="presOf" srcId="{47F43936-0198-4E08-9168-BE03F1790430}" destId="{725B2144-67F5-491B-8879-C4DF89630832}" srcOrd="0" destOrd="0" presId="urn:microsoft.com/office/officeart/2005/8/layout/process3"/>
    <dgm:cxn modelId="{F4624642-205F-4840-B2E9-9AECAE275DBD}" type="presOf" srcId="{7C28E663-DE29-42DD-B534-9ED10DF25EAE}" destId="{974CE8A6-0BAE-402B-AAFA-0760667E96B9}" srcOrd="1" destOrd="0" presId="urn:microsoft.com/office/officeart/2005/8/layout/process3"/>
    <dgm:cxn modelId="{D806C143-10D4-41A1-A067-D9E5376095A6}" type="presOf" srcId="{6ED3A3B9-A10E-4742-B58F-A83142110647}" destId="{4D83BC5A-2079-484A-B71F-CE2ED50E3A72}" srcOrd="0" destOrd="0" presId="urn:microsoft.com/office/officeart/2005/8/layout/process3"/>
    <dgm:cxn modelId="{11D6BB47-5451-4614-B41A-03D8D60D6CF2}" type="presOf" srcId="{3BD62107-CD21-453A-BCC5-83F3E3A17C7C}" destId="{5C4D0374-A43D-4A73-A480-ACAA9D838EA0}" srcOrd="0" destOrd="0" presId="urn:microsoft.com/office/officeart/2005/8/layout/process3"/>
    <dgm:cxn modelId="{7A36CD67-9A5D-415B-BAC4-59B2FBC16844}" srcId="{A39E49E0-A768-4ED3-9BD0-CF231BAD52D2}" destId="{C53C37CA-930A-4889-A08B-C1E233E04CE0}" srcOrd="1" destOrd="0" parTransId="{F28E2573-958F-4C73-B9FC-A943C354CE0B}" sibTransId="{F4F4DCEB-80A0-4ACE-8E62-53DE24A56F3F}"/>
    <dgm:cxn modelId="{D9128A4A-927A-449A-AD0A-361331E0CB10}" type="presOf" srcId="{C53C37CA-930A-4889-A08B-C1E233E04CE0}" destId="{F0D39826-2C90-4E83-9D0B-F120E90E07D7}" srcOrd="0" destOrd="0" presId="urn:microsoft.com/office/officeart/2005/8/layout/process3"/>
    <dgm:cxn modelId="{C2EFA66A-B4B4-4BA7-9822-AE223329A811}" srcId="{6ED3A3B9-A10E-4742-B58F-A83142110647}" destId="{25F735F0-4AE4-48D7-8E5C-2B08CE0AC61D}" srcOrd="2" destOrd="0" parTransId="{C8CD3A68-4467-408B-BB39-6D030BDF722F}" sibTransId="{F505158C-E46C-4470-84AC-1419E34D9C42}"/>
    <dgm:cxn modelId="{693E2150-BAD7-49B4-84D3-4C0F751375DB}" srcId="{A39E49E0-A768-4ED3-9BD0-CF231BAD52D2}" destId="{7C28E663-DE29-42DD-B534-9ED10DF25EAE}" srcOrd="0" destOrd="0" parTransId="{4E09C29F-1B08-4391-B2A0-9EFCABA3A39C}" sibTransId="{47F43936-0198-4E08-9168-BE03F1790430}"/>
    <dgm:cxn modelId="{C1EC2371-B9C7-469B-AF7C-0DFCB301A6B2}" type="presOf" srcId="{F4F4DCEB-80A0-4ACE-8E62-53DE24A56F3F}" destId="{3D6B9B5A-983D-44D3-9AD3-C6D57BAAA85A}" srcOrd="0" destOrd="0" presId="urn:microsoft.com/office/officeart/2005/8/layout/process3"/>
    <dgm:cxn modelId="{E7468875-EE3B-4B4E-A42B-40A335C6059E}" srcId="{C53C37CA-930A-4889-A08B-C1E233E04CE0}" destId="{84BDBFA8-8A26-4E98-AFBB-51E5D987B05B}" srcOrd="1" destOrd="0" parTransId="{6BE32C44-BD27-4EB3-87D7-2E936F72EF67}" sibTransId="{055C47E5-F9F3-4BEB-BCE2-AD725196861B}"/>
    <dgm:cxn modelId="{11A52F59-D923-4DB5-9ED7-0B0A51EFDC92}" srcId="{38D3FAAE-471D-475F-A193-1C5B53733185}" destId="{DB5FE78D-950E-49A8-B700-4C937BB47200}" srcOrd="1" destOrd="0" parTransId="{0E0AD550-CBBA-475F-A418-8DC70199FDF2}" sibTransId="{8A11A80E-3D73-4B24-82CA-E47B9D2D7D3C}"/>
    <dgm:cxn modelId="{47A06D79-6A4E-4D3F-AA3F-544FEB89A89B}" type="presOf" srcId="{C53C37CA-930A-4889-A08B-C1E233E04CE0}" destId="{149C52DD-5324-46A5-825F-5995A2F97EAC}" srcOrd="1" destOrd="0" presId="urn:microsoft.com/office/officeart/2005/8/layout/process3"/>
    <dgm:cxn modelId="{7DF0737C-6D39-4364-BA49-4E792A976156}" srcId="{A39E49E0-A768-4ED3-9BD0-CF231BAD52D2}" destId="{6ED3A3B9-A10E-4742-B58F-A83142110647}" srcOrd="2" destOrd="0" parTransId="{E3A3A5A8-4DD0-4B85-A7B7-FC946ADC89CE}" sibTransId="{D5C9BB31-6A14-47B8-9787-10B80D4A242F}"/>
    <dgm:cxn modelId="{19EF0388-A1E6-4A6C-9020-1B40E8063042}" srcId="{7C28E663-DE29-42DD-B534-9ED10DF25EAE}" destId="{3BD62107-CD21-453A-BCC5-83F3E3A17C7C}" srcOrd="0" destOrd="0" parTransId="{798831F3-AF2E-4BF3-A941-8A22F4FFFBC4}" sibTransId="{9F584557-C2FB-4D87-B583-5FB7A8ACB72C}"/>
    <dgm:cxn modelId="{21DC8088-FF5F-4347-9685-2B9662C53550}" type="presOf" srcId="{84BDBFA8-8A26-4E98-AFBB-51E5D987B05B}" destId="{1F2D5604-2F31-4265-BB01-36ED37630255}" srcOrd="0" destOrd="3" presId="urn:microsoft.com/office/officeart/2005/8/layout/process3"/>
    <dgm:cxn modelId="{F04B8F94-90DE-48E7-A20A-EC84E56A6AF0}" srcId="{6ED3A3B9-A10E-4742-B58F-A83142110647}" destId="{F493F38C-CC86-4FFA-99D0-2D841D64C8E6}" srcOrd="1" destOrd="0" parTransId="{18004F51-93E9-4276-8DE0-7B09E8C769E1}" sibTransId="{52823F4B-D9A2-4BFB-B582-1327F1DB0047}"/>
    <dgm:cxn modelId="{47C3DA96-D647-4052-ADC7-027C55096146}" type="presOf" srcId="{A39E49E0-A768-4ED3-9BD0-CF231BAD52D2}" destId="{C6117B3C-A6C8-408E-96EF-D55788F514D2}" srcOrd="0" destOrd="0" presId="urn:microsoft.com/office/officeart/2005/8/layout/process3"/>
    <dgm:cxn modelId="{D5C28DA5-BB16-495D-9C5A-0AC854B70B1A}" type="presOf" srcId="{25F735F0-4AE4-48D7-8E5C-2B08CE0AC61D}" destId="{AD9A66BD-D446-407A-98C1-5468A97A678F}" srcOrd="0" destOrd="2" presId="urn:microsoft.com/office/officeart/2005/8/layout/process3"/>
    <dgm:cxn modelId="{B9F439B4-24CB-4C56-B1C9-F67E5BE7A731}" type="presOf" srcId="{AAA250C7-3A66-45C9-AB68-6205868F7EBD}" destId="{5C4D0374-A43D-4A73-A480-ACAA9D838EA0}" srcOrd="0" destOrd="1" presId="urn:microsoft.com/office/officeart/2005/8/layout/process3"/>
    <dgm:cxn modelId="{F19B77B9-B9E9-4926-9CDD-CB55899AA898}" type="presOf" srcId="{6ED3A3B9-A10E-4742-B58F-A83142110647}" destId="{CB24DEF0-6AEE-4592-8DCF-E034E2D7F81C}" srcOrd="1" destOrd="0" presId="urn:microsoft.com/office/officeart/2005/8/layout/process3"/>
    <dgm:cxn modelId="{97F8B4BA-79D0-4E4E-BC07-A1CAB38F31EF}" type="presOf" srcId="{0F3BAE0F-0680-4331-B73B-1898A7ED42CF}" destId="{1F2D5604-2F31-4265-BB01-36ED37630255}" srcOrd="0" destOrd="1" presId="urn:microsoft.com/office/officeart/2005/8/layout/process3"/>
    <dgm:cxn modelId="{52596FC4-C9FC-4DD3-BB34-F281C708F259}" srcId="{6ED3A3B9-A10E-4742-B58F-A83142110647}" destId="{479FD382-37AE-465A-A786-83D6CB08398F}" srcOrd="0" destOrd="0" parTransId="{CC626EA1-E277-4372-B349-52E6A2CE51AB}" sibTransId="{F322E190-E138-4FF0-B40B-BC9B8E939FDA}"/>
    <dgm:cxn modelId="{8B9BE0C7-D9AC-4588-BC32-7566E0F449B6}" type="presOf" srcId="{DB5FE78D-950E-49A8-B700-4C937BB47200}" destId="{1F2D5604-2F31-4265-BB01-36ED37630255}" srcOrd="0" destOrd="2" presId="urn:microsoft.com/office/officeart/2005/8/layout/process3"/>
    <dgm:cxn modelId="{6817C3CB-5FED-407F-8837-0B596D5D2343}" type="presOf" srcId="{F4F4DCEB-80A0-4ACE-8E62-53DE24A56F3F}" destId="{0DDA7B9E-B3BB-4BD9-9172-29995BCF776B}" srcOrd="1" destOrd="0" presId="urn:microsoft.com/office/officeart/2005/8/layout/process3"/>
    <dgm:cxn modelId="{A7EF4AD0-F612-4375-BD56-92CA74DF0490}" type="presOf" srcId="{479FD382-37AE-465A-A786-83D6CB08398F}" destId="{AD9A66BD-D446-407A-98C1-5468A97A678F}" srcOrd="0" destOrd="0" presId="urn:microsoft.com/office/officeart/2005/8/layout/process3"/>
    <dgm:cxn modelId="{E22092F7-E5D1-4D2E-8233-42EF4E42472C}" type="presOf" srcId="{7C28E663-DE29-42DD-B534-9ED10DF25EAE}" destId="{9C53DCCD-E1C4-407A-9B7F-4861810F6D96}" srcOrd="0" destOrd="0" presId="urn:microsoft.com/office/officeart/2005/8/layout/process3"/>
    <dgm:cxn modelId="{FE0A05FD-1A76-486F-B5FC-0A60484842B8}" type="presOf" srcId="{47F43936-0198-4E08-9168-BE03F1790430}" destId="{8CC63F13-495F-4198-9951-D194EB34F543}" srcOrd="1" destOrd="0" presId="urn:microsoft.com/office/officeart/2005/8/layout/process3"/>
    <dgm:cxn modelId="{5660F4E7-0634-413C-8CD7-D28F4613B030}" type="presParOf" srcId="{C6117B3C-A6C8-408E-96EF-D55788F514D2}" destId="{61E16220-89EF-4E86-98CD-3013E6557C76}" srcOrd="0" destOrd="0" presId="urn:microsoft.com/office/officeart/2005/8/layout/process3"/>
    <dgm:cxn modelId="{7BF6FD15-FAD6-4684-8959-DA67ADDD0B43}" type="presParOf" srcId="{61E16220-89EF-4E86-98CD-3013E6557C76}" destId="{9C53DCCD-E1C4-407A-9B7F-4861810F6D96}" srcOrd="0" destOrd="0" presId="urn:microsoft.com/office/officeart/2005/8/layout/process3"/>
    <dgm:cxn modelId="{9478F866-D416-405C-B0A5-57C3806A7275}" type="presParOf" srcId="{61E16220-89EF-4E86-98CD-3013E6557C76}" destId="{974CE8A6-0BAE-402B-AAFA-0760667E96B9}" srcOrd="1" destOrd="0" presId="urn:microsoft.com/office/officeart/2005/8/layout/process3"/>
    <dgm:cxn modelId="{697EC05E-7CA8-456F-9C12-A763C9AB4F30}" type="presParOf" srcId="{61E16220-89EF-4E86-98CD-3013E6557C76}" destId="{5C4D0374-A43D-4A73-A480-ACAA9D838EA0}" srcOrd="2" destOrd="0" presId="urn:microsoft.com/office/officeart/2005/8/layout/process3"/>
    <dgm:cxn modelId="{5A22BEB9-562B-4289-8A00-42ED3D2DDF4A}" type="presParOf" srcId="{C6117B3C-A6C8-408E-96EF-D55788F514D2}" destId="{725B2144-67F5-491B-8879-C4DF89630832}" srcOrd="1" destOrd="0" presId="urn:microsoft.com/office/officeart/2005/8/layout/process3"/>
    <dgm:cxn modelId="{092F6AC9-FF62-41CC-A2DC-69265589129F}" type="presParOf" srcId="{725B2144-67F5-491B-8879-C4DF89630832}" destId="{8CC63F13-495F-4198-9951-D194EB34F543}" srcOrd="0" destOrd="0" presId="urn:microsoft.com/office/officeart/2005/8/layout/process3"/>
    <dgm:cxn modelId="{969CDF92-C399-459D-88BD-751741D38EB5}" type="presParOf" srcId="{C6117B3C-A6C8-408E-96EF-D55788F514D2}" destId="{29031239-E5A2-4780-8219-B77A27F1F2E9}" srcOrd="2" destOrd="0" presId="urn:microsoft.com/office/officeart/2005/8/layout/process3"/>
    <dgm:cxn modelId="{04723381-DD89-4DC2-B79A-C6F823D81B26}" type="presParOf" srcId="{29031239-E5A2-4780-8219-B77A27F1F2E9}" destId="{F0D39826-2C90-4E83-9D0B-F120E90E07D7}" srcOrd="0" destOrd="0" presId="urn:microsoft.com/office/officeart/2005/8/layout/process3"/>
    <dgm:cxn modelId="{5112B215-CBFA-4A5B-B59F-B1CE450E542C}" type="presParOf" srcId="{29031239-E5A2-4780-8219-B77A27F1F2E9}" destId="{149C52DD-5324-46A5-825F-5995A2F97EAC}" srcOrd="1" destOrd="0" presId="urn:microsoft.com/office/officeart/2005/8/layout/process3"/>
    <dgm:cxn modelId="{30153C06-50EA-4C0E-AA00-FF5A6CDD0FBD}" type="presParOf" srcId="{29031239-E5A2-4780-8219-B77A27F1F2E9}" destId="{1F2D5604-2F31-4265-BB01-36ED37630255}" srcOrd="2" destOrd="0" presId="urn:microsoft.com/office/officeart/2005/8/layout/process3"/>
    <dgm:cxn modelId="{83FCD5AB-37B9-481D-92EB-E038D781CE79}" type="presParOf" srcId="{C6117B3C-A6C8-408E-96EF-D55788F514D2}" destId="{3D6B9B5A-983D-44D3-9AD3-C6D57BAAA85A}" srcOrd="3" destOrd="0" presId="urn:microsoft.com/office/officeart/2005/8/layout/process3"/>
    <dgm:cxn modelId="{3070BDE4-DDD4-4269-8CBD-62557B78B4E9}" type="presParOf" srcId="{3D6B9B5A-983D-44D3-9AD3-C6D57BAAA85A}" destId="{0DDA7B9E-B3BB-4BD9-9172-29995BCF776B}" srcOrd="0" destOrd="0" presId="urn:microsoft.com/office/officeart/2005/8/layout/process3"/>
    <dgm:cxn modelId="{0F1A6D93-6A53-4BF0-BA80-1AC4ACA46619}" type="presParOf" srcId="{C6117B3C-A6C8-408E-96EF-D55788F514D2}" destId="{814D4B4D-866C-483B-9041-83E89763E2DB}" srcOrd="4" destOrd="0" presId="urn:microsoft.com/office/officeart/2005/8/layout/process3"/>
    <dgm:cxn modelId="{E7269046-4B98-4F89-84B5-7EE612E349F1}" type="presParOf" srcId="{814D4B4D-866C-483B-9041-83E89763E2DB}" destId="{4D83BC5A-2079-484A-B71F-CE2ED50E3A72}" srcOrd="0" destOrd="0" presId="urn:microsoft.com/office/officeart/2005/8/layout/process3"/>
    <dgm:cxn modelId="{668B9BE7-4D94-42F3-9389-4A7BC17FA99A}" type="presParOf" srcId="{814D4B4D-866C-483B-9041-83E89763E2DB}" destId="{CB24DEF0-6AEE-4592-8DCF-E034E2D7F81C}" srcOrd="1" destOrd="0" presId="urn:microsoft.com/office/officeart/2005/8/layout/process3"/>
    <dgm:cxn modelId="{6873C0D5-941F-49EB-9F36-B7038DA3F49C}" type="presParOf" srcId="{814D4B4D-866C-483B-9041-83E89763E2DB}" destId="{AD9A66BD-D446-407A-98C1-5468A97A678F}"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5D3771-0DCF-4A40-8EF4-03469F399F8E}"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C3D5F952-4370-41AA-A8E1-7DE304675063}">
      <dgm:prSet phldrT="[Text]"/>
      <dgm:spPr>
        <a:solidFill>
          <a:schemeClr val="accent6"/>
        </a:solidFill>
      </dgm:spPr>
      <dgm:t>
        <a:bodyPr/>
        <a:lstStyle/>
        <a:p>
          <a:r>
            <a:rPr lang="en-US" dirty="0"/>
            <a:t>BDM Showcase</a:t>
          </a:r>
        </a:p>
      </dgm:t>
    </dgm:pt>
    <dgm:pt modelId="{04CE19EB-9F50-4A66-83A4-64E9B3F62D67}" type="parTrans" cxnId="{D7D968D6-ACFE-4024-B8CE-09BFC68887C5}">
      <dgm:prSet/>
      <dgm:spPr/>
      <dgm:t>
        <a:bodyPr/>
        <a:lstStyle/>
        <a:p>
          <a:endParaRPr lang="en-US"/>
        </a:p>
      </dgm:t>
    </dgm:pt>
    <dgm:pt modelId="{DB877579-1CB1-46D1-A9B8-47E61A8FC603}" type="sibTrans" cxnId="{D7D968D6-ACFE-4024-B8CE-09BFC68887C5}">
      <dgm:prSet/>
      <dgm:spPr/>
      <dgm:t>
        <a:bodyPr/>
        <a:lstStyle/>
        <a:p>
          <a:endParaRPr lang="en-US"/>
        </a:p>
      </dgm:t>
    </dgm:pt>
    <dgm:pt modelId="{7268342D-E75B-47EC-A672-8DF997084704}">
      <dgm:prSet phldrT="[Text]"/>
      <dgm:spPr>
        <a:solidFill>
          <a:schemeClr val="accent6"/>
        </a:solidFill>
      </dgm:spPr>
      <dgm:t>
        <a:bodyPr/>
        <a:lstStyle/>
        <a:p>
          <a:r>
            <a:rPr lang="en-US" dirty="0"/>
            <a:t>We </a:t>
          </a:r>
          <a:r>
            <a:rPr lang="en-US" b="1" dirty="0"/>
            <a:t>own</a:t>
          </a:r>
          <a:r>
            <a:rPr lang="en-US" dirty="0"/>
            <a:t> demo </a:t>
          </a:r>
          <a:r>
            <a:rPr lang="en-US" dirty="0">
              <a:hlinkClick xmlns:r="http://schemas.openxmlformats.org/officeDocument/2006/relationships" r:id="rId1"/>
            </a:rPr>
            <a:t>resources</a:t>
          </a:r>
          <a:r>
            <a:rPr lang="en-US" dirty="0"/>
            <a:t> for CxO-level conversations </a:t>
          </a:r>
        </a:p>
      </dgm:t>
    </dgm:pt>
    <dgm:pt modelId="{E98A01AD-A6AF-402B-8C39-4B657ED56111}" type="parTrans" cxnId="{6ED03855-18FB-4BC1-B327-C906AEA4CA2A}">
      <dgm:prSet/>
      <dgm:spPr/>
      <dgm:t>
        <a:bodyPr/>
        <a:lstStyle/>
        <a:p>
          <a:endParaRPr lang="en-US"/>
        </a:p>
      </dgm:t>
    </dgm:pt>
    <dgm:pt modelId="{F9FFEBA2-6983-4E03-B4D2-F9FD9F9308B4}" type="sibTrans" cxnId="{6ED03855-18FB-4BC1-B327-C906AEA4CA2A}">
      <dgm:prSet/>
      <dgm:spPr/>
      <dgm:t>
        <a:bodyPr/>
        <a:lstStyle/>
        <a:p>
          <a:endParaRPr lang="en-US"/>
        </a:p>
      </dgm:t>
    </dgm:pt>
    <dgm:pt modelId="{C34D4CF6-4927-4A65-85EB-45C6D9E6BA23}">
      <dgm:prSet phldrT="[Text]"/>
      <dgm:spPr/>
      <dgm:t>
        <a:bodyPr/>
        <a:lstStyle/>
        <a:p>
          <a:r>
            <a:rPr lang="en-US" dirty="0"/>
            <a:t>Patterns &amp; Practices</a:t>
          </a:r>
        </a:p>
      </dgm:t>
    </dgm:pt>
    <dgm:pt modelId="{11ECE927-2840-42E3-8E38-D5C3B91B2DFB}" type="parTrans" cxnId="{2BB3E92F-2B94-408C-803D-37F13CA3A641}">
      <dgm:prSet/>
      <dgm:spPr/>
      <dgm:t>
        <a:bodyPr/>
        <a:lstStyle/>
        <a:p>
          <a:endParaRPr lang="en-US"/>
        </a:p>
      </dgm:t>
    </dgm:pt>
    <dgm:pt modelId="{641F089A-7CD8-4A87-AB38-14CB6ADB40A7}" type="sibTrans" cxnId="{2BB3E92F-2B94-408C-803D-37F13CA3A641}">
      <dgm:prSet/>
      <dgm:spPr/>
      <dgm:t>
        <a:bodyPr/>
        <a:lstStyle/>
        <a:p>
          <a:endParaRPr lang="en-US"/>
        </a:p>
      </dgm:t>
    </dgm:pt>
    <dgm:pt modelId="{742D3392-35B0-498A-9E10-E391EEB63451}">
      <dgm:prSet phldrT="[Text]"/>
      <dgm:spPr/>
      <dgm:t>
        <a:bodyPr/>
        <a:lstStyle/>
        <a:p>
          <a:r>
            <a:rPr lang="en-US" dirty="0"/>
            <a:t>We </a:t>
          </a:r>
          <a:r>
            <a:rPr lang="en-US" b="1" dirty="0"/>
            <a:t>curate</a:t>
          </a:r>
          <a:r>
            <a:rPr lang="en-US" dirty="0"/>
            <a:t> </a:t>
          </a:r>
          <a:r>
            <a:rPr lang="en-US" dirty="0">
              <a:hlinkClick xmlns:r="http://schemas.openxmlformats.org/officeDocument/2006/relationships" r:id="rId2"/>
            </a:rPr>
            <a:t>content</a:t>
          </a:r>
          <a:r>
            <a:rPr lang="en-US" dirty="0"/>
            <a:t> on cross-cutting technology topics</a:t>
          </a:r>
        </a:p>
      </dgm:t>
    </dgm:pt>
    <dgm:pt modelId="{2597A7ED-7778-4E88-A7B6-603943CE4DB5}" type="parTrans" cxnId="{1DE95BF1-5ED5-474F-ADB1-AAC9293F384E}">
      <dgm:prSet/>
      <dgm:spPr/>
      <dgm:t>
        <a:bodyPr/>
        <a:lstStyle/>
        <a:p>
          <a:endParaRPr lang="en-US"/>
        </a:p>
      </dgm:t>
    </dgm:pt>
    <dgm:pt modelId="{4F378418-DE36-43FC-8BC0-2E78ED8203F8}" type="sibTrans" cxnId="{1DE95BF1-5ED5-474F-ADB1-AAC9293F384E}">
      <dgm:prSet/>
      <dgm:spPr/>
      <dgm:t>
        <a:bodyPr/>
        <a:lstStyle/>
        <a:p>
          <a:endParaRPr lang="en-US"/>
        </a:p>
      </dgm:t>
    </dgm:pt>
    <dgm:pt modelId="{A7B7A31D-9259-411B-BF33-EAE618FF7A31}">
      <dgm:prSet phldrT="[Text]"/>
      <dgm:spPr/>
      <dgm:t>
        <a:bodyPr/>
        <a:lstStyle/>
        <a:p>
          <a:r>
            <a:rPr lang="en-US" dirty="0"/>
            <a:t>Sales Community Support</a:t>
          </a:r>
        </a:p>
      </dgm:t>
    </dgm:pt>
    <dgm:pt modelId="{0C95ADE2-7190-4DEC-A9B0-2ABE2B77B2D2}" type="parTrans" cxnId="{B087FF52-6389-4CD9-89F6-3C20E43E59A7}">
      <dgm:prSet/>
      <dgm:spPr/>
      <dgm:t>
        <a:bodyPr/>
        <a:lstStyle/>
        <a:p>
          <a:endParaRPr lang="en-US"/>
        </a:p>
      </dgm:t>
    </dgm:pt>
    <dgm:pt modelId="{525CFF41-9AB4-4A6B-A080-FFA75AE71492}" type="sibTrans" cxnId="{B087FF52-6389-4CD9-89F6-3C20E43E59A7}">
      <dgm:prSet/>
      <dgm:spPr/>
      <dgm:t>
        <a:bodyPr/>
        <a:lstStyle/>
        <a:p>
          <a:endParaRPr lang="en-US"/>
        </a:p>
      </dgm:t>
    </dgm:pt>
    <dgm:pt modelId="{1B5175EF-5D38-4114-AA59-56AABFF1D204}">
      <dgm:prSet phldrT="[Text]"/>
      <dgm:spPr/>
      <dgm:t>
        <a:bodyPr/>
        <a:lstStyle/>
        <a:p>
          <a:r>
            <a:rPr lang="en-US" dirty="0"/>
            <a:t>We </a:t>
          </a:r>
          <a:r>
            <a:rPr lang="en-US" b="1" dirty="0"/>
            <a:t>support</a:t>
          </a:r>
          <a:r>
            <a:rPr lang="en-US" dirty="0"/>
            <a:t> </a:t>
          </a:r>
          <a:r>
            <a:rPr lang="en-US" dirty="0">
              <a:solidFill>
                <a:schemeClr val="accent2"/>
              </a:solidFill>
              <a:hlinkClick xmlns:r="http://schemas.openxmlformats.org/officeDocument/2006/relationships" r:id="rId3"/>
            </a:rPr>
            <a:t>technical escalations</a:t>
          </a:r>
          <a:r>
            <a:rPr lang="en-US" dirty="0"/>
            <a:t> &amp; training opportunities </a:t>
          </a:r>
        </a:p>
      </dgm:t>
    </dgm:pt>
    <dgm:pt modelId="{BB5549AF-463C-478B-A8B8-30D378BB5099}" type="parTrans" cxnId="{06C7B0BB-6368-4D17-86CF-61415F85C08A}">
      <dgm:prSet/>
      <dgm:spPr/>
      <dgm:t>
        <a:bodyPr/>
        <a:lstStyle/>
        <a:p>
          <a:endParaRPr lang="en-US"/>
        </a:p>
      </dgm:t>
    </dgm:pt>
    <dgm:pt modelId="{756AD84A-BCD2-4C0E-AF67-54E27E28958A}" type="sibTrans" cxnId="{06C7B0BB-6368-4D17-86CF-61415F85C08A}">
      <dgm:prSet/>
      <dgm:spPr/>
      <dgm:t>
        <a:bodyPr/>
        <a:lstStyle/>
        <a:p>
          <a:endParaRPr lang="en-US"/>
        </a:p>
      </dgm:t>
    </dgm:pt>
    <dgm:pt modelId="{BE7A9D55-E439-4E64-A4E6-BB996CDA0884}">
      <dgm:prSet phldrT="[Text]"/>
      <dgm:spPr>
        <a:solidFill>
          <a:srgbClr val="00B0F0"/>
        </a:solidFill>
      </dgm:spPr>
      <dgm:t>
        <a:bodyPr/>
        <a:lstStyle/>
        <a:p>
          <a:r>
            <a:rPr lang="en-US" dirty="0"/>
            <a:t>Engineering Feedback</a:t>
          </a:r>
        </a:p>
      </dgm:t>
    </dgm:pt>
    <dgm:pt modelId="{A83469ED-BB8B-4D1B-AD48-6D5851FA675F}" type="parTrans" cxnId="{88B03C6C-05AF-49E2-9DCC-950C208F3CA4}">
      <dgm:prSet/>
      <dgm:spPr/>
      <dgm:t>
        <a:bodyPr/>
        <a:lstStyle/>
        <a:p>
          <a:endParaRPr lang="en-US"/>
        </a:p>
      </dgm:t>
    </dgm:pt>
    <dgm:pt modelId="{7610D314-AFEF-46A4-A8E6-404458323F3E}" type="sibTrans" cxnId="{88B03C6C-05AF-49E2-9DCC-950C208F3CA4}">
      <dgm:prSet/>
      <dgm:spPr/>
      <dgm:t>
        <a:bodyPr/>
        <a:lstStyle/>
        <a:p>
          <a:endParaRPr lang="en-US"/>
        </a:p>
      </dgm:t>
    </dgm:pt>
    <dgm:pt modelId="{8A82B15A-D692-4B83-88A0-AAEE20F95DE9}">
      <dgm:prSet phldrT="[Text]"/>
      <dgm:spPr>
        <a:solidFill>
          <a:srgbClr val="00B0F0"/>
        </a:solidFill>
      </dgm:spPr>
      <dgm:t>
        <a:bodyPr/>
        <a:lstStyle/>
        <a:p>
          <a:r>
            <a:rPr lang="en-US" dirty="0"/>
            <a:t>We </a:t>
          </a:r>
          <a:r>
            <a:rPr lang="en-US" b="1" dirty="0"/>
            <a:t>influence</a:t>
          </a:r>
          <a:r>
            <a:rPr lang="en-US" dirty="0"/>
            <a:t> the products </a:t>
          </a:r>
          <a:r>
            <a:rPr lang="en-US" dirty="0">
              <a:hlinkClick xmlns:r="http://schemas.openxmlformats.org/officeDocument/2006/relationships" r:id="rId4"/>
            </a:rPr>
            <a:t>roadmap</a:t>
          </a:r>
          <a:r>
            <a:rPr lang="en-US" dirty="0"/>
            <a:t> through engineering feedback rhythms</a:t>
          </a:r>
        </a:p>
      </dgm:t>
    </dgm:pt>
    <dgm:pt modelId="{354C0ADE-C176-44D4-9451-1E68E12A5590}" type="parTrans" cxnId="{CE652651-1241-49E6-8623-79B0D7667D47}">
      <dgm:prSet/>
      <dgm:spPr/>
      <dgm:t>
        <a:bodyPr/>
        <a:lstStyle/>
        <a:p>
          <a:endParaRPr lang="en-US"/>
        </a:p>
      </dgm:t>
    </dgm:pt>
    <dgm:pt modelId="{8FF61536-6D03-407D-AC28-43A3DAF16499}" type="sibTrans" cxnId="{CE652651-1241-49E6-8623-79B0D7667D47}">
      <dgm:prSet/>
      <dgm:spPr/>
      <dgm:t>
        <a:bodyPr/>
        <a:lstStyle/>
        <a:p>
          <a:endParaRPr lang="en-US"/>
        </a:p>
      </dgm:t>
    </dgm:pt>
    <dgm:pt modelId="{DADDAF3C-5913-4DAD-BEEB-3E2B829BC800}" type="pres">
      <dgm:prSet presAssocID="{4E5D3771-0DCF-4A40-8EF4-03469F399F8E}" presName="Name0" presStyleCnt="0">
        <dgm:presLayoutVars>
          <dgm:chMax val="7"/>
          <dgm:chPref val="7"/>
          <dgm:dir/>
        </dgm:presLayoutVars>
      </dgm:prSet>
      <dgm:spPr/>
    </dgm:pt>
    <dgm:pt modelId="{73FD36B0-73CE-47E0-8635-FA4008A88B69}" type="pres">
      <dgm:prSet presAssocID="{4E5D3771-0DCF-4A40-8EF4-03469F399F8E}" presName="Name1" presStyleCnt="0"/>
      <dgm:spPr/>
    </dgm:pt>
    <dgm:pt modelId="{57B8A2B0-3BF8-44E0-94E9-9941EC146238}" type="pres">
      <dgm:prSet presAssocID="{4E5D3771-0DCF-4A40-8EF4-03469F399F8E}" presName="cycle" presStyleCnt="0"/>
      <dgm:spPr/>
    </dgm:pt>
    <dgm:pt modelId="{BBE6092C-8BA8-48BB-880A-EDC0FC9FDE85}" type="pres">
      <dgm:prSet presAssocID="{4E5D3771-0DCF-4A40-8EF4-03469F399F8E}" presName="srcNode" presStyleLbl="node1" presStyleIdx="0" presStyleCnt="4"/>
      <dgm:spPr/>
    </dgm:pt>
    <dgm:pt modelId="{B7B09B31-58E9-4BC0-9C90-CEA19B4A6D8A}" type="pres">
      <dgm:prSet presAssocID="{4E5D3771-0DCF-4A40-8EF4-03469F399F8E}" presName="conn" presStyleLbl="parChTrans1D2" presStyleIdx="0" presStyleCnt="1"/>
      <dgm:spPr/>
    </dgm:pt>
    <dgm:pt modelId="{893F8EE5-CA74-4AE5-B332-CEB259E2060E}" type="pres">
      <dgm:prSet presAssocID="{4E5D3771-0DCF-4A40-8EF4-03469F399F8E}" presName="extraNode" presStyleLbl="node1" presStyleIdx="0" presStyleCnt="4"/>
      <dgm:spPr/>
    </dgm:pt>
    <dgm:pt modelId="{C75B1B31-812A-4485-B6DD-0AFB8CC1005F}" type="pres">
      <dgm:prSet presAssocID="{4E5D3771-0DCF-4A40-8EF4-03469F399F8E}" presName="dstNode" presStyleLbl="node1" presStyleIdx="0" presStyleCnt="4"/>
      <dgm:spPr/>
    </dgm:pt>
    <dgm:pt modelId="{2448517D-CE97-428C-AA67-FE40D6B5EBBD}" type="pres">
      <dgm:prSet presAssocID="{C3D5F952-4370-41AA-A8E1-7DE304675063}" presName="text_1" presStyleLbl="node1" presStyleIdx="0" presStyleCnt="4">
        <dgm:presLayoutVars>
          <dgm:bulletEnabled val="1"/>
        </dgm:presLayoutVars>
      </dgm:prSet>
      <dgm:spPr/>
    </dgm:pt>
    <dgm:pt modelId="{0C77DD18-4584-4A5E-8AFE-5A94A4E189A9}" type="pres">
      <dgm:prSet presAssocID="{C3D5F952-4370-41AA-A8E1-7DE304675063}" presName="accent_1" presStyleCnt="0"/>
      <dgm:spPr/>
    </dgm:pt>
    <dgm:pt modelId="{1D5E9892-6647-4BF4-B930-9167CC3357F3}" type="pres">
      <dgm:prSet presAssocID="{C3D5F952-4370-41AA-A8E1-7DE304675063}" presName="accentRepeatNode" presStyleLbl="solidFgAcc1" presStyleIdx="0" presStyleCnt="4"/>
      <dgm:spPr>
        <a:prstGeom prst="ellipse">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B8693B7E-17D1-419A-A028-04C8396ABA25}" type="pres">
      <dgm:prSet presAssocID="{C34D4CF6-4927-4A65-85EB-45C6D9E6BA23}" presName="text_2" presStyleLbl="node1" presStyleIdx="1" presStyleCnt="4">
        <dgm:presLayoutVars>
          <dgm:bulletEnabled val="1"/>
        </dgm:presLayoutVars>
      </dgm:prSet>
      <dgm:spPr/>
    </dgm:pt>
    <dgm:pt modelId="{A536326A-6CA7-46E7-891C-49A03AAE927D}" type="pres">
      <dgm:prSet presAssocID="{C34D4CF6-4927-4A65-85EB-45C6D9E6BA23}" presName="accent_2" presStyleCnt="0"/>
      <dgm:spPr/>
    </dgm:pt>
    <dgm:pt modelId="{763324FF-ADC2-4126-9061-72673EB00FC4}" type="pres">
      <dgm:prSet presAssocID="{C34D4CF6-4927-4A65-85EB-45C6D9E6BA23}" presName="accentRepeatNode" presStyleLbl="solidFgAcc1" presStyleIdx="1" presStyleCnt="4"/>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8444C341-8A51-4324-96C7-C5A7FECBF473}" type="pres">
      <dgm:prSet presAssocID="{A7B7A31D-9259-411B-BF33-EAE618FF7A31}" presName="text_3" presStyleLbl="node1" presStyleIdx="2" presStyleCnt="4">
        <dgm:presLayoutVars>
          <dgm:bulletEnabled val="1"/>
        </dgm:presLayoutVars>
      </dgm:prSet>
      <dgm:spPr/>
    </dgm:pt>
    <dgm:pt modelId="{20ED22B2-10AD-4FB0-992C-520F8123D01D}" type="pres">
      <dgm:prSet presAssocID="{A7B7A31D-9259-411B-BF33-EAE618FF7A31}" presName="accent_3" presStyleCnt="0"/>
      <dgm:spPr/>
    </dgm:pt>
    <dgm:pt modelId="{7E4A984D-A8F6-4421-AC98-884AEBAE2DAE}" type="pres">
      <dgm:prSet presAssocID="{A7B7A31D-9259-411B-BF33-EAE618FF7A31}" presName="accentRepeatNode" presStyleLbl="solidFgAcc1" presStyleIdx="2" presStyleCnt="4"/>
      <dgm:spPr>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a:stretch>
        </a:blipFill>
      </dgm:spPr>
    </dgm:pt>
    <dgm:pt modelId="{C81D8B50-8B76-41C0-9B73-9E0A920263F4}" type="pres">
      <dgm:prSet presAssocID="{BE7A9D55-E439-4E64-A4E6-BB996CDA0884}" presName="text_4" presStyleLbl="node1" presStyleIdx="3" presStyleCnt="4">
        <dgm:presLayoutVars>
          <dgm:bulletEnabled val="1"/>
        </dgm:presLayoutVars>
      </dgm:prSet>
      <dgm:spPr/>
    </dgm:pt>
    <dgm:pt modelId="{4D24BBB4-C653-4473-9502-45E8C10B4911}" type="pres">
      <dgm:prSet presAssocID="{BE7A9D55-E439-4E64-A4E6-BB996CDA0884}" presName="accent_4" presStyleCnt="0"/>
      <dgm:spPr/>
    </dgm:pt>
    <dgm:pt modelId="{76330665-BD38-4019-86A1-A4ED0E8058FF}" type="pres">
      <dgm:prSet presAssocID="{BE7A9D55-E439-4E64-A4E6-BB996CDA0884}" presName="accentRepeatNode" presStyleLbl="solidFgAcc1" presStyleIdx="3" presStyleCnt="4"/>
      <dgm:spPr>
        <a:blipFill dpi="0" rotWithShape="0">
          <a:blip xmlns:r="http://schemas.openxmlformats.org/officeDocument/2006/relationships" r:embed="rId8">
            <a:extLst>
              <a:ext uri="{28A0092B-C50C-407E-A947-70E740481C1C}">
                <a14:useLocalDpi xmlns:a14="http://schemas.microsoft.com/office/drawing/2010/main" val="0"/>
              </a:ext>
            </a:extLst>
          </a:blip>
          <a:srcRect/>
          <a:stretch>
            <a:fillRect/>
          </a:stretch>
        </a:blipFill>
      </dgm:spPr>
    </dgm:pt>
  </dgm:ptLst>
  <dgm:cxnLst>
    <dgm:cxn modelId="{9BF26F05-C689-4CCE-AC56-29A1F6D9957D}" type="presOf" srcId="{F9FFEBA2-6983-4E03-B4D2-F9FD9F9308B4}" destId="{B7B09B31-58E9-4BC0-9C90-CEA19B4A6D8A}" srcOrd="0" destOrd="0" presId="urn:microsoft.com/office/officeart/2008/layout/VerticalCurvedList"/>
    <dgm:cxn modelId="{2BB3E92F-2B94-408C-803D-37F13CA3A641}" srcId="{4E5D3771-0DCF-4A40-8EF4-03469F399F8E}" destId="{C34D4CF6-4927-4A65-85EB-45C6D9E6BA23}" srcOrd="1" destOrd="0" parTransId="{11ECE927-2840-42E3-8E38-D5C3B91B2DFB}" sibTransId="{641F089A-7CD8-4A87-AB38-14CB6ADB40A7}"/>
    <dgm:cxn modelId="{0A026640-FE7D-455E-8A7E-3D0EA7263BA3}" type="presOf" srcId="{C34D4CF6-4927-4A65-85EB-45C6D9E6BA23}" destId="{B8693B7E-17D1-419A-A028-04C8396ABA25}" srcOrd="0" destOrd="0" presId="urn:microsoft.com/office/officeart/2008/layout/VerticalCurvedList"/>
    <dgm:cxn modelId="{12DAA445-8931-42C1-A71C-C85FBF4D3F23}" type="presOf" srcId="{7268342D-E75B-47EC-A672-8DF997084704}" destId="{2448517D-CE97-428C-AA67-FE40D6B5EBBD}" srcOrd="0" destOrd="1" presId="urn:microsoft.com/office/officeart/2008/layout/VerticalCurvedList"/>
    <dgm:cxn modelId="{88B03C6C-05AF-49E2-9DCC-950C208F3CA4}" srcId="{4E5D3771-0DCF-4A40-8EF4-03469F399F8E}" destId="{BE7A9D55-E439-4E64-A4E6-BB996CDA0884}" srcOrd="3" destOrd="0" parTransId="{A83469ED-BB8B-4D1B-AD48-6D5851FA675F}" sibTransId="{7610D314-AFEF-46A4-A8E6-404458323F3E}"/>
    <dgm:cxn modelId="{CE652651-1241-49E6-8623-79B0D7667D47}" srcId="{BE7A9D55-E439-4E64-A4E6-BB996CDA0884}" destId="{8A82B15A-D692-4B83-88A0-AAEE20F95DE9}" srcOrd="0" destOrd="0" parTransId="{354C0ADE-C176-44D4-9451-1E68E12A5590}" sibTransId="{8FF61536-6D03-407D-AC28-43A3DAF16499}"/>
    <dgm:cxn modelId="{B087FF52-6389-4CD9-89F6-3C20E43E59A7}" srcId="{4E5D3771-0DCF-4A40-8EF4-03469F399F8E}" destId="{A7B7A31D-9259-411B-BF33-EAE618FF7A31}" srcOrd="2" destOrd="0" parTransId="{0C95ADE2-7190-4DEC-A9B0-2ABE2B77B2D2}" sibTransId="{525CFF41-9AB4-4A6B-A080-FFA75AE71492}"/>
    <dgm:cxn modelId="{6ED03855-18FB-4BC1-B327-C906AEA4CA2A}" srcId="{C3D5F952-4370-41AA-A8E1-7DE304675063}" destId="{7268342D-E75B-47EC-A672-8DF997084704}" srcOrd="0" destOrd="0" parTransId="{E98A01AD-A6AF-402B-8C39-4B657ED56111}" sibTransId="{F9FFEBA2-6983-4E03-B4D2-F9FD9F9308B4}"/>
    <dgm:cxn modelId="{9DB1F1A4-9BD0-41F5-89BC-1438EAAFB11F}" type="presOf" srcId="{C3D5F952-4370-41AA-A8E1-7DE304675063}" destId="{2448517D-CE97-428C-AA67-FE40D6B5EBBD}" srcOrd="0" destOrd="0" presId="urn:microsoft.com/office/officeart/2008/layout/VerticalCurvedList"/>
    <dgm:cxn modelId="{5E6AC5A9-D938-4AA9-9761-7FF2A14FEF79}" type="presOf" srcId="{742D3392-35B0-498A-9E10-E391EEB63451}" destId="{B8693B7E-17D1-419A-A028-04C8396ABA25}" srcOrd="0" destOrd="1" presId="urn:microsoft.com/office/officeart/2008/layout/VerticalCurvedList"/>
    <dgm:cxn modelId="{A5F1A7B3-D1D8-4DBF-B2FC-3117B4C41F5F}" type="presOf" srcId="{BE7A9D55-E439-4E64-A4E6-BB996CDA0884}" destId="{C81D8B50-8B76-41C0-9B73-9E0A920263F4}" srcOrd="0" destOrd="0" presId="urn:microsoft.com/office/officeart/2008/layout/VerticalCurvedList"/>
    <dgm:cxn modelId="{06C7B0BB-6368-4D17-86CF-61415F85C08A}" srcId="{A7B7A31D-9259-411B-BF33-EAE618FF7A31}" destId="{1B5175EF-5D38-4114-AA59-56AABFF1D204}" srcOrd="0" destOrd="0" parTransId="{BB5549AF-463C-478B-A8B8-30D378BB5099}" sibTransId="{756AD84A-BCD2-4C0E-AF67-54E27E28958A}"/>
    <dgm:cxn modelId="{FF2C8FBD-FF17-4DCD-AD0C-48BEF63A88F5}" type="presOf" srcId="{1B5175EF-5D38-4114-AA59-56AABFF1D204}" destId="{8444C341-8A51-4324-96C7-C5A7FECBF473}" srcOrd="0" destOrd="1" presId="urn:microsoft.com/office/officeart/2008/layout/VerticalCurvedList"/>
    <dgm:cxn modelId="{DEADD3BF-CDF3-488E-B1B8-273BB1A48E23}" type="presOf" srcId="{4E5D3771-0DCF-4A40-8EF4-03469F399F8E}" destId="{DADDAF3C-5913-4DAD-BEEB-3E2B829BC800}" srcOrd="0" destOrd="0" presId="urn:microsoft.com/office/officeart/2008/layout/VerticalCurvedList"/>
    <dgm:cxn modelId="{93013AC9-7A6B-48A2-BE23-5A0A6746BAA8}" type="presOf" srcId="{8A82B15A-D692-4B83-88A0-AAEE20F95DE9}" destId="{C81D8B50-8B76-41C0-9B73-9E0A920263F4}" srcOrd="0" destOrd="1" presId="urn:microsoft.com/office/officeart/2008/layout/VerticalCurvedList"/>
    <dgm:cxn modelId="{D7D968D6-ACFE-4024-B8CE-09BFC68887C5}" srcId="{4E5D3771-0DCF-4A40-8EF4-03469F399F8E}" destId="{C3D5F952-4370-41AA-A8E1-7DE304675063}" srcOrd="0" destOrd="0" parTransId="{04CE19EB-9F50-4A66-83A4-64E9B3F62D67}" sibTransId="{DB877579-1CB1-46D1-A9B8-47E61A8FC603}"/>
    <dgm:cxn modelId="{1DE95BF1-5ED5-474F-ADB1-AAC9293F384E}" srcId="{C34D4CF6-4927-4A65-85EB-45C6D9E6BA23}" destId="{742D3392-35B0-498A-9E10-E391EEB63451}" srcOrd="0" destOrd="0" parTransId="{2597A7ED-7778-4E88-A7B6-603943CE4DB5}" sibTransId="{4F378418-DE36-43FC-8BC0-2E78ED8203F8}"/>
    <dgm:cxn modelId="{1E8C94FF-7512-4193-9C9B-28C0119FDB47}" type="presOf" srcId="{A7B7A31D-9259-411B-BF33-EAE618FF7A31}" destId="{8444C341-8A51-4324-96C7-C5A7FECBF473}" srcOrd="0" destOrd="0" presId="urn:microsoft.com/office/officeart/2008/layout/VerticalCurvedList"/>
    <dgm:cxn modelId="{96D7879F-72C0-4EA8-B2AC-ACD4978D1049}" type="presParOf" srcId="{DADDAF3C-5913-4DAD-BEEB-3E2B829BC800}" destId="{73FD36B0-73CE-47E0-8635-FA4008A88B69}" srcOrd="0" destOrd="0" presId="urn:microsoft.com/office/officeart/2008/layout/VerticalCurvedList"/>
    <dgm:cxn modelId="{E009A38F-167C-424E-91B9-29B8519D0309}" type="presParOf" srcId="{73FD36B0-73CE-47E0-8635-FA4008A88B69}" destId="{57B8A2B0-3BF8-44E0-94E9-9941EC146238}" srcOrd="0" destOrd="0" presId="urn:microsoft.com/office/officeart/2008/layout/VerticalCurvedList"/>
    <dgm:cxn modelId="{181658A2-B399-4680-BA60-9571DE52101B}" type="presParOf" srcId="{57B8A2B0-3BF8-44E0-94E9-9941EC146238}" destId="{BBE6092C-8BA8-48BB-880A-EDC0FC9FDE85}" srcOrd="0" destOrd="0" presId="urn:microsoft.com/office/officeart/2008/layout/VerticalCurvedList"/>
    <dgm:cxn modelId="{BC4F642E-5AB7-4146-9A71-BC3D1F97AC8B}" type="presParOf" srcId="{57B8A2B0-3BF8-44E0-94E9-9941EC146238}" destId="{B7B09B31-58E9-4BC0-9C90-CEA19B4A6D8A}" srcOrd="1" destOrd="0" presId="urn:microsoft.com/office/officeart/2008/layout/VerticalCurvedList"/>
    <dgm:cxn modelId="{8C81A805-E78C-4C31-9B52-881C4200F3C9}" type="presParOf" srcId="{57B8A2B0-3BF8-44E0-94E9-9941EC146238}" destId="{893F8EE5-CA74-4AE5-B332-CEB259E2060E}" srcOrd="2" destOrd="0" presId="urn:microsoft.com/office/officeart/2008/layout/VerticalCurvedList"/>
    <dgm:cxn modelId="{D3FE49BC-1064-49BE-96D0-81BF66EB1312}" type="presParOf" srcId="{57B8A2B0-3BF8-44E0-94E9-9941EC146238}" destId="{C75B1B31-812A-4485-B6DD-0AFB8CC1005F}" srcOrd="3" destOrd="0" presId="urn:microsoft.com/office/officeart/2008/layout/VerticalCurvedList"/>
    <dgm:cxn modelId="{AD26144E-61C5-4C31-9354-4198BA206BD4}" type="presParOf" srcId="{73FD36B0-73CE-47E0-8635-FA4008A88B69}" destId="{2448517D-CE97-428C-AA67-FE40D6B5EBBD}" srcOrd="1" destOrd="0" presId="urn:microsoft.com/office/officeart/2008/layout/VerticalCurvedList"/>
    <dgm:cxn modelId="{6867B0E6-EB25-4018-B8CC-6F9304FFFB02}" type="presParOf" srcId="{73FD36B0-73CE-47E0-8635-FA4008A88B69}" destId="{0C77DD18-4584-4A5E-8AFE-5A94A4E189A9}" srcOrd="2" destOrd="0" presId="urn:microsoft.com/office/officeart/2008/layout/VerticalCurvedList"/>
    <dgm:cxn modelId="{796A3113-FCBF-404B-9942-AFBED48F2433}" type="presParOf" srcId="{0C77DD18-4584-4A5E-8AFE-5A94A4E189A9}" destId="{1D5E9892-6647-4BF4-B930-9167CC3357F3}" srcOrd="0" destOrd="0" presId="urn:microsoft.com/office/officeart/2008/layout/VerticalCurvedList"/>
    <dgm:cxn modelId="{CF3A6057-6A38-4D13-A195-6C75DC946E41}" type="presParOf" srcId="{73FD36B0-73CE-47E0-8635-FA4008A88B69}" destId="{B8693B7E-17D1-419A-A028-04C8396ABA25}" srcOrd="3" destOrd="0" presId="urn:microsoft.com/office/officeart/2008/layout/VerticalCurvedList"/>
    <dgm:cxn modelId="{02C8EDBD-3BE2-4D1E-9E98-E907BE2C4834}" type="presParOf" srcId="{73FD36B0-73CE-47E0-8635-FA4008A88B69}" destId="{A536326A-6CA7-46E7-891C-49A03AAE927D}" srcOrd="4" destOrd="0" presId="urn:microsoft.com/office/officeart/2008/layout/VerticalCurvedList"/>
    <dgm:cxn modelId="{3A9B6D64-1E86-4D57-BBA5-BF752CA8D7FE}" type="presParOf" srcId="{A536326A-6CA7-46E7-891C-49A03AAE927D}" destId="{763324FF-ADC2-4126-9061-72673EB00FC4}" srcOrd="0" destOrd="0" presId="urn:microsoft.com/office/officeart/2008/layout/VerticalCurvedList"/>
    <dgm:cxn modelId="{6DA30093-FACA-47AD-A050-5C7EF691A08B}" type="presParOf" srcId="{73FD36B0-73CE-47E0-8635-FA4008A88B69}" destId="{8444C341-8A51-4324-96C7-C5A7FECBF473}" srcOrd="5" destOrd="0" presId="urn:microsoft.com/office/officeart/2008/layout/VerticalCurvedList"/>
    <dgm:cxn modelId="{48517260-4C02-4A70-9D12-7921F597A4F6}" type="presParOf" srcId="{73FD36B0-73CE-47E0-8635-FA4008A88B69}" destId="{20ED22B2-10AD-4FB0-992C-520F8123D01D}" srcOrd="6" destOrd="0" presId="urn:microsoft.com/office/officeart/2008/layout/VerticalCurvedList"/>
    <dgm:cxn modelId="{18652FF2-F7C9-4D9C-8BA8-1E3227C1912B}" type="presParOf" srcId="{20ED22B2-10AD-4FB0-992C-520F8123D01D}" destId="{7E4A984D-A8F6-4421-AC98-884AEBAE2DAE}" srcOrd="0" destOrd="0" presId="urn:microsoft.com/office/officeart/2008/layout/VerticalCurvedList"/>
    <dgm:cxn modelId="{7491AAD5-CF05-4FC0-997B-B4E2441F5877}" type="presParOf" srcId="{73FD36B0-73CE-47E0-8635-FA4008A88B69}" destId="{C81D8B50-8B76-41C0-9B73-9E0A920263F4}" srcOrd="7" destOrd="0" presId="urn:microsoft.com/office/officeart/2008/layout/VerticalCurvedList"/>
    <dgm:cxn modelId="{D5B27086-A412-4D8B-B909-0834D77D3F16}" type="presParOf" srcId="{73FD36B0-73CE-47E0-8635-FA4008A88B69}" destId="{4D24BBB4-C653-4473-9502-45E8C10B4911}" srcOrd="8" destOrd="0" presId="urn:microsoft.com/office/officeart/2008/layout/VerticalCurvedList"/>
    <dgm:cxn modelId="{E7318E97-DA51-42DD-A5C2-4EEFD5DA6AE5}" type="presParOf" srcId="{4D24BBB4-C653-4473-9502-45E8C10B4911}" destId="{76330665-BD38-4019-86A1-A4ED0E8058FF}"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06D9A-ECF7-4278-8A71-7FD95CB0A429}">
      <dsp:nvSpPr>
        <dsp:cNvPr id="0" name=""/>
        <dsp:cNvSpPr/>
      </dsp:nvSpPr>
      <dsp:spPr>
        <a:xfrm>
          <a:off x="0" y="263700"/>
          <a:ext cx="6324599" cy="514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Existing active users that signed up before May 3, 2017</a:t>
          </a:r>
        </a:p>
      </dsp:txBody>
      <dsp:txXfrm>
        <a:off x="25130" y="288830"/>
        <a:ext cx="6274339" cy="464540"/>
      </dsp:txXfrm>
    </dsp:sp>
    <dsp:sp modelId="{5C5BC0CA-F1FF-4E53-9E1A-FB70A168375E}">
      <dsp:nvSpPr>
        <dsp:cNvPr id="0" name=""/>
        <dsp:cNvSpPr/>
      </dsp:nvSpPr>
      <dsp:spPr>
        <a:xfrm>
          <a:off x="0" y="778500"/>
          <a:ext cx="6324599" cy="157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806"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Eligible for an extended Pro trial through May 31, 2018 (requires activation on a per user basis).</a:t>
          </a:r>
        </a:p>
        <a:p>
          <a:pPr marL="171450" lvl="1" indent="-171450" algn="l" defTabSz="711200">
            <a:lnSpc>
              <a:spcPct val="90000"/>
            </a:lnSpc>
            <a:spcBef>
              <a:spcPct val="0"/>
            </a:spcBef>
            <a:spcAft>
              <a:spcPct val="20000"/>
            </a:spcAft>
            <a:buChar char="•"/>
          </a:pPr>
          <a:r>
            <a:rPr lang="en-US" sz="1600" kern="1200" dirty="0"/>
            <a:t>If a user doesn’t activate the extended Pro trial but continues to use Pro features, they will get the standard 60-day Pro trial (but can activate the extended trial at any time).</a:t>
          </a:r>
          <a:br>
            <a:rPr lang="en-US" sz="1600" kern="1200" dirty="0"/>
          </a:br>
          <a:endParaRPr lang="en-US" sz="1600" kern="1200" dirty="0"/>
        </a:p>
      </dsp:txBody>
      <dsp:txXfrm>
        <a:off x="0" y="778500"/>
        <a:ext cx="6324599" cy="1573199"/>
      </dsp:txXfrm>
    </dsp:sp>
    <dsp:sp modelId="{2C63FF95-20A7-4579-8103-596DBDCCD0F3}">
      <dsp:nvSpPr>
        <dsp:cNvPr id="0" name=""/>
        <dsp:cNvSpPr/>
      </dsp:nvSpPr>
      <dsp:spPr>
        <a:xfrm>
          <a:off x="0" y="2351700"/>
          <a:ext cx="6324599" cy="514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Users that signed up for free from May 3-31, 2017</a:t>
          </a:r>
        </a:p>
      </dsp:txBody>
      <dsp:txXfrm>
        <a:off x="25130" y="2376830"/>
        <a:ext cx="6274339" cy="464540"/>
      </dsp:txXfrm>
    </dsp:sp>
    <dsp:sp modelId="{29C1BAD1-860F-4F1F-8316-EBD841F753FC}">
      <dsp:nvSpPr>
        <dsp:cNvPr id="0" name=""/>
        <dsp:cNvSpPr/>
      </dsp:nvSpPr>
      <dsp:spPr>
        <a:xfrm>
          <a:off x="0" y="2866500"/>
          <a:ext cx="6324599" cy="128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806"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For an interim period, they had the previous definition of free, but on June 1 they would have transitioned to the new definition of free.  If they used Pro features, they likely would have started the standard 60-day Pro trial.</a:t>
          </a:r>
          <a:br>
            <a:rPr lang="en-US" sz="1600" kern="1200" dirty="0"/>
          </a:br>
          <a:endParaRPr lang="en-US" sz="1600" kern="1200" dirty="0"/>
        </a:p>
      </dsp:txBody>
      <dsp:txXfrm>
        <a:off x="0" y="2866500"/>
        <a:ext cx="6324599" cy="1283400"/>
      </dsp:txXfrm>
    </dsp:sp>
    <dsp:sp modelId="{91B12E51-1984-4C16-837D-DEBADA7BC0FA}">
      <dsp:nvSpPr>
        <dsp:cNvPr id="0" name=""/>
        <dsp:cNvSpPr/>
      </dsp:nvSpPr>
      <dsp:spPr>
        <a:xfrm>
          <a:off x="0" y="4149900"/>
          <a:ext cx="6324599" cy="514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New users that signed up starting June 1, 2018</a:t>
          </a:r>
        </a:p>
      </dsp:txBody>
      <dsp:txXfrm>
        <a:off x="25130" y="4175030"/>
        <a:ext cx="6274339" cy="464540"/>
      </dsp:txXfrm>
    </dsp:sp>
    <dsp:sp modelId="{43947C23-AADE-4182-9E81-5592C571C8FC}">
      <dsp:nvSpPr>
        <dsp:cNvPr id="0" name=""/>
        <dsp:cNvSpPr/>
      </dsp:nvSpPr>
      <dsp:spPr>
        <a:xfrm>
          <a:off x="0" y="4664700"/>
          <a:ext cx="6324599"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806"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Most new signups from the website or new user signups as a result of receiving shared content now automatically start the standard 60-day Pro trial.</a:t>
          </a:r>
        </a:p>
      </dsp:txBody>
      <dsp:txXfrm>
        <a:off x="0" y="4664700"/>
        <a:ext cx="6324599" cy="786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37E4B-798D-49EE-9FF7-83EA4343370D}">
      <dsp:nvSpPr>
        <dsp:cNvPr id="0" name=""/>
        <dsp:cNvSpPr/>
      </dsp:nvSpPr>
      <dsp:spPr>
        <a:xfrm>
          <a:off x="4084319" y="0"/>
          <a:ext cx="6126479" cy="1577523"/>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Impact: </a:t>
          </a:r>
          <a:r>
            <a:rPr lang="en-US" sz="1800" b="0" kern="1200" dirty="0"/>
            <a:t>Most or all users are eligible for an extended Pro trial through May 31, 2018.</a:t>
          </a:r>
        </a:p>
        <a:p>
          <a:pPr marL="171450" lvl="1" indent="-171450" algn="l" defTabSz="800100">
            <a:lnSpc>
              <a:spcPct val="90000"/>
            </a:lnSpc>
            <a:spcBef>
              <a:spcPct val="0"/>
            </a:spcBef>
            <a:spcAft>
              <a:spcPct val="15000"/>
            </a:spcAft>
            <a:buChar char="•"/>
          </a:pPr>
          <a:r>
            <a:rPr lang="en-US" sz="1800" b="1" kern="1200" dirty="0"/>
            <a:t>Approach: </a:t>
          </a:r>
          <a:r>
            <a:rPr lang="en-US" sz="1800" b="0" kern="1200" dirty="0"/>
            <a:t>Assist users with activating extended trials and plan for paid licensing by expiry date.</a:t>
          </a:r>
          <a:endParaRPr lang="en-US" sz="1800" b="1" kern="1200" dirty="0"/>
        </a:p>
      </dsp:txBody>
      <dsp:txXfrm>
        <a:off x="4084319" y="197190"/>
        <a:ext cx="5534908" cy="1183143"/>
      </dsp:txXfrm>
    </dsp:sp>
    <dsp:sp modelId="{AB37323B-3D2E-49BD-80B7-88963DD135F2}">
      <dsp:nvSpPr>
        <dsp:cNvPr id="0" name=""/>
        <dsp:cNvSpPr/>
      </dsp:nvSpPr>
      <dsp:spPr>
        <a:xfrm>
          <a:off x="0" y="0"/>
          <a:ext cx="4084319" cy="157752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Existing mature deployments</a:t>
          </a:r>
        </a:p>
      </dsp:txBody>
      <dsp:txXfrm>
        <a:off x="77008" y="77008"/>
        <a:ext cx="3930303" cy="1423507"/>
      </dsp:txXfrm>
    </dsp:sp>
    <dsp:sp modelId="{C582B528-3B53-4D92-B380-D8A920683790}">
      <dsp:nvSpPr>
        <dsp:cNvPr id="0" name=""/>
        <dsp:cNvSpPr/>
      </dsp:nvSpPr>
      <dsp:spPr>
        <a:xfrm>
          <a:off x="4084319" y="1735275"/>
          <a:ext cx="6126479" cy="1577523"/>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Impact:</a:t>
          </a:r>
          <a:r>
            <a:rPr lang="en-US" sz="1800" b="0" kern="1200" dirty="0"/>
            <a:t> Some users will be eligible for the extended Pro trial, but many new users will not.</a:t>
          </a:r>
          <a:endParaRPr lang="en-US" sz="1800" b="1" kern="1200" dirty="0"/>
        </a:p>
        <a:p>
          <a:pPr marL="171450" lvl="1" indent="-171450" algn="l" defTabSz="800100">
            <a:lnSpc>
              <a:spcPct val="90000"/>
            </a:lnSpc>
            <a:spcBef>
              <a:spcPct val="0"/>
            </a:spcBef>
            <a:spcAft>
              <a:spcPct val="15000"/>
            </a:spcAft>
            <a:buChar char="•"/>
          </a:pPr>
          <a:r>
            <a:rPr lang="en-US" sz="1800" b="1" kern="1200" dirty="0"/>
            <a:t>Approach: </a:t>
          </a:r>
          <a:r>
            <a:rPr lang="en-US" sz="1800" b="0" kern="1200" dirty="0"/>
            <a:t>Plan for paid licensing now, either for only new users or entire user base.</a:t>
          </a:r>
          <a:endParaRPr lang="en-US" sz="1800" b="1" kern="1200" dirty="0"/>
        </a:p>
      </dsp:txBody>
      <dsp:txXfrm>
        <a:off x="4084319" y="1932465"/>
        <a:ext cx="5534908" cy="1183143"/>
      </dsp:txXfrm>
    </dsp:sp>
    <dsp:sp modelId="{C1E208AA-CDA4-418C-BEF9-325D4BA816DF}">
      <dsp:nvSpPr>
        <dsp:cNvPr id="0" name=""/>
        <dsp:cNvSpPr/>
      </dsp:nvSpPr>
      <dsp:spPr>
        <a:xfrm>
          <a:off x="0" y="1735275"/>
          <a:ext cx="4084319" cy="157752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Existing growing deployments</a:t>
          </a:r>
        </a:p>
      </dsp:txBody>
      <dsp:txXfrm>
        <a:off x="77008" y="1812283"/>
        <a:ext cx="3930303" cy="1423507"/>
      </dsp:txXfrm>
    </dsp:sp>
    <dsp:sp modelId="{21FF1947-9C34-4996-95A3-0C985C0B5878}">
      <dsp:nvSpPr>
        <dsp:cNvPr id="0" name=""/>
        <dsp:cNvSpPr/>
      </dsp:nvSpPr>
      <dsp:spPr>
        <a:xfrm>
          <a:off x="4084319" y="3470550"/>
          <a:ext cx="6126479" cy="1577523"/>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Impact: </a:t>
          </a:r>
          <a:r>
            <a:rPr lang="en-US" sz="1800" b="0" kern="1200" dirty="0"/>
            <a:t>New deployments will require paid licensing from the beginning.</a:t>
          </a:r>
          <a:endParaRPr lang="en-US" sz="1800" b="1" kern="1200" dirty="0"/>
        </a:p>
        <a:p>
          <a:pPr marL="171450" lvl="1" indent="-171450" algn="l" defTabSz="800100">
            <a:lnSpc>
              <a:spcPct val="90000"/>
            </a:lnSpc>
            <a:spcBef>
              <a:spcPct val="0"/>
            </a:spcBef>
            <a:spcAft>
              <a:spcPct val="15000"/>
            </a:spcAft>
            <a:buChar char="•"/>
          </a:pPr>
          <a:r>
            <a:rPr lang="en-US" sz="1800" b="1" kern="1200" dirty="0"/>
            <a:t>Approach: </a:t>
          </a:r>
          <a:r>
            <a:rPr lang="en-US" sz="1800" b="0" kern="1200" dirty="0"/>
            <a:t>Plan for paid licensing now.</a:t>
          </a:r>
          <a:endParaRPr lang="en-US" sz="1800" b="1" kern="1200" dirty="0"/>
        </a:p>
      </dsp:txBody>
      <dsp:txXfrm>
        <a:off x="4084319" y="3667740"/>
        <a:ext cx="5534908" cy="1183143"/>
      </dsp:txXfrm>
    </dsp:sp>
    <dsp:sp modelId="{3705A034-15F9-4C95-88AB-C4706FBDDB01}">
      <dsp:nvSpPr>
        <dsp:cNvPr id="0" name=""/>
        <dsp:cNvSpPr/>
      </dsp:nvSpPr>
      <dsp:spPr>
        <a:xfrm>
          <a:off x="0" y="3470550"/>
          <a:ext cx="4084319" cy="157752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New deployments</a:t>
          </a:r>
        </a:p>
      </dsp:txBody>
      <dsp:txXfrm>
        <a:off x="77008" y="3547558"/>
        <a:ext cx="3930303" cy="14235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CE8A6-0BAE-402B-AAFA-0760667E96B9}">
      <dsp:nvSpPr>
        <dsp:cNvPr id="0" name=""/>
        <dsp:cNvSpPr/>
      </dsp:nvSpPr>
      <dsp:spPr>
        <a:xfrm>
          <a:off x="5571" y="230188"/>
          <a:ext cx="2533113" cy="135801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kern="1200" dirty="0"/>
            <a:t>Streaming Models</a:t>
          </a:r>
          <a:br>
            <a:rPr lang="en-US" sz="1600" kern="1200" dirty="0"/>
          </a:br>
          <a:r>
            <a:rPr lang="en-US" sz="1600" kern="1200" dirty="0"/>
            <a:t>(Today)</a:t>
          </a:r>
        </a:p>
      </dsp:txBody>
      <dsp:txXfrm>
        <a:off x="5571" y="230188"/>
        <a:ext cx="2533113" cy="905345"/>
      </dsp:txXfrm>
    </dsp:sp>
    <dsp:sp modelId="{5C4D0374-A43D-4A73-A480-ACAA9D838EA0}">
      <dsp:nvSpPr>
        <dsp:cNvPr id="0" name=""/>
        <dsp:cNvSpPr/>
      </dsp:nvSpPr>
      <dsp:spPr>
        <a:xfrm>
          <a:off x="524401" y="1135533"/>
          <a:ext cx="2533113" cy="4161600"/>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Aggregate model size for a capacity can far exceed available memory, so Power BI manages which models are in memory.</a:t>
          </a:r>
        </a:p>
        <a:p>
          <a:pPr marL="171450" lvl="1" indent="-171450" algn="l" defTabSz="711200">
            <a:lnSpc>
              <a:spcPct val="90000"/>
            </a:lnSpc>
            <a:spcBef>
              <a:spcPct val="0"/>
            </a:spcBef>
            <a:spcAft>
              <a:spcPct val="15000"/>
            </a:spcAft>
            <a:buChar char="•"/>
          </a:pPr>
          <a:r>
            <a:rPr lang="en-US" sz="1600" kern="1200" dirty="0"/>
            <a:t>If a user loads a report and the model is not in memory, it is streamed, which takes &lt; 1 minute for current supported model sizes.</a:t>
          </a:r>
        </a:p>
      </dsp:txBody>
      <dsp:txXfrm>
        <a:off x="598593" y="1209725"/>
        <a:ext cx="2384729" cy="4013216"/>
      </dsp:txXfrm>
    </dsp:sp>
    <dsp:sp modelId="{725B2144-67F5-491B-8879-C4DF89630832}">
      <dsp:nvSpPr>
        <dsp:cNvPr id="0" name=""/>
        <dsp:cNvSpPr/>
      </dsp:nvSpPr>
      <dsp:spPr>
        <a:xfrm>
          <a:off x="2922695" y="367524"/>
          <a:ext cx="814102" cy="6306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922695" y="493658"/>
        <a:ext cx="624900" cy="378404"/>
      </dsp:txXfrm>
    </dsp:sp>
    <dsp:sp modelId="{149C52DD-5324-46A5-825F-5995A2F97EAC}">
      <dsp:nvSpPr>
        <dsp:cNvPr id="0" name=""/>
        <dsp:cNvSpPr/>
      </dsp:nvSpPr>
      <dsp:spPr>
        <a:xfrm>
          <a:off x="4074728" y="230188"/>
          <a:ext cx="2533113" cy="135801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kern="1200" dirty="0"/>
            <a:t>Streaming Models with Efficiency Improvements</a:t>
          </a:r>
          <a:br>
            <a:rPr lang="en-US" sz="1600" kern="1200" dirty="0"/>
          </a:br>
          <a:r>
            <a:rPr lang="en-US" sz="1600" kern="1200" dirty="0"/>
            <a:t>(Sept./Oct.)</a:t>
          </a:r>
        </a:p>
      </dsp:txBody>
      <dsp:txXfrm>
        <a:off x="4074728" y="230188"/>
        <a:ext cx="2533113" cy="905345"/>
      </dsp:txXfrm>
    </dsp:sp>
    <dsp:sp modelId="{1F2D5604-2F31-4265-BB01-36ED37630255}">
      <dsp:nvSpPr>
        <dsp:cNvPr id="0" name=""/>
        <dsp:cNvSpPr/>
      </dsp:nvSpPr>
      <dsp:spPr>
        <a:xfrm>
          <a:off x="4593558" y="1135533"/>
          <a:ext cx="2533113" cy="4161600"/>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We will increase the supported model size by making enhancements to the streaming approach:</a:t>
          </a:r>
        </a:p>
        <a:p>
          <a:pPr marL="342900" lvl="2" indent="-171450" algn="l" defTabSz="711200">
            <a:lnSpc>
              <a:spcPct val="90000"/>
            </a:lnSpc>
            <a:spcBef>
              <a:spcPct val="0"/>
            </a:spcBef>
            <a:spcAft>
              <a:spcPct val="15000"/>
            </a:spcAft>
            <a:buFont typeface="+mj-lt"/>
            <a:buAutoNum type="arabicPeriod"/>
          </a:pPr>
          <a:r>
            <a:rPr lang="en-US" sz="1600" kern="1200" dirty="0"/>
            <a:t>More efficient streaming</a:t>
          </a:r>
        </a:p>
        <a:p>
          <a:pPr marL="342900" lvl="2" indent="-171450" algn="l" defTabSz="711200">
            <a:lnSpc>
              <a:spcPct val="90000"/>
            </a:lnSpc>
            <a:spcBef>
              <a:spcPct val="0"/>
            </a:spcBef>
            <a:spcAft>
              <a:spcPct val="15000"/>
            </a:spcAft>
            <a:buFont typeface="+mj-lt"/>
            <a:buAutoNum type="arabicPeriod"/>
          </a:pPr>
          <a:r>
            <a:rPr lang="en-US" sz="1600" kern="1200" dirty="0"/>
            <a:t>UX when model is being streamed to message initial delay.</a:t>
          </a:r>
        </a:p>
        <a:p>
          <a:pPr marL="171450" lvl="1" indent="-171450" algn="l" defTabSz="711200">
            <a:lnSpc>
              <a:spcPct val="90000"/>
            </a:lnSpc>
            <a:spcBef>
              <a:spcPct val="0"/>
            </a:spcBef>
            <a:spcAft>
              <a:spcPct val="15000"/>
            </a:spcAft>
            <a:buFont typeface="Arial" panose="020B0604020202020204" pitchFamily="34" charset="0"/>
            <a:buChar char="•"/>
          </a:pPr>
          <a:r>
            <a:rPr lang="en-US" sz="1600" kern="1200" dirty="0"/>
            <a:t>Plan to achieve 5 GB model sizes using this approach.</a:t>
          </a:r>
        </a:p>
      </dsp:txBody>
      <dsp:txXfrm>
        <a:off x="4667750" y="1209725"/>
        <a:ext cx="2384729" cy="4013216"/>
      </dsp:txXfrm>
    </dsp:sp>
    <dsp:sp modelId="{3D6B9B5A-983D-44D3-9AD3-C6D57BAAA85A}">
      <dsp:nvSpPr>
        <dsp:cNvPr id="0" name=""/>
        <dsp:cNvSpPr/>
      </dsp:nvSpPr>
      <dsp:spPr>
        <a:xfrm>
          <a:off x="6991852" y="367524"/>
          <a:ext cx="814102" cy="6306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991852" y="493658"/>
        <a:ext cx="624900" cy="378404"/>
      </dsp:txXfrm>
    </dsp:sp>
    <dsp:sp modelId="{CB24DEF0-6AEE-4592-8DCF-E034E2D7F81C}">
      <dsp:nvSpPr>
        <dsp:cNvPr id="0" name=""/>
        <dsp:cNvSpPr/>
      </dsp:nvSpPr>
      <dsp:spPr>
        <a:xfrm>
          <a:off x="8143884" y="230188"/>
          <a:ext cx="2533113" cy="135801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kern="1200" dirty="0"/>
            <a:t>Pinned Models</a:t>
          </a:r>
          <a:br>
            <a:rPr lang="en-US" sz="1600" kern="1200" dirty="0"/>
          </a:br>
          <a:r>
            <a:rPr lang="en-US" sz="1600" kern="1200" dirty="0"/>
            <a:t>(TBD)</a:t>
          </a:r>
        </a:p>
      </dsp:txBody>
      <dsp:txXfrm>
        <a:off x="8143884" y="230188"/>
        <a:ext cx="2533113" cy="905345"/>
      </dsp:txXfrm>
    </dsp:sp>
    <dsp:sp modelId="{AD9A66BD-D446-407A-98C1-5468A97A678F}">
      <dsp:nvSpPr>
        <dsp:cNvPr id="0" name=""/>
        <dsp:cNvSpPr/>
      </dsp:nvSpPr>
      <dsp:spPr>
        <a:xfrm>
          <a:off x="8662715" y="1135533"/>
          <a:ext cx="2533113" cy="4161600"/>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Allow the Capacity Admin to Pin models to the capacity, meaning they will always be in memory and will not need to be streamed.</a:t>
          </a:r>
        </a:p>
        <a:p>
          <a:pPr marL="171450" lvl="1" indent="-171450" algn="l" defTabSz="711200">
            <a:lnSpc>
              <a:spcPct val="90000"/>
            </a:lnSpc>
            <a:spcBef>
              <a:spcPct val="0"/>
            </a:spcBef>
            <a:spcAft>
              <a:spcPct val="15000"/>
            </a:spcAft>
            <a:buChar char="•"/>
          </a:pPr>
          <a:r>
            <a:rPr lang="en-US" sz="1600" kern="1200" dirty="0"/>
            <a:t>Will support model sizes up to the available memory on the capacity.</a:t>
          </a:r>
        </a:p>
        <a:p>
          <a:pPr marL="171450" lvl="1" indent="-171450" algn="l" defTabSz="711200">
            <a:lnSpc>
              <a:spcPct val="90000"/>
            </a:lnSpc>
            <a:spcBef>
              <a:spcPct val="0"/>
            </a:spcBef>
            <a:spcAft>
              <a:spcPct val="15000"/>
            </a:spcAft>
            <a:buChar char="•"/>
          </a:pPr>
          <a:r>
            <a:rPr lang="en-US" sz="1600" kern="1200" dirty="0"/>
            <a:t>Other capabilities may be required at this model size too (e.g. incremental refresh)</a:t>
          </a:r>
        </a:p>
      </dsp:txBody>
      <dsp:txXfrm>
        <a:off x="8736907" y="1209725"/>
        <a:ext cx="2384729" cy="40132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09B31-58E9-4BC0-9C90-CEA19B4A6D8A}">
      <dsp:nvSpPr>
        <dsp:cNvPr id="0" name=""/>
        <dsp:cNvSpPr/>
      </dsp:nvSpPr>
      <dsp:spPr>
        <a:xfrm>
          <a:off x="-5150836" y="-789010"/>
          <a:ext cx="6133898" cy="6133898"/>
        </a:xfrm>
        <a:prstGeom prst="blockArc">
          <a:avLst>
            <a:gd name="adj1" fmla="val 18900000"/>
            <a:gd name="adj2" fmla="val 2700000"/>
            <a:gd name="adj3" fmla="val 352"/>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48517D-CE97-428C-AA67-FE40D6B5EBBD}">
      <dsp:nvSpPr>
        <dsp:cNvPr id="0" name=""/>
        <dsp:cNvSpPr/>
      </dsp:nvSpPr>
      <dsp:spPr>
        <a:xfrm>
          <a:off x="514729" y="350255"/>
          <a:ext cx="5735501" cy="700876"/>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6320" tIns="40640" rIns="40640" bIns="40640" numCol="1" spcCol="1270" anchor="t" anchorCtr="0">
          <a:noAutofit/>
        </a:bodyPr>
        <a:lstStyle/>
        <a:p>
          <a:pPr marL="0" lvl="0" indent="0" algn="l" defTabSz="711200">
            <a:lnSpc>
              <a:spcPct val="90000"/>
            </a:lnSpc>
            <a:spcBef>
              <a:spcPct val="0"/>
            </a:spcBef>
            <a:spcAft>
              <a:spcPct val="35000"/>
            </a:spcAft>
            <a:buNone/>
          </a:pPr>
          <a:r>
            <a:rPr lang="en-US" sz="1600" kern="1200" dirty="0"/>
            <a:t>BDM Showcase</a:t>
          </a:r>
        </a:p>
        <a:p>
          <a:pPr marL="114300" lvl="1" indent="-114300" algn="l" defTabSz="533400">
            <a:lnSpc>
              <a:spcPct val="90000"/>
            </a:lnSpc>
            <a:spcBef>
              <a:spcPct val="0"/>
            </a:spcBef>
            <a:spcAft>
              <a:spcPct val="15000"/>
            </a:spcAft>
            <a:buChar char="•"/>
          </a:pPr>
          <a:r>
            <a:rPr lang="en-US" sz="1200" kern="1200" dirty="0"/>
            <a:t>We </a:t>
          </a:r>
          <a:r>
            <a:rPr lang="en-US" sz="1200" b="1" kern="1200" dirty="0"/>
            <a:t>own</a:t>
          </a:r>
          <a:r>
            <a:rPr lang="en-US" sz="1200" kern="1200" dirty="0"/>
            <a:t> demo </a:t>
          </a:r>
          <a:r>
            <a:rPr lang="en-US" sz="1200" kern="1200" dirty="0">
              <a:hlinkClick xmlns:r="http://schemas.openxmlformats.org/officeDocument/2006/relationships" r:id="rId1"/>
            </a:rPr>
            <a:t>resources</a:t>
          </a:r>
          <a:r>
            <a:rPr lang="en-US" sz="1200" kern="1200" dirty="0"/>
            <a:t> for CxO-level conversations </a:t>
          </a:r>
        </a:p>
      </dsp:txBody>
      <dsp:txXfrm>
        <a:off x="514729" y="350255"/>
        <a:ext cx="5735501" cy="700876"/>
      </dsp:txXfrm>
    </dsp:sp>
    <dsp:sp modelId="{1D5E9892-6647-4BF4-B930-9167CC3357F3}">
      <dsp:nvSpPr>
        <dsp:cNvPr id="0" name=""/>
        <dsp:cNvSpPr/>
      </dsp:nvSpPr>
      <dsp:spPr>
        <a:xfrm>
          <a:off x="76682" y="262646"/>
          <a:ext cx="876095" cy="876095"/>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693B7E-17D1-419A-A028-04C8396ABA25}">
      <dsp:nvSpPr>
        <dsp:cNvPr id="0" name=""/>
        <dsp:cNvSpPr/>
      </dsp:nvSpPr>
      <dsp:spPr>
        <a:xfrm>
          <a:off x="916558" y="1401752"/>
          <a:ext cx="5333673" cy="70087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6320" tIns="40640" rIns="40640" bIns="40640" numCol="1" spcCol="1270" anchor="t" anchorCtr="0">
          <a:noAutofit/>
        </a:bodyPr>
        <a:lstStyle/>
        <a:p>
          <a:pPr marL="0" lvl="0" indent="0" algn="l" defTabSz="711200">
            <a:lnSpc>
              <a:spcPct val="90000"/>
            </a:lnSpc>
            <a:spcBef>
              <a:spcPct val="0"/>
            </a:spcBef>
            <a:spcAft>
              <a:spcPct val="35000"/>
            </a:spcAft>
            <a:buNone/>
          </a:pPr>
          <a:r>
            <a:rPr lang="en-US" sz="1600" kern="1200" dirty="0"/>
            <a:t>Patterns &amp; Practices</a:t>
          </a:r>
        </a:p>
        <a:p>
          <a:pPr marL="114300" lvl="1" indent="-114300" algn="l" defTabSz="533400">
            <a:lnSpc>
              <a:spcPct val="90000"/>
            </a:lnSpc>
            <a:spcBef>
              <a:spcPct val="0"/>
            </a:spcBef>
            <a:spcAft>
              <a:spcPct val="15000"/>
            </a:spcAft>
            <a:buChar char="•"/>
          </a:pPr>
          <a:r>
            <a:rPr lang="en-US" sz="1200" kern="1200" dirty="0"/>
            <a:t>We </a:t>
          </a:r>
          <a:r>
            <a:rPr lang="en-US" sz="1200" b="1" kern="1200" dirty="0"/>
            <a:t>curate</a:t>
          </a:r>
          <a:r>
            <a:rPr lang="en-US" sz="1200" kern="1200" dirty="0"/>
            <a:t> </a:t>
          </a:r>
          <a:r>
            <a:rPr lang="en-US" sz="1200" kern="1200" dirty="0">
              <a:hlinkClick xmlns:r="http://schemas.openxmlformats.org/officeDocument/2006/relationships" r:id="rId3"/>
            </a:rPr>
            <a:t>content</a:t>
          </a:r>
          <a:r>
            <a:rPr lang="en-US" sz="1200" kern="1200" dirty="0"/>
            <a:t> on cross-cutting technology topics</a:t>
          </a:r>
        </a:p>
      </dsp:txBody>
      <dsp:txXfrm>
        <a:off x="916558" y="1401752"/>
        <a:ext cx="5333673" cy="700876"/>
      </dsp:txXfrm>
    </dsp:sp>
    <dsp:sp modelId="{763324FF-ADC2-4126-9061-72673EB00FC4}">
      <dsp:nvSpPr>
        <dsp:cNvPr id="0" name=""/>
        <dsp:cNvSpPr/>
      </dsp:nvSpPr>
      <dsp:spPr>
        <a:xfrm>
          <a:off x="478510" y="1314142"/>
          <a:ext cx="876095" cy="876095"/>
        </a:xfrm>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44C341-8A51-4324-96C7-C5A7FECBF473}">
      <dsp:nvSpPr>
        <dsp:cNvPr id="0" name=""/>
        <dsp:cNvSpPr/>
      </dsp:nvSpPr>
      <dsp:spPr>
        <a:xfrm>
          <a:off x="916558" y="2453248"/>
          <a:ext cx="5333673" cy="70087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6320" tIns="40640" rIns="40640" bIns="40640" numCol="1" spcCol="1270" anchor="t" anchorCtr="0">
          <a:noAutofit/>
        </a:bodyPr>
        <a:lstStyle/>
        <a:p>
          <a:pPr marL="0" lvl="0" indent="0" algn="l" defTabSz="711200">
            <a:lnSpc>
              <a:spcPct val="90000"/>
            </a:lnSpc>
            <a:spcBef>
              <a:spcPct val="0"/>
            </a:spcBef>
            <a:spcAft>
              <a:spcPct val="35000"/>
            </a:spcAft>
            <a:buNone/>
          </a:pPr>
          <a:r>
            <a:rPr lang="en-US" sz="1600" kern="1200" dirty="0"/>
            <a:t>Sales Community Support</a:t>
          </a:r>
        </a:p>
        <a:p>
          <a:pPr marL="114300" lvl="1" indent="-114300" algn="l" defTabSz="533400">
            <a:lnSpc>
              <a:spcPct val="90000"/>
            </a:lnSpc>
            <a:spcBef>
              <a:spcPct val="0"/>
            </a:spcBef>
            <a:spcAft>
              <a:spcPct val="15000"/>
            </a:spcAft>
            <a:buChar char="•"/>
          </a:pPr>
          <a:r>
            <a:rPr lang="en-US" sz="1200" kern="1200" dirty="0"/>
            <a:t>We </a:t>
          </a:r>
          <a:r>
            <a:rPr lang="en-US" sz="1200" b="1" kern="1200" dirty="0"/>
            <a:t>support</a:t>
          </a:r>
          <a:r>
            <a:rPr lang="en-US" sz="1200" kern="1200" dirty="0"/>
            <a:t> </a:t>
          </a:r>
          <a:r>
            <a:rPr lang="en-US" sz="1200" kern="1200" dirty="0">
              <a:solidFill>
                <a:schemeClr val="accent2"/>
              </a:solidFill>
              <a:hlinkClick xmlns:r="http://schemas.openxmlformats.org/officeDocument/2006/relationships" r:id="rId5"/>
            </a:rPr>
            <a:t>technical escalations</a:t>
          </a:r>
          <a:r>
            <a:rPr lang="en-US" sz="1200" kern="1200" dirty="0"/>
            <a:t> &amp; training opportunities </a:t>
          </a:r>
        </a:p>
      </dsp:txBody>
      <dsp:txXfrm>
        <a:off x="916558" y="2453248"/>
        <a:ext cx="5333673" cy="700876"/>
      </dsp:txXfrm>
    </dsp:sp>
    <dsp:sp modelId="{7E4A984D-A8F6-4421-AC98-884AEBAE2DAE}">
      <dsp:nvSpPr>
        <dsp:cNvPr id="0" name=""/>
        <dsp:cNvSpPr/>
      </dsp:nvSpPr>
      <dsp:spPr>
        <a:xfrm>
          <a:off x="478510" y="2365639"/>
          <a:ext cx="876095" cy="876095"/>
        </a:xfrm>
        <a:prstGeom prst="ellipse">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a:stretch>
        </a:blip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1D8B50-8B76-41C0-9B73-9E0A920263F4}">
      <dsp:nvSpPr>
        <dsp:cNvPr id="0" name=""/>
        <dsp:cNvSpPr/>
      </dsp:nvSpPr>
      <dsp:spPr>
        <a:xfrm>
          <a:off x="514729" y="3504745"/>
          <a:ext cx="5735501" cy="700876"/>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6320" tIns="40640" rIns="40640" bIns="40640" numCol="1" spcCol="1270" anchor="t" anchorCtr="0">
          <a:noAutofit/>
        </a:bodyPr>
        <a:lstStyle/>
        <a:p>
          <a:pPr marL="0" lvl="0" indent="0" algn="l" defTabSz="711200">
            <a:lnSpc>
              <a:spcPct val="90000"/>
            </a:lnSpc>
            <a:spcBef>
              <a:spcPct val="0"/>
            </a:spcBef>
            <a:spcAft>
              <a:spcPct val="35000"/>
            </a:spcAft>
            <a:buNone/>
          </a:pPr>
          <a:r>
            <a:rPr lang="en-US" sz="1600" kern="1200" dirty="0"/>
            <a:t>Engineering Feedback</a:t>
          </a:r>
        </a:p>
        <a:p>
          <a:pPr marL="114300" lvl="1" indent="-114300" algn="l" defTabSz="533400">
            <a:lnSpc>
              <a:spcPct val="90000"/>
            </a:lnSpc>
            <a:spcBef>
              <a:spcPct val="0"/>
            </a:spcBef>
            <a:spcAft>
              <a:spcPct val="15000"/>
            </a:spcAft>
            <a:buChar char="•"/>
          </a:pPr>
          <a:r>
            <a:rPr lang="en-US" sz="1200" kern="1200" dirty="0"/>
            <a:t>We </a:t>
          </a:r>
          <a:r>
            <a:rPr lang="en-US" sz="1200" b="1" kern="1200" dirty="0"/>
            <a:t>influence</a:t>
          </a:r>
          <a:r>
            <a:rPr lang="en-US" sz="1200" kern="1200" dirty="0"/>
            <a:t> the products </a:t>
          </a:r>
          <a:r>
            <a:rPr lang="en-US" sz="1200" kern="1200" dirty="0">
              <a:hlinkClick xmlns:r="http://schemas.openxmlformats.org/officeDocument/2006/relationships" r:id="rId7"/>
            </a:rPr>
            <a:t>roadmap</a:t>
          </a:r>
          <a:r>
            <a:rPr lang="en-US" sz="1200" kern="1200" dirty="0"/>
            <a:t> through engineering feedback rhythms</a:t>
          </a:r>
        </a:p>
      </dsp:txBody>
      <dsp:txXfrm>
        <a:off x="514729" y="3504745"/>
        <a:ext cx="5735501" cy="700876"/>
      </dsp:txXfrm>
    </dsp:sp>
    <dsp:sp modelId="{76330665-BD38-4019-86A1-A4ED0E8058FF}">
      <dsp:nvSpPr>
        <dsp:cNvPr id="0" name=""/>
        <dsp:cNvSpPr/>
      </dsp:nvSpPr>
      <dsp:spPr>
        <a:xfrm>
          <a:off x="76682" y="3417135"/>
          <a:ext cx="876095" cy="876095"/>
        </a:xfrm>
        <a:prstGeom prst="ellipse">
          <a:avLst/>
        </a:prstGeom>
        <a:blipFill dpi="0" rotWithShape="0">
          <a:blip xmlns:r="http://schemas.openxmlformats.org/officeDocument/2006/relationships" r:embed="rId8">
            <a:extLst>
              <a:ext uri="{28A0092B-C50C-407E-A947-70E740481C1C}">
                <a14:useLocalDpi xmlns:a14="http://schemas.microsoft.com/office/drawing/2010/main" val="0"/>
              </a:ext>
            </a:extLst>
          </a:blip>
          <a:srcRect/>
          <a:stretch>
            <a:fillRect/>
          </a:stretch>
        </a:blip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8/10/2017 9:26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8/10/2017 9:26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3D530-3419-45A5-AB8A-2242E8FDFF4E}" type="datetime8">
              <a:rPr lang="en-US" smtClean="0"/>
              <a:t>8/10/2017 9:26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90969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 9:26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05569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 9:26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2002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 9:26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73220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 9:26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19208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 9:26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39007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 9:26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91506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 9:26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63431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 9:26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51684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 9:26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27266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1189F-7A61-47D4-8508-B4D851EBC6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2549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 9:26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1400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8" name="Date Placeholder 7"/>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E52F265-F367-4F41-8133-621F21EFA5ED}"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9" name="Footer Placeholder 8"/>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1" name="Header Placeholder 10"/>
          <p:cNvSpPr>
            <a:spLocks noGrp="1"/>
          </p:cNvSpPr>
          <p:nvPr>
            <p:ph type="hdr" sz="quarter" idx="13"/>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1858493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7262" lvl="1" indent="0">
              <a:buFont typeface="Arial" panose="020B0604020202020204" pitchFamily="34" charset="0"/>
              <a:buNone/>
            </a:pPr>
            <a:endParaRPr lang="en-US" b="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2783"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22783"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4A55B-0232-4B2A-8DB0-D59B999B87D7}" type="datetime1">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8/10/2017</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7704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2783"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22783"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4A55B-0232-4B2A-8DB0-D59B999B87D7}" type="datetime1">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8/10/2017</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6836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2783"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22783"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4A55B-0232-4B2A-8DB0-D59B999B87D7}" type="datetime1">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8/10/2017</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43584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 9:26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7206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 9:26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2887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 9:26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73253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 9:26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30332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Date Placeholder 4"/>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1176656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 9:26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4892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 9:26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1760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 9:26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8306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 9:26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79190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8/10/2017 9:26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56888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grpSp>
        <p:nvGrpSpPr>
          <p:cNvPr id="12" name="Group 11"/>
          <p:cNvGrpSpPr/>
          <p:nvPr userDrawn="1"/>
        </p:nvGrpSpPr>
        <p:grpSpPr>
          <a:xfrm>
            <a:off x="6994505" y="6118886"/>
            <a:ext cx="5216493" cy="627864"/>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5812" y="1871024"/>
            <a:ext cx="59572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741374" y="1871024"/>
            <a:ext cx="6400800" cy="1042416"/>
          </a:xfrm>
        </p:spPr>
        <p:txBody>
          <a:bodyPr lIns="182880" tIns="146304" rIns="182880" bIns="146304"/>
          <a:lstStyle>
            <a:lvl1pPr marL="0" indent="0">
              <a:buNone/>
              <a:defRPr sz="5400"/>
            </a:lvl1pPr>
          </a:lstStyle>
          <a:p>
            <a:pPr lvl="0"/>
            <a:r>
              <a:rPr lang="en-US" dirty="0"/>
              <a:t>&lt;theme word here&gt;</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206148" y="2651450"/>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741374" y="2651450"/>
            <a:ext cx="6400800" cy="1043363"/>
          </a:xfrm>
        </p:spPr>
        <p:txBody>
          <a:bodyPr lIns="182880" tIns="146304" rIns="182880" bIns="146304"/>
          <a:lstStyle>
            <a:lvl1pPr marL="0" indent="0">
              <a:buNone/>
              <a:defRPr sz="5400"/>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6148" y="3445274"/>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741374" y="3445274"/>
            <a:ext cx="6400800" cy="1043363"/>
          </a:xfrm>
        </p:spPr>
        <p:txBody>
          <a:bodyPr lIns="182880" tIns="146304" rIns="182880" bIns="146304"/>
          <a:lstStyle>
            <a:lvl1pPr marL="0" indent="0">
              <a:buNone/>
              <a:defRPr sz="5400"/>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026089" y="4225700"/>
            <a:ext cx="6466835"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3226391039"/>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18636637"/>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p:transition spd="med">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4010967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41241" y="2336980"/>
            <a:ext cx="10455312" cy="10297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41999" y="4490905"/>
            <a:ext cx="11152477" cy="2206758"/>
          </a:xfrm>
          <a:prstGeom prst="rect">
            <a:avLst/>
          </a:prstGeom>
          <a:noFill/>
        </p:spPr>
        <p:txBody>
          <a:bodyPr wrap="none" lIns="182880" tIns="146304" rIns="182880" bIns="146304" rtlCol="0" anchor="ctr">
            <a:spAutoFit/>
          </a:bodyPr>
          <a:lstStyle/>
          <a:p>
            <a:pPr algn="ctr">
              <a:lnSpc>
                <a:spcPct val="90000"/>
              </a:lnSpc>
              <a:spcBef>
                <a:spcPts val="1200"/>
              </a:spcBef>
              <a:spcAft>
                <a:spcPts val="600"/>
              </a:spcAft>
            </a:pPr>
            <a:r>
              <a:rPr lang="en-US" sz="2200" dirty="0">
                <a:gradFill>
                  <a:gsLst>
                    <a:gs pos="2917">
                      <a:schemeClr val="tx1"/>
                    </a:gs>
                    <a:gs pos="30000">
                      <a:schemeClr val="tx1"/>
                    </a:gs>
                  </a:gsLst>
                  <a:lin ang="5400000" scaled="0"/>
                </a:gradFill>
              </a:rPr>
              <a:t>Microsoft Ready content is </a:t>
            </a: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200"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200"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200"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2021826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grpSp>
        <p:nvGrpSpPr>
          <p:cNvPr id="12" name="Group 11"/>
          <p:cNvGrpSpPr/>
          <p:nvPr userDrawn="1"/>
        </p:nvGrpSpPr>
        <p:grpSpPr>
          <a:xfrm>
            <a:off x="6994505" y="6118886"/>
            <a:ext cx="5216493" cy="627864"/>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5812" y="1871024"/>
            <a:ext cx="8027454"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 believe</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5026089" y="2651450"/>
            <a:ext cx="5774938" cy="1043363"/>
          </a:xfrm>
          <a:prstGeom prst="rect">
            <a:avLst/>
          </a:prstGeom>
          <a:noFill/>
        </p:spPr>
        <p:txBody>
          <a:bodyPr wrap="square" lIns="182880" tIns="146304" rIns="182880" bIns="146304" rtlCol="0">
            <a:spAutoFit/>
          </a:bodyPr>
          <a:lstStyle/>
          <a:p>
            <a:pPr algn="l">
              <a:lnSpc>
                <a:spcPct val="90000"/>
              </a:lnSpc>
              <a:spcAft>
                <a:spcPts val="600"/>
              </a:spcAft>
            </a:pPr>
            <a:r>
              <a:rPr lang="en-US" sz="5400" dirty="0">
                <a:gradFill>
                  <a:gsLst>
                    <a:gs pos="2917">
                      <a:schemeClr val="tx1"/>
                    </a:gs>
                    <a:gs pos="30000">
                      <a:schemeClr val="tx1"/>
                    </a:gs>
                  </a:gsLst>
                  <a:lin ang="5400000" scaled="0"/>
                </a:gradFill>
                <a:latin typeface="+mj-lt"/>
              </a:rPr>
              <a:t>to explore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5026089" y="3445274"/>
            <a:ext cx="5774938" cy="1043363"/>
          </a:xfrm>
          <a:prstGeom prst="rect">
            <a:avLst/>
          </a:prstGeom>
          <a:noFill/>
        </p:spPr>
        <p:txBody>
          <a:bodyPr wrap="square" lIns="182880" tIns="146304" rIns="182880" bIns="146304" rtlCol="0">
            <a:spAutoFit/>
          </a:bodyPr>
          <a:lstStyle/>
          <a:p>
            <a:pPr algn="l">
              <a:lnSpc>
                <a:spcPct val="90000"/>
              </a:lnSpc>
              <a:spcAft>
                <a:spcPts val="600"/>
              </a:spcAft>
            </a:pPr>
            <a:r>
              <a:rPr lang="en-US" sz="5400" dirty="0">
                <a:gradFill>
                  <a:gsLst>
                    <a:gs pos="2917">
                      <a:schemeClr val="tx1"/>
                    </a:gs>
                    <a:gs pos="30000">
                      <a:schemeClr val="tx1"/>
                    </a:gs>
                  </a:gsLst>
                  <a:lin ang="5400000" scaled="0"/>
                </a:gradFill>
                <a:latin typeface="+mj-lt"/>
              </a:rPr>
              <a:t>to win</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026089" y="4225700"/>
            <a:ext cx="6466835"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Microsoft Ready">
    <p:bg>
      <p:bgPr>
        <a:solidFill>
          <a:schemeClr val="bg2"/>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grpSp>
        <p:nvGrpSpPr>
          <p:cNvPr id="12" name="Group 11"/>
          <p:cNvGrpSpPr/>
          <p:nvPr userDrawn="1"/>
        </p:nvGrpSpPr>
        <p:grpSpPr>
          <a:xfrm>
            <a:off x="6994505" y="6118886"/>
            <a:ext cx="5216493" cy="627864"/>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5812" y="1871024"/>
            <a:ext cx="59572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761038" y="1871024"/>
            <a:ext cx="6400800" cy="1042416"/>
          </a:xfrm>
        </p:spPr>
        <p:txBody>
          <a:bodyPr lIns="182880" tIns="146304" rIns="182880" bIns="146304"/>
          <a:lstStyle>
            <a:lvl1pPr marL="0" indent="0">
              <a:buNone/>
              <a:defRPr sz="5400"/>
            </a:lvl1pPr>
          </a:lstStyle>
          <a:p>
            <a:pPr lvl="0"/>
            <a:r>
              <a:rPr lang="en-US" dirty="0"/>
              <a:t>&lt;theme word here&gt;</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225812" y="2651450"/>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761038" y="2651450"/>
            <a:ext cx="6400800" cy="1043363"/>
          </a:xfrm>
        </p:spPr>
        <p:txBody>
          <a:bodyPr lIns="182880" tIns="146304" rIns="182880" bIns="146304"/>
          <a:lstStyle>
            <a:lvl1pPr marL="0" indent="0">
              <a:buNone/>
              <a:defRPr sz="5400"/>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25812" y="3445274"/>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761038" y="3445274"/>
            <a:ext cx="6400800" cy="1043363"/>
          </a:xfrm>
        </p:spPr>
        <p:txBody>
          <a:bodyPr lIns="182880" tIns="146304" rIns="182880" bIns="146304"/>
          <a:lstStyle>
            <a:lvl1pPr marL="0" indent="0">
              <a:buNone/>
              <a:defRPr sz="5400"/>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075249" y="4225700"/>
            <a:ext cx="6466835"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196505031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7" name="Text Placeholder 16"/>
          <p:cNvSpPr>
            <a:spLocks noGrp="1"/>
          </p:cNvSpPr>
          <p:nvPr>
            <p:ph type="body" sz="quarter" idx="13" hasCustomPrompt="1"/>
          </p:nvPr>
        </p:nvSpPr>
        <p:spPr>
          <a:xfrm>
            <a:off x="8506905" y="294304"/>
            <a:ext cx="3657600"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8" name="Text Placeholder 16"/>
          <p:cNvSpPr>
            <a:spLocks noGrp="1"/>
          </p:cNvSpPr>
          <p:nvPr>
            <p:ph type="body" sz="quarter" idx="14" hasCustomPrompt="1"/>
          </p:nvPr>
        </p:nvSpPr>
        <p:spPr>
          <a:xfrm>
            <a:off x="274703" y="6122305"/>
            <a:ext cx="3657600" cy="572464"/>
          </a:xfrm>
        </p:spPr>
        <p:txBody>
          <a:bodyPr lIns="182880" tIns="146304" rIns="182880" bIns="146304" anchor="b"/>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7" name="Text Placeholder 16"/>
          <p:cNvSpPr>
            <a:spLocks noGrp="1"/>
          </p:cNvSpPr>
          <p:nvPr>
            <p:ph type="body" sz="quarter" idx="13" hasCustomPrompt="1"/>
          </p:nvPr>
        </p:nvSpPr>
        <p:spPr>
          <a:xfrm>
            <a:off x="8506905" y="294304"/>
            <a:ext cx="3657600"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8" name="Text Placeholder 16"/>
          <p:cNvSpPr>
            <a:spLocks noGrp="1"/>
          </p:cNvSpPr>
          <p:nvPr>
            <p:ph type="body" sz="quarter" idx="14" hasCustomPrompt="1"/>
          </p:nvPr>
        </p:nvSpPr>
        <p:spPr>
          <a:xfrm>
            <a:off x="274703" y="6122305"/>
            <a:ext cx="3657600" cy="572464"/>
          </a:xfrm>
        </p:spPr>
        <p:txBody>
          <a:bodyPr lIns="182880" tIns="146304" rIns="182880" bIns="146304" anchor="b"/>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grpSp>
        <p:nvGrpSpPr>
          <p:cNvPr id="12" name="Group 11"/>
          <p:cNvGrpSpPr/>
          <p:nvPr userDrawn="1"/>
        </p:nvGrpSpPr>
        <p:grpSpPr>
          <a:xfrm>
            <a:off x="6994505" y="6118886"/>
            <a:ext cx="5216493" cy="627864"/>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5812" y="1871024"/>
            <a:ext cx="59572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741374" y="1871024"/>
            <a:ext cx="6400800" cy="1042416"/>
          </a:xfrm>
        </p:spPr>
        <p:txBody>
          <a:bodyPr lIns="182880" tIns="146304" rIns="182880" bIns="146304"/>
          <a:lstStyle>
            <a:lvl1pPr marL="0" indent="0">
              <a:buNone/>
              <a:defRPr sz="5400"/>
            </a:lvl1pPr>
          </a:lstStyle>
          <a:p>
            <a:pPr lvl="0"/>
            <a:r>
              <a:rPr lang="en-US" dirty="0"/>
              <a:t>&lt;theme word here&gt;</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206148" y="2651450"/>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741374" y="2651450"/>
            <a:ext cx="6400800" cy="1043363"/>
          </a:xfrm>
        </p:spPr>
        <p:txBody>
          <a:bodyPr lIns="182880" tIns="146304" rIns="182880" bIns="146304"/>
          <a:lstStyle>
            <a:lvl1pPr marL="0" indent="0">
              <a:buNone/>
              <a:defRPr sz="5400"/>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6148" y="3445274"/>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741374" y="3445274"/>
            <a:ext cx="6400800" cy="1043363"/>
          </a:xfrm>
        </p:spPr>
        <p:txBody>
          <a:bodyPr lIns="182880" tIns="146304" rIns="182880" bIns="146304"/>
          <a:lstStyle>
            <a:lvl1pPr marL="0" indent="0">
              <a:buNone/>
              <a:defRPr sz="5400"/>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026089" y="4225700"/>
            <a:ext cx="6466835"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949114079"/>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grpSp>
        <p:nvGrpSpPr>
          <p:cNvPr id="12" name="Group 11"/>
          <p:cNvGrpSpPr/>
          <p:nvPr userDrawn="1"/>
        </p:nvGrpSpPr>
        <p:grpSpPr>
          <a:xfrm>
            <a:off x="6994505" y="6118886"/>
            <a:ext cx="5216493" cy="627864"/>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5812" y="1871024"/>
            <a:ext cx="8027454"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 believe</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5026089" y="2651450"/>
            <a:ext cx="5774938" cy="1043363"/>
          </a:xfrm>
          <a:prstGeom prst="rect">
            <a:avLst/>
          </a:prstGeom>
          <a:noFill/>
        </p:spPr>
        <p:txBody>
          <a:bodyPr wrap="square" lIns="182880" tIns="146304" rIns="182880" bIns="146304" rtlCol="0">
            <a:spAutoFit/>
          </a:bodyPr>
          <a:lstStyle/>
          <a:p>
            <a:pPr algn="l">
              <a:lnSpc>
                <a:spcPct val="90000"/>
              </a:lnSpc>
              <a:spcAft>
                <a:spcPts val="600"/>
              </a:spcAft>
            </a:pPr>
            <a:r>
              <a:rPr lang="en-US" sz="5400" dirty="0">
                <a:gradFill>
                  <a:gsLst>
                    <a:gs pos="2917">
                      <a:schemeClr val="tx1"/>
                    </a:gs>
                    <a:gs pos="30000">
                      <a:schemeClr val="tx1"/>
                    </a:gs>
                  </a:gsLst>
                  <a:lin ang="5400000" scaled="0"/>
                </a:gradFill>
                <a:latin typeface="+mj-lt"/>
              </a:rPr>
              <a:t>to explore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5026089" y="3445274"/>
            <a:ext cx="5774938" cy="1043363"/>
          </a:xfrm>
          <a:prstGeom prst="rect">
            <a:avLst/>
          </a:prstGeom>
          <a:noFill/>
        </p:spPr>
        <p:txBody>
          <a:bodyPr wrap="square" lIns="182880" tIns="146304" rIns="182880" bIns="146304" rtlCol="0">
            <a:spAutoFit/>
          </a:bodyPr>
          <a:lstStyle/>
          <a:p>
            <a:pPr algn="l">
              <a:lnSpc>
                <a:spcPct val="90000"/>
              </a:lnSpc>
              <a:spcAft>
                <a:spcPts val="600"/>
              </a:spcAft>
            </a:pPr>
            <a:r>
              <a:rPr lang="en-US" sz="5400" dirty="0">
                <a:gradFill>
                  <a:gsLst>
                    <a:gs pos="2917">
                      <a:schemeClr val="tx1"/>
                    </a:gs>
                    <a:gs pos="30000">
                      <a:schemeClr val="tx1"/>
                    </a:gs>
                  </a:gsLst>
                  <a:lin ang="5400000" scaled="0"/>
                </a:gradFill>
                <a:latin typeface="+mj-lt"/>
              </a:rPr>
              <a:t>to win</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026089" y="4225700"/>
            <a:ext cx="6466835"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148289056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7" name="Text Placeholder 16"/>
          <p:cNvSpPr>
            <a:spLocks noGrp="1"/>
          </p:cNvSpPr>
          <p:nvPr>
            <p:ph type="body" sz="quarter" idx="13" hasCustomPrompt="1"/>
          </p:nvPr>
        </p:nvSpPr>
        <p:spPr>
          <a:xfrm>
            <a:off x="8506905" y="294304"/>
            <a:ext cx="3657600"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8" name="Text Placeholder 16"/>
          <p:cNvSpPr>
            <a:spLocks noGrp="1"/>
          </p:cNvSpPr>
          <p:nvPr>
            <p:ph type="body" sz="quarter" idx="14" hasCustomPrompt="1"/>
          </p:nvPr>
        </p:nvSpPr>
        <p:spPr>
          <a:xfrm>
            <a:off x="274703" y="6122305"/>
            <a:ext cx="3657600" cy="572464"/>
          </a:xfrm>
        </p:spPr>
        <p:txBody>
          <a:bodyPr lIns="182880" tIns="146304" rIns="182880" bIns="146304" anchor="b"/>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3106986638"/>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01319586"/>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57369465"/>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256078674"/>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819282783"/>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05813191"/>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0530633"/>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59433830"/>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9932843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2289543"/>
      </p:ext>
    </p:extLst>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8231051"/>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416388158"/>
      </p:ext>
    </p:extLst>
  </p:cSld>
  <p:clrMapOvr>
    <a:masterClrMapping/>
  </p:clrMapOvr>
  <p:transition spd="med">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85784415"/>
      </p:ext>
    </p:extLst>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20784356"/>
      </p:ext>
    </p:extLst>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88642159"/>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41241" y="2336980"/>
            <a:ext cx="10455312" cy="10297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41999" y="4490905"/>
            <a:ext cx="11152477" cy="2206758"/>
          </a:xfrm>
          <a:prstGeom prst="rect">
            <a:avLst/>
          </a:prstGeom>
          <a:noFill/>
        </p:spPr>
        <p:txBody>
          <a:bodyPr wrap="none" lIns="182880" tIns="146304" rIns="182880" bIns="146304" rtlCol="0" anchor="ctr">
            <a:spAutoFit/>
          </a:bodyPr>
          <a:lstStyle/>
          <a:p>
            <a:pPr algn="ctr">
              <a:lnSpc>
                <a:spcPct val="90000"/>
              </a:lnSpc>
              <a:spcBef>
                <a:spcPts val="1200"/>
              </a:spcBef>
              <a:spcAft>
                <a:spcPts val="600"/>
              </a:spcAft>
            </a:pPr>
            <a:r>
              <a:rPr lang="en-US" sz="2200" dirty="0">
                <a:gradFill>
                  <a:gsLst>
                    <a:gs pos="2917">
                      <a:schemeClr val="tx1"/>
                    </a:gs>
                    <a:gs pos="30000">
                      <a:schemeClr val="tx1"/>
                    </a:gs>
                  </a:gsLst>
                  <a:lin ang="5400000" scaled="0"/>
                </a:gradFill>
              </a:rPr>
              <a:t>Microsoft Ready content is </a:t>
            </a: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200"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200"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200"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15907776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949576"/>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137783963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76618411"/>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7C57-C781-4FD4-90FA-0760078D1355}"/>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a:extLst>
              <a:ext uri="{FF2B5EF4-FFF2-40B4-BE49-F238E27FC236}">
                <a16:creationId xmlns:a16="http://schemas.microsoft.com/office/drawing/2014/main" id="{6529032F-6B96-4FFC-9610-9ED5C9D528E7}"/>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a:extLst>
              <a:ext uri="{FF2B5EF4-FFF2-40B4-BE49-F238E27FC236}">
                <a16:creationId xmlns:a16="http://schemas.microsoft.com/office/drawing/2014/main" id="{14028F0C-0C5E-4315-A13F-D564424DD030}"/>
              </a:ext>
            </a:extLst>
          </p:cNvPr>
          <p:cNvSpPr>
            <a:spLocks noGrp="1"/>
          </p:cNvSpPr>
          <p:nvPr>
            <p:ph type="dt" sz="half" idx="10"/>
          </p:nvPr>
        </p:nvSpPr>
        <p:spPr/>
        <p:txBody>
          <a:bodyPr/>
          <a:lstStyle/>
          <a:p>
            <a:fld id="{B38A1EEC-25D4-49D5-A774-061E959E0595}" type="datetimeFigureOut">
              <a:rPr lang="en-US" smtClean="0"/>
              <a:t>8/10/2017</a:t>
            </a:fld>
            <a:endParaRPr lang="en-US"/>
          </a:p>
        </p:txBody>
      </p:sp>
      <p:sp>
        <p:nvSpPr>
          <p:cNvPr id="5" name="Footer Placeholder 4">
            <a:extLst>
              <a:ext uri="{FF2B5EF4-FFF2-40B4-BE49-F238E27FC236}">
                <a16:creationId xmlns:a16="http://schemas.microsoft.com/office/drawing/2014/main" id="{DBF07811-E9CB-4BE3-B718-8745B9606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EB40B-9359-4EA6-8CC2-8FA7593A221C}"/>
              </a:ext>
            </a:extLst>
          </p:cNvPr>
          <p:cNvSpPr>
            <a:spLocks noGrp="1"/>
          </p:cNvSpPr>
          <p:nvPr>
            <p:ph type="sldNum" sz="quarter" idx="12"/>
          </p:nvPr>
        </p:nvSpPr>
        <p:spPr/>
        <p:txBody>
          <a:bodyPr/>
          <a:lstStyle/>
          <a:p>
            <a:fld id="{1B90C713-71AF-4D76-84F2-32EDCF66F22B}" type="slidenum">
              <a:rPr lang="en-US" smtClean="0"/>
              <a:t>‹#›</a:t>
            </a:fld>
            <a:endParaRPr lang="en-US"/>
          </a:p>
        </p:txBody>
      </p:sp>
    </p:spTree>
    <p:extLst>
      <p:ext uri="{BB962C8B-B14F-4D97-AF65-F5344CB8AC3E}">
        <p14:creationId xmlns:p14="http://schemas.microsoft.com/office/powerpoint/2010/main" val="8194708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E833E-71B3-4B2E-89E7-560D57CAAA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5197F6-E223-4835-9FD6-AF45940E1EC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7A193-DA9C-4221-9482-D5E8660B7C5E}"/>
              </a:ext>
            </a:extLst>
          </p:cNvPr>
          <p:cNvSpPr>
            <a:spLocks noGrp="1"/>
          </p:cNvSpPr>
          <p:nvPr>
            <p:ph type="dt" sz="half" idx="10"/>
          </p:nvPr>
        </p:nvSpPr>
        <p:spPr/>
        <p:txBody>
          <a:bodyPr/>
          <a:lstStyle/>
          <a:p>
            <a:fld id="{B38A1EEC-25D4-49D5-A774-061E959E0595}" type="datetimeFigureOut">
              <a:rPr lang="en-US" smtClean="0"/>
              <a:t>8/10/2017</a:t>
            </a:fld>
            <a:endParaRPr lang="en-US"/>
          </a:p>
        </p:txBody>
      </p:sp>
      <p:sp>
        <p:nvSpPr>
          <p:cNvPr id="5" name="Footer Placeholder 4">
            <a:extLst>
              <a:ext uri="{FF2B5EF4-FFF2-40B4-BE49-F238E27FC236}">
                <a16:creationId xmlns:a16="http://schemas.microsoft.com/office/drawing/2014/main" id="{5A43C105-8E0B-4811-8ABE-6E3F31EDF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24A51-6FE6-431B-AC0A-ABD31F7BCDCF}"/>
              </a:ext>
            </a:extLst>
          </p:cNvPr>
          <p:cNvSpPr>
            <a:spLocks noGrp="1"/>
          </p:cNvSpPr>
          <p:nvPr>
            <p:ph type="sldNum" sz="quarter" idx="12"/>
          </p:nvPr>
        </p:nvSpPr>
        <p:spPr/>
        <p:txBody>
          <a:bodyPr/>
          <a:lstStyle/>
          <a:p>
            <a:fld id="{1B90C713-71AF-4D76-84F2-32EDCF66F22B}" type="slidenum">
              <a:rPr lang="en-US" smtClean="0"/>
              <a:t>‹#›</a:t>
            </a:fld>
            <a:endParaRPr lang="en-US"/>
          </a:p>
        </p:txBody>
      </p:sp>
    </p:spTree>
    <p:extLst>
      <p:ext uri="{BB962C8B-B14F-4D97-AF65-F5344CB8AC3E}">
        <p14:creationId xmlns:p14="http://schemas.microsoft.com/office/powerpoint/2010/main" val="29577631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B172-1D4B-4DD1-9423-F524F7BB5500}"/>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a:extLst>
              <a:ext uri="{FF2B5EF4-FFF2-40B4-BE49-F238E27FC236}">
                <a16:creationId xmlns:a16="http://schemas.microsoft.com/office/drawing/2014/main" id="{34C885C3-1826-4004-851A-2785A3CFBD28}"/>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ED5FE4-A566-43F0-BB7C-78DAF276C56C}"/>
              </a:ext>
            </a:extLst>
          </p:cNvPr>
          <p:cNvSpPr>
            <a:spLocks noGrp="1"/>
          </p:cNvSpPr>
          <p:nvPr>
            <p:ph type="dt" sz="half" idx="10"/>
          </p:nvPr>
        </p:nvSpPr>
        <p:spPr/>
        <p:txBody>
          <a:bodyPr/>
          <a:lstStyle/>
          <a:p>
            <a:fld id="{B38A1EEC-25D4-49D5-A774-061E959E0595}" type="datetimeFigureOut">
              <a:rPr lang="en-US" smtClean="0"/>
              <a:t>8/10/2017</a:t>
            </a:fld>
            <a:endParaRPr lang="en-US"/>
          </a:p>
        </p:txBody>
      </p:sp>
      <p:sp>
        <p:nvSpPr>
          <p:cNvPr id="5" name="Footer Placeholder 4">
            <a:extLst>
              <a:ext uri="{FF2B5EF4-FFF2-40B4-BE49-F238E27FC236}">
                <a16:creationId xmlns:a16="http://schemas.microsoft.com/office/drawing/2014/main" id="{5141DBBD-1D33-4C6E-A955-3C2102192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438C1-5375-45CC-9487-785C13362415}"/>
              </a:ext>
            </a:extLst>
          </p:cNvPr>
          <p:cNvSpPr>
            <a:spLocks noGrp="1"/>
          </p:cNvSpPr>
          <p:nvPr>
            <p:ph type="sldNum" sz="quarter" idx="12"/>
          </p:nvPr>
        </p:nvSpPr>
        <p:spPr/>
        <p:txBody>
          <a:bodyPr/>
          <a:lstStyle/>
          <a:p>
            <a:fld id="{1B90C713-71AF-4D76-84F2-32EDCF66F22B}" type="slidenum">
              <a:rPr lang="en-US" smtClean="0"/>
              <a:t>‹#›</a:t>
            </a:fld>
            <a:endParaRPr lang="en-US"/>
          </a:p>
        </p:txBody>
      </p:sp>
    </p:spTree>
    <p:extLst>
      <p:ext uri="{BB962C8B-B14F-4D97-AF65-F5344CB8AC3E}">
        <p14:creationId xmlns:p14="http://schemas.microsoft.com/office/powerpoint/2010/main" val="11236499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BD8B-B56B-4E12-8282-D54501F169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3E0FA-A47B-4E94-8A59-6E5D26F23EA2}"/>
              </a:ext>
            </a:extLst>
          </p:cNvPr>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D9791-CAE1-4FDF-85EE-E8B59013F7EB}"/>
              </a:ext>
            </a:extLst>
          </p:cNvPr>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146CAE-5BFA-4B88-BAD6-487DFCD93175}"/>
              </a:ext>
            </a:extLst>
          </p:cNvPr>
          <p:cNvSpPr>
            <a:spLocks noGrp="1"/>
          </p:cNvSpPr>
          <p:nvPr>
            <p:ph type="dt" sz="half" idx="10"/>
          </p:nvPr>
        </p:nvSpPr>
        <p:spPr/>
        <p:txBody>
          <a:bodyPr/>
          <a:lstStyle/>
          <a:p>
            <a:fld id="{B38A1EEC-25D4-49D5-A774-061E959E0595}" type="datetimeFigureOut">
              <a:rPr lang="en-US" smtClean="0"/>
              <a:t>8/10/2017</a:t>
            </a:fld>
            <a:endParaRPr lang="en-US"/>
          </a:p>
        </p:txBody>
      </p:sp>
      <p:sp>
        <p:nvSpPr>
          <p:cNvPr id="6" name="Footer Placeholder 5">
            <a:extLst>
              <a:ext uri="{FF2B5EF4-FFF2-40B4-BE49-F238E27FC236}">
                <a16:creationId xmlns:a16="http://schemas.microsoft.com/office/drawing/2014/main" id="{6ECB33D9-DEBD-43DD-9518-BB441B95DA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43471B-B76E-443D-8643-2EE40320D942}"/>
              </a:ext>
            </a:extLst>
          </p:cNvPr>
          <p:cNvSpPr>
            <a:spLocks noGrp="1"/>
          </p:cNvSpPr>
          <p:nvPr>
            <p:ph type="sldNum" sz="quarter" idx="12"/>
          </p:nvPr>
        </p:nvSpPr>
        <p:spPr/>
        <p:txBody>
          <a:bodyPr/>
          <a:lstStyle/>
          <a:p>
            <a:fld id="{1B90C713-71AF-4D76-84F2-32EDCF66F22B}" type="slidenum">
              <a:rPr lang="en-US" smtClean="0"/>
              <a:t>‹#›</a:t>
            </a:fld>
            <a:endParaRPr lang="en-US"/>
          </a:p>
        </p:txBody>
      </p:sp>
    </p:spTree>
    <p:extLst>
      <p:ext uri="{BB962C8B-B14F-4D97-AF65-F5344CB8AC3E}">
        <p14:creationId xmlns:p14="http://schemas.microsoft.com/office/powerpoint/2010/main" val="409702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86365969"/>
      </p:ext>
    </p:extLst>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3473-5E4F-45F7-9971-850923DA10F7}"/>
              </a:ext>
            </a:extLst>
          </p:cNvPr>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321BC2-CDB4-41BB-AE8F-77D6A8019987}"/>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a:extLst>
              <a:ext uri="{FF2B5EF4-FFF2-40B4-BE49-F238E27FC236}">
                <a16:creationId xmlns:a16="http://schemas.microsoft.com/office/drawing/2014/main" id="{0006202F-1A59-4657-A37E-75267CB0F999}"/>
              </a:ext>
            </a:extLst>
          </p:cNvPr>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1B17C9-4B23-484E-898B-C3C2F5064AB5}"/>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a:extLst>
              <a:ext uri="{FF2B5EF4-FFF2-40B4-BE49-F238E27FC236}">
                <a16:creationId xmlns:a16="http://schemas.microsoft.com/office/drawing/2014/main" id="{808128A4-638C-4CED-A282-332285145E84}"/>
              </a:ext>
            </a:extLst>
          </p:cNvPr>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F54E7E-6845-4733-A41F-1562A2F94AB9}"/>
              </a:ext>
            </a:extLst>
          </p:cNvPr>
          <p:cNvSpPr>
            <a:spLocks noGrp="1"/>
          </p:cNvSpPr>
          <p:nvPr>
            <p:ph type="dt" sz="half" idx="10"/>
          </p:nvPr>
        </p:nvSpPr>
        <p:spPr/>
        <p:txBody>
          <a:bodyPr/>
          <a:lstStyle/>
          <a:p>
            <a:fld id="{B38A1EEC-25D4-49D5-A774-061E959E0595}" type="datetimeFigureOut">
              <a:rPr lang="en-US" smtClean="0"/>
              <a:t>8/10/2017</a:t>
            </a:fld>
            <a:endParaRPr lang="en-US"/>
          </a:p>
        </p:txBody>
      </p:sp>
      <p:sp>
        <p:nvSpPr>
          <p:cNvPr id="8" name="Footer Placeholder 7">
            <a:extLst>
              <a:ext uri="{FF2B5EF4-FFF2-40B4-BE49-F238E27FC236}">
                <a16:creationId xmlns:a16="http://schemas.microsoft.com/office/drawing/2014/main" id="{FC90EBE7-CCED-47BF-882A-77DE86F55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5B06DD-5F37-47D3-B2DB-A87F76B4C7AB}"/>
              </a:ext>
            </a:extLst>
          </p:cNvPr>
          <p:cNvSpPr>
            <a:spLocks noGrp="1"/>
          </p:cNvSpPr>
          <p:nvPr>
            <p:ph type="sldNum" sz="quarter" idx="12"/>
          </p:nvPr>
        </p:nvSpPr>
        <p:spPr/>
        <p:txBody>
          <a:bodyPr/>
          <a:lstStyle/>
          <a:p>
            <a:fld id="{1B90C713-71AF-4D76-84F2-32EDCF66F22B}" type="slidenum">
              <a:rPr lang="en-US" smtClean="0"/>
              <a:t>‹#›</a:t>
            </a:fld>
            <a:endParaRPr lang="en-US"/>
          </a:p>
        </p:txBody>
      </p:sp>
    </p:spTree>
    <p:extLst>
      <p:ext uri="{BB962C8B-B14F-4D97-AF65-F5344CB8AC3E}">
        <p14:creationId xmlns:p14="http://schemas.microsoft.com/office/powerpoint/2010/main" val="280488703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B309-B6E2-4AE6-8FBD-F07D41E2F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3BDC2D-20E3-4CD2-B377-C47AAD94B6C6}"/>
              </a:ext>
            </a:extLst>
          </p:cNvPr>
          <p:cNvSpPr>
            <a:spLocks noGrp="1"/>
          </p:cNvSpPr>
          <p:nvPr>
            <p:ph type="dt" sz="half" idx="10"/>
          </p:nvPr>
        </p:nvSpPr>
        <p:spPr/>
        <p:txBody>
          <a:bodyPr/>
          <a:lstStyle/>
          <a:p>
            <a:fld id="{B38A1EEC-25D4-49D5-A774-061E959E0595}" type="datetimeFigureOut">
              <a:rPr lang="en-US" smtClean="0"/>
              <a:t>8/10/2017</a:t>
            </a:fld>
            <a:endParaRPr lang="en-US"/>
          </a:p>
        </p:txBody>
      </p:sp>
      <p:sp>
        <p:nvSpPr>
          <p:cNvPr id="4" name="Footer Placeholder 3">
            <a:extLst>
              <a:ext uri="{FF2B5EF4-FFF2-40B4-BE49-F238E27FC236}">
                <a16:creationId xmlns:a16="http://schemas.microsoft.com/office/drawing/2014/main" id="{4894F15E-AAD1-4E29-964E-E330505A27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BBC58C-19F2-45E8-B6C3-FE92F601447E}"/>
              </a:ext>
            </a:extLst>
          </p:cNvPr>
          <p:cNvSpPr>
            <a:spLocks noGrp="1"/>
          </p:cNvSpPr>
          <p:nvPr>
            <p:ph type="sldNum" sz="quarter" idx="12"/>
          </p:nvPr>
        </p:nvSpPr>
        <p:spPr/>
        <p:txBody>
          <a:bodyPr/>
          <a:lstStyle/>
          <a:p>
            <a:fld id="{1B90C713-71AF-4D76-84F2-32EDCF66F22B}" type="slidenum">
              <a:rPr lang="en-US" smtClean="0"/>
              <a:t>‹#›</a:t>
            </a:fld>
            <a:endParaRPr lang="en-US"/>
          </a:p>
        </p:txBody>
      </p:sp>
    </p:spTree>
    <p:extLst>
      <p:ext uri="{BB962C8B-B14F-4D97-AF65-F5344CB8AC3E}">
        <p14:creationId xmlns:p14="http://schemas.microsoft.com/office/powerpoint/2010/main" val="37353168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E93D83-2196-424D-B9DC-21E834FE3A7B}"/>
              </a:ext>
            </a:extLst>
          </p:cNvPr>
          <p:cNvSpPr>
            <a:spLocks noGrp="1"/>
          </p:cNvSpPr>
          <p:nvPr>
            <p:ph type="dt" sz="half" idx="10"/>
          </p:nvPr>
        </p:nvSpPr>
        <p:spPr/>
        <p:txBody>
          <a:bodyPr/>
          <a:lstStyle/>
          <a:p>
            <a:fld id="{B38A1EEC-25D4-49D5-A774-061E959E0595}" type="datetimeFigureOut">
              <a:rPr lang="en-US" smtClean="0"/>
              <a:t>8/10/2017</a:t>
            </a:fld>
            <a:endParaRPr lang="en-US"/>
          </a:p>
        </p:txBody>
      </p:sp>
      <p:sp>
        <p:nvSpPr>
          <p:cNvPr id="3" name="Footer Placeholder 2">
            <a:extLst>
              <a:ext uri="{FF2B5EF4-FFF2-40B4-BE49-F238E27FC236}">
                <a16:creationId xmlns:a16="http://schemas.microsoft.com/office/drawing/2014/main" id="{5C812135-B420-4AF7-B878-1B2695D59B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90121E-75DC-458C-9C55-B767FDCD67DC}"/>
              </a:ext>
            </a:extLst>
          </p:cNvPr>
          <p:cNvSpPr>
            <a:spLocks noGrp="1"/>
          </p:cNvSpPr>
          <p:nvPr>
            <p:ph type="sldNum" sz="quarter" idx="12"/>
          </p:nvPr>
        </p:nvSpPr>
        <p:spPr/>
        <p:txBody>
          <a:bodyPr/>
          <a:lstStyle/>
          <a:p>
            <a:fld id="{1B90C713-71AF-4D76-84F2-32EDCF66F22B}" type="slidenum">
              <a:rPr lang="en-US" smtClean="0"/>
              <a:t>‹#›</a:t>
            </a:fld>
            <a:endParaRPr lang="en-US"/>
          </a:p>
        </p:txBody>
      </p:sp>
    </p:spTree>
    <p:extLst>
      <p:ext uri="{BB962C8B-B14F-4D97-AF65-F5344CB8AC3E}">
        <p14:creationId xmlns:p14="http://schemas.microsoft.com/office/powerpoint/2010/main" val="15087634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18CC-7872-4A5B-9FC8-E1DABFAE0D3D}"/>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a:extLst>
              <a:ext uri="{FF2B5EF4-FFF2-40B4-BE49-F238E27FC236}">
                <a16:creationId xmlns:a16="http://schemas.microsoft.com/office/drawing/2014/main" id="{D10C9E7C-34C2-4EE8-9FED-41BBB84943E5}"/>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DDDAA7-B135-4BFB-8483-9DFDA285817E}"/>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a:extLst>
              <a:ext uri="{FF2B5EF4-FFF2-40B4-BE49-F238E27FC236}">
                <a16:creationId xmlns:a16="http://schemas.microsoft.com/office/drawing/2014/main" id="{4A13480F-4177-4FB1-B091-CA0AA4965F28}"/>
              </a:ext>
            </a:extLst>
          </p:cNvPr>
          <p:cNvSpPr>
            <a:spLocks noGrp="1"/>
          </p:cNvSpPr>
          <p:nvPr>
            <p:ph type="dt" sz="half" idx="10"/>
          </p:nvPr>
        </p:nvSpPr>
        <p:spPr/>
        <p:txBody>
          <a:bodyPr/>
          <a:lstStyle/>
          <a:p>
            <a:fld id="{B38A1EEC-25D4-49D5-A774-061E959E0595}" type="datetimeFigureOut">
              <a:rPr lang="en-US" smtClean="0"/>
              <a:t>8/10/2017</a:t>
            </a:fld>
            <a:endParaRPr lang="en-US"/>
          </a:p>
        </p:txBody>
      </p:sp>
      <p:sp>
        <p:nvSpPr>
          <p:cNvPr id="6" name="Footer Placeholder 5">
            <a:extLst>
              <a:ext uri="{FF2B5EF4-FFF2-40B4-BE49-F238E27FC236}">
                <a16:creationId xmlns:a16="http://schemas.microsoft.com/office/drawing/2014/main" id="{E9BE9C4F-0D01-4792-BA06-2FEB0C0F1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FEF9F-ABFA-44B7-BB4E-0E6293E04DE3}"/>
              </a:ext>
            </a:extLst>
          </p:cNvPr>
          <p:cNvSpPr>
            <a:spLocks noGrp="1"/>
          </p:cNvSpPr>
          <p:nvPr>
            <p:ph type="sldNum" sz="quarter" idx="12"/>
          </p:nvPr>
        </p:nvSpPr>
        <p:spPr/>
        <p:txBody>
          <a:bodyPr/>
          <a:lstStyle/>
          <a:p>
            <a:fld id="{1B90C713-71AF-4D76-84F2-32EDCF66F22B}" type="slidenum">
              <a:rPr lang="en-US" smtClean="0"/>
              <a:t>‹#›</a:t>
            </a:fld>
            <a:endParaRPr lang="en-US"/>
          </a:p>
        </p:txBody>
      </p:sp>
    </p:spTree>
    <p:extLst>
      <p:ext uri="{BB962C8B-B14F-4D97-AF65-F5344CB8AC3E}">
        <p14:creationId xmlns:p14="http://schemas.microsoft.com/office/powerpoint/2010/main" val="12347203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74D4-F3A0-4FD2-9626-10E6A572537F}"/>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a:extLst>
              <a:ext uri="{FF2B5EF4-FFF2-40B4-BE49-F238E27FC236}">
                <a16:creationId xmlns:a16="http://schemas.microsoft.com/office/drawing/2014/main" id="{75C8B3F3-F06B-4855-8CF1-34CCFAF46B62}"/>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a:extLst>
              <a:ext uri="{FF2B5EF4-FFF2-40B4-BE49-F238E27FC236}">
                <a16:creationId xmlns:a16="http://schemas.microsoft.com/office/drawing/2014/main" id="{E07235EA-7F31-4C40-9ECF-190FB25C8493}"/>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a:extLst>
              <a:ext uri="{FF2B5EF4-FFF2-40B4-BE49-F238E27FC236}">
                <a16:creationId xmlns:a16="http://schemas.microsoft.com/office/drawing/2014/main" id="{C8B1950C-7451-4C2D-B9AA-D7F89F858C0B}"/>
              </a:ext>
            </a:extLst>
          </p:cNvPr>
          <p:cNvSpPr>
            <a:spLocks noGrp="1"/>
          </p:cNvSpPr>
          <p:nvPr>
            <p:ph type="dt" sz="half" idx="10"/>
          </p:nvPr>
        </p:nvSpPr>
        <p:spPr/>
        <p:txBody>
          <a:bodyPr/>
          <a:lstStyle/>
          <a:p>
            <a:fld id="{B38A1EEC-25D4-49D5-A774-061E959E0595}" type="datetimeFigureOut">
              <a:rPr lang="en-US" smtClean="0"/>
              <a:t>8/10/2017</a:t>
            </a:fld>
            <a:endParaRPr lang="en-US"/>
          </a:p>
        </p:txBody>
      </p:sp>
      <p:sp>
        <p:nvSpPr>
          <p:cNvPr id="6" name="Footer Placeholder 5">
            <a:extLst>
              <a:ext uri="{FF2B5EF4-FFF2-40B4-BE49-F238E27FC236}">
                <a16:creationId xmlns:a16="http://schemas.microsoft.com/office/drawing/2014/main" id="{9261953C-B854-4ED1-900D-5909253F0C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92BA20-F3CF-4387-8035-A3326442D78F}"/>
              </a:ext>
            </a:extLst>
          </p:cNvPr>
          <p:cNvSpPr>
            <a:spLocks noGrp="1"/>
          </p:cNvSpPr>
          <p:nvPr>
            <p:ph type="sldNum" sz="quarter" idx="12"/>
          </p:nvPr>
        </p:nvSpPr>
        <p:spPr/>
        <p:txBody>
          <a:bodyPr/>
          <a:lstStyle/>
          <a:p>
            <a:fld id="{1B90C713-71AF-4D76-84F2-32EDCF66F22B}" type="slidenum">
              <a:rPr lang="en-US" smtClean="0"/>
              <a:t>‹#›</a:t>
            </a:fld>
            <a:endParaRPr lang="en-US"/>
          </a:p>
        </p:txBody>
      </p:sp>
    </p:spTree>
    <p:extLst>
      <p:ext uri="{BB962C8B-B14F-4D97-AF65-F5344CB8AC3E}">
        <p14:creationId xmlns:p14="http://schemas.microsoft.com/office/powerpoint/2010/main" val="17963422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517F-E323-4FB4-B967-C0907D30B4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45AF24-BE0F-42A5-A951-2A01B46E37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062F6-3AB2-42A0-AA95-82599458BDED}"/>
              </a:ext>
            </a:extLst>
          </p:cNvPr>
          <p:cNvSpPr>
            <a:spLocks noGrp="1"/>
          </p:cNvSpPr>
          <p:nvPr>
            <p:ph type="dt" sz="half" idx="10"/>
          </p:nvPr>
        </p:nvSpPr>
        <p:spPr/>
        <p:txBody>
          <a:bodyPr/>
          <a:lstStyle/>
          <a:p>
            <a:fld id="{B38A1EEC-25D4-49D5-A774-061E959E0595}" type="datetimeFigureOut">
              <a:rPr lang="en-US" smtClean="0"/>
              <a:t>8/10/2017</a:t>
            </a:fld>
            <a:endParaRPr lang="en-US"/>
          </a:p>
        </p:txBody>
      </p:sp>
      <p:sp>
        <p:nvSpPr>
          <p:cNvPr id="5" name="Footer Placeholder 4">
            <a:extLst>
              <a:ext uri="{FF2B5EF4-FFF2-40B4-BE49-F238E27FC236}">
                <a16:creationId xmlns:a16="http://schemas.microsoft.com/office/drawing/2014/main" id="{11AC8418-0134-487E-9B06-32D5A3A73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0018A-1FC3-4CD4-9EDE-7138323BD1B6}"/>
              </a:ext>
            </a:extLst>
          </p:cNvPr>
          <p:cNvSpPr>
            <a:spLocks noGrp="1"/>
          </p:cNvSpPr>
          <p:nvPr>
            <p:ph type="sldNum" sz="quarter" idx="12"/>
          </p:nvPr>
        </p:nvSpPr>
        <p:spPr/>
        <p:txBody>
          <a:bodyPr/>
          <a:lstStyle/>
          <a:p>
            <a:fld id="{1B90C713-71AF-4D76-84F2-32EDCF66F22B}" type="slidenum">
              <a:rPr lang="en-US" smtClean="0"/>
              <a:t>‹#›</a:t>
            </a:fld>
            <a:endParaRPr lang="en-US"/>
          </a:p>
        </p:txBody>
      </p:sp>
    </p:spTree>
    <p:extLst>
      <p:ext uri="{BB962C8B-B14F-4D97-AF65-F5344CB8AC3E}">
        <p14:creationId xmlns:p14="http://schemas.microsoft.com/office/powerpoint/2010/main" val="10997119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E0D146-F1EA-4CB3-99E5-B807C492D5E6}"/>
              </a:ext>
            </a:extLst>
          </p:cNvPr>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946FBA-F49C-493D-B5B4-D3FEF022FF1F}"/>
              </a:ext>
            </a:extLst>
          </p:cNvPr>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EB894B-61F9-48F4-A841-85F95010CAD8}"/>
              </a:ext>
            </a:extLst>
          </p:cNvPr>
          <p:cNvSpPr>
            <a:spLocks noGrp="1"/>
          </p:cNvSpPr>
          <p:nvPr>
            <p:ph type="dt" sz="half" idx="10"/>
          </p:nvPr>
        </p:nvSpPr>
        <p:spPr/>
        <p:txBody>
          <a:bodyPr/>
          <a:lstStyle/>
          <a:p>
            <a:fld id="{B38A1EEC-25D4-49D5-A774-061E959E0595}" type="datetimeFigureOut">
              <a:rPr lang="en-US" smtClean="0"/>
              <a:t>8/10/2017</a:t>
            </a:fld>
            <a:endParaRPr lang="en-US"/>
          </a:p>
        </p:txBody>
      </p:sp>
      <p:sp>
        <p:nvSpPr>
          <p:cNvPr id="5" name="Footer Placeholder 4">
            <a:extLst>
              <a:ext uri="{FF2B5EF4-FFF2-40B4-BE49-F238E27FC236}">
                <a16:creationId xmlns:a16="http://schemas.microsoft.com/office/drawing/2014/main" id="{7284C178-CAB6-442D-96A0-BFD4E5F54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F9B4E-FFE9-4467-B3B0-7B1F92629A87}"/>
              </a:ext>
            </a:extLst>
          </p:cNvPr>
          <p:cNvSpPr>
            <a:spLocks noGrp="1"/>
          </p:cNvSpPr>
          <p:nvPr>
            <p:ph type="sldNum" sz="quarter" idx="12"/>
          </p:nvPr>
        </p:nvSpPr>
        <p:spPr/>
        <p:txBody>
          <a:bodyPr/>
          <a:lstStyle/>
          <a:p>
            <a:fld id="{1B90C713-71AF-4D76-84F2-32EDCF66F22B}" type="slidenum">
              <a:rPr lang="en-US" smtClean="0"/>
              <a:t>‹#›</a:t>
            </a:fld>
            <a:endParaRPr lang="en-US"/>
          </a:p>
        </p:txBody>
      </p:sp>
    </p:spTree>
    <p:extLst>
      <p:ext uri="{BB962C8B-B14F-4D97-AF65-F5344CB8AC3E}">
        <p14:creationId xmlns:p14="http://schemas.microsoft.com/office/powerpoint/2010/main" val="40707888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50"/>
            <a:ext cx="11888787" cy="1874424"/>
          </a:xfrm>
        </p:spPr>
        <p:txBody>
          <a:bodyPr>
            <a:spAutoFit/>
          </a:bodyPr>
          <a:lstStyle>
            <a:lvl1pPr marL="0" indent="0">
              <a:buNone/>
              <a:defRPr/>
            </a:lvl1pPr>
            <a:lvl2pPr marL="228557" indent="0">
              <a:buNone/>
              <a:defRPr/>
            </a:lvl2pPr>
            <a:lvl3pPr marL="457112" indent="0">
              <a:buNone/>
              <a:defRPr/>
            </a:lvl3pPr>
            <a:lvl4pPr marL="685669" indent="0">
              <a:buNone/>
              <a:defRPr/>
            </a:lvl4pPr>
            <a:lvl5pPr marL="914224"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91163200"/>
      </p:ext>
    </p:extLst>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Walkin Microsoft Ready">
    <p:bg>
      <p:bgPr>
        <a:solidFill>
          <a:schemeClr val="bg2"/>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grpSp>
        <p:nvGrpSpPr>
          <p:cNvPr id="12" name="Group 11"/>
          <p:cNvGrpSpPr/>
          <p:nvPr userDrawn="1"/>
        </p:nvGrpSpPr>
        <p:grpSpPr>
          <a:xfrm>
            <a:off x="6994505" y="6118886"/>
            <a:ext cx="5216493" cy="627864"/>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5812" y="1871024"/>
            <a:ext cx="59572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761038" y="1871024"/>
            <a:ext cx="6400800" cy="1042416"/>
          </a:xfrm>
        </p:spPr>
        <p:txBody>
          <a:bodyPr lIns="182880" tIns="146304" rIns="182880" bIns="146304"/>
          <a:lstStyle>
            <a:lvl1pPr marL="0" indent="0">
              <a:buNone/>
              <a:defRPr sz="5400"/>
            </a:lvl1pPr>
          </a:lstStyle>
          <a:p>
            <a:pPr lvl="0"/>
            <a:r>
              <a:rPr lang="en-US" dirty="0"/>
              <a:t>&lt;theme word here&gt;</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225812" y="2651450"/>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761038" y="2651450"/>
            <a:ext cx="6400800" cy="1043363"/>
          </a:xfrm>
        </p:spPr>
        <p:txBody>
          <a:bodyPr lIns="182880" tIns="146304" rIns="182880" bIns="146304"/>
          <a:lstStyle>
            <a:lvl1pPr marL="0" indent="0">
              <a:buNone/>
              <a:defRPr sz="5400"/>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25812" y="3445274"/>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761038" y="3445274"/>
            <a:ext cx="6400800" cy="1043363"/>
          </a:xfrm>
        </p:spPr>
        <p:txBody>
          <a:bodyPr lIns="182880" tIns="146304" rIns="182880" bIns="146304"/>
          <a:lstStyle>
            <a:lvl1pPr marL="0" indent="0">
              <a:buNone/>
              <a:defRPr sz="5400"/>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075249" y="4225700"/>
            <a:ext cx="6466835"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495571559"/>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7" name="Text Placeholder 16"/>
          <p:cNvSpPr>
            <a:spLocks noGrp="1"/>
          </p:cNvSpPr>
          <p:nvPr>
            <p:ph type="body" sz="quarter" idx="13" hasCustomPrompt="1"/>
          </p:nvPr>
        </p:nvSpPr>
        <p:spPr>
          <a:xfrm>
            <a:off x="8506905" y="294304"/>
            <a:ext cx="3657600"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8" name="Text Placeholder 16"/>
          <p:cNvSpPr>
            <a:spLocks noGrp="1"/>
          </p:cNvSpPr>
          <p:nvPr>
            <p:ph type="body" sz="quarter" idx="14" hasCustomPrompt="1"/>
          </p:nvPr>
        </p:nvSpPr>
        <p:spPr>
          <a:xfrm>
            <a:off x="274703" y="6122305"/>
            <a:ext cx="3657600" cy="572464"/>
          </a:xfrm>
        </p:spPr>
        <p:txBody>
          <a:bodyPr lIns="182880" tIns="146304" rIns="182880" bIns="146304" anchor="b"/>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2514914078"/>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91931630"/>
      </p:ext>
    </p:extLst>
  </p:cSld>
  <p:clrMapOvr>
    <a:masterClrMapping/>
  </p:clrMapOvr>
  <p:transition spd="med">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9166862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616407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4316289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08269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4280017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41165869"/>
      </p:ext>
    </p:extLst>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65196736"/>
      </p:ext>
    </p:extLst>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459426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910063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7668406"/>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9252056"/>
      </p:ext>
    </p:extLst>
  </p:cSld>
  <p:clrMapOvr>
    <a:masterClrMapping/>
  </p:clrMapOvr>
  <p:transition spd="med">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7931389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076818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783182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191267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8457301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1.emf"/><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image" Target="../media/image1.emf"/><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theme" Target="../theme/theme3.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heme" Target="../theme/theme4.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theme" Target="../theme/theme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19" Type="http://schemas.openxmlformats.org/officeDocument/2006/relationships/image" Target="../media/image1.emf"/><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517" r:id="rId1"/>
    <p:sldLayoutId id="2147484476" r:id="rId2"/>
    <p:sldLayoutId id="2147484478"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515" r:id="rId16"/>
    <p:sldLayoutId id="2147484492" r:id="rId17"/>
    <p:sldLayoutId id="2147484493" r:id="rId18"/>
    <p:sldLayoutId id="2147484494"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516" r:id="rId1"/>
    <p:sldLayoutId id="2147484498"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 id="2147484509" r:id="rId12"/>
    <p:sldLayoutId id="2147484510" r:id="rId13"/>
    <p:sldLayoutId id="2147484511" r:id="rId14"/>
    <p:sldLayoutId id="2147484512" r:id="rId15"/>
    <p:sldLayoutId id="2147484513" r:id="rId16"/>
    <p:sldLayoutId id="2147484514"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466352541"/>
      </p:ext>
    </p:extLst>
  </p:cSld>
  <p:clrMap bg1="lt1" tx1="dk1" bg2="lt2" tx2="dk2" accent1="accent1" accent2="accent2" accent3="accent3" accent4="accent4" accent5="accent5" accent6="accent6" hlink="hlink" folHlink="folHlink"/>
  <p:sldLayoutIdLst>
    <p:sldLayoutId id="2147484519"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 id="2147484530" r:id="rId12"/>
    <p:sldLayoutId id="2147484531" r:id="rId13"/>
    <p:sldLayoutId id="2147484532" r:id="rId14"/>
    <p:sldLayoutId id="2147484533" r:id="rId15"/>
    <p:sldLayoutId id="2147484534" r:id="rId16"/>
    <p:sldLayoutId id="2147484535" r:id="rId17"/>
    <p:sldLayoutId id="2147484536" r:id="rId18"/>
    <p:sldLayoutId id="2147484537"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3F54A-7EE8-430A-B4EC-4A6F6DE85DBA}"/>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E795E6-A0FB-4289-9EE3-29BC41283472}"/>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2A198-13C0-41A5-A8A4-E9647EE43C22}"/>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B38A1EEC-25D4-49D5-A774-061E959E0595}" type="datetimeFigureOut">
              <a:rPr lang="en-US" smtClean="0"/>
              <a:t>8/10/2017</a:t>
            </a:fld>
            <a:endParaRPr lang="en-US"/>
          </a:p>
        </p:txBody>
      </p:sp>
      <p:sp>
        <p:nvSpPr>
          <p:cNvPr id="5" name="Footer Placeholder 4">
            <a:extLst>
              <a:ext uri="{FF2B5EF4-FFF2-40B4-BE49-F238E27FC236}">
                <a16:creationId xmlns:a16="http://schemas.microsoft.com/office/drawing/2014/main" id="{A1B040EB-D129-4CBF-AAA7-3ECF0F48C17A}"/>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0ED8CD-66D1-41ED-B859-0F0189C11A4F}"/>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1B90C713-71AF-4D76-84F2-32EDCF66F22B}" type="slidenum">
              <a:rPr lang="en-US" smtClean="0"/>
              <a:t>‹#›</a:t>
            </a:fld>
            <a:endParaRPr lang="en-US"/>
          </a:p>
        </p:txBody>
      </p:sp>
    </p:spTree>
    <p:extLst>
      <p:ext uri="{BB962C8B-B14F-4D97-AF65-F5344CB8AC3E}">
        <p14:creationId xmlns:p14="http://schemas.microsoft.com/office/powerpoint/2010/main" val="23103688"/>
      </p:ext>
    </p:extLst>
  </p:cSld>
  <p:clrMap bg1="lt1" tx1="dk1" bg2="lt2" tx2="dk2" accent1="accent1" accent2="accent2" accent3="accent3" accent4="accent4" accent5="accent5" accent6="accent6" hlink="hlink" folHlink="folHlink"/>
  <p:sldLayoutIdLst>
    <p:sldLayoutId id="2147484539" r:id="rId1"/>
    <p:sldLayoutId id="2147484540" r:id="rId2"/>
    <p:sldLayoutId id="2147484541" r:id="rId3"/>
    <p:sldLayoutId id="2147484542" r:id="rId4"/>
    <p:sldLayoutId id="2147484543" r:id="rId5"/>
    <p:sldLayoutId id="2147484544" r:id="rId6"/>
    <p:sldLayoutId id="2147484545" r:id="rId7"/>
    <p:sldLayoutId id="2147484546" r:id="rId8"/>
    <p:sldLayoutId id="2147484547" r:id="rId9"/>
    <p:sldLayoutId id="2147484548" r:id="rId10"/>
    <p:sldLayoutId id="2147484549" r:id="rId11"/>
    <p:sldLayoutId id="2147484550" r:id="rId12"/>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346830148"/>
      </p:ext>
    </p:extLst>
  </p:cSld>
  <p:clrMap bg1="dk1" tx1="lt1" bg2="dk2" tx2="lt2" accent1="accent1" accent2="accent2" accent3="accent3" accent4="accent4" accent5="accent5" accent6="accent6" hlink="hlink" folHlink="folHlink"/>
  <p:sldLayoutIdLst>
    <p:sldLayoutId id="2147484552" r:id="rId1"/>
    <p:sldLayoutId id="2147484553" r:id="rId2"/>
    <p:sldLayoutId id="2147484554" r:id="rId3"/>
    <p:sldLayoutId id="2147484555" r:id="rId4"/>
    <p:sldLayoutId id="2147484556" r:id="rId5"/>
    <p:sldLayoutId id="2147484557" r:id="rId6"/>
    <p:sldLayoutId id="2147484558" r:id="rId7"/>
    <p:sldLayoutId id="2147484559" r:id="rId8"/>
    <p:sldLayoutId id="2147484560" r:id="rId9"/>
    <p:sldLayoutId id="2147484561" r:id="rId10"/>
    <p:sldLayoutId id="2147484562" r:id="rId11"/>
    <p:sldLayoutId id="2147484563" r:id="rId12"/>
    <p:sldLayoutId id="2147484564" r:id="rId13"/>
    <p:sldLayoutId id="2147484565" r:id="rId14"/>
    <p:sldLayoutId id="2147484566" r:id="rId15"/>
    <p:sldLayoutId id="2147484567" r:id="rId16"/>
    <p:sldLayoutId id="2147484568"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4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hyperlink" Target="https://aka.ms/rje7fs" TargetMode="External"/><Relationship Id="rId2" Type="http://schemas.openxmlformats.org/officeDocument/2006/relationships/hyperlink" Target="https://aka.ms/g01dv1" TargetMode="External"/><Relationship Id="rId1" Type="http://schemas.openxmlformats.org/officeDocument/2006/relationships/slideLayout" Target="../slideLayouts/slideLayout41.xml"/><Relationship Id="rId4" Type="http://schemas.openxmlformats.org/officeDocument/2006/relationships/hyperlink" Target="https://aka.ms/q6l9a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4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4.xml"/><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4.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hyperlink" Target="https://aka.ms/t86guy" TargetMode="External"/><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hyperlink" Target="https://web.powerapps.com/apps/c26b4140-4232-48a2-a2b2-fbde7243ea3c" TargetMode="External"/><Relationship Id="rId3" Type="http://schemas.openxmlformats.org/officeDocument/2006/relationships/audio" Target="../media/audio1.wav"/><Relationship Id="rId7" Type="http://schemas.openxmlformats.org/officeDocument/2006/relationships/diagramData" Target="../diagrams/data4.xml"/><Relationship Id="rId12" Type="http://schemas.openxmlformats.org/officeDocument/2006/relationships/hyperlink" Target="https://teams.microsoft.com/l/team/19:ebd5245e2cb246c78ab70aeaf2b33624@thread.skype/" TargetMode="External"/><Relationship Id="rId2" Type="http://schemas.openxmlformats.org/officeDocument/2006/relationships/notesSlide" Target="../notesSlides/notesSlide19.xml"/><Relationship Id="rId1" Type="http://schemas.openxmlformats.org/officeDocument/2006/relationships/slideLayout" Target="../slideLayouts/slideLayout62.xml"/><Relationship Id="rId6" Type="http://schemas.openxmlformats.org/officeDocument/2006/relationships/image" Target="../media/image13.png"/><Relationship Id="rId11" Type="http://schemas.microsoft.com/office/2007/relationships/diagramDrawing" Target="../diagrams/drawing4.xml"/><Relationship Id="rId5" Type="http://schemas.openxmlformats.org/officeDocument/2006/relationships/image" Target="../media/image12.jpeg"/><Relationship Id="rId15" Type="http://schemas.microsoft.com/office/2007/relationships/hdphoto" Target="../media/hdphoto1.wdp"/><Relationship Id="rId10" Type="http://schemas.openxmlformats.org/officeDocument/2006/relationships/diagramColors" Target="../diagrams/colors4.xml"/><Relationship Id="rId4" Type="http://schemas.openxmlformats.org/officeDocument/2006/relationships/audio" Target="../media/audio2.wav"/><Relationship Id="rId9" Type="http://schemas.openxmlformats.org/officeDocument/2006/relationships/diagramQuickStyle" Target="../diagrams/quickStyle4.xml"/><Relationship Id="rId14"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7.xml"/></Relationships>
</file>

<file path=ppt/slides/_rels/slide42.xml.rels><?xml version="1.0" encoding="UTF-8" standalone="yes"?>
<Relationships xmlns="http://schemas.openxmlformats.org/package/2006/relationships"><Relationship Id="rId8" Type="http://schemas.openxmlformats.org/officeDocument/2006/relationships/hyperlink" Target="https://powerbi.microsoft.com/en-us/blog/power-bi-service-march-feature-summary/" TargetMode="External"/><Relationship Id="rId13" Type="http://schemas.openxmlformats.org/officeDocument/2006/relationships/hyperlink" Target="https://powerbi.microsoft.com/en-us/blog/power-bi-mobile-apps-feature-summary-march-april-2017/" TargetMode="External"/><Relationship Id="rId3" Type="http://schemas.openxmlformats.org/officeDocument/2006/relationships/hyperlink" Target="https://powerbi.microsoft.com/en-us/power-bi-premium/" TargetMode="External"/><Relationship Id="rId7" Type="http://schemas.openxmlformats.org/officeDocument/2006/relationships/hyperlink" Target="https://powerbi.microsoft.com/en-us/blog/power-bi-desktop-april-feature-summary/#goToColumn" TargetMode="External"/><Relationship Id="rId12" Type="http://schemas.openxmlformats.org/officeDocument/2006/relationships/hyperlink" Target="https://powerbi.microsoft.com/en-us/blog/power-bi-mobile-apps-feature-summary-may-2017-3/" TargetMode="External"/><Relationship Id="rId2" Type="http://schemas.openxmlformats.org/officeDocument/2006/relationships/notesSlide" Target="../notesSlides/notesSlide21.xml"/><Relationship Id="rId1" Type="http://schemas.openxmlformats.org/officeDocument/2006/relationships/slideLayout" Target="../slideLayouts/slideLayout44.xml"/><Relationship Id="rId6" Type="http://schemas.openxmlformats.org/officeDocument/2006/relationships/hyperlink" Target="https://powerbi.microsoft.com/en-us/blog/power-bi-service-april-and-may-feature-summary/" TargetMode="External"/><Relationship Id="rId11" Type="http://schemas.openxmlformats.org/officeDocument/2006/relationships/hyperlink" Target="https://powerbi.microsoft.com/en-us/blog/announcing-granular-tenant-settings-in-power-bi/" TargetMode="External"/><Relationship Id="rId5" Type="http://schemas.openxmlformats.org/officeDocument/2006/relationships/hyperlink" Target="https://powerbi.microsoft.com/en-us/blog/distribute-to-large-audiences-with-power-bi-apps/" TargetMode="External"/><Relationship Id="rId10" Type="http://schemas.openxmlformats.org/officeDocument/2006/relationships/hyperlink" Target="https://powerbi.microsoft.com/en-us/blog/power-bi-service-march-feature-summary/#DAXtroubleshooting" TargetMode="External"/><Relationship Id="rId4" Type="http://schemas.openxmlformats.org/officeDocument/2006/relationships/hyperlink" Target="https://powerbi.microsoft.com/en-us/documentation/powerbi-service-usage-metrics/" TargetMode="External"/><Relationship Id="rId9" Type="http://schemas.openxmlformats.org/officeDocument/2006/relationships/hyperlink" Target="https://powerbi.microsoft.com/en-us/blog/filter-a-report-with-a-url-query-string-parameter/" TargetMode="External"/><Relationship Id="rId14" Type="http://schemas.openxmlformats.org/officeDocument/2006/relationships/hyperlink" Target="https://powerbi.microsoft.com/en-us/blog/power-bi-mobile-apps-feature-summary-march-2017/"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4.xml"/></Relationships>
</file>

<file path=ppt/slides/_rels/slide4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5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1.xml"/><Relationship Id="rId4" Type="http://schemas.openxmlformats.org/officeDocument/2006/relationships/hyperlink" Target="https://aka.ms/bi"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F882DC-620E-4C02-BA3B-ABAC23765E47}"/>
              </a:ext>
            </a:extLst>
          </p:cNvPr>
          <p:cNvSpPr>
            <a:spLocks noGrp="1"/>
          </p:cNvSpPr>
          <p:nvPr>
            <p:ph type="body" sz="quarter" idx="10"/>
          </p:nvPr>
        </p:nvSpPr>
        <p:spPr/>
        <p:txBody>
          <a:bodyPr/>
          <a:lstStyle/>
          <a:p>
            <a:r>
              <a:rPr lang="en-US" dirty="0"/>
              <a:t>&lt;theme word&gt;</a:t>
            </a:r>
          </a:p>
        </p:txBody>
      </p:sp>
      <p:sp>
        <p:nvSpPr>
          <p:cNvPr id="3" name="Text Placeholder 2">
            <a:extLst>
              <a:ext uri="{FF2B5EF4-FFF2-40B4-BE49-F238E27FC236}">
                <a16:creationId xmlns:a16="http://schemas.microsoft.com/office/drawing/2014/main" id="{A1ED0781-B4EC-4F75-A601-6272D8398B6A}"/>
              </a:ext>
            </a:extLst>
          </p:cNvPr>
          <p:cNvSpPr>
            <a:spLocks noGrp="1"/>
          </p:cNvSpPr>
          <p:nvPr>
            <p:ph type="body" sz="quarter" idx="11"/>
          </p:nvPr>
        </p:nvSpPr>
        <p:spPr/>
        <p:txBody>
          <a:bodyPr/>
          <a:lstStyle/>
          <a:p>
            <a:r>
              <a:rPr lang="en-US" dirty="0"/>
              <a:t>&lt;theme word&gt;</a:t>
            </a:r>
          </a:p>
        </p:txBody>
      </p:sp>
      <p:sp>
        <p:nvSpPr>
          <p:cNvPr id="4" name="Text Placeholder 3">
            <a:extLst>
              <a:ext uri="{FF2B5EF4-FFF2-40B4-BE49-F238E27FC236}">
                <a16:creationId xmlns:a16="http://schemas.microsoft.com/office/drawing/2014/main" id="{4FE7F5DF-FD0D-41C1-BC21-0031834C5B36}"/>
              </a:ext>
            </a:extLst>
          </p:cNvPr>
          <p:cNvSpPr>
            <a:spLocks noGrp="1"/>
          </p:cNvSpPr>
          <p:nvPr>
            <p:ph type="body" sz="quarter" idx="12"/>
          </p:nvPr>
        </p:nvSpPr>
        <p:spPr/>
        <p:txBody>
          <a:bodyPr/>
          <a:lstStyle/>
          <a:p>
            <a:r>
              <a:rPr lang="en-US" dirty="0"/>
              <a:t>&lt;theme word&gt;</a:t>
            </a:r>
          </a:p>
        </p:txBody>
      </p:sp>
      <p:sp>
        <p:nvSpPr>
          <p:cNvPr id="5" name="Rectangle 4">
            <a:extLst>
              <a:ext uri="{FF2B5EF4-FFF2-40B4-BE49-F238E27FC236}">
                <a16:creationId xmlns:a16="http://schemas.microsoft.com/office/drawing/2014/main" id="{65B1716D-EEC5-4456-B005-CB564960694A}"/>
              </a:ext>
            </a:extLst>
          </p:cNvPr>
          <p:cNvSpPr>
            <a:spLocks noChangeArrowheads="1"/>
          </p:cNvSpPr>
          <p:nvPr/>
        </p:nvSpPr>
        <p:spPr bwMode="auto">
          <a:xfrm>
            <a:off x="457200" y="5234602"/>
            <a:ext cx="4846647" cy="1280497"/>
          </a:xfrm>
          <a:prstGeom prst="rect">
            <a:avLst/>
          </a:prstGeom>
          <a:solidFill>
            <a:srgbClr val="FFFFFF"/>
          </a:solidFill>
          <a:ln w="9525">
            <a:noFill/>
            <a:miter lim="800000"/>
            <a:headEnd/>
            <a:tailEnd/>
          </a:ln>
        </p:spPr>
        <p:txBody>
          <a:bodyPr lIns="182880" tIns="146304" rIns="182880" bIns="146304">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gradFill>
                  <a:gsLst>
                    <a:gs pos="95455">
                      <a:srgbClr val="C00000"/>
                    </a:gs>
                    <a:gs pos="75000">
                      <a:srgbClr val="C00000"/>
                    </a:gs>
                  </a:gsLst>
                  <a:lin ang="5400000" scaled="0"/>
                </a:gradFill>
                <a:effectLst/>
                <a:uLnTx/>
                <a:uFillTx/>
              </a:rPr>
              <a:t>Please read the hidden slide following the walk-in to learn more about this editable walk-in slide utilizing the event thematic identity system.</a:t>
            </a:r>
          </a:p>
          <a:p>
            <a:pPr marL="0" marR="0" lvl="0" indent="0" defTabSz="914400" eaLnBrk="1" fontAlgn="auto" latinLnBrk="0" hangingPunct="1">
              <a:lnSpc>
                <a:spcPct val="100000"/>
              </a:lnSpc>
              <a:spcBef>
                <a:spcPts val="0"/>
              </a:spcBef>
              <a:spcAft>
                <a:spcPts val="0"/>
              </a:spcAft>
              <a:buClrTx/>
              <a:buSzTx/>
              <a:buFontTx/>
              <a:buNone/>
              <a:tabLst/>
              <a:defRPr/>
            </a:pPr>
            <a:r>
              <a:rPr lang="en-US" sz="1600" b="1" u="sng" kern="0" dirty="0">
                <a:gradFill>
                  <a:gsLst>
                    <a:gs pos="95455">
                      <a:srgbClr val="C00000"/>
                    </a:gs>
                    <a:gs pos="75000">
                      <a:srgbClr val="C00000"/>
                    </a:gs>
                  </a:gsLst>
                  <a:lin ang="5400000" scaled="0"/>
                </a:gradFill>
              </a:rPr>
              <a:t>Delete this text box.</a:t>
            </a:r>
            <a:endParaRPr kumimoji="0" lang="en-US" sz="1600" b="0" i="0" u="sng" strike="noStrike" kern="0" cap="none" spc="0" normalizeH="0" baseline="0" noProof="0" dirty="0">
              <a:ln>
                <a:noFill/>
              </a:ln>
              <a:gradFill>
                <a:gsLst>
                  <a:gs pos="95455">
                    <a:srgbClr val="C00000"/>
                  </a:gs>
                  <a:gs pos="75000">
                    <a:srgbClr val="C00000"/>
                  </a:gs>
                </a:gsLst>
                <a:lin ang="5400000" scaled="0"/>
              </a:gradFill>
              <a:effectLst/>
              <a:uLnTx/>
              <a:uFillTx/>
            </a:endParaRPr>
          </a:p>
        </p:txBody>
      </p:sp>
    </p:spTree>
    <p:extLst>
      <p:ext uri="{BB962C8B-B14F-4D97-AF65-F5344CB8AC3E}">
        <p14:creationId xmlns:p14="http://schemas.microsoft.com/office/powerpoint/2010/main" val="1100277093"/>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40F8-D227-4984-B8B9-D3CE6423138B}"/>
              </a:ext>
            </a:extLst>
          </p:cNvPr>
          <p:cNvSpPr>
            <a:spLocks noGrp="1"/>
          </p:cNvSpPr>
          <p:nvPr>
            <p:ph type="title"/>
          </p:nvPr>
        </p:nvSpPr>
        <p:spPr/>
        <p:txBody>
          <a:bodyPr/>
          <a:lstStyle/>
          <a:p>
            <a:r>
              <a:rPr lang="en-US" dirty="0"/>
              <a:t>Planning for free changes in your accounts</a:t>
            </a:r>
          </a:p>
        </p:txBody>
      </p:sp>
      <p:graphicFrame>
        <p:nvGraphicFramePr>
          <p:cNvPr id="4" name="Diagram 3">
            <a:extLst>
              <a:ext uri="{FF2B5EF4-FFF2-40B4-BE49-F238E27FC236}">
                <a16:creationId xmlns:a16="http://schemas.microsoft.com/office/drawing/2014/main" id="{D8232D57-8525-44DF-8BF4-9EA1B93DB18C}"/>
              </a:ext>
            </a:extLst>
          </p:cNvPr>
          <p:cNvGraphicFramePr/>
          <p:nvPr>
            <p:extLst/>
          </p:nvPr>
        </p:nvGraphicFramePr>
        <p:xfrm>
          <a:off x="427037" y="1212849"/>
          <a:ext cx="10210799" cy="5048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735547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D02A-F9D6-47B0-B067-4FAACD47A9FC}"/>
              </a:ext>
            </a:extLst>
          </p:cNvPr>
          <p:cNvSpPr>
            <a:spLocks noGrp="1"/>
          </p:cNvSpPr>
          <p:nvPr>
            <p:ph type="title"/>
          </p:nvPr>
        </p:nvSpPr>
        <p:spPr/>
        <p:txBody>
          <a:bodyPr/>
          <a:lstStyle/>
          <a:p>
            <a:r>
              <a:rPr lang="en-US" dirty="0"/>
              <a:t>Identifying free usage</a:t>
            </a:r>
          </a:p>
        </p:txBody>
      </p:sp>
      <p:sp>
        <p:nvSpPr>
          <p:cNvPr id="3" name="Text Placeholder 2">
            <a:extLst>
              <a:ext uri="{FF2B5EF4-FFF2-40B4-BE49-F238E27FC236}">
                <a16:creationId xmlns:a16="http://schemas.microsoft.com/office/drawing/2014/main" id="{66080165-3387-49A8-A501-D7EAB6C3E408}"/>
              </a:ext>
            </a:extLst>
          </p:cNvPr>
          <p:cNvSpPr>
            <a:spLocks noGrp="1"/>
          </p:cNvSpPr>
          <p:nvPr>
            <p:ph type="body" sz="quarter" idx="10"/>
          </p:nvPr>
        </p:nvSpPr>
        <p:spPr>
          <a:xfrm>
            <a:off x="274702" y="1211287"/>
            <a:ext cx="11658535" cy="4395049"/>
          </a:xfrm>
        </p:spPr>
        <p:txBody>
          <a:bodyPr/>
          <a:lstStyle/>
          <a:p>
            <a:pPr marL="742950" indent="-742950">
              <a:buFont typeface="+mj-lt"/>
              <a:buAutoNum type="arabicPeriod"/>
            </a:pPr>
            <a:r>
              <a:rPr lang="en-US" dirty="0"/>
              <a:t>Identify free user counts from the </a:t>
            </a:r>
            <a:r>
              <a:rPr lang="en-US" b="1" dirty="0"/>
              <a:t>Power BI Lifecycle v-Next</a:t>
            </a:r>
            <a:r>
              <a:rPr lang="en-US" dirty="0"/>
              <a:t> report.</a:t>
            </a:r>
            <a:br>
              <a:rPr lang="en-US" dirty="0"/>
            </a:br>
            <a:endParaRPr lang="en-US" dirty="0"/>
          </a:p>
          <a:p>
            <a:pPr marL="742950" indent="-742950">
              <a:buFont typeface="+mj-lt"/>
              <a:buAutoNum type="arabicPeriod"/>
            </a:pPr>
            <a:r>
              <a:rPr lang="en-US" dirty="0"/>
              <a:t>Identify identities of free users from </a:t>
            </a:r>
            <a:r>
              <a:rPr lang="en-US" b="1" dirty="0"/>
              <a:t>Azure Active Directory Integrated Applications</a:t>
            </a:r>
            <a:r>
              <a:rPr lang="en-US" dirty="0"/>
              <a:t> report.</a:t>
            </a:r>
            <a:br>
              <a:rPr lang="en-US" dirty="0"/>
            </a:br>
            <a:endParaRPr lang="en-US" dirty="0"/>
          </a:p>
          <a:p>
            <a:pPr marL="742950" indent="-742950">
              <a:buFont typeface="+mj-lt"/>
              <a:buAutoNum type="arabicPeriod"/>
            </a:pPr>
            <a:r>
              <a:rPr lang="en-US" dirty="0"/>
              <a:t>Assign Pro licenses automatically with PowerShell script.</a:t>
            </a:r>
            <a:br>
              <a:rPr lang="en-US" dirty="0"/>
            </a:br>
            <a:endParaRPr lang="en-US" dirty="0"/>
          </a:p>
        </p:txBody>
      </p:sp>
    </p:spTree>
    <p:extLst>
      <p:ext uri="{BB962C8B-B14F-4D97-AF65-F5344CB8AC3E}">
        <p14:creationId xmlns:p14="http://schemas.microsoft.com/office/powerpoint/2010/main" val="188605839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D02A-F9D6-47B0-B067-4FAACD47A9FC}"/>
              </a:ext>
            </a:extLst>
          </p:cNvPr>
          <p:cNvSpPr>
            <a:spLocks noGrp="1"/>
          </p:cNvSpPr>
          <p:nvPr>
            <p:ph type="title"/>
          </p:nvPr>
        </p:nvSpPr>
        <p:spPr/>
        <p:txBody>
          <a:bodyPr/>
          <a:lstStyle/>
          <a:p>
            <a:r>
              <a:rPr lang="en-US" dirty="0"/>
              <a:t>Identifying free usage</a:t>
            </a:r>
          </a:p>
        </p:txBody>
      </p:sp>
      <p:sp>
        <p:nvSpPr>
          <p:cNvPr id="3" name="Text Placeholder 2">
            <a:extLst>
              <a:ext uri="{FF2B5EF4-FFF2-40B4-BE49-F238E27FC236}">
                <a16:creationId xmlns:a16="http://schemas.microsoft.com/office/drawing/2014/main" id="{66080165-3387-49A8-A501-D7EAB6C3E408}"/>
              </a:ext>
            </a:extLst>
          </p:cNvPr>
          <p:cNvSpPr>
            <a:spLocks noGrp="1"/>
          </p:cNvSpPr>
          <p:nvPr>
            <p:ph type="body" sz="quarter" idx="10"/>
          </p:nvPr>
        </p:nvSpPr>
        <p:spPr>
          <a:xfrm>
            <a:off x="274702" y="1211287"/>
            <a:ext cx="11658535" cy="4395049"/>
          </a:xfrm>
        </p:spPr>
        <p:txBody>
          <a:bodyPr/>
          <a:lstStyle/>
          <a:p>
            <a:pPr marL="742950" indent="-742950">
              <a:buFont typeface="+mj-lt"/>
              <a:buAutoNum type="arabicPeriod"/>
            </a:pPr>
            <a:r>
              <a:rPr lang="en-US" dirty="0"/>
              <a:t>Identify free user counts from the </a:t>
            </a:r>
            <a:r>
              <a:rPr lang="en-US" b="1" dirty="0"/>
              <a:t>Power BI Lifecycle v-Next</a:t>
            </a:r>
            <a:r>
              <a:rPr lang="en-US" dirty="0"/>
              <a:t> report.</a:t>
            </a:r>
            <a:br>
              <a:rPr lang="en-US" dirty="0"/>
            </a:br>
            <a:r>
              <a:rPr lang="en-US" dirty="0"/>
              <a:t>		</a:t>
            </a:r>
            <a:r>
              <a:rPr lang="en-US" dirty="0">
                <a:hlinkClick r:id="rId2"/>
              </a:rPr>
              <a:t>https://aka.ms/g01dv1</a:t>
            </a:r>
            <a:r>
              <a:rPr lang="en-US" dirty="0"/>
              <a:t> </a:t>
            </a:r>
          </a:p>
          <a:p>
            <a:pPr marL="742950" indent="-742950">
              <a:buFont typeface="+mj-lt"/>
              <a:buAutoNum type="arabicPeriod"/>
            </a:pPr>
            <a:r>
              <a:rPr lang="en-US" dirty="0"/>
              <a:t>Identify identities of free users from </a:t>
            </a:r>
            <a:r>
              <a:rPr lang="en-US" b="1" dirty="0"/>
              <a:t>Azure Active Directory Integrated Applications</a:t>
            </a:r>
            <a:r>
              <a:rPr lang="en-US" dirty="0"/>
              <a:t> report.</a:t>
            </a:r>
            <a:br>
              <a:rPr lang="en-US" dirty="0"/>
            </a:br>
            <a:r>
              <a:rPr lang="en-US" dirty="0"/>
              <a:t>		</a:t>
            </a:r>
            <a:r>
              <a:rPr lang="en-US" dirty="0">
                <a:hlinkClick r:id="rId3"/>
              </a:rPr>
              <a:t>https://aka.ms/rje7fs</a:t>
            </a:r>
            <a:r>
              <a:rPr lang="en-US" dirty="0"/>
              <a:t> </a:t>
            </a:r>
          </a:p>
          <a:p>
            <a:pPr marL="742950" indent="-742950">
              <a:buFont typeface="+mj-lt"/>
              <a:buAutoNum type="arabicPeriod"/>
            </a:pPr>
            <a:r>
              <a:rPr lang="en-US" dirty="0"/>
              <a:t>Assign Pro licenses automatically with PowerShell script.</a:t>
            </a:r>
            <a:br>
              <a:rPr lang="en-US" dirty="0"/>
            </a:br>
            <a:r>
              <a:rPr lang="en-US" dirty="0"/>
              <a:t>		</a:t>
            </a:r>
            <a:r>
              <a:rPr lang="en-US" dirty="0">
                <a:hlinkClick r:id="rId4"/>
              </a:rPr>
              <a:t>https://aka.ms/q6l9a8</a:t>
            </a:r>
            <a:r>
              <a:rPr lang="en-US" dirty="0"/>
              <a:t> </a:t>
            </a:r>
          </a:p>
        </p:txBody>
      </p:sp>
    </p:spTree>
    <p:extLst>
      <p:ext uri="{BB962C8B-B14F-4D97-AF65-F5344CB8AC3E}">
        <p14:creationId xmlns:p14="http://schemas.microsoft.com/office/powerpoint/2010/main" val="178962535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37C4-7435-480F-AF24-D100E4BD2BAC}"/>
              </a:ext>
            </a:extLst>
          </p:cNvPr>
          <p:cNvSpPr>
            <a:spLocks noGrp="1"/>
          </p:cNvSpPr>
          <p:nvPr>
            <p:ph type="title"/>
          </p:nvPr>
        </p:nvSpPr>
        <p:spPr/>
        <p:txBody>
          <a:bodyPr/>
          <a:lstStyle/>
          <a:p>
            <a:r>
              <a:rPr lang="en-US" dirty="0"/>
              <a:t>Power BI Premium updates</a:t>
            </a:r>
          </a:p>
        </p:txBody>
      </p:sp>
    </p:spTree>
    <p:extLst>
      <p:ext uri="{BB962C8B-B14F-4D97-AF65-F5344CB8AC3E}">
        <p14:creationId xmlns:p14="http://schemas.microsoft.com/office/powerpoint/2010/main" val="261040705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21A9-06D2-4887-9C0C-97AFE578EFCB}"/>
              </a:ext>
            </a:extLst>
          </p:cNvPr>
          <p:cNvSpPr>
            <a:spLocks noGrp="1"/>
          </p:cNvSpPr>
          <p:nvPr>
            <p:ph type="title"/>
          </p:nvPr>
        </p:nvSpPr>
        <p:spPr/>
        <p:txBody>
          <a:bodyPr/>
          <a:lstStyle/>
          <a:p>
            <a:r>
              <a:rPr lang="en-US" dirty="0"/>
              <a:t>Power BI Premium updates</a:t>
            </a:r>
          </a:p>
        </p:txBody>
      </p:sp>
      <p:sp>
        <p:nvSpPr>
          <p:cNvPr id="3" name="Text Placeholder 2">
            <a:extLst>
              <a:ext uri="{FF2B5EF4-FFF2-40B4-BE49-F238E27FC236}">
                <a16:creationId xmlns:a16="http://schemas.microsoft.com/office/drawing/2014/main" id="{9684B5A6-4249-45F5-BDD3-3104C159CC05}"/>
              </a:ext>
            </a:extLst>
          </p:cNvPr>
          <p:cNvSpPr>
            <a:spLocks noGrp="1"/>
          </p:cNvSpPr>
          <p:nvPr>
            <p:ph type="body" sz="quarter" idx="10"/>
          </p:nvPr>
        </p:nvSpPr>
        <p:spPr>
          <a:xfrm>
            <a:off x="274702" y="1211287"/>
            <a:ext cx="11888787" cy="3730252"/>
          </a:xfrm>
        </p:spPr>
        <p:txBody>
          <a:bodyPr/>
          <a:lstStyle/>
          <a:p>
            <a:r>
              <a:rPr lang="en-US" dirty="0"/>
              <a:t>Internal demo environment </a:t>
            </a:r>
            <a:r>
              <a:rPr lang="en-US" b="1" dirty="0"/>
              <a:t>(Now available!)</a:t>
            </a:r>
            <a:endParaRPr lang="en-US" dirty="0"/>
          </a:p>
          <a:p>
            <a:r>
              <a:rPr lang="en-US" dirty="0"/>
              <a:t>Monthly offer for P1 for web direct purchase </a:t>
            </a:r>
            <a:r>
              <a:rPr lang="en-US" b="1" dirty="0"/>
              <a:t>(Aug.)</a:t>
            </a:r>
          </a:p>
          <a:p>
            <a:r>
              <a:rPr lang="en-US" dirty="0"/>
              <a:t>Capacity Admin role update (</a:t>
            </a:r>
            <a:r>
              <a:rPr lang="en-US" b="1" dirty="0"/>
              <a:t>Sept.)</a:t>
            </a:r>
          </a:p>
          <a:p>
            <a:r>
              <a:rPr lang="en-US" dirty="0"/>
              <a:t>V-Core Pooling </a:t>
            </a:r>
            <a:r>
              <a:rPr lang="en-US" b="1" dirty="0"/>
              <a:t>(Sept./Oct.)</a:t>
            </a:r>
            <a:endParaRPr lang="en-US" dirty="0"/>
          </a:p>
          <a:p>
            <a:r>
              <a:rPr lang="en-US" dirty="0"/>
              <a:t>Capacity scale up/down </a:t>
            </a:r>
            <a:r>
              <a:rPr lang="en-US" b="1" dirty="0"/>
              <a:t>(Sept./Oct.)</a:t>
            </a:r>
            <a:endParaRPr lang="en-US" dirty="0"/>
          </a:p>
          <a:p>
            <a:r>
              <a:rPr lang="en-US" dirty="0"/>
              <a:t>Larger model sizes </a:t>
            </a:r>
            <a:r>
              <a:rPr lang="en-US" b="1" dirty="0"/>
              <a:t>(Sept./Oct.)</a:t>
            </a:r>
            <a:endParaRPr lang="en-US" dirty="0"/>
          </a:p>
        </p:txBody>
      </p:sp>
    </p:spTree>
    <p:extLst>
      <p:ext uri="{BB962C8B-B14F-4D97-AF65-F5344CB8AC3E}">
        <p14:creationId xmlns:p14="http://schemas.microsoft.com/office/powerpoint/2010/main" val="265477938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3B1B-F74E-4601-82A6-8682E6092F33}"/>
              </a:ext>
            </a:extLst>
          </p:cNvPr>
          <p:cNvSpPr>
            <a:spLocks noGrp="1"/>
          </p:cNvSpPr>
          <p:nvPr>
            <p:ph type="title"/>
          </p:nvPr>
        </p:nvSpPr>
        <p:spPr/>
        <p:txBody>
          <a:bodyPr/>
          <a:lstStyle/>
          <a:p>
            <a:r>
              <a:rPr lang="en-US" dirty="0"/>
              <a:t>Internal demo environment</a:t>
            </a:r>
          </a:p>
        </p:txBody>
      </p:sp>
      <p:pic>
        <p:nvPicPr>
          <p:cNvPr id="4" name="Picture 3">
            <a:extLst>
              <a:ext uri="{FF2B5EF4-FFF2-40B4-BE49-F238E27FC236}">
                <a16:creationId xmlns:a16="http://schemas.microsoft.com/office/drawing/2014/main" id="{11E7E45A-70AF-4C9A-96E7-51B792AA350B}"/>
              </a:ext>
            </a:extLst>
          </p:cNvPr>
          <p:cNvPicPr>
            <a:picLocks noChangeAspect="1"/>
          </p:cNvPicPr>
          <p:nvPr/>
        </p:nvPicPr>
        <p:blipFill>
          <a:blip r:embed="rId3"/>
          <a:stretch>
            <a:fillRect/>
          </a:stretch>
        </p:blipFill>
        <p:spPr>
          <a:xfrm>
            <a:off x="427037" y="1170782"/>
            <a:ext cx="8688283" cy="5351438"/>
          </a:xfrm>
          <a:prstGeom prst="rect">
            <a:avLst/>
          </a:prstGeom>
        </p:spPr>
      </p:pic>
    </p:spTree>
    <p:extLst>
      <p:ext uri="{BB962C8B-B14F-4D97-AF65-F5344CB8AC3E}">
        <p14:creationId xmlns:p14="http://schemas.microsoft.com/office/powerpoint/2010/main" val="324770582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43C8-9AF1-4412-A2A2-D6FDA9927B43}"/>
              </a:ext>
            </a:extLst>
          </p:cNvPr>
          <p:cNvSpPr>
            <a:spLocks noGrp="1"/>
          </p:cNvSpPr>
          <p:nvPr>
            <p:ph type="title"/>
          </p:nvPr>
        </p:nvSpPr>
        <p:spPr/>
        <p:txBody>
          <a:bodyPr/>
          <a:lstStyle/>
          <a:p>
            <a:r>
              <a:rPr lang="en-US" dirty="0"/>
              <a:t>We Heard You: Provisioning Challenges</a:t>
            </a:r>
          </a:p>
        </p:txBody>
      </p:sp>
      <p:sp>
        <p:nvSpPr>
          <p:cNvPr id="3" name="Text Placeholder 2">
            <a:extLst>
              <a:ext uri="{FF2B5EF4-FFF2-40B4-BE49-F238E27FC236}">
                <a16:creationId xmlns:a16="http://schemas.microsoft.com/office/drawing/2014/main" id="{A5B14BD5-8EE7-45C1-B587-1335003C4567}"/>
              </a:ext>
            </a:extLst>
          </p:cNvPr>
          <p:cNvSpPr>
            <a:spLocks noGrp="1"/>
          </p:cNvSpPr>
          <p:nvPr>
            <p:ph type="body" sz="quarter" idx="10"/>
          </p:nvPr>
        </p:nvSpPr>
        <p:spPr>
          <a:xfrm>
            <a:off x="274702" y="1211287"/>
            <a:ext cx="11888787" cy="1902059"/>
          </a:xfrm>
        </p:spPr>
        <p:txBody>
          <a:bodyPr/>
          <a:lstStyle/>
          <a:p>
            <a:r>
              <a:rPr lang="en-US" dirty="0"/>
              <a:t>Annual offers make POCs hard</a:t>
            </a:r>
          </a:p>
          <a:p>
            <a:r>
              <a:rPr lang="en-US" dirty="0"/>
              <a:t>Penalty to grow deployments is unacceptable</a:t>
            </a:r>
          </a:p>
          <a:p>
            <a:r>
              <a:rPr lang="en-US" dirty="0"/>
              <a:t>Reconfiguration when scaling is a pain</a:t>
            </a:r>
          </a:p>
        </p:txBody>
      </p:sp>
    </p:spTree>
    <p:extLst>
      <p:ext uri="{BB962C8B-B14F-4D97-AF65-F5344CB8AC3E}">
        <p14:creationId xmlns:p14="http://schemas.microsoft.com/office/powerpoint/2010/main" val="3118163808"/>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43C8-9AF1-4412-A2A2-D6FDA9927B43}"/>
              </a:ext>
            </a:extLst>
          </p:cNvPr>
          <p:cNvSpPr>
            <a:spLocks noGrp="1"/>
          </p:cNvSpPr>
          <p:nvPr>
            <p:ph type="title"/>
          </p:nvPr>
        </p:nvSpPr>
        <p:spPr/>
        <p:txBody>
          <a:bodyPr/>
          <a:lstStyle/>
          <a:p>
            <a:r>
              <a:rPr lang="en-US" dirty="0"/>
              <a:t>Provisioning </a:t>
            </a:r>
            <a:r>
              <a:rPr lang="en-US" b="1" dirty="0"/>
              <a:t>Today</a:t>
            </a:r>
          </a:p>
        </p:txBody>
      </p:sp>
      <p:sp>
        <p:nvSpPr>
          <p:cNvPr id="6" name="Rectangle: Top Corners Rounded 5">
            <a:extLst>
              <a:ext uri="{FF2B5EF4-FFF2-40B4-BE49-F238E27FC236}">
                <a16:creationId xmlns:a16="http://schemas.microsoft.com/office/drawing/2014/main" id="{B746A810-87DC-4DAB-B873-AC552E2B41F0}"/>
              </a:ext>
            </a:extLst>
          </p:cNvPr>
          <p:cNvSpPr/>
          <p:nvPr/>
        </p:nvSpPr>
        <p:spPr>
          <a:xfrm>
            <a:off x="579437" y="2354262"/>
            <a:ext cx="3312668" cy="387632"/>
          </a:xfrm>
          <a:prstGeom prst="round2Same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SKUs</a:t>
            </a:r>
          </a:p>
        </p:txBody>
      </p:sp>
      <p:sp>
        <p:nvSpPr>
          <p:cNvPr id="7" name="Rectangle: Top Corners Rounded 6">
            <a:extLst>
              <a:ext uri="{FF2B5EF4-FFF2-40B4-BE49-F238E27FC236}">
                <a16:creationId xmlns:a16="http://schemas.microsoft.com/office/drawing/2014/main" id="{21C66DDE-4410-4F53-B308-721433484621}"/>
              </a:ext>
            </a:extLst>
          </p:cNvPr>
          <p:cNvSpPr/>
          <p:nvPr/>
        </p:nvSpPr>
        <p:spPr>
          <a:xfrm>
            <a:off x="4344340" y="2354262"/>
            <a:ext cx="7225745" cy="387632"/>
          </a:xfrm>
          <a:prstGeom prst="round2Same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Provisioning</a:t>
            </a:r>
          </a:p>
        </p:txBody>
      </p:sp>
      <p:sp>
        <p:nvSpPr>
          <p:cNvPr id="8" name="Rectangle 7">
            <a:extLst>
              <a:ext uri="{FF2B5EF4-FFF2-40B4-BE49-F238E27FC236}">
                <a16:creationId xmlns:a16="http://schemas.microsoft.com/office/drawing/2014/main" id="{287C8439-6D21-4007-ADE4-2FF98794EB74}"/>
              </a:ext>
            </a:extLst>
          </p:cNvPr>
          <p:cNvSpPr/>
          <p:nvPr/>
        </p:nvSpPr>
        <p:spPr>
          <a:xfrm>
            <a:off x="804536" y="2925765"/>
            <a:ext cx="2862470" cy="3776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EM1, 1 v-core, $625 </a:t>
            </a:r>
          </a:p>
        </p:txBody>
      </p:sp>
      <p:sp>
        <p:nvSpPr>
          <p:cNvPr id="9" name="Rectangle 8">
            <a:extLst>
              <a:ext uri="{FF2B5EF4-FFF2-40B4-BE49-F238E27FC236}">
                <a16:creationId xmlns:a16="http://schemas.microsoft.com/office/drawing/2014/main" id="{91ABACFA-347E-4404-BC96-CE064325DCBC}"/>
              </a:ext>
            </a:extLst>
          </p:cNvPr>
          <p:cNvSpPr/>
          <p:nvPr/>
        </p:nvSpPr>
        <p:spPr>
          <a:xfrm>
            <a:off x="804536" y="3414540"/>
            <a:ext cx="2862470" cy="3776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EM2, 1 v-cores, $1,245</a:t>
            </a:r>
          </a:p>
        </p:txBody>
      </p:sp>
      <p:sp>
        <p:nvSpPr>
          <p:cNvPr id="10" name="Rectangle 9">
            <a:extLst>
              <a:ext uri="{FF2B5EF4-FFF2-40B4-BE49-F238E27FC236}">
                <a16:creationId xmlns:a16="http://schemas.microsoft.com/office/drawing/2014/main" id="{632E9091-A5F9-4961-BFE3-6AF4D30B2086}"/>
              </a:ext>
            </a:extLst>
          </p:cNvPr>
          <p:cNvSpPr/>
          <p:nvPr/>
        </p:nvSpPr>
        <p:spPr>
          <a:xfrm>
            <a:off x="804536" y="3903315"/>
            <a:ext cx="2862470" cy="3776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EM3, 4 v-cores, $2,495 </a:t>
            </a:r>
          </a:p>
        </p:txBody>
      </p:sp>
      <p:sp>
        <p:nvSpPr>
          <p:cNvPr id="11" name="Rectangle 10">
            <a:extLst>
              <a:ext uri="{FF2B5EF4-FFF2-40B4-BE49-F238E27FC236}">
                <a16:creationId xmlns:a16="http://schemas.microsoft.com/office/drawing/2014/main" id="{85BF192A-0EAF-47E3-8604-9E80F3BA7091}"/>
              </a:ext>
            </a:extLst>
          </p:cNvPr>
          <p:cNvSpPr/>
          <p:nvPr/>
        </p:nvSpPr>
        <p:spPr>
          <a:xfrm>
            <a:off x="804536" y="4392090"/>
            <a:ext cx="2862470" cy="3776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P1, 8 v-cores, $4,995 </a:t>
            </a:r>
          </a:p>
        </p:txBody>
      </p:sp>
      <p:sp>
        <p:nvSpPr>
          <p:cNvPr id="12" name="Rectangle 11">
            <a:extLst>
              <a:ext uri="{FF2B5EF4-FFF2-40B4-BE49-F238E27FC236}">
                <a16:creationId xmlns:a16="http://schemas.microsoft.com/office/drawing/2014/main" id="{5668C611-80E0-4B27-A3AA-EB3A5E56B668}"/>
              </a:ext>
            </a:extLst>
          </p:cNvPr>
          <p:cNvSpPr/>
          <p:nvPr/>
        </p:nvSpPr>
        <p:spPr>
          <a:xfrm>
            <a:off x="804536" y="4880865"/>
            <a:ext cx="2862470" cy="3776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P2, 16 v-cores, $9,995 </a:t>
            </a:r>
          </a:p>
        </p:txBody>
      </p:sp>
      <p:sp>
        <p:nvSpPr>
          <p:cNvPr id="13" name="Rectangle 12">
            <a:extLst>
              <a:ext uri="{FF2B5EF4-FFF2-40B4-BE49-F238E27FC236}">
                <a16:creationId xmlns:a16="http://schemas.microsoft.com/office/drawing/2014/main" id="{E6475FDC-B698-4B74-89A3-731482DCAF46}"/>
              </a:ext>
            </a:extLst>
          </p:cNvPr>
          <p:cNvSpPr/>
          <p:nvPr/>
        </p:nvSpPr>
        <p:spPr>
          <a:xfrm>
            <a:off x="804536" y="5369640"/>
            <a:ext cx="2862470" cy="3776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P3, 32 v-cores, $19,995 </a:t>
            </a:r>
          </a:p>
        </p:txBody>
      </p:sp>
      <p:sp>
        <p:nvSpPr>
          <p:cNvPr id="15" name="Rectangle 14">
            <a:extLst>
              <a:ext uri="{FF2B5EF4-FFF2-40B4-BE49-F238E27FC236}">
                <a16:creationId xmlns:a16="http://schemas.microsoft.com/office/drawing/2014/main" id="{429CC430-B8D4-49F3-B127-338802720BF6}"/>
              </a:ext>
            </a:extLst>
          </p:cNvPr>
          <p:cNvSpPr/>
          <p:nvPr/>
        </p:nvSpPr>
        <p:spPr>
          <a:xfrm>
            <a:off x="8182727" y="2925765"/>
            <a:ext cx="2862470" cy="3776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EM1, 1 v-core </a:t>
            </a:r>
          </a:p>
        </p:txBody>
      </p:sp>
      <p:sp>
        <p:nvSpPr>
          <p:cNvPr id="16" name="Rectangle 15">
            <a:extLst>
              <a:ext uri="{FF2B5EF4-FFF2-40B4-BE49-F238E27FC236}">
                <a16:creationId xmlns:a16="http://schemas.microsoft.com/office/drawing/2014/main" id="{46837A9A-635A-41BC-AB0F-B8B5C7EF204C}"/>
              </a:ext>
            </a:extLst>
          </p:cNvPr>
          <p:cNvSpPr/>
          <p:nvPr/>
        </p:nvSpPr>
        <p:spPr>
          <a:xfrm>
            <a:off x="8182727" y="3414540"/>
            <a:ext cx="2862470" cy="3776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EM2, 1 v-cores</a:t>
            </a:r>
          </a:p>
        </p:txBody>
      </p:sp>
      <p:sp>
        <p:nvSpPr>
          <p:cNvPr id="17" name="Rectangle 16">
            <a:extLst>
              <a:ext uri="{FF2B5EF4-FFF2-40B4-BE49-F238E27FC236}">
                <a16:creationId xmlns:a16="http://schemas.microsoft.com/office/drawing/2014/main" id="{F9D6E197-E700-4E85-81C6-35D705082E00}"/>
              </a:ext>
            </a:extLst>
          </p:cNvPr>
          <p:cNvSpPr/>
          <p:nvPr/>
        </p:nvSpPr>
        <p:spPr>
          <a:xfrm>
            <a:off x="8182727" y="3903315"/>
            <a:ext cx="2862470" cy="3776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EM3, 4 v-cores </a:t>
            </a:r>
          </a:p>
        </p:txBody>
      </p:sp>
      <p:sp>
        <p:nvSpPr>
          <p:cNvPr id="18" name="Rectangle 17">
            <a:extLst>
              <a:ext uri="{FF2B5EF4-FFF2-40B4-BE49-F238E27FC236}">
                <a16:creationId xmlns:a16="http://schemas.microsoft.com/office/drawing/2014/main" id="{15F6FBE7-6E44-4377-967E-B224119BF15F}"/>
              </a:ext>
            </a:extLst>
          </p:cNvPr>
          <p:cNvSpPr/>
          <p:nvPr/>
        </p:nvSpPr>
        <p:spPr>
          <a:xfrm>
            <a:off x="8182727" y="4392090"/>
            <a:ext cx="2862470" cy="3776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P1, 8 v-cores </a:t>
            </a:r>
          </a:p>
        </p:txBody>
      </p:sp>
      <p:sp>
        <p:nvSpPr>
          <p:cNvPr id="19" name="Rectangle 18">
            <a:extLst>
              <a:ext uri="{FF2B5EF4-FFF2-40B4-BE49-F238E27FC236}">
                <a16:creationId xmlns:a16="http://schemas.microsoft.com/office/drawing/2014/main" id="{BCBEC224-10CB-46AF-8AFF-5DE6AFE51996}"/>
              </a:ext>
            </a:extLst>
          </p:cNvPr>
          <p:cNvSpPr/>
          <p:nvPr/>
        </p:nvSpPr>
        <p:spPr>
          <a:xfrm>
            <a:off x="8182727" y="4880865"/>
            <a:ext cx="2862470" cy="3776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P2, 16 v-cores</a:t>
            </a:r>
          </a:p>
        </p:txBody>
      </p:sp>
      <p:sp>
        <p:nvSpPr>
          <p:cNvPr id="20" name="Rectangle 19">
            <a:extLst>
              <a:ext uri="{FF2B5EF4-FFF2-40B4-BE49-F238E27FC236}">
                <a16:creationId xmlns:a16="http://schemas.microsoft.com/office/drawing/2014/main" id="{F01C4E31-1D2B-449A-A4D1-FEA5147128A5}"/>
              </a:ext>
            </a:extLst>
          </p:cNvPr>
          <p:cNvSpPr/>
          <p:nvPr/>
        </p:nvSpPr>
        <p:spPr>
          <a:xfrm>
            <a:off x="8182727" y="5369640"/>
            <a:ext cx="2862470" cy="3776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P3, 32 v-cores </a:t>
            </a:r>
          </a:p>
        </p:txBody>
      </p:sp>
      <p:sp>
        <p:nvSpPr>
          <p:cNvPr id="21" name="TextBox 20">
            <a:extLst>
              <a:ext uri="{FF2B5EF4-FFF2-40B4-BE49-F238E27FC236}">
                <a16:creationId xmlns:a16="http://schemas.microsoft.com/office/drawing/2014/main" id="{FAA274DE-3814-4C50-804F-8EC4543C4516}"/>
              </a:ext>
            </a:extLst>
          </p:cNvPr>
          <p:cNvSpPr txBox="1"/>
          <p:nvPr/>
        </p:nvSpPr>
        <p:spPr>
          <a:xfrm rot="16200000">
            <a:off x="-689336" y="4180078"/>
            <a:ext cx="1879946" cy="276999"/>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353535"/>
                </a:solidFill>
                <a:effectLst/>
                <a:uLnTx/>
                <a:uFillTx/>
                <a:latin typeface="Segoe UI Semilight"/>
                <a:ea typeface="+mn-ea"/>
                <a:cs typeface="+mn-cs"/>
              </a:rPr>
              <a:t>Price / v-core is $625</a:t>
            </a:r>
          </a:p>
        </p:txBody>
      </p:sp>
      <p:sp>
        <p:nvSpPr>
          <p:cNvPr id="22" name="Right Brace 21">
            <a:extLst>
              <a:ext uri="{FF2B5EF4-FFF2-40B4-BE49-F238E27FC236}">
                <a16:creationId xmlns:a16="http://schemas.microsoft.com/office/drawing/2014/main" id="{C91B04A1-B03C-476A-A08F-F7A34DB3A791}"/>
              </a:ext>
            </a:extLst>
          </p:cNvPr>
          <p:cNvSpPr/>
          <p:nvPr/>
        </p:nvSpPr>
        <p:spPr>
          <a:xfrm flipH="1">
            <a:off x="445264" y="2925765"/>
            <a:ext cx="303144" cy="282156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cxnSp>
        <p:nvCxnSpPr>
          <p:cNvPr id="23" name="Straight Arrow Connector 22">
            <a:extLst>
              <a:ext uri="{FF2B5EF4-FFF2-40B4-BE49-F238E27FC236}">
                <a16:creationId xmlns:a16="http://schemas.microsoft.com/office/drawing/2014/main" id="{7B292C89-2BF9-40D8-B47E-95C926FA2D43}"/>
              </a:ext>
            </a:extLst>
          </p:cNvPr>
          <p:cNvCxnSpPr/>
          <p:nvPr/>
        </p:nvCxnSpPr>
        <p:spPr>
          <a:xfrm>
            <a:off x="3731624" y="3119575"/>
            <a:ext cx="43891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7FA554F9-4654-420A-824D-ADAD400D72D4}"/>
              </a:ext>
            </a:extLst>
          </p:cNvPr>
          <p:cNvCxnSpPr/>
          <p:nvPr/>
        </p:nvCxnSpPr>
        <p:spPr>
          <a:xfrm>
            <a:off x="3731624" y="3603383"/>
            <a:ext cx="43891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99B458AE-F94E-4AEF-920B-D13AB1007EE9}"/>
              </a:ext>
            </a:extLst>
          </p:cNvPr>
          <p:cNvCxnSpPr/>
          <p:nvPr/>
        </p:nvCxnSpPr>
        <p:spPr>
          <a:xfrm>
            <a:off x="3731624" y="4092158"/>
            <a:ext cx="43891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A63BC94-2382-48A1-AC51-6DF6C56715C9}"/>
              </a:ext>
            </a:extLst>
          </p:cNvPr>
          <p:cNvCxnSpPr/>
          <p:nvPr/>
        </p:nvCxnSpPr>
        <p:spPr>
          <a:xfrm>
            <a:off x="3731624" y="4580933"/>
            <a:ext cx="43891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223F819D-9E16-4D03-A84D-E5CF952B300E}"/>
              </a:ext>
            </a:extLst>
          </p:cNvPr>
          <p:cNvCxnSpPr/>
          <p:nvPr/>
        </p:nvCxnSpPr>
        <p:spPr>
          <a:xfrm>
            <a:off x="3731624" y="5069708"/>
            <a:ext cx="43891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4E980DEE-A727-4C3B-839C-2ACE547B52A2}"/>
              </a:ext>
            </a:extLst>
          </p:cNvPr>
          <p:cNvCxnSpPr/>
          <p:nvPr/>
        </p:nvCxnSpPr>
        <p:spPr>
          <a:xfrm>
            <a:off x="3731624" y="5558483"/>
            <a:ext cx="43891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31986165"/>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43C8-9AF1-4412-A2A2-D6FDA9927B43}"/>
              </a:ext>
            </a:extLst>
          </p:cNvPr>
          <p:cNvSpPr>
            <a:spLocks noGrp="1"/>
          </p:cNvSpPr>
          <p:nvPr>
            <p:ph type="title"/>
          </p:nvPr>
        </p:nvSpPr>
        <p:spPr/>
        <p:txBody>
          <a:bodyPr/>
          <a:lstStyle/>
          <a:p>
            <a:r>
              <a:rPr lang="en-US" dirty="0"/>
              <a:t>Provisioning </a:t>
            </a:r>
            <a:r>
              <a:rPr lang="en-US" b="1" dirty="0"/>
              <a:t>with V-Core Pooling</a:t>
            </a:r>
          </a:p>
        </p:txBody>
      </p:sp>
      <p:sp>
        <p:nvSpPr>
          <p:cNvPr id="6" name="Rectangle: Top Corners Rounded 5">
            <a:extLst>
              <a:ext uri="{FF2B5EF4-FFF2-40B4-BE49-F238E27FC236}">
                <a16:creationId xmlns:a16="http://schemas.microsoft.com/office/drawing/2014/main" id="{B746A810-87DC-4DAB-B873-AC552E2B41F0}"/>
              </a:ext>
            </a:extLst>
          </p:cNvPr>
          <p:cNvSpPr/>
          <p:nvPr/>
        </p:nvSpPr>
        <p:spPr>
          <a:xfrm>
            <a:off x="579437" y="2354262"/>
            <a:ext cx="3312668" cy="387632"/>
          </a:xfrm>
          <a:prstGeom prst="round2Same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SKUs</a:t>
            </a:r>
          </a:p>
        </p:txBody>
      </p:sp>
      <p:sp>
        <p:nvSpPr>
          <p:cNvPr id="7" name="Rectangle: Top Corners Rounded 6">
            <a:extLst>
              <a:ext uri="{FF2B5EF4-FFF2-40B4-BE49-F238E27FC236}">
                <a16:creationId xmlns:a16="http://schemas.microsoft.com/office/drawing/2014/main" id="{21C66DDE-4410-4F53-B308-721433484621}"/>
              </a:ext>
            </a:extLst>
          </p:cNvPr>
          <p:cNvSpPr/>
          <p:nvPr/>
        </p:nvSpPr>
        <p:spPr>
          <a:xfrm>
            <a:off x="4344340" y="2354262"/>
            <a:ext cx="7225745" cy="387632"/>
          </a:xfrm>
          <a:prstGeom prst="round2Same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Provisioning</a:t>
            </a:r>
          </a:p>
        </p:txBody>
      </p:sp>
      <p:sp>
        <p:nvSpPr>
          <p:cNvPr id="8" name="Rectangle 7">
            <a:extLst>
              <a:ext uri="{FF2B5EF4-FFF2-40B4-BE49-F238E27FC236}">
                <a16:creationId xmlns:a16="http://schemas.microsoft.com/office/drawing/2014/main" id="{287C8439-6D21-4007-ADE4-2FF98794EB74}"/>
              </a:ext>
            </a:extLst>
          </p:cNvPr>
          <p:cNvSpPr/>
          <p:nvPr/>
        </p:nvSpPr>
        <p:spPr>
          <a:xfrm>
            <a:off x="804536" y="2925765"/>
            <a:ext cx="2862470" cy="3776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EM1, 1 v-core, $625 </a:t>
            </a:r>
          </a:p>
        </p:txBody>
      </p:sp>
      <p:sp>
        <p:nvSpPr>
          <p:cNvPr id="9" name="Rectangle 8">
            <a:extLst>
              <a:ext uri="{FF2B5EF4-FFF2-40B4-BE49-F238E27FC236}">
                <a16:creationId xmlns:a16="http://schemas.microsoft.com/office/drawing/2014/main" id="{91ABACFA-347E-4404-BC96-CE064325DCBC}"/>
              </a:ext>
            </a:extLst>
          </p:cNvPr>
          <p:cNvSpPr/>
          <p:nvPr/>
        </p:nvSpPr>
        <p:spPr>
          <a:xfrm>
            <a:off x="804536" y="3414540"/>
            <a:ext cx="2862470" cy="3776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EM2, 1 v-cores, $1,245</a:t>
            </a:r>
          </a:p>
        </p:txBody>
      </p:sp>
      <p:sp>
        <p:nvSpPr>
          <p:cNvPr id="10" name="Rectangle 9">
            <a:extLst>
              <a:ext uri="{FF2B5EF4-FFF2-40B4-BE49-F238E27FC236}">
                <a16:creationId xmlns:a16="http://schemas.microsoft.com/office/drawing/2014/main" id="{632E9091-A5F9-4961-BFE3-6AF4D30B2086}"/>
              </a:ext>
            </a:extLst>
          </p:cNvPr>
          <p:cNvSpPr/>
          <p:nvPr/>
        </p:nvSpPr>
        <p:spPr>
          <a:xfrm>
            <a:off x="804536" y="3903315"/>
            <a:ext cx="2862470" cy="3776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EM3, 4 v-cores, $2,495 </a:t>
            </a:r>
          </a:p>
        </p:txBody>
      </p:sp>
      <p:sp>
        <p:nvSpPr>
          <p:cNvPr id="11" name="Rectangle 10">
            <a:extLst>
              <a:ext uri="{FF2B5EF4-FFF2-40B4-BE49-F238E27FC236}">
                <a16:creationId xmlns:a16="http://schemas.microsoft.com/office/drawing/2014/main" id="{85BF192A-0EAF-47E3-8604-9E80F3BA7091}"/>
              </a:ext>
            </a:extLst>
          </p:cNvPr>
          <p:cNvSpPr/>
          <p:nvPr/>
        </p:nvSpPr>
        <p:spPr>
          <a:xfrm>
            <a:off x="804536" y="4392090"/>
            <a:ext cx="2862470" cy="3776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P1, 8 v-cores, $4,995 </a:t>
            </a:r>
          </a:p>
        </p:txBody>
      </p:sp>
      <p:sp>
        <p:nvSpPr>
          <p:cNvPr id="12" name="Rectangle 11">
            <a:extLst>
              <a:ext uri="{FF2B5EF4-FFF2-40B4-BE49-F238E27FC236}">
                <a16:creationId xmlns:a16="http://schemas.microsoft.com/office/drawing/2014/main" id="{5668C611-80E0-4B27-A3AA-EB3A5E56B668}"/>
              </a:ext>
            </a:extLst>
          </p:cNvPr>
          <p:cNvSpPr/>
          <p:nvPr/>
        </p:nvSpPr>
        <p:spPr>
          <a:xfrm>
            <a:off x="804536" y="4880865"/>
            <a:ext cx="2862470" cy="3776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P2, 16 v-cores, $9,995 </a:t>
            </a:r>
          </a:p>
        </p:txBody>
      </p:sp>
      <p:sp>
        <p:nvSpPr>
          <p:cNvPr id="13" name="Rectangle 12">
            <a:extLst>
              <a:ext uri="{FF2B5EF4-FFF2-40B4-BE49-F238E27FC236}">
                <a16:creationId xmlns:a16="http://schemas.microsoft.com/office/drawing/2014/main" id="{E6475FDC-B698-4B74-89A3-731482DCAF46}"/>
              </a:ext>
            </a:extLst>
          </p:cNvPr>
          <p:cNvSpPr/>
          <p:nvPr/>
        </p:nvSpPr>
        <p:spPr>
          <a:xfrm>
            <a:off x="804536" y="5369640"/>
            <a:ext cx="2862470" cy="3776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P3, 32 v-cores, $19,995 </a:t>
            </a:r>
          </a:p>
        </p:txBody>
      </p:sp>
      <p:sp>
        <p:nvSpPr>
          <p:cNvPr id="15" name="Rectangle 14">
            <a:extLst>
              <a:ext uri="{FF2B5EF4-FFF2-40B4-BE49-F238E27FC236}">
                <a16:creationId xmlns:a16="http://schemas.microsoft.com/office/drawing/2014/main" id="{429CC430-B8D4-49F3-B127-338802720BF6}"/>
              </a:ext>
            </a:extLst>
          </p:cNvPr>
          <p:cNvSpPr/>
          <p:nvPr/>
        </p:nvSpPr>
        <p:spPr>
          <a:xfrm>
            <a:off x="8182727" y="2925765"/>
            <a:ext cx="2862470" cy="3776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EM1, 1 v-core </a:t>
            </a:r>
          </a:p>
        </p:txBody>
      </p:sp>
      <p:sp>
        <p:nvSpPr>
          <p:cNvPr id="16" name="Rectangle 15">
            <a:extLst>
              <a:ext uri="{FF2B5EF4-FFF2-40B4-BE49-F238E27FC236}">
                <a16:creationId xmlns:a16="http://schemas.microsoft.com/office/drawing/2014/main" id="{46837A9A-635A-41BC-AB0F-B8B5C7EF204C}"/>
              </a:ext>
            </a:extLst>
          </p:cNvPr>
          <p:cNvSpPr/>
          <p:nvPr/>
        </p:nvSpPr>
        <p:spPr>
          <a:xfrm>
            <a:off x="8182727" y="3414540"/>
            <a:ext cx="2862470" cy="3776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EM2, 1 v-cores</a:t>
            </a:r>
          </a:p>
        </p:txBody>
      </p:sp>
      <p:sp>
        <p:nvSpPr>
          <p:cNvPr id="17" name="Rectangle 16">
            <a:extLst>
              <a:ext uri="{FF2B5EF4-FFF2-40B4-BE49-F238E27FC236}">
                <a16:creationId xmlns:a16="http://schemas.microsoft.com/office/drawing/2014/main" id="{F9D6E197-E700-4E85-81C6-35D705082E00}"/>
              </a:ext>
            </a:extLst>
          </p:cNvPr>
          <p:cNvSpPr/>
          <p:nvPr/>
        </p:nvSpPr>
        <p:spPr>
          <a:xfrm>
            <a:off x="8182727" y="3903315"/>
            <a:ext cx="2862470" cy="3776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EM3, 4 v-cores </a:t>
            </a:r>
          </a:p>
        </p:txBody>
      </p:sp>
      <p:sp>
        <p:nvSpPr>
          <p:cNvPr id="18" name="Rectangle 17">
            <a:extLst>
              <a:ext uri="{FF2B5EF4-FFF2-40B4-BE49-F238E27FC236}">
                <a16:creationId xmlns:a16="http://schemas.microsoft.com/office/drawing/2014/main" id="{15F6FBE7-6E44-4377-967E-B224119BF15F}"/>
              </a:ext>
            </a:extLst>
          </p:cNvPr>
          <p:cNvSpPr/>
          <p:nvPr/>
        </p:nvSpPr>
        <p:spPr>
          <a:xfrm>
            <a:off x="8182727" y="4392090"/>
            <a:ext cx="2862470" cy="3776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P1, 8 v-cores </a:t>
            </a:r>
          </a:p>
        </p:txBody>
      </p:sp>
      <p:sp>
        <p:nvSpPr>
          <p:cNvPr id="19" name="Rectangle 18">
            <a:extLst>
              <a:ext uri="{FF2B5EF4-FFF2-40B4-BE49-F238E27FC236}">
                <a16:creationId xmlns:a16="http://schemas.microsoft.com/office/drawing/2014/main" id="{BCBEC224-10CB-46AF-8AFF-5DE6AFE51996}"/>
              </a:ext>
            </a:extLst>
          </p:cNvPr>
          <p:cNvSpPr/>
          <p:nvPr/>
        </p:nvSpPr>
        <p:spPr>
          <a:xfrm>
            <a:off x="8182727" y="4880865"/>
            <a:ext cx="2862470" cy="3776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P2, 16 v-cores</a:t>
            </a:r>
          </a:p>
        </p:txBody>
      </p:sp>
      <p:sp>
        <p:nvSpPr>
          <p:cNvPr id="20" name="Rectangle 19">
            <a:extLst>
              <a:ext uri="{FF2B5EF4-FFF2-40B4-BE49-F238E27FC236}">
                <a16:creationId xmlns:a16="http://schemas.microsoft.com/office/drawing/2014/main" id="{F01C4E31-1D2B-449A-A4D1-FEA5147128A5}"/>
              </a:ext>
            </a:extLst>
          </p:cNvPr>
          <p:cNvSpPr/>
          <p:nvPr/>
        </p:nvSpPr>
        <p:spPr>
          <a:xfrm>
            <a:off x="8182727" y="5369640"/>
            <a:ext cx="2862470" cy="3776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Semilight"/>
                <a:ea typeface="+mn-ea"/>
                <a:cs typeface="+mn-cs"/>
              </a:rPr>
              <a:t>P3, 32 v-cores </a:t>
            </a:r>
          </a:p>
        </p:txBody>
      </p:sp>
      <p:sp>
        <p:nvSpPr>
          <p:cNvPr id="21" name="TextBox 20">
            <a:extLst>
              <a:ext uri="{FF2B5EF4-FFF2-40B4-BE49-F238E27FC236}">
                <a16:creationId xmlns:a16="http://schemas.microsoft.com/office/drawing/2014/main" id="{FAA274DE-3814-4C50-804F-8EC4543C4516}"/>
              </a:ext>
            </a:extLst>
          </p:cNvPr>
          <p:cNvSpPr txBox="1"/>
          <p:nvPr/>
        </p:nvSpPr>
        <p:spPr>
          <a:xfrm rot="16200000">
            <a:off x="-689336" y="4180078"/>
            <a:ext cx="1879946" cy="276999"/>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353535"/>
                </a:solidFill>
                <a:effectLst/>
                <a:uLnTx/>
                <a:uFillTx/>
                <a:latin typeface="Segoe UI Semilight"/>
                <a:ea typeface="+mn-ea"/>
                <a:cs typeface="+mn-cs"/>
              </a:rPr>
              <a:t>Price / v-core is $625</a:t>
            </a:r>
          </a:p>
        </p:txBody>
      </p:sp>
      <p:sp>
        <p:nvSpPr>
          <p:cNvPr id="22" name="Right Brace 21">
            <a:extLst>
              <a:ext uri="{FF2B5EF4-FFF2-40B4-BE49-F238E27FC236}">
                <a16:creationId xmlns:a16="http://schemas.microsoft.com/office/drawing/2014/main" id="{C91B04A1-B03C-476A-A08F-F7A34DB3A791}"/>
              </a:ext>
            </a:extLst>
          </p:cNvPr>
          <p:cNvSpPr/>
          <p:nvPr/>
        </p:nvSpPr>
        <p:spPr>
          <a:xfrm flipH="1">
            <a:off x="445264" y="2925765"/>
            <a:ext cx="303144" cy="282156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9" name="Rectangle: Rounded Corners 28">
            <a:extLst>
              <a:ext uri="{FF2B5EF4-FFF2-40B4-BE49-F238E27FC236}">
                <a16:creationId xmlns:a16="http://schemas.microsoft.com/office/drawing/2014/main" id="{42C92340-D069-4E0B-BCC4-83E48147622F}"/>
              </a:ext>
            </a:extLst>
          </p:cNvPr>
          <p:cNvSpPr/>
          <p:nvPr/>
        </p:nvSpPr>
        <p:spPr>
          <a:xfrm>
            <a:off x="4606440" y="2952225"/>
            <a:ext cx="2754797" cy="281097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Premium v-core pool</a:t>
            </a:r>
          </a:p>
        </p:txBody>
      </p:sp>
      <p:sp>
        <p:nvSpPr>
          <p:cNvPr id="30" name="Right Brace 29">
            <a:extLst>
              <a:ext uri="{FF2B5EF4-FFF2-40B4-BE49-F238E27FC236}">
                <a16:creationId xmlns:a16="http://schemas.microsoft.com/office/drawing/2014/main" id="{D2D9162B-92C9-46CD-A99E-917C14648BBA}"/>
              </a:ext>
            </a:extLst>
          </p:cNvPr>
          <p:cNvSpPr/>
          <p:nvPr/>
        </p:nvSpPr>
        <p:spPr>
          <a:xfrm>
            <a:off x="3778061" y="2919269"/>
            <a:ext cx="303144" cy="287598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cxnSp>
        <p:nvCxnSpPr>
          <p:cNvPr id="31" name="Straight Arrow Connector 30">
            <a:extLst>
              <a:ext uri="{FF2B5EF4-FFF2-40B4-BE49-F238E27FC236}">
                <a16:creationId xmlns:a16="http://schemas.microsoft.com/office/drawing/2014/main" id="{CCE29A3A-6873-41B6-A69C-6C7F7BB79F15}"/>
              </a:ext>
            </a:extLst>
          </p:cNvPr>
          <p:cNvCxnSpPr>
            <a:cxnSpLocks/>
          </p:cNvCxnSpPr>
          <p:nvPr/>
        </p:nvCxnSpPr>
        <p:spPr>
          <a:xfrm>
            <a:off x="4074061" y="4361920"/>
            <a:ext cx="3657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A9B08E78-784B-481A-B320-C57A7FF7C4F6}"/>
              </a:ext>
            </a:extLst>
          </p:cNvPr>
          <p:cNvCxnSpPr/>
          <p:nvPr/>
        </p:nvCxnSpPr>
        <p:spPr>
          <a:xfrm>
            <a:off x="7535069" y="3115754"/>
            <a:ext cx="5486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B646C349-E565-461B-903D-D37ECA6E0267}"/>
              </a:ext>
            </a:extLst>
          </p:cNvPr>
          <p:cNvCxnSpPr/>
          <p:nvPr/>
        </p:nvCxnSpPr>
        <p:spPr>
          <a:xfrm>
            <a:off x="7535069" y="3599562"/>
            <a:ext cx="5486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48BF78DB-F0BE-47E0-8262-52D1899CBD01}"/>
              </a:ext>
            </a:extLst>
          </p:cNvPr>
          <p:cNvCxnSpPr/>
          <p:nvPr/>
        </p:nvCxnSpPr>
        <p:spPr>
          <a:xfrm>
            <a:off x="7535069" y="4088337"/>
            <a:ext cx="5486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4697C4C6-9D74-42CC-B79C-0049721239EE}"/>
              </a:ext>
            </a:extLst>
          </p:cNvPr>
          <p:cNvCxnSpPr/>
          <p:nvPr/>
        </p:nvCxnSpPr>
        <p:spPr>
          <a:xfrm>
            <a:off x="7535069" y="4577112"/>
            <a:ext cx="5486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54D72217-2794-4E89-9C30-D50B582AF06B}"/>
              </a:ext>
            </a:extLst>
          </p:cNvPr>
          <p:cNvCxnSpPr/>
          <p:nvPr/>
        </p:nvCxnSpPr>
        <p:spPr>
          <a:xfrm>
            <a:off x="7535069" y="5065887"/>
            <a:ext cx="5486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F8688AD3-15CF-4961-B3A4-04CCC82583FC}"/>
              </a:ext>
            </a:extLst>
          </p:cNvPr>
          <p:cNvCxnSpPr/>
          <p:nvPr/>
        </p:nvCxnSpPr>
        <p:spPr>
          <a:xfrm>
            <a:off x="7535069" y="5554662"/>
            <a:ext cx="5486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80449635"/>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0769-3F69-42E2-8A88-8EA3E5BC8026}"/>
              </a:ext>
            </a:extLst>
          </p:cNvPr>
          <p:cNvSpPr>
            <a:spLocks noGrp="1"/>
          </p:cNvSpPr>
          <p:nvPr>
            <p:ph type="title"/>
          </p:nvPr>
        </p:nvSpPr>
        <p:spPr/>
        <p:txBody>
          <a:bodyPr/>
          <a:lstStyle/>
          <a:p>
            <a:r>
              <a:rPr lang="en-US" dirty="0"/>
              <a:t>Scaling to Larger Model Sizes in Premium</a:t>
            </a:r>
          </a:p>
        </p:txBody>
      </p:sp>
      <p:graphicFrame>
        <p:nvGraphicFramePr>
          <p:cNvPr id="4" name="Diagram 3">
            <a:extLst>
              <a:ext uri="{FF2B5EF4-FFF2-40B4-BE49-F238E27FC236}">
                <a16:creationId xmlns:a16="http://schemas.microsoft.com/office/drawing/2014/main" id="{31A289F1-3E17-44F9-8454-38D41368470D}"/>
              </a:ext>
            </a:extLst>
          </p:cNvPr>
          <p:cNvGraphicFramePr/>
          <p:nvPr>
            <p:extLst/>
          </p:nvPr>
        </p:nvGraphicFramePr>
        <p:xfrm>
          <a:off x="808037" y="1058862"/>
          <a:ext cx="11201400" cy="552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956038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Analytics for every need with Power BI</a:t>
            </a:r>
          </a:p>
        </p:txBody>
      </p:sp>
      <p:sp>
        <p:nvSpPr>
          <p:cNvPr id="5" name="Text Placeholder 4"/>
          <p:cNvSpPr>
            <a:spLocks noGrp="1"/>
          </p:cNvSpPr>
          <p:nvPr>
            <p:ph type="body" sz="quarter" idx="12"/>
          </p:nvPr>
        </p:nvSpPr>
        <p:spPr/>
        <p:txBody>
          <a:bodyPr/>
          <a:lstStyle/>
          <a:p>
            <a:r>
              <a:rPr lang="en-US" dirty="0"/>
              <a:t>Adam Wilson</a:t>
            </a:r>
          </a:p>
          <a:p>
            <a:r>
              <a:rPr lang="en-US" dirty="0"/>
              <a:t>Group Program Manager, Power BI</a:t>
            </a:r>
          </a:p>
        </p:txBody>
      </p:sp>
      <p:sp>
        <p:nvSpPr>
          <p:cNvPr id="6" name="Text Placeholder 5"/>
          <p:cNvSpPr>
            <a:spLocks noGrp="1"/>
          </p:cNvSpPr>
          <p:nvPr>
            <p:ph type="body" sz="quarter" idx="13"/>
          </p:nvPr>
        </p:nvSpPr>
        <p:spPr/>
        <p:txBody>
          <a:bodyPr/>
          <a:lstStyle/>
          <a:p>
            <a:r>
              <a:rPr lang="en-US" dirty="0"/>
              <a:t>TECH-BAAI301</a:t>
            </a:r>
          </a:p>
        </p:txBody>
      </p:sp>
      <p:sp>
        <p:nvSpPr>
          <p:cNvPr id="7" name="Text Placeholder 6"/>
          <p:cNvSpPr>
            <a:spLocks noGrp="1"/>
          </p:cNvSpPr>
          <p:nvPr>
            <p:ph type="body" sz="quarter" idx="14"/>
          </p:nvPr>
        </p:nvSpPr>
        <p:spPr>
          <a:xfrm>
            <a:off x="274703" y="6122305"/>
            <a:ext cx="3657600" cy="572464"/>
          </a:xfrm>
        </p:spPr>
        <p:txBody>
          <a:bodyPr/>
          <a:lstStyle/>
          <a:p>
            <a:r>
              <a:rPr lang="en-US" dirty="0"/>
              <a:t>#TECH-BAAI301</a:t>
            </a:r>
          </a:p>
        </p:txBody>
      </p:sp>
    </p:spTree>
    <p:extLst>
      <p:ext uri="{BB962C8B-B14F-4D97-AF65-F5344CB8AC3E}">
        <p14:creationId xmlns:p14="http://schemas.microsoft.com/office/powerpoint/2010/main" val="3788647698"/>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37C4-7435-480F-AF24-D100E4BD2BAC}"/>
              </a:ext>
            </a:extLst>
          </p:cNvPr>
          <p:cNvSpPr>
            <a:spLocks noGrp="1"/>
          </p:cNvSpPr>
          <p:nvPr>
            <p:ph type="title"/>
          </p:nvPr>
        </p:nvSpPr>
        <p:spPr/>
        <p:txBody>
          <a:bodyPr/>
          <a:lstStyle/>
          <a:p>
            <a:r>
              <a:rPr lang="en-US" dirty="0"/>
              <a:t>Sharing and distribution</a:t>
            </a:r>
          </a:p>
        </p:txBody>
      </p:sp>
    </p:spTree>
    <p:extLst>
      <p:ext uri="{BB962C8B-B14F-4D97-AF65-F5344CB8AC3E}">
        <p14:creationId xmlns:p14="http://schemas.microsoft.com/office/powerpoint/2010/main" val="3684778446"/>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3171-8E89-45D1-B40A-3684994A40E0}"/>
              </a:ext>
            </a:extLst>
          </p:cNvPr>
          <p:cNvSpPr>
            <a:spLocks noGrp="1"/>
          </p:cNvSpPr>
          <p:nvPr>
            <p:ph type="title"/>
          </p:nvPr>
        </p:nvSpPr>
        <p:spPr/>
        <p:txBody>
          <a:bodyPr/>
          <a:lstStyle/>
          <a:p>
            <a:r>
              <a:rPr lang="en-US" dirty="0"/>
              <a:t>Upcoming features for sharing/distribution</a:t>
            </a:r>
          </a:p>
        </p:txBody>
      </p:sp>
      <p:sp>
        <p:nvSpPr>
          <p:cNvPr id="3" name="Text Placeholder 2">
            <a:extLst>
              <a:ext uri="{FF2B5EF4-FFF2-40B4-BE49-F238E27FC236}">
                <a16:creationId xmlns:a16="http://schemas.microsoft.com/office/drawing/2014/main" id="{04493A74-1B46-4EDF-9372-BA3344C571CB}"/>
              </a:ext>
            </a:extLst>
          </p:cNvPr>
          <p:cNvSpPr>
            <a:spLocks noGrp="1"/>
          </p:cNvSpPr>
          <p:nvPr>
            <p:ph type="body" sz="quarter" idx="10"/>
          </p:nvPr>
        </p:nvSpPr>
        <p:spPr>
          <a:xfrm>
            <a:off x="274702" y="1211287"/>
            <a:ext cx="11888787" cy="2850011"/>
          </a:xfrm>
        </p:spPr>
        <p:txBody>
          <a:bodyPr/>
          <a:lstStyle/>
          <a:p>
            <a:r>
              <a:rPr lang="en-US" dirty="0"/>
              <a:t>Share Report </a:t>
            </a:r>
            <a:r>
              <a:rPr lang="en-US" b="1" dirty="0"/>
              <a:t>(Sept./Oct.)</a:t>
            </a:r>
            <a:endParaRPr lang="en-US" dirty="0"/>
          </a:p>
          <a:p>
            <a:r>
              <a:rPr lang="en-US" dirty="0"/>
              <a:t>AAD B2B </a:t>
            </a:r>
            <a:r>
              <a:rPr lang="en-US" b="1" dirty="0"/>
              <a:t>(Sept.)</a:t>
            </a:r>
            <a:endParaRPr lang="en-US" dirty="0"/>
          </a:p>
          <a:p>
            <a:pPr lvl="1"/>
            <a:r>
              <a:rPr lang="en-US" dirty="0"/>
              <a:t>External user distribution for apps</a:t>
            </a:r>
          </a:p>
          <a:p>
            <a:pPr lvl="1"/>
            <a:r>
              <a:rPr lang="en-US" dirty="0"/>
              <a:t>External user sharing to consumer domains</a:t>
            </a:r>
          </a:p>
          <a:p>
            <a:r>
              <a:rPr lang="en-US" dirty="0"/>
              <a:t>Apps GA </a:t>
            </a:r>
            <a:r>
              <a:rPr lang="en-US" b="1" dirty="0"/>
              <a:t>(Sept./Oct.)</a:t>
            </a:r>
            <a:endParaRPr lang="en-US" dirty="0"/>
          </a:p>
        </p:txBody>
      </p:sp>
    </p:spTree>
    <p:extLst>
      <p:ext uri="{BB962C8B-B14F-4D97-AF65-F5344CB8AC3E}">
        <p14:creationId xmlns:p14="http://schemas.microsoft.com/office/powerpoint/2010/main" val="3196153738"/>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A151-8986-4248-9535-C7DF964AA500}"/>
              </a:ext>
            </a:extLst>
          </p:cNvPr>
          <p:cNvSpPr>
            <a:spLocks noGrp="1"/>
          </p:cNvSpPr>
          <p:nvPr>
            <p:ph type="title"/>
          </p:nvPr>
        </p:nvSpPr>
        <p:spPr/>
        <p:txBody>
          <a:bodyPr/>
          <a:lstStyle/>
          <a:p>
            <a:r>
              <a:rPr lang="en-US" dirty="0"/>
              <a:t>AAD B2B</a:t>
            </a:r>
          </a:p>
        </p:txBody>
      </p:sp>
      <p:sp>
        <p:nvSpPr>
          <p:cNvPr id="3" name="Text Placeholder 2">
            <a:extLst>
              <a:ext uri="{FF2B5EF4-FFF2-40B4-BE49-F238E27FC236}">
                <a16:creationId xmlns:a16="http://schemas.microsoft.com/office/drawing/2014/main" id="{A90F8829-7B2A-4F0A-A64C-A123BD7C362A}"/>
              </a:ext>
            </a:extLst>
          </p:cNvPr>
          <p:cNvSpPr>
            <a:spLocks noGrp="1"/>
          </p:cNvSpPr>
          <p:nvPr>
            <p:ph type="body" sz="quarter" idx="10"/>
          </p:nvPr>
        </p:nvSpPr>
        <p:spPr>
          <a:xfrm>
            <a:off x="274702" y="1211287"/>
            <a:ext cx="11888787" cy="4456605"/>
          </a:xfrm>
        </p:spPr>
        <p:txBody>
          <a:bodyPr/>
          <a:lstStyle/>
          <a:p>
            <a:r>
              <a:rPr lang="en-US" dirty="0"/>
              <a:t>AAD capability to provide external users access to tenant resources</a:t>
            </a:r>
          </a:p>
          <a:p>
            <a:r>
              <a:rPr lang="en-US" dirty="0"/>
              <a:t>Supported by many apps, including SharePoint Online and Azure Analysis Services</a:t>
            </a:r>
          </a:p>
          <a:p>
            <a:r>
              <a:rPr lang="en-US" dirty="0"/>
              <a:t>Power BI will use AAD B2B for two scenarios:</a:t>
            </a:r>
          </a:p>
          <a:p>
            <a:pPr lvl="1"/>
            <a:r>
              <a:rPr lang="en-US" dirty="0"/>
              <a:t>Dashboard/report sharing (for new shares)</a:t>
            </a:r>
          </a:p>
          <a:p>
            <a:pPr lvl="1"/>
            <a:r>
              <a:rPr lang="en-US" dirty="0"/>
              <a:t>App access</a:t>
            </a:r>
          </a:p>
          <a:p>
            <a:endParaRPr lang="en-US" dirty="0"/>
          </a:p>
        </p:txBody>
      </p:sp>
    </p:spTree>
    <p:extLst>
      <p:ext uri="{BB962C8B-B14F-4D97-AF65-F5344CB8AC3E}">
        <p14:creationId xmlns:p14="http://schemas.microsoft.com/office/powerpoint/2010/main" val="2007933541"/>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A151-8986-4248-9535-C7DF964AA500}"/>
              </a:ext>
            </a:extLst>
          </p:cNvPr>
          <p:cNvSpPr>
            <a:spLocks noGrp="1"/>
          </p:cNvSpPr>
          <p:nvPr>
            <p:ph type="title"/>
          </p:nvPr>
        </p:nvSpPr>
        <p:spPr/>
        <p:txBody>
          <a:bodyPr/>
          <a:lstStyle/>
          <a:p>
            <a:r>
              <a:rPr lang="en-US" dirty="0"/>
              <a:t>AAD B2B – Adding Users</a:t>
            </a:r>
          </a:p>
        </p:txBody>
      </p:sp>
      <p:sp>
        <p:nvSpPr>
          <p:cNvPr id="3" name="Text Placeholder 2">
            <a:extLst>
              <a:ext uri="{FF2B5EF4-FFF2-40B4-BE49-F238E27FC236}">
                <a16:creationId xmlns:a16="http://schemas.microsoft.com/office/drawing/2014/main" id="{A90F8829-7B2A-4F0A-A64C-A123BD7C362A}"/>
              </a:ext>
            </a:extLst>
          </p:cNvPr>
          <p:cNvSpPr>
            <a:spLocks noGrp="1"/>
          </p:cNvSpPr>
          <p:nvPr>
            <p:ph type="body" sz="quarter" idx="10"/>
          </p:nvPr>
        </p:nvSpPr>
        <p:spPr>
          <a:xfrm>
            <a:off x="274702" y="1211287"/>
            <a:ext cx="11888787" cy="5509200"/>
          </a:xfrm>
        </p:spPr>
        <p:txBody>
          <a:bodyPr/>
          <a:lstStyle/>
          <a:p>
            <a:r>
              <a:rPr lang="en-US" dirty="0"/>
              <a:t>Users can be added two ways with B2B</a:t>
            </a:r>
          </a:p>
          <a:p>
            <a:pPr lvl="1"/>
            <a:r>
              <a:rPr lang="en-US" b="1" dirty="0"/>
              <a:t>By the tenant administrator.  </a:t>
            </a:r>
            <a:r>
              <a:rPr lang="en-US" dirty="0"/>
              <a:t>AAD B2B supports bulk invitations of users, which are useful for large rollouts where the user population is known in advance.</a:t>
            </a:r>
          </a:p>
          <a:p>
            <a:pPr lvl="1"/>
            <a:r>
              <a:rPr lang="en-US" b="1" dirty="0"/>
              <a:t>By the sharer.  </a:t>
            </a:r>
            <a:r>
              <a:rPr lang="en-US" dirty="0"/>
              <a:t>Inside Power BI, when an external user is given access to a  dashboard/report/app, this triggers an invite flow for that user</a:t>
            </a:r>
          </a:p>
          <a:p>
            <a:r>
              <a:rPr lang="en-US" dirty="0"/>
              <a:t>If the external user is in an organization that uses AAD, the user can sign in with their existing credentials</a:t>
            </a:r>
          </a:p>
          <a:p>
            <a:r>
              <a:rPr lang="en-US" dirty="0"/>
              <a:t>AAD B2B supports external users even in consumer domains (using an existing Microsoft account or by creating a new password).</a:t>
            </a:r>
          </a:p>
        </p:txBody>
      </p:sp>
    </p:spTree>
    <p:extLst>
      <p:ext uri="{BB962C8B-B14F-4D97-AF65-F5344CB8AC3E}">
        <p14:creationId xmlns:p14="http://schemas.microsoft.com/office/powerpoint/2010/main" val="2724810383"/>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AAD B2B Invite Flow</a:t>
            </a:r>
          </a:p>
        </p:txBody>
      </p:sp>
      <p:sp>
        <p:nvSpPr>
          <p:cNvPr id="4" name="Rectangle 3"/>
          <p:cNvSpPr/>
          <p:nvPr/>
        </p:nvSpPr>
        <p:spPr>
          <a:xfrm>
            <a:off x="570278" y="2828242"/>
            <a:ext cx="2169905" cy="7499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light"/>
                <a:ea typeface="+mn-ea"/>
                <a:cs typeface="+mn-cs"/>
              </a:rPr>
              <a:t>Sharer enters external user email in App Access pane</a:t>
            </a:r>
          </a:p>
        </p:txBody>
      </p:sp>
      <p:sp>
        <p:nvSpPr>
          <p:cNvPr id="5" name="Diamond 4"/>
          <p:cNvSpPr/>
          <p:nvPr/>
        </p:nvSpPr>
        <p:spPr>
          <a:xfrm>
            <a:off x="2910398" y="2642044"/>
            <a:ext cx="1640816" cy="1122304"/>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918" b="0" i="0" u="none" strike="noStrike" kern="1200" cap="none" spc="0" normalizeH="0" baseline="0" noProof="0" dirty="0">
                <a:ln>
                  <a:noFill/>
                </a:ln>
                <a:solidFill>
                  <a:srgbClr val="FFFFFF"/>
                </a:solidFill>
                <a:effectLst/>
                <a:uLnTx/>
                <a:uFillTx/>
                <a:latin typeface="Segoe UI Semilight"/>
                <a:ea typeface="+mn-ea"/>
                <a:cs typeface="+mn-cs"/>
              </a:rPr>
              <a:t>External user already present in directory</a:t>
            </a:r>
          </a:p>
        </p:txBody>
      </p:sp>
      <p:sp>
        <p:nvSpPr>
          <p:cNvPr id="6" name="Rectangle 5"/>
          <p:cNvSpPr/>
          <p:nvPr/>
        </p:nvSpPr>
        <p:spPr>
          <a:xfrm>
            <a:off x="4805682" y="2828242"/>
            <a:ext cx="2169905" cy="7499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light"/>
                <a:ea typeface="+mn-ea"/>
                <a:cs typeface="+mn-cs"/>
              </a:rPr>
              <a:t>External user is given access to app</a:t>
            </a:r>
          </a:p>
        </p:txBody>
      </p:sp>
      <p:sp>
        <p:nvSpPr>
          <p:cNvPr id="7" name="Rectangle 6"/>
          <p:cNvSpPr/>
          <p:nvPr/>
        </p:nvSpPr>
        <p:spPr>
          <a:xfrm>
            <a:off x="4990452" y="4471752"/>
            <a:ext cx="2169905" cy="7499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light"/>
                <a:ea typeface="+mn-ea"/>
                <a:cs typeface="+mn-cs"/>
              </a:rPr>
              <a:t>AAD sends invite email to external user</a:t>
            </a:r>
          </a:p>
        </p:txBody>
      </p:sp>
      <p:sp>
        <p:nvSpPr>
          <p:cNvPr id="8" name="Rectangle 7"/>
          <p:cNvSpPr/>
          <p:nvPr/>
        </p:nvSpPr>
        <p:spPr>
          <a:xfrm>
            <a:off x="7495949" y="2735141"/>
            <a:ext cx="2264950" cy="9361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light"/>
                <a:ea typeface="+mn-ea"/>
                <a:cs typeface="+mn-cs"/>
              </a:rPr>
              <a:t>Sharer gets link to the app. She can distribute link to both internal and external users</a:t>
            </a:r>
          </a:p>
        </p:txBody>
      </p:sp>
      <p:sp>
        <p:nvSpPr>
          <p:cNvPr id="9" name="Rectangle 8"/>
          <p:cNvSpPr/>
          <p:nvPr/>
        </p:nvSpPr>
        <p:spPr>
          <a:xfrm>
            <a:off x="2655283" y="4471753"/>
            <a:ext cx="2169905" cy="7499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light"/>
                <a:ea typeface="+mn-ea"/>
                <a:cs typeface="+mn-cs"/>
              </a:rPr>
              <a:t>Power BI triggers AAD invite flow</a:t>
            </a:r>
          </a:p>
        </p:txBody>
      </p:sp>
      <p:sp>
        <p:nvSpPr>
          <p:cNvPr id="10" name="Rectangle 9"/>
          <p:cNvSpPr/>
          <p:nvPr/>
        </p:nvSpPr>
        <p:spPr>
          <a:xfrm>
            <a:off x="7325620" y="4471751"/>
            <a:ext cx="2169905" cy="7499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light"/>
                <a:ea typeface="+mn-ea"/>
                <a:cs typeface="+mn-cs"/>
              </a:rPr>
              <a:t>External user claims invite &amp; signs up</a:t>
            </a:r>
          </a:p>
        </p:txBody>
      </p:sp>
      <p:sp>
        <p:nvSpPr>
          <p:cNvPr id="11" name="Rectangle 10"/>
          <p:cNvSpPr/>
          <p:nvPr/>
        </p:nvSpPr>
        <p:spPr>
          <a:xfrm>
            <a:off x="9826052" y="4455226"/>
            <a:ext cx="2169905" cy="7499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Segoe UI Semilight"/>
                <a:ea typeface="+mn-ea"/>
                <a:cs typeface="+mn-cs"/>
              </a:rPr>
              <a:t>External user is automatically dropped in default landing page of app</a:t>
            </a:r>
          </a:p>
        </p:txBody>
      </p:sp>
      <p:cxnSp>
        <p:nvCxnSpPr>
          <p:cNvPr id="13" name="Straight Arrow Connector 12"/>
          <p:cNvCxnSpPr>
            <a:stCxn id="4" idx="3"/>
            <a:endCxn id="5" idx="1"/>
          </p:cNvCxnSpPr>
          <p:nvPr/>
        </p:nvCxnSpPr>
        <p:spPr>
          <a:xfrm>
            <a:off x="2740183" y="3203196"/>
            <a:ext cx="1702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5" idx="3"/>
            <a:endCxn id="6" idx="1"/>
          </p:cNvCxnSpPr>
          <p:nvPr/>
        </p:nvCxnSpPr>
        <p:spPr>
          <a:xfrm>
            <a:off x="4551214" y="3203196"/>
            <a:ext cx="25446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a:stCxn id="6" idx="3"/>
            <a:endCxn id="8" idx="1"/>
          </p:cNvCxnSpPr>
          <p:nvPr/>
        </p:nvCxnSpPr>
        <p:spPr>
          <a:xfrm flipV="1">
            <a:off x="6975587" y="3203196"/>
            <a:ext cx="5203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5" idx="2"/>
            <a:endCxn id="9" idx="0"/>
          </p:cNvCxnSpPr>
          <p:nvPr/>
        </p:nvCxnSpPr>
        <p:spPr>
          <a:xfrm>
            <a:off x="3730807" y="3764348"/>
            <a:ext cx="9429" cy="7074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a:off x="4820236" y="4846059"/>
            <a:ext cx="1702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7155405" y="4830180"/>
            <a:ext cx="1702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endCxn id="11" idx="1"/>
          </p:cNvCxnSpPr>
          <p:nvPr/>
        </p:nvCxnSpPr>
        <p:spPr>
          <a:xfrm>
            <a:off x="9495524" y="4813657"/>
            <a:ext cx="330528" cy="16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9920322" y="2735141"/>
            <a:ext cx="2264950" cy="9361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Segoe UI Semilight"/>
                <a:ea typeface="+mn-ea"/>
                <a:cs typeface="+mn-cs"/>
              </a:rPr>
              <a:t>At any time, external user can click link to access the app in a simplified chrome</a:t>
            </a:r>
          </a:p>
        </p:txBody>
      </p:sp>
      <p:cxnSp>
        <p:nvCxnSpPr>
          <p:cNvPr id="23" name="Straight Arrow Connector 22"/>
          <p:cNvCxnSpPr>
            <a:endCxn id="20" idx="1"/>
          </p:cNvCxnSpPr>
          <p:nvPr/>
        </p:nvCxnSpPr>
        <p:spPr>
          <a:xfrm flipV="1">
            <a:off x="9744848" y="3203195"/>
            <a:ext cx="175473"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18581533"/>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C364-2A11-427D-99FC-37AF297B309D}"/>
              </a:ext>
            </a:extLst>
          </p:cNvPr>
          <p:cNvSpPr>
            <a:spLocks noGrp="1"/>
          </p:cNvSpPr>
          <p:nvPr>
            <p:ph type="title"/>
          </p:nvPr>
        </p:nvSpPr>
        <p:spPr/>
        <p:txBody>
          <a:bodyPr/>
          <a:lstStyle/>
          <a:p>
            <a:r>
              <a:rPr lang="en-US" dirty="0"/>
              <a:t>Licensing with B2B</a:t>
            </a:r>
          </a:p>
        </p:txBody>
      </p:sp>
      <p:sp>
        <p:nvSpPr>
          <p:cNvPr id="3" name="Text Placeholder 2">
            <a:extLst>
              <a:ext uri="{FF2B5EF4-FFF2-40B4-BE49-F238E27FC236}">
                <a16:creationId xmlns:a16="http://schemas.microsoft.com/office/drawing/2014/main" id="{019320D3-63DA-490E-A14C-E6850E5DAB72}"/>
              </a:ext>
            </a:extLst>
          </p:cNvPr>
          <p:cNvSpPr>
            <a:spLocks noGrp="1"/>
          </p:cNvSpPr>
          <p:nvPr>
            <p:ph type="body" sz="quarter" idx="10"/>
          </p:nvPr>
        </p:nvSpPr>
        <p:spPr>
          <a:xfrm>
            <a:off x="274702" y="1211287"/>
            <a:ext cx="11888787" cy="4955203"/>
          </a:xfrm>
        </p:spPr>
        <p:txBody>
          <a:bodyPr/>
          <a:lstStyle/>
          <a:p>
            <a:r>
              <a:rPr lang="en-US" dirty="0"/>
              <a:t>External users need a paid subscription</a:t>
            </a:r>
          </a:p>
          <a:p>
            <a:r>
              <a:rPr lang="en-US" dirty="0"/>
              <a:t>For dashboard/report sharing, external users need a Pro license</a:t>
            </a:r>
          </a:p>
          <a:p>
            <a:r>
              <a:rPr lang="en-US" dirty="0"/>
              <a:t>For app access, one of the following must be true:</a:t>
            </a:r>
          </a:p>
          <a:p>
            <a:pPr lvl="1"/>
            <a:r>
              <a:rPr lang="en-US" dirty="0"/>
              <a:t>External users have a Pro license</a:t>
            </a:r>
          </a:p>
          <a:p>
            <a:pPr lvl="1"/>
            <a:r>
              <a:rPr lang="en-US" dirty="0"/>
              <a:t>The app is in a Premium capacity</a:t>
            </a:r>
          </a:p>
          <a:p>
            <a:r>
              <a:rPr lang="en-US" dirty="0"/>
              <a:t>When assigning Pro licenses to external users, the licenses can be assigned either in the app’s tenant or in the external user’s tenant</a:t>
            </a:r>
          </a:p>
        </p:txBody>
      </p:sp>
    </p:spTree>
    <p:extLst>
      <p:ext uri="{BB962C8B-B14F-4D97-AF65-F5344CB8AC3E}">
        <p14:creationId xmlns:p14="http://schemas.microsoft.com/office/powerpoint/2010/main" val="3844368869"/>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293A2-B040-406D-9311-83305570B232}"/>
              </a:ext>
            </a:extLst>
          </p:cNvPr>
          <p:cNvSpPr>
            <a:spLocks noGrp="1"/>
          </p:cNvSpPr>
          <p:nvPr>
            <p:ph type="title"/>
          </p:nvPr>
        </p:nvSpPr>
        <p:spPr/>
        <p:txBody>
          <a:bodyPr/>
          <a:lstStyle/>
          <a:p>
            <a:r>
              <a:rPr lang="en-US" dirty="0"/>
              <a:t>Important considerations with B2B</a:t>
            </a:r>
          </a:p>
        </p:txBody>
      </p:sp>
      <p:sp>
        <p:nvSpPr>
          <p:cNvPr id="3" name="Text Placeholder 2">
            <a:extLst>
              <a:ext uri="{FF2B5EF4-FFF2-40B4-BE49-F238E27FC236}">
                <a16:creationId xmlns:a16="http://schemas.microsoft.com/office/drawing/2014/main" id="{D42D08FB-65EA-4797-B152-F3FB569572BD}"/>
              </a:ext>
            </a:extLst>
          </p:cNvPr>
          <p:cNvSpPr>
            <a:spLocks noGrp="1"/>
          </p:cNvSpPr>
          <p:nvPr>
            <p:ph type="body" sz="quarter" idx="10"/>
          </p:nvPr>
        </p:nvSpPr>
        <p:spPr>
          <a:xfrm>
            <a:off x="274702" y="1211287"/>
            <a:ext cx="11888787" cy="4764381"/>
          </a:xfrm>
        </p:spPr>
        <p:txBody>
          <a:bodyPr/>
          <a:lstStyle/>
          <a:p>
            <a:r>
              <a:rPr lang="en-US" dirty="0"/>
              <a:t>Mapping identities when using RLS</a:t>
            </a:r>
          </a:p>
          <a:p>
            <a:pPr lvl="1"/>
            <a:r>
              <a:rPr lang="en-US" dirty="0"/>
              <a:t>B2B users’ UPNs will not exist in underlying data sources where we support RLS.  UPN mapping capability in gateway can map these external user UPNs to one or more real AD accounts for RLS authorization.</a:t>
            </a:r>
          </a:p>
          <a:p>
            <a:r>
              <a:rPr lang="en-US" dirty="0"/>
              <a:t>AAD policies from the organization that hosts the Power BI content can be enforced</a:t>
            </a:r>
          </a:p>
          <a:p>
            <a:pPr lvl="1"/>
            <a:r>
              <a:rPr lang="en-US" dirty="0"/>
              <a:t>For example, AAD Conditional Access for MFA or IP access restrictions</a:t>
            </a:r>
          </a:p>
          <a:p>
            <a:pPr lvl="1"/>
            <a:r>
              <a:rPr lang="en-US" dirty="0"/>
              <a:t>You may want to adjust policies depending on the user experience you want</a:t>
            </a:r>
          </a:p>
        </p:txBody>
      </p:sp>
    </p:spTree>
    <p:extLst>
      <p:ext uri="{BB962C8B-B14F-4D97-AF65-F5344CB8AC3E}">
        <p14:creationId xmlns:p14="http://schemas.microsoft.com/office/powerpoint/2010/main" val="891031796"/>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DCD3-799E-4E7B-A883-CBB3501900B9}"/>
              </a:ext>
            </a:extLst>
          </p:cNvPr>
          <p:cNvSpPr>
            <a:spLocks noGrp="1"/>
          </p:cNvSpPr>
          <p:nvPr>
            <p:ph type="title"/>
          </p:nvPr>
        </p:nvSpPr>
        <p:spPr/>
        <p:txBody>
          <a:bodyPr/>
          <a:lstStyle/>
          <a:p>
            <a:r>
              <a:rPr lang="en-US" dirty="0"/>
              <a:t>Apps GA</a:t>
            </a:r>
          </a:p>
        </p:txBody>
      </p:sp>
      <p:sp>
        <p:nvSpPr>
          <p:cNvPr id="3" name="Text Placeholder 2">
            <a:extLst>
              <a:ext uri="{FF2B5EF4-FFF2-40B4-BE49-F238E27FC236}">
                <a16:creationId xmlns:a16="http://schemas.microsoft.com/office/drawing/2014/main" id="{C6D16B6A-EB18-48D7-92D0-F221D5ECAE1E}"/>
              </a:ext>
            </a:extLst>
          </p:cNvPr>
          <p:cNvSpPr>
            <a:spLocks noGrp="1"/>
          </p:cNvSpPr>
          <p:nvPr>
            <p:ph type="body" sz="quarter" idx="10"/>
          </p:nvPr>
        </p:nvSpPr>
        <p:spPr>
          <a:xfrm>
            <a:off x="274702" y="1211287"/>
            <a:ext cx="11888787" cy="1292662"/>
          </a:xfrm>
        </p:spPr>
        <p:txBody>
          <a:bodyPr/>
          <a:lstStyle/>
          <a:p>
            <a:r>
              <a:rPr lang="en-US" dirty="0"/>
              <a:t>Push</a:t>
            </a:r>
          </a:p>
          <a:p>
            <a:r>
              <a:rPr lang="en-US" dirty="0"/>
              <a:t>Selective publish</a:t>
            </a:r>
          </a:p>
        </p:txBody>
      </p:sp>
    </p:spTree>
    <p:extLst>
      <p:ext uri="{BB962C8B-B14F-4D97-AF65-F5344CB8AC3E}">
        <p14:creationId xmlns:p14="http://schemas.microsoft.com/office/powerpoint/2010/main" val="88997461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37C4-7435-480F-AF24-D100E4BD2BAC}"/>
              </a:ext>
            </a:extLst>
          </p:cNvPr>
          <p:cNvSpPr>
            <a:spLocks noGrp="1"/>
          </p:cNvSpPr>
          <p:nvPr>
            <p:ph type="title"/>
          </p:nvPr>
        </p:nvSpPr>
        <p:spPr/>
        <p:txBody>
          <a:bodyPr/>
          <a:lstStyle/>
          <a:p>
            <a:r>
              <a:rPr lang="en-US" dirty="0"/>
              <a:t>Automation and ALM with APIs</a:t>
            </a:r>
          </a:p>
        </p:txBody>
      </p:sp>
    </p:spTree>
    <p:extLst>
      <p:ext uri="{BB962C8B-B14F-4D97-AF65-F5344CB8AC3E}">
        <p14:creationId xmlns:p14="http://schemas.microsoft.com/office/powerpoint/2010/main" val="142076172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DA63-D469-4B1A-B00C-81834F128615}"/>
              </a:ext>
            </a:extLst>
          </p:cNvPr>
          <p:cNvSpPr>
            <a:spLocks noGrp="1"/>
          </p:cNvSpPr>
          <p:nvPr>
            <p:ph type="title"/>
          </p:nvPr>
        </p:nvSpPr>
        <p:spPr/>
        <p:txBody>
          <a:bodyPr/>
          <a:lstStyle/>
          <a:p>
            <a:r>
              <a:rPr lang="en-US" dirty="0"/>
              <a:t>Unlocking new value with APIs</a:t>
            </a:r>
          </a:p>
        </p:txBody>
      </p:sp>
      <p:sp>
        <p:nvSpPr>
          <p:cNvPr id="3" name="Text Placeholder 2">
            <a:extLst>
              <a:ext uri="{FF2B5EF4-FFF2-40B4-BE49-F238E27FC236}">
                <a16:creationId xmlns:a16="http://schemas.microsoft.com/office/drawing/2014/main" id="{A886B25D-5C06-41FE-9046-7D3F68F37AA2}"/>
              </a:ext>
            </a:extLst>
          </p:cNvPr>
          <p:cNvSpPr>
            <a:spLocks noGrp="1"/>
          </p:cNvSpPr>
          <p:nvPr>
            <p:ph type="body" sz="quarter" idx="10"/>
          </p:nvPr>
        </p:nvSpPr>
        <p:spPr>
          <a:xfrm>
            <a:off x="274702" y="1211287"/>
            <a:ext cx="11888787" cy="2850011"/>
          </a:xfrm>
        </p:spPr>
        <p:txBody>
          <a:bodyPr/>
          <a:lstStyle/>
          <a:p>
            <a:r>
              <a:rPr lang="en-US" dirty="0"/>
              <a:t>Some capabilities will be delivered through APIs first</a:t>
            </a:r>
          </a:p>
          <a:p>
            <a:r>
              <a:rPr lang="en-US" dirty="0"/>
              <a:t>UX will be added as usage and demand dictates</a:t>
            </a:r>
          </a:p>
          <a:p>
            <a:r>
              <a:rPr lang="en-US" dirty="0"/>
              <a:t>Recently released APIs for</a:t>
            </a:r>
          </a:p>
          <a:p>
            <a:pPr lvl="1"/>
            <a:r>
              <a:rPr lang="en-US" dirty="0"/>
              <a:t>Trigger refresh and get refresh status</a:t>
            </a:r>
          </a:p>
          <a:p>
            <a:pPr lvl="1"/>
            <a:r>
              <a:rPr lang="en-US" dirty="0"/>
              <a:t>Clone/rebind report</a:t>
            </a:r>
          </a:p>
        </p:txBody>
      </p:sp>
    </p:spTree>
    <p:extLst>
      <p:ext uri="{BB962C8B-B14F-4D97-AF65-F5344CB8AC3E}">
        <p14:creationId xmlns:p14="http://schemas.microsoft.com/office/powerpoint/2010/main" val="316029462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Confidentiality slide</a:t>
            </a:r>
          </a:p>
        </p:txBody>
      </p:sp>
    </p:spTree>
    <p:extLst>
      <p:ext uri="{BB962C8B-B14F-4D97-AF65-F5344CB8AC3E}">
        <p14:creationId xmlns:p14="http://schemas.microsoft.com/office/powerpoint/2010/main" val="214429510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6FD28-EDB1-4B4E-B8D6-D729CD62F9E2}"/>
              </a:ext>
            </a:extLst>
          </p:cNvPr>
          <p:cNvSpPr>
            <a:spLocks noGrp="1"/>
          </p:cNvSpPr>
          <p:nvPr>
            <p:ph type="title"/>
          </p:nvPr>
        </p:nvSpPr>
        <p:spPr/>
        <p:txBody>
          <a:bodyPr/>
          <a:lstStyle/>
          <a:p>
            <a:r>
              <a:rPr lang="en-US" dirty="0"/>
              <a:t>Advanced ALM with APIs</a:t>
            </a:r>
          </a:p>
        </p:txBody>
      </p:sp>
      <p:sp>
        <p:nvSpPr>
          <p:cNvPr id="3" name="Text Placeholder 2">
            <a:extLst>
              <a:ext uri="{FF2B5EF4-FFF2-40B4-BE49-F238E27FC236}">
                <a16:creationId xmlns:a16="http://schemas.microsoft.com/office/drawing/2014/main" id="{B469930A-FFDB-4763-82BD-6D09FE35D5DC}"/>
              </a:ext>
            </a:extLst>
          </p:cNvPr>
          <p:cNvSpPr>
            <a:spLocks noGrp="1"/>
          </p:cNvSpPr>
          <p:nvPr>
            <p:ph type="body" sz="quarter" idx="10"/>
          </p:nvPr>
        </p:nvSpPr>
        <p:spPr>
          <a:xfrm>
            <a:off x="274702" y="1211287"/>
            <a:ext cx="11888787" cy="4118050"/>
          </a:xfrm>
        </p:spPr>
        <p:txBody>
          <a:bodyPr/>
          <a:lstStyle/>
          <a:p>
            <a:pPr marL="0" indent="0">
              <a:buNone/>
            </a:pPr>
            <a:r>
              <a:rPr lang="en-US" dirty="0"/>
              <a:t>Requirements that make it “advanced”</a:t>
            </a:r>
          </a:p>
          <a:p>
            <a:r>
              <a:rPr lang="en-US" dirty="0"/>
              <a:t>Report authors must develop on non-production data</a:t>
            </a:r>
          </a:p>
          <a:p>
            <a:r>
              <a:rPr lang="en-US" dirty="0"/>
              <a:t>Must have a QA environment to test final user experience before pushing to all users</a:t>
            </a:r>
          </a:p>
          <a:p>
            <a:pPr marL="0" indent="0">
              <a:buNone/>
            </a:pPr>
            <a:endParaRPr lang="en-US" dirty="0"/>
          </a:p>
          <a:p>
            <a:pPr marL="0" indent="0">
              <a:buNone/>
            </a:pPr>
            <a:r>
              <a:rPr lang="en-US" dirty="0"/>
              <a:t>Keep in mind, basic staging of changes requires no APIs (using app workspaces and, in the future, selective publish)</a:t>
            </a:r>
          </a:p>
        </p:txBody>
      </p:sp>
    </p:spTree>
    <p:extLst>
      <p:ext uri="{BB962C8B-B14F-4D97-AF65-F5344CB8AC3E}">
        <p14:creationId xmlns:p14="http://schemas.microsoft.com/office/powerpoint/2010/main" val="3667287983"/>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C8C2DB-648A-4103-A358-91931E892BD1}"/>
              </a:ext>
            </a:extLst>
          </p:cNvPr>
          <p:cNvSpPr>
            <a:spLocks noGrp="1"/>
          </p:cNvSpPr>
          <p:nvPr>
            <p:ph type="title"/>
          </p:nvPr>
        </p:nvSpPr>
        <p:spPr>
          <a:xfrm>
            <a:off x="274639" y="295274"/>
            <a:ext cx="11889564" cy="917575"/>
          </a:xfrm>
        </p:spPr>
        <p:txBody>
          <a:bodyPr/>
          <a:lstStyle/>
          <a:p>
            <a:r>
              <a:rPr lang="en-US" dirty="0"/>
              <a:t>Advanced ALM Approach</a:t>
            </a:r>
          </a:p>
        </p:txBody>
      </p:sp>
      <p:sp>
        <p:nvSpPr>
          <p:cNvPr id="5" name="Rectangle 4">
            <a:extLst>
              <a:ext uri="{FF2B5EF4-FFF2-40B4-BE49-F238E27FC236}">
                <a16:creationId xmlns:a16="http://schemas.microsoft.com/office/drawing/2014/main" id="{2C4E7FF8-1033-445F-BE41-96CD3340B0B2}"/>
              </a:ext>
            </a:extLst>
          </p:cNvPr>
          <p:cNvSpPr/>
          <p:nvPr/>
        </p:nvSpPr>
        <p:spPr bwMode="auto">
          <a:xfrm>
            <a:off x="4160837" y="1439862"/>
            <a:ext cx="7772400" cy="28956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Power BI Service</a:t>
            </a:r>
          </a:p>
        </p:txBody>
      </p:sp>
      <p:sp>
        <p:nvSpPr>
          <p:cNvPr id="6" name="Rectangle: Rounded Corners 5">
            <a:extLst>
              <a:ext uri="{FF2B5EF4-FFF2-40B4-BE49-F238E27FC236}">
                <a16:creationId xmlns:a16="http://schemas.microsoft.com/office/drawing/2014/main" id="{0AFD6333-859A-49FA-A0CB-219F885A7C9C}"/>
              </a:ext>
            </a:extLst>
          </p:cNvPr>
          <p:cNvSpPr/>
          <p:nvPr/>
        </p:nvSpPr>
        <p:spPr bwMode="auto">
          <a:xfrm>
            <a:off x="4465637" y="2125662"/>
            <a:ext cx="2590800" cy="2057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Dev App Workspace</a:t>
            </a:r>
          </a:p>
        </p:txBody>
      </p:sp>
      <p:sp>
        <p:nvSpPr>
          <p:cNvPr id="7" name="Rectangle: Rounded Corners 6">
            <a:extLst>
              <a:ext uri="{FF2B5EF4-FFF2-40B4-BE49-F238E27FC236}">
                <a16:creationId xmlns:a16="http://schemas.microsoft.com/office/drawing/2014/main" id="{25430D97-B456-4825-A017-D75BE0AEC583}"/>
              </a:ext>
            </a:extLst>
          </p:cNvPr>
          <p:cNvSpPr/>
          <p:nvPr/>
        </p:nvSpPr>
        <p:spPr bwMode="auto">
          <a:xfrm>
            <a:off x="8199437" y="2125662"/>
            <a:ext cx="2590800" cy="2057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Prod App Workspace</a:t>
            </a:r>
          </a:p>
        </p:txBody>
      </p:sp>
      <p:sp>
        <p:nvSpPr>
          <p:cNvPr id="8" name="Rectangle 7">
            <a:extLst>
              <a:ext uri="{FF2B5EF4-FFF2-40B4-BE49-F238E27FC236}">
                <a16:creationId xmlns:a16="http://schemas.microsoft.com/office/drawing/2014/main" id="{87154860-EA70-4C2F-B1A0-0BA339B32D82}"/>
              </a:ext>
            </a:extLst>
          </p:cNvPr>
          <p:cNvSpPr/>
          <p:nvPr/>
        </p:nvSpPr>
        <p:spPr bwMode="auto">
          <a:xfrm>
            <a:off x="7056437" y="2411412"/>
            <a:ext cx="609600" cy="14859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vert270"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UAT App</a:t>
            </a:r>
          </a:p>
        </p:txBody>
      </p:sp>
      <p:sp>
        <p:nvSpPr>
          <p:cNvPr id="10" name="Rectangle 9">
            <a:extLst>
              <a:ext uri="{FF2B5EF4-FFF2-40B4-BE49-F238E27FC236}">
                <a16:creationId xmlns:a16="http://schemas.microsoft.com/office/drawing/2014/main" id="{D733CE44-4175-4435-AA70-7463C8748631}"/>
              </a:ext>
            </a:extLst>
          </p:cNvPr>
          <p:cNvSpPr/>
          <p:nvPr/>
        </p:nvSpPr>
        <p:spPr bwMode="auto">
          <a:xfrm>
            <a:off x="10790237" y="2411412"/>
            <a:ext cx="609600" cy="14859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vert270"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Prod App</a:t>
            </a:r>
          </a:p>
        </p:txBody>
      </p:sp>
      <p:sp>
        <p:nvSpPr>
          <p:cNvPr id="11" name="Rectangle 10">
            <a:extLst>
              <a:ext uri="{FF2B5EF4-FFF2-40B4-BE49-F238E27FC236}">
                <a16:creationId xmlns:a16="http://schemas.microsoft.com/office/drawing/2014/main" id="{94CCDDB7-4B7F-46DF-8324-E710319AA227}"/>
              </a:ext>
            </a:extLst>
          </p:cNvPr>
          <p:cNvSpPr/>
          <p:nvPr/>
        </p:nvSpPr>
        <p:spPr bwMode="auto">
          <a:xfrm>
            <a:off x="6813549" y="4644230"/>
            <a:ext cx="2057400" cy="17526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Power BI Desktop</a:t>
            </a:r>
          </a:p>
        </p:txBody>
      </p:sp>
      <p:pic>
        <p:nvPicPr>
          <p:cNvPr id="1028" name="Picture 4" descr="Image result for bar chart icon transparent">
            <a:extLst>
              <a:ext uri="{FF2B5EF4-FFF2-40B4-BE49-F238E27FC236}">
                <a16:creationId xmlns:a16="http://schemas.microsoft.com/office/drawing/2014/main" id="{A601D6A5-0A28-4F17-B845-65D147A60C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6436" y="5507038"/>
            <a:ext cx="609601" cy="6096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bar chart icon transparent">
            <a:extLst>
              <a:ext uri="{FF2B5EF4-FFF2-40B4-BE49-F238E27FC236}">
                <a16:creationId xmlns:a16="http://schemas.microsoft.com/office/drawing/2014/main" id="{E3AA5DFB-9701-4FEF-B8CB-AEC9A8A289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0037" y="3273420"/>
            <a:ext cx="609601" cy="6096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atabase icon transparent">
            <a:extLst>
              <a:ext uri="{FF2B5EF4-FFF2-40B4-BE49-F238E27FC236}">
                <a16:creationId xmlns:a16="http://schemas.microsoft.com/office/drawing/2014/main" id="{4A142990-BAD3-4A7E-A949-65D3238E4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0423" y="3314695"/>
            <a:ext cx="533401" cy="5334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dashboard icon transparent">
            <a:extLst>
              <a:ext uri="{FF2B5EF4-FFF2-40B4-BE49-F238E27FC236}">
                <a16:creationId xmlns:a16="http://schemas.microsoft.com/office/drawing/2014/main" id="{C841DD3D-97D2-4306-9254-5629D4AF85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26" y="3273420"/>
            <a:ext cx="685799" cy="6857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bar chart icon transparent">
            <a:extLst>
              <a:ext uri="{FF2B5EF4-FFF2-40B4-BE49-F238E27FC236}">
                <a16:creationId xmlns:a16="http://schemas.microsoft.com/office/drawing/2014/main" id="{36A9F080-7876-44D8-B78E-C0FC7E772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9" y="3287711"/>
            <a:ext cx="609601" cy="6096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Image result for database icon transparent">
            <a:extLst>
              <a:ext uri="{FF2B5EF4-FFF2-40B4-BE49-F238E27FC236}">
                <a16:creationId xmlns:a16="http://schemas.microsoft.com/office/drawing/2014/main" id="{F5D7DB27-F2BE-4637-BD0A-FC5C240A5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4385" y="3328986"/>
            <a:ext cx="533401" cy="5334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Image result for dashboard icon transparent">
            <a:extLst>
              <a:ext uri="{FF2B5EF4-FFF2-40B4-BE49-F238E27FC236}">
                <a16:creationId xmlns:a16="http://schemas.microsoft.com/office/drawing/2014/main" id="{FD43D46C-C8B8-436B-B855-4131004538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7588" y="3287711"/>
            <a:ext cx="685799" cy="68579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8488F37-F7A2-4737-9C59-FAC46EDEFCB9}"/>
              </a:ext>
            </a:extLst>
          </p:cNvPr>
          <p:cNvSpPr txBox="1"/>
          <p:nvPr/>
        </p:nvSpPr>
        <p:spPr>
          <a:xfrm>
            <a:off x="7011825" y="5941050"/>
            <a:ext cx="689932" cy="5170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dev</a:t>
            </a:r>
          </a:p>
        </p:txBody>
      </p:sp>
      <p:pic>
        <p:nvPicPr>
          <p:cNvPr id="21" name="Picture 4" descr="Image result for bar chart icon transparent">
            <a:extLst>
              <a:ext uri="{FF2B5EF4-FFF2-40B4-BE49-F238E27FC236}">
                <a16:creationId xmlns:a16="http://schemas.microsoft.com/office/drawing/2014/main" id="{A8A1F899-A076-4B92-947F-F63BEAB86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9247" y="5507038"/>
            <a:ext cx="609601" cy="60960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29BDFE5-476C-4CE5-886F-EA8C9433DEAA}"/>
              </a:ext>
            </a:extLst>
          </p:cNvPr>
          <p:cNvSpPr txBox="1"/>
          <p:nvPr/>
        </p:nvSpPr>
        <p:spPr>
          <a:xfrm>
            <a:off x="7871723" y="5941050"/>
            <a:ext cx="788229" cy="5170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prod</a:t>
            </a:r>
          </a:p>
        </p:txBody>
      </p:sp>
      <p:sp>
        <p:nvSpPr>
          <p:cNvPr id="13" name="Flowchart: Magnetic Disk 12">
            <a:extLst>
              <a:ext uri="{FF2B5EF4-FFF2-40B4-BE49-F238E27FC236}">
                <a16:creationId xmlns:a16="http://schemas.microsoft.com/office/drawing/2014/main" id="{DF09D3C1-3D90-41FD-BD1A-EBEF3D62B3CE}"/>
              </a:ext>
            </a:extLst>
          </p:cNvPr>
          <p:cNvSpPr/>
          <p:nvPr/>
        </p:nvSpPr>
        <p:spPr bwMode="auto">
          <a:xfrm>
            <a:off x="4510881" y="5270330"/>
            <a:ext cx="1385886" cy="1132053"/>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Segoe UI" pitchFamily="34" charset="0"/>
              </a:rPr>
              <a:t>dev</a:t>
            </a:r>
          </a:p>
        </p:txBody>
      </p:sp>
      <p:sp>
        <p:nvSpPr>
          <p:cNvPr id="24" name="Flowchart: Magnetic Disk 23">
            <a:extLst>
              <a:ext uri="{FF2B5EF4-FFF2-40B4-BE49-F238E27FC236}">
                <a16:creationId xmlns:a16="http://schemas.microsoft.com/office/drawing/2014/main" id="{9E82BB73-97B1-4331-B732-360C35646543}"/>
              </a:ext>
            </a:extLst>
          </p:cNvPr>
          <p:cNvSpPr/>
          <p:nvPr/>
        </p:nvSpPr>
        <p:spPr bwMode="auto">
          <a:xfrm>
            <a:off x="9694860" y="5264777"/>
            <a:ext cx="1385886" cy="1132053"/>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Segoe UI" pitchFamily="34" charset="0"/>
              </a:rPr>
              <a:t>prod</a:t>
            </a:r>
          </a:p>
        </p:txBody>
      </p:sp>
      <p:cxnSp>
        <p:nvCxnSpPr>
          <p:cNvPr id="16" name="Straight Arrow Connector 15">
            <a:extLst>
              <a:ext uri="{FF2B5EF4-FFF2-40B4-BE49-F238E27FC236}">
                <a16:creationId xmlns:a16="http://schemas.microsoft.com/office/drawing/2014/main" id="{7CD57B70-1868-465C-8C17-DFFE23421582}"/>
              </a:ext>
            </a:extLst>
          </p:cNvPr>
          <p:cNvCxnSpPr/>
          <p:nvPr/>
        </p:nvCxnSpPr>
        <p:spPr>
          <a:xfrm flipH="1">
            <a:off x="5989638" y="5866606"/>
            <a:ext cx="914399" cy="0"/>
          </a:xfrm>
          <a:prstGeom prst="straightConnector1">
            <a:avLst/>
          </a:prstGeom>
          <a:ln w="2857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AAF584B6-DD9B-4F1F-BD5E-00FC8728DA25}"/>
              </a:ext>
            </a:extLst>
          </p:cNvPr>
          <p:cNvCxnSpPr/>
          <p:nvPr/>
        </p:nvCxnSpPr>
        <p:spPr>
          <a:xfrm flipH="1">
            <a:off x="8686799" y="5859462"/>
            <a:ext cx="914399" cy="0"/>
          </a:xfrm>
          <a:prstGeom prst="straightConnector1">
            <a:avLst/>
          </a:prstGeom>
          <a:ln w="28575" cap="flat" cmpd="sng" algn="ctr">
            <a:solidFill>
              <a:srgbClr val="7030A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C4E827EF-035F-4531-97F8-CB7D1D26461D}"/>
              </a:ext>
            </a:extLst>
          </p:cNvPr>
          <p:cNvCxnSpPr>
            <a:cxnSpLocks/>
          </p:cNvCxnSpPr>
          <p:nvPr/>
        </p:nvCxnSpPr>
        <p:spPr>
          <a:xfrm flipH="1" flipV="1">
            <a:off x="5691664" y="4063995"/>
            <a:ext cx="1326988" cy="1443043"/>
          </a:xfrm>
          <a:prstGeom prst="straightConnector1">
            <a:avLst/>
          </a:prstGeom>
          <a:ln w="57150" cap="flat" cmpd="sng" algn="ctr">
            <a:solidFill>
              <a:srgbClr val="D83B0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8AAE6413-E139-4A59-B5C3-A23B203B68DA}"/>
              </a:ext>
            </a:extLst>
          </p:cNvPr>
          <p:cNvCxnSpPr>
            <a:cxnSpLocks/>
          </p:cNvCxnSpPr>
          <p:nvPr/>
        </p:nvCxnSpPr>
        <p:spPr>
          <a:xfrm flipV="1">
            <a:off x="8654174" y="3892349"/>
            <a:ext cx="794625" cy="1642865"/>
          </a:xfrm>
          <a:prstGeom prst="straightConnector1">
            <a:avLst/>
          </a:prstGeom>
          <a:ln w="57150" cap="flat" cmpd="sng" algn="ctr">
            <a:solidFill>
              <a:srgbClr val="D83B0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TextBox 27">
            <a:extLst>
              <a:ext uri="{FF2B5EF4-FFF2-40B4-BE49-F238E27FC236}">
                <a16:creationId xmlns:a16="http://schemas.microsoft.com/office/drawing/2014/main" id="{17F264CE-C6AC-494E-9CA2-2A8E667A26B6}"/>
              </a:ext>
            </a:extLst>
          </p:cNvPr>
          <p:cNvSpPr txBox="1"/>
          <p:nvPr/>
        </p:nvSpPr>
        <p:spPr>
          <a:xfrm>
            <a:off x="319828" y="1586661"/>
            <a:ext cx="3467100" cy="4281172"/>
          </a:xfrm>
          <a:prstGeom prst="rect">
            <a:avLst/>
          </a:prstGeom>
          <a:noFill/>
        </p:spPr>
        <p:txBody>
          <a:bodyPr wrap="square" lIns="182880" tIns="146304" rIns="182880" bIns="146304" rtlCol="0">
            <a:spAutoFit/>
          </a:bodyPr>
          <a:lstStyle/>
          <a:p>
            <a:pPr marL="457200" marR="0" lvl="0" indent="-457200" algn="l" defTabSz="932742"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Create report in Desktop using dev database.</a:t>
            </a:r>
          </a:p>
          <a:p>
            <a:pPr marL="457200" marR="0" lvl="0" indent="-457200" algn="l" defTabSz="932742"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Publish report to Dev App Workspace in service.</a:t>
            </a:r>
          </a:p>
          <a:p>
            <a:pPr marL="457200" marR="0" lvl="0" indent="-457200" algn="l" defTabSz="932742"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Build dashboards.</a:t>
            </a:r>
          </a:p>
          <a:p>
            <a:pPr marL="457200" marR="0" lvl="0" indent="-457200" algn="l" defTabSz="932742"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In Desktop, modify the connection string to create the prod report.</a:t>
            </a:r>
          </a:p>
          <a:p>
            <a:pPr marL="457200" marR="0" lvl="0" indent="-457200" algn="l" defTabSz="932742"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Publish to Prod App Workspace in service.</a:t>
            </a:r>
          </a:p>
          <a:p>
            <a:pPr marL="457200" marR="0" lvl="0" indent="-457200" algn="l" defTabSz="932742"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Build dashboards.</a:t>
            </a:r>
          </a:p>
        </p:txBody>
      </p:sp>
      <p:sp>
        <p:nvSpPr>
          <p:cNvPr id="29" name="Oval 28">
            <a:extLst>
              <a:ext uri="{FF2B5EF4-FFF2-40B4-BE49-F238E27FC236}">
                <a16:creationId xmlns:a16="http://schemas.microsoft.com/office/drawing/2014/main" id="{61957E84-A831-47CE-98C4-E582C23B1260}"/>
              </a:ext>
            </a:extLst>
          </p:cNvPr>
          <p:cNvSpPr/>
          <p:nvPr/>
        </p:nvSpPr>
        <p:spPr bwMode="auto">
          <a:xfrm>
            <a:off x="6271366" y="5970982"/>
            <a:ext cx="457200" cy="4572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1</a:t>
            </a:r>
          </a:p>
        </p:txBody>
      </p:sp>
      <p:sp>
        <p:nvSpPr>
          <p:cNvPr id="35" name="Oval 34">
            <a:extLst>
              <a:ext uri="{FF2B5EF4-FFF2-40B4-BE49-F238E27FC236}">
                <a16:creationId xmlns:a16="http://schemas.microsoft.com/office/drawing/2014/main" id="{82D4349B-C2F3-401C-98DF-905AB060C03A}"/>
              </a:ext>
            </a:extLst>
          </p:cNvPr>
          <p:cNvSpPr/>
          <p:nvPr/>
        </p:nvSpPr>
        <p:spPr bwMode="auto">
          <a:xfrm>
            <a:off x="5786081" y="4633346"/>
            <a:ext cx="457200" cy="4572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2</a:t>
            </a:r>
          </a:p>
        </p:txBody>
      </p:sp>
      <p:sp>
        <p:nvSpPr>
          <p:cNvPr id="36" name="Oval 35">
            <a:extLst>
              <a:ext uri="{FF2B5EF4-FFF2-40B4-BE49-F238E27FC236}">
                <a16:creationId xmlns:a16="http://schemas.microsoft.com/office/drawing/2014/main" id="{72C41684-ABB0-4E61-A112-808D4B7D5514}"/>
              </a:ext>
            </a:extLst>
          </p:cNvPr>
          <p:cNvSpPr/>
          <p:nvPr/>
        </p:nvSpPr>
        <p:spPr bwMode="auto">
          <a:xfrm>
            <a:off x="6513217" y="2983535"/>
            <a:ext cx="457200" cy="4572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3</a:t>
            </a:r>
          </a:p>
        </p:txBody>
      </p:sp>
      <p:sp>
        <p:nvSpPr>
          <p:cNvPr id="37" name="Oval 36">
            <a:extLst>
              <a:ext uri="{FF2B5EF4-FFF2-40B4-BE49-F238E27FC236}">
                <a16:creationId xmlns:a16="http://schemas.microsoft.com/office/drawing/2014/main" id="{3BB2C0A3-0769-420D-977B-43F172B92863}"/>
              </a:ext>
            </a:extLst>
          </p:cNvPr>
          <p:cNvSpPr/>
          <p:nvPr/>
        </p:nvSpPr>
        <p:spPr bwMode="auto">
          <a:xfrm>
            <a:off x="8671239" y="5979713"/>
            <a:ext cx="457200" cy="4572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4</a:t>
            </a:r>
          </a:p>
        </p:txBody>
      </p:sp>
      <p:sp>
        <p:nvSpPr>
          <p:cNvPr id="38" name="Oval 37">
            <a:extLst>
              <a:ext uri="{FF2B5EF4-FFF2-40B4-BE49-F238E27FC236}">
                <a16:creationId xmlns:a16="http://schemas.microsoft.com/office/drawing/2014/main" id="{5D57E0BF-C11D-4559-A620-A102C169A272}"/>
              </a:ext>
            </a:extLst>
          </p:cNvPr>
          <p:cNvSpPr/>
          <p:nvPr/>
        </p:nvSpPr>
        <p:spPr bwMode="auto">
          <a:xfrm>
            <a:off x="9056318" y="4792662"/>
            <a:ext cx="457200" cy="4572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5</a:t>
            </a:r>
          </a:p>
        </p:txBody>
      </p:sp>
      <p:sp>
        <p:nvSpPr>
          <p:cNvPr id="39" name="Oval 38">
            <a:extLst>
              <a:ext uri="{FF2B5EF4-FFF2-40B4-BE49-F238E27FC236}">
                <a16:creationId xmlns:a16="http://schemas.microsoft.com/office/drawing/2014/main" id="{D1845057-4A47-4489-B9D3-470427E92C9E}"/>
              </a:ext>
            </a:extLst>
          </p:cNvPr>
          <p:cNvSpPr/>
          <p:nvPr/>
        </p:nvSpPr>
        <p:spPr bwMode="auto">
          <a:xfrm>
            <a:off x="10298223" y="2963862"/>
            <a:ext cx="457200" cy="4572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6</a:t>
            </a:r>
          </a:p>
        </p:txBody>
      </p:sp>
      <p:sp>
        <p:nvSpPr>
          <p:cNvPr id="31" name="TextBox 30">
            <a:extLst>
              <a:ext uri="{FF2B5EF4-FFF2-40B4-BE49-F238E27FC236}">
                <a16:creationId xmlns:a16="http://schemas.microsoft.com/office/drawing/2014/main" id="{BC86E05B-B468-47DF-9686-521231B26ABF}"/>
              </a:ext>
            </a:extLst>
          </p:cNvPr>
          <p:cNvSpPr txBox="1"/>
          <p:nvPr/>
        </p:nvSpPr>
        <p:spPr>
          <a:xfrm>
            <a:off x="274639" y="1125930"/>
            <a:ext cx="1919436"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Initial Setup</a:t>
            </a:r>
          </a:p>
        </p:txBody>
      </p:sp>
      <p:cxnSp>
        <p:nvCxnSpPr>
          <p:cNvPr id="41" name="Straight Arrow Connector 40">
            <a:extLst>
              <a:ext uri="{FF2B5EF4-FFF2-40B4-BE49-F238E27FC236}">
                <a16:creationId xmlns:a16="http://schemas.microsoft.com/office/drawing/2014/main" id="{ECDABE4A-54B2-4D61-A404-BE9C7E9FD501}"/>
              </a:ext>
            </a:extLst>
          </p:cNvPr>
          <p:cNvCxnSpPr>
            <a:cxnSpLocks/>
          </p:cNvCxnSpPr>
          <p:nvPr/>
        </p:nvCxnSpPr>
        <p:spPr>
          <a:xfrm flipH="1">
            <a:off x="4968081" y="3973510"/>
            <a:ext cx="1" cy="1200152"/>
          </a:xfrm>
          <a:prstGeom prst="straightConnector1">
            <a:avLst/>
          </a:prstGeom>
          <a:ln w="2857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C5F5AA53-CB7D-4700-A089-F7FF7ECA7018}"/>
              </a:ext>
            </a:extLst>
          </p:cNvPr>
          <p:cNvCxnSpPr>
            <a:cxnSpLocks/>
          </p:cNvCxnSpPr>
          <p:nvPr/>
        </p:nvCxnSpPr>
        <p:spPr>
          <a:xfrm>
            <a:off x="8696643" y="3959219"/>
            <a:ext cx="1322424" cy="1281600"/>
          </a:xfrm>
          <a:prstGeom prst="straightConnector1">
            <a:avLst/>
          </a:prstGeom>
          <a:ln w="2857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0641743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P spid="28" grpId="0" uiExpand="1" build="p"/>
      <p:bldP spid="29" grpId="0" animBg="1"/>
      <p:bldP spid="35" grpId="0" animBg="1"/>
      <p:bldP spid="36" grpId="0" animBg="1"/>
      <p:bldP spid="37" grpId="0" animBg="1"/>
      <p:bldP spid="38" grpId="0" animBg="1"/>
      <p:bldP spid="3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C8C2DB-648A-4103-A358-91931E892BD1}"/>
              </a:ext>
            </a:extLst>
          </p:cNvPr>
          <p:cNvSpPr>
            <a:spLocks noGrp="1"/>
          </p:cNvSpPr>
          <p:nvPr>
            <p:ph type="title"/>
          </p:nvPr>
        </p:nvSpPr>
        <p:spPr>
          <a:xfrm>
            <a:off x="274639" y="295274"/>
            <a:ext cx="11889564" cy="917575"/>
          </a:xfrm>
        </p:spPr>
        <p:txBody>
          <a:bodyPr/>
          <a:lstStyle/>
          <a:p>
            <a:r>
              <a:rPr lang="en-US" dirty="0"/>
              <a:t>Advanced ALM Approach</a:t>
            </a:r>
          </a:p>
        </p:txBody>
      </p:sp>
      <p:sp>
        <p:nvSpPr>
          <p:cNvPr id="5" name="Rectangle 4">
            <a:extLst>
              <a:ext uri="{FF2B5EF4-FFF2-40B4-BE49-F238E27FC236}">
                <a16:creationId xmlns:a16="http://schemas.microsoft.com/office/drawing/2014/main" id="{2C4E7FF8-1033-445F-BE41-96CD3340B0B2}"/>
              </a:ext>
            </a:extLst>
          </p:cNvPr>
          <p:cNvSpPr/>
          <p:nvPr/>
        </p:nvSpPr>
        <p:spPr bwMode="auto">
          <a:xfrm>
            <a:off x="4160837" y="1439862"/>
            <a:ext cx="7772400" cy="28956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Power BI Service</a:t>
            </a:r>
          </a:p>
        </p:txBody>
      </p:sp>
      <p:sp>
        <p:nvSpPr>
          <p:cNvPr id="6" name="Rectangle: Rounded Corners 5">
            <a:extLst>
              <a:ext uri="{FF2B5EF4-FFF2-40B4-BE49-F238E27FC236}">
                <a16:creationId xmlns:a16="http://schemas.microsoft.com/office/drawing/2014/main" id="{0AFD6333-859A-49FA-A0CB-219F885A7C9C}"/>
              </a:ext>
            </a:extLst>
          </p:cNvPr>
          <p:cNvSpPr/>
          <p:nvPr/>
        </p:nvSpPr>
        <p:spPr bwMode="auto">
          <a:xfrm>
            <a:off x="4465637" y="2125662"/>
            <a:ext cx="2590800" cy="2057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Dev App Workspace</a:t>
            </a:r>
          </a:p>
        </p:txBody>
      </p:sp>
      <p:sp>
        <p:nvSpPr>
          <p:cNvPr id="7" name="Rectangle: Rounded Corners 6">
            <a:extLst>
              <a:ext uri="{FF2B5EF4-FFF2-40B4-BE49-F238E27FC236}">
                <a16:creationId xmlns:a16="http://schemas.microsoft.com/office/drawing/2014/main" id="{25430D97-B456-4825-A017-D75BE0AEC583}"/>
              </a:ext>
            </a:extLst>
          </p:cNvPr>
          <p:cNvSpPr/>
          <p:nvPr/>
        </p:nvSpPr>
        <p:spPr bwMode="auto">
          <a:xfrm>
            <a:off x="8199437" y="2125662"/>
            <a:ext cx="2590800" cy="2057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Prod App Workspace</a:t>
            </a:r>
          </a:p>
        </p:txBody>
      </p:sp>
      <p:sp>
        <p:nvSpPr>
          <p:cNvPr id="8" name="Rectangle 7">
            <a:extLst>
              <a:ext uri="{FF2B5EF4-FFF2-40B4-BE49-F238E27FC236}">
                <a16:creationId xmlns:a16="http://schemas.microsoft.com/office/drawing/2014/main" id="{87154860-EA70-4C2F-B1A0-0BA339B32D82}"/>
              </a:ext>
            </a:extLst>
          </p:cNvPr>
          <p:cNvSpPr/>
          <p:nvPr/>
        </p:nvSpPr>
        <p:spPr bwMode="auto">
          <a:xfrm>
            <a:off x="7056437" y="2411412"/>
            <a:ext cx="609600" cy="14859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vert270"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UAT App</a:t>
            </a:r>
          </a:p>
        </p:txBody>
      </p:sp>
      <p:sp>
        <p:nvSpPr>
          <p:cNvPr id="10" name="Rectangle 9">
            <a:extLst>
              <a:ext uri="{FF2B5EF4-FFF2-40B4-BE49-F238E27FC236}">
                <a16:creationId xmlns:a16="http://schemas.microsoft.com/office/drawing/2014/main" id="{D733CE44-4175-4435-AA70-7463C8748631}"/>
              </a:ext>
            </a:extLst>
          </p:cNvPr>
          <p:cNvSpPr/>
          <p:nvPr/>
        </p:nvSpPr>
        <p:spPr bwMode="auto">
          <a:xfrm>
            <a:off x="10790237" y="2411412"/>
            <a:ext cx="609600" cy="14859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vert270"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Prod App</a:t>
            </a:r>
          </a:p>
        </p:txBody>
      </p:sp>
      <p:sp>
        <p:nvSpPr>
          <p:cNvPr id="11" name="Rectangle 10">
            <a:extLst>
              <a:ext uri="{FF2B5EF4-FFF2-40B4-BE49-F238E27FC236}">
                <a16:creationId xmlns:a16="http://schemas.microsoft.com/office/drawing/2014/main" id="{94CCDDB7-4B7F-46DF-8324-E710319AA227}"/>
              </a:ext>
            </a:extLst>
          </p:cNvPr>
          <p:cNvSpPr/>
          <p:nvPr/>
        </p:nvSpPr>
        <p:spPr bwMode="auto">
          <a:xfrm>
            <a:off x="6813549" y="4644230"/>
            <a:ext cx="2057400" cy="17526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Power BI Desktop</a:t>
            </a:r>
          </a:p>
        </p:txBody>
      </p:sp>
      <p:pic>
        <p:nvPicPr>
          <p:cNvPr id="1028" name="Picture 4" descr="Image result for bar chart icon transparent">
            <a:extLst>
              <a:ext uri="{FF2B5EF4-FFF2-40B4-BE49-F238E27FC236}">
                <a16:creationId xmlns:a16="http://schemas.microsoft.com/office/drawing/2014/main" id="{A601D6A5-0A28-4F17-B845-65D147A60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6436" y="5507038"/>
            <a:ext cx="609601" cy="6096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bar chart icon transparent">
            <a:extLst>
              <a:ext uri="{FF2B5EF4-FFF2-40B4-BE49-F238E27FC236}">
                <a16:creationId xmlns:a16="http://schemas.microsoft.com/office/drawing/2014/main" id="{E3AA5DFB-9701-4FEF-B8CB-AEC9A8A28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037" y="3273420"/>
            <a:ext cx="609601" cy="6096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atabase icon transparent">
            <a:extLst>
              <a:ext uri="{FF2B5EF4-FFF2-40B4-BE49-F238E27FC236}">
                <a16:creationId xmlns:a16="http://schemas.microsoft.com/office/drawing/2014/main" id="{4A142990-BAD3-4A7E-A949-65D3238E40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0423" y="3314695"/>
            <a:ext cx="533401" cy="5334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dashboard icon transparent">
            <a:extLst>
              <a:ext uri="{FF2B5EF4-FFF2-40B4-BE49-F238E27FC236}">
                <a16:creationId xmlns:a16="http://schemas.microsoft.com/office/drawing/2014/main" id="{C841DD3D-97D2-4306-9254-5629D4AF85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626" y="3273420"/>
            <a:ext cx="685799" cy="6857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bar chart icon transparent">
            <a:extLst>
              <a:ext uri="{FF2B5EF4-FFF2-40B4-BE49-F238E27FC236}">
                <a16:creationId xmlns:a16="http://schemas.microsoft.com/office/drawing/2014/main" id="{36A9F080-7876-44D8-B78E-C0FC7E772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9" y="3287711"/>
            <a:ext cx="609601" cy="6096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Image result for database icon transparent">
            <a:extLst>
              <a:ext uri="{FF2B5EF4-FFF2-40B4-BE49-F238E27FC236}">
                <a16:creationId xmlns:a16="http://schemas.microsoft.com/office/drawing/2014/main" id="{F5D7DB27-F2BE-4637-BD0A-FC5C240A5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4385" y="3328986"/>
            <a:ext cx="533401" cy="5334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Image result for dashboard icon transparent">
            <a:extLst>
              <a:ext uri="{FF2B5EF4-FFF2-40B4-BE49-F238E27FC236}">
                <a16:creationId xmlns:a16="http://schemas.microsoft.com/office/drawing/2014/main" id="{FD43D46C-C8B8-436B-B855-4131004538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7588" y="3287711"/>
            <a:ext cx="685799" cy="68579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8488F37-F7A2-4737-9C59-FAC46EDEFCB9}"/>
              </a:ext>
            </a:extLst>
          </p:cNvPr>
          <p:cNvSpPr txBox="1"/>
          <p:nvPr/>
        </p:nvSpPr>
        <p:spPr>
          <a:xfrm>
            <a:off x="7011825" y="5941050"/>
            <a:ext cx="689932" cy="5170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dev</a:t>
            </a:r>
          </a:p>
        </p:txBody>
      </p:sp>
      <p:sp>
        <p:nvSpPr>
          <p:cNvPr id="13" name="Flowchart: Magnetic Disk 12">
            <a:extLst>
              <a:ext uri="{FF2B5EF4-FFF2-40B4-BE49-F238E27FC236}">
                <a16:creationId xmlns:a16="http://schemas.microsoft.com/office/drawing/2014/main" id="{DF09D3C1-3D90-41FD-BD1A-EBEF3D62B3CE}"/>
              </a:ext>
            </a:extLst>
          </p:cNvPr>
          <p:cNvSpPr/>
          <p:nvPr/>
        </p:nvSpPr>
        <p:spPr bwMode="auto">
          <a:xfrm>
            <a:off x="4510881" y="5270330"/>
            <a:ext cx="1385886" cy="1132053"/>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Segoe UI" pitchFamily="34" charset="0"/>
              </a:rPr>
              <a:t>dev</a:t>
            </a:r>
          </a:p>
        </p:txBody>
      </p:sp>
      <p:sp>
        <p:nvSpPr>
          <p:cNvPr id="24" name="Flowchart: Magnetic Disk 23">
            <a:extLst>
              <a:ext uri="{FF2B5EF4-FFF2-40B4-BE49-F238E27FC236}">
                <a16:creationId xmlns:a16="http://schemas.microsoft.com/office/drawing/2014/main" id="{9E82BB73-97B1-4331-B732-360C35646543}"/>
              </a:ext>
            </a:extLst>
          </p:cNvPr>
          <p:cNvSpPr/>
          <p:nvPr/>
        </p:nvSpPr>
        <p:spPr bwMode="auto">
          <a:xfrm>
            <a:off x="9694860" y="5264777"/>
            <a:ext cx="1385886" cy="1132053"/>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Segoe UI" pitchFamily="34" charset="0"/>
              </a:rPr>
              <a:t>prod</a:t>
            </a:r>
          </a:p>
        </p:txBody>
      </p:sp>
      <p:cxnSp>
        <p:nvCxnSpPr>
          <p:cNvPr id="16" name="Straight Arrow Connector 15">
            <a:extLst>
              <a:ext uri="{FF2B5EF4-FFF2-40B4-BE49-F238E27FC236}">
                <a16:creationId xmlns:a16="http://schemas.microsoft.com/office/drawing/2014/main" id="{7CD57B70-1868-465C-8C17-DFFE23421582}"/>
              </a:ext>
            </a:extLst>
          </p:cNvPr>
          <p:cNvCxnSpPr/>
          <p:nvPr/>
        </p:nvCxnSpPr>
        <p:spPr>
          <a:xfrm flipH="1">
            <a:off x="5989638" y="5866606"/>
            <a:ext cx="914399" cy="0"/>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C4E827EF-035F-4531-97F8-CB7D1D26461D}"/>
              </a:ext>
            </a:extLst>
          </p:cNvPr>
          <p:cNvCxnSpPr>
            <a:cxnSpLocks/>
          </p:cNvCxnSpPr>
          <p:nvPr/>
        </p:nvCxnSpPr>
        <p:spPr>
          <a:xfrm flipH="1" flipV="1">
            <a:off x="5691664" y="4063995"/>
            <a:ext cx="1326988" cy="1443043"/>
          </a:xfrm>
          <a:prstGeom prst="straightConnector1">
            <a:avLst/>
          </a:prstGeom>
          <a:ln w="57150" cap="flat" cmpd="sng" algn="ctr">
            <a:solidFill>
              <a:srgbClr val="D83B0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8AAE6413-E139-4A59-B5C3-A23B203B68DA}"/>
              </a:ext>
            </a:extLst>
          </p:cNvPr>
          <p:cNvCxnSpPr>
            <a:cxnSpLocks/>
          </p:cNvCxnSpPr>
          <p:nvPr/>
        </p:nvCxnSpPr>
        <p:spPr>
          <a:xfrm>
            <a:off x="6014681" y="3270854"/>
            <a:ext cx="3023393" cy="20511"/>
          </a:xfrm>
          <a:prstGeom prst="straightConnector1">
            <a:avLst/>
          </a:prstGeom>
          <a:ln w="57150" cap="flat" cmpd="sng" algn="ctr">
            <a:solidFill>
              <a:srgbClr val="D83B0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TextBox 27">
            <a:extLst>
              <a:ext uri="{FF2B5EF4-FFF2-40B4-BE49-F238E27FC236}">
                <a16:creationId xmlns:a16="http://schemas.microsoft.com/office/drawing/2014/main" id="{17F264CE-C6AC-494E-9CA2-2A8E667A26B6}"/>
              </a:ext>
            </a:extLst>
          </p:cNvPr>
          <p:cNvSpPr txBox="1"/>
          <p:nvPr/>
        </p:nvSpPr>
        <p:spPr>
          <a:xfrm>
            <a:off x="317499" y="1592262"/>
            <a:ext cx="3467100" cy="5743111"/>
          </a:xfrm>
          <a:prstGeom prst="rect">
            <a:avLst/>
          </a:prstGeom>
          <a:noFill/>
        </p:spPr>
        <p:txBody>
          <a:bodyPr wrap="square" lIns="182880" tIns="146304" rIns="182880" bIns="146304" rtlCol="0">
            <a:spAutoFit/>
          </a:bodyPr>
          <a:lstStyle/>
          <a:p>
            <a:pPr marL="457200" marR="0" lvl="0" indent="-457200" algn="l" defTabSz="932742"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Make changes in dev reports and test them locally in Desktop.</a:t>
            </a:r>
          </a:p>
          <a:p>
            <a:pPr marL="457200" marR="0" lvl="0" indent="-457200" algn="l" defTabSz="932742"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Run </a:t>
            </a:r>
            <a:r>
              <a:rPr kumimoji="0" lang="en-US" sz="20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Publish to Dev</a:t>
            </a: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 script to republish reports to Dev workspace.</a:t>
            </a:r>
          </a:p>
          <a:p>
            <a:pPr marL="457200" marR="0" lvl="0" indent="-457200" algn="l" defTabSz="932742"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Test changes in service and, optionally, publish UAT app to testers.</a:t>
            </a:r>
          </a:p>
          <a:p>
            <a:pPr marL="457200" marR="0" lvl="0" indent="-457200" algn="l" defTabSz="932742"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Run </a:t>
            </a:r>
            <a:r>
              <a:rPr kumimoji="0" lang="en-US" sz="20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Promote to Prod </a:t>
            </a: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script to copy and rebind content to Prod workspace.</a:t>
            </a:r>
          </a:p>
          <a:p>
            <a:pPr marL="457200" marR="0" lvl="0" indent="-457200" algn="l" defTabSz="932742"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Test changes in service.</a:t>
            </a:r>
          </a:p>
          <a:p>
            <a:pPr marL="457200" marR="0" lvl="0" indent="-457200" algn="l" defTabSz="932742"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Publish prod app to users.</a:t>
            </a:r>
          </a:p>
          <a:p>
            <a:pPr marL="457200" marR="0" lvl="0" indent="-457200" algn="l" defTabSz="932742" rtl="0" eaLnBrk="1" fontAlgn="auto" latinLnBrk="0" hangingPunct="1">
              <a:lnSpc>
                <a:spcPct val="90000"/>
              </a:lnSpc>
              <a:spcBef>
                <a:spcPts val="0"/>
              </a:spcBef>
              <a:spcAft>
                <a:spcPts val="600"/>
              </a:spcAft>
              <a:buClrTx/>
              <a:buSzTx/>
              <a:buFontTx/>
              <a:buAutoNum type="arabicPeriod"/>
              <a:tabLst/>
              <a:defRPr/>
            </a:pPr>
            <a:endPar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29" name="Oval 28">
            <a:extLst>
              <a:ext uri="{FF2B5EF4-FFF2-40B4-BE49-F238E27FC236}">
                <a16:creationId xmlns:a16="http://schemas.microsoft.com/office/drawing/2014/main" id="{61957E84-A831-47CE-98C4-E582C23B1260}"/>
              </a:ext>
            </a:extLst>
          </p:cNvPr>
          <p:cNvSpPr/>
          <p:nvPr/>
        </p:nvSpPr>
        <p:spPr bwMode="auto">
          <a:xfrm>
            <a:off x="6271366" y="5970982"/>
            <a:ext cx="457200" cy="4572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1</a:t>
            </a:r>
          </a:p>
        </p:txBody>
      </p:sp>
      <p:sp>
        <p:nvSpPr>
          <p:cNvPr id="35" name="Oval 34">
            <a:extLst>
              <a:ext uri="{FF2B5EF4-FFF2-40B4-BE49-F238E27FC236}">
                <a16:creationId xmlns:a16="http://schemas.microsoft.com/office/drawing/2014/main" id="{82D4349B-C2F3-401C-98DF-905AB060C03A}"/>
              </a:ext>
            </a:extLst>
          </p:cNvPr>
          <p:cNvSpPr/>
          <p:nvPr/>
        </p:nvSpPr>
        <p:spPr bwMode="auto">
          <a:xfrm>
            <a:off x="5786081" y="4633346"/>
            <a:ext cx="457200" cy="4572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2</a:t>
            </a:r>
          </a:p>
        </p:txBody>
      </p:sp>
      <p:sp>
        <p:nvSpPr>
          <p:cNvPr id="36" name="Oval 35">
            <a:extLst>
              <a:ext uri="{FF2B5EF4-FFF2-40B4-BE49-F238E27FC236}">
                <a16:creationId xmlns:a16="http://schemas.microsoft.com/office/drawing/2014/main" id="{72C41684-ABB0-4E61-A112-808D4B7D5514}"/>
              </a:ext>
            </a:extLst>
          </p:cNvPr>
          <p:cNvSpPr/>
          <p:nvPr/>
        </p:nvSpPr>
        <p:spPr bwMode="auto">
          <a:xfrm>
            <a:off x="6519512" y="2175659"/>
            <a:ext cx="457200" cy="4572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3</a:t>
            </a:r>
          </a:p>
        </p:txBody>
      </p:sp>
      <p:sp>
        <p:nvSpPr>
          <p:cNvPr id="37" name="Oval 36">
            <a:extLst>
              <a:ext uri="{FF2B5EF4-FFF2-40B4-BE49-F238E27FC236}">
                <a16:creationId xmlns:a16="http://schemas.microsoft.com/office/drawing/2014/main" id="{3BB2C0A3-0769-420D-977B-43F172B92863}"/>
              </a:ext>
            </a:extLst>
          </p:cNvPr>
          <p:cNvSpPr/>
          <p:nvPr/>
        </p:nvSpPr>
        <p:spPr bwMode="auto">
          <a:xfrm>
            <a:off x="7724830" y="3314695"/>
            <a:ext cx="457200" cy="4572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4</a:t>
            </a:r>
          </a:p>
        </p:txBody>
      </p:sp>
      <p:sp>
        <p:nvSpPr>
          <p:cNvPr id="38" name="Oval 37">
            <a:extLst>
              <a:ext uri="{FF2B5EF4-FFF2-40B4-BE49-F238E27FC236}">
                <a16:creationId xmlns:a16="http://schemas.microsoft.com/office/drawing/2014/main" id="{5D57E0BF-C11D-4559-A620-A102C169A272}"/>
              </a:ext>
            </a:extLst>
          </p:cNvPr>
          <p:cNvSpPr/>
          <p:nvPr/>
        </p:nvSpPr>
        <p:spPr bwMode="auto">
          <a:xfrm>
            <a:off x="10256837" y="2212563"/>
            <a:ext cx="457200" cy="4572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5</a:t>
            </a:r>
          </a:p>
        </p:txBody>
      </p:sp>
      <p:sp>
        <p:nvSpPr>
          <p:cNvPr id="39" name="Oval 38">
            <a:extLst>
              <a:ext uri="{FF2B5EF4-FFF2-40B4-BE49-F238E27FC236}">
                <a16:creationId xmlns:a16="http://schemas.microsoft.com/office/drawing/2014/main" id="{D1845057-4A47-4489-B9D3-470427E92C9E}"/>
              </a:ext>
            </a:extLst>
          </p:cNvPr>
          <p:cNvSpPr/>
          <p:nvPr/>
        </p:nvSpPr>
        <p:spPr bwMode="auto">
          <a:xfrm>
            <a:off x="10904537" y="1942233"/>
            <a:ext cx="457200" cy="4572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6</a:t>
            </a:r>
          </a:p>
        </p:txBody>
      </p:sp>
      <p:sp>
        <p:nvSpPr>
          <p:cNvPr id="31" name="TextBox 30">
            <a:extLst>
              <a:ext uri="{FF2B5EF4-FFF2-40B4-BE49-F238E27FC236}">
                <a16:creationId xmlns:a16="http://schemas.microsoft.com/office/drawing/2014/main" id="{BC86E05B-B468-47DF-9686-521231B26ABF}"/>
              </a:ext>
            </a:extLst>
          </p:cNvPr>
          <p:cNvSpPr txBox="1"/>
          <p:nvPr/>
        </p:nvSpPr>
        <p:spPr>
          <a:xfrm>
            <a:off x="274639" y="1125930"/>
            <a:ext cx="3512289"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Auto Deployment</a:t>
            </a:r>
          </a:p>
        </p:txBody>
      </p:sp>
      <p:cxnSp>
        <p:nvCxnSpPr>
          <p:cNvPr id="33" name="Straight Arrow Connector 32">
            <a:extLst>
              <a:ext uri="{FF2B5EF4-FFF2-40B4-BE49-F238E27FC236}">
                <a16:creationId xmlns:a16="http://schemas.microsoft.com/office/drawing/2014/main" id="{5CB8D3F0-F19E-4B3B-89EE-ED7206FF0D36}"/>
              </a:ext>
            </a:extLst>
          </p:cNvPr>
          <p:cNvCxnSpPr>
            <a:cxnSpLocks/>
          </p:cNvCxnSpPr>
          <p:nvPr/>
        </p:nvCxnSpPr>
        <p:spPr>
          <a:xfrm flipH="1">
            <a:off x="4968081" y="3973510"/>
            <a:ext cx="1" cy="1200152"/>
          </a:xfrm>
          <a:prstGeom prst="straightConnector1">
            <a:avLst/>
          </a:prstGeom>
          <a:ln w="2857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4E92038B-189F-435D-A24B-305C648442E8}"/>
              </a:ext>
            </a:extLst>
          </p:cNvPr>
          <p:cNvCxnSpPr>
            <a:cxnSpLocks/>
          </p:cNvCxnSpPr>
          <p:nvPr/>
        </p:nvCxnSpPr>
        <p:spPr>
          <a:xfrm>
            <a:off x="8696643" y="3959219"/>
            <a:ext cx="1322424" cy="1281600"/>
          </a:xfrm>
          <a:prstGeom prst="straightConnector1">
            <a:avLst/>
          </a:prstGeom>
          <a:ln w="2857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40" name="Picture 4" descr="Image result for bar chart icon transparent">
            <a:extLst>
              <a:ext uri="{FF2B5EF4-FFF2-40B4-BE49-F238E27FC236}">
                <a16:creationId xmlns:a16="http://schemas.microsoft.com/office/drawing/2014/main" id="{E9924239-5C85-44F7-8106-2963E87E5E7D}"/>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58338" y="5507038"/>
            <a:ext cx="609601" cy="60960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Image result for bar chart icon transparent">
            <a:extLst>
              <a:ext uri="{FF2B5EF4-FFF2-40B4-BE49-F238E27FC236}">
                <a16:creationId xmlns:a16="http://schemas.microsoft.com/office/drawing/2014/main" id="{A036417A-DDBE-45E9-9C31-6EC2EF3F3DB0}"/>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8372" y="3272080"/>
            <a:ext cx="609601" cy="60960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Image result for bar chart icon transparent">
            <a:extLst>
              <a:ext uri="{FF2B5EF4-FFF2-40B4-BE49-F238E27FC236}">
                <a16:creationId xmlns:a16="http://schemas.microsoft.com/office/drawing/2014/main" id="{11E42906-4AF7-45B3-B9CC-4BF73666A803}"/>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47076" y="3287405"/>
            <a:ext cx="609601" cy="60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8422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xEl>
                                              <p:pRg st="5" end="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uiExpand="1" build="p"/>
      <p:bldP spid="29" grpId="0" animBg="1"/>
      <p:bldP spid="35" grpId="0" animBg="1"/>
      <p:bldP spid="36" grpId="0" animBg="1"/>
      <p:bldP spid="37" grpId="0" animBg="1"/>
      <p:bldP spid="38" grpId="0" animBg="1"/>
      <p:bldP spid="3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2331-7D18-4144-9D0D-D0761C10EEDC}"/>
              </a:ext>
            </a:extLst>
          </p:cNvPr>
          <p:cNvSpPr>
            <a:spLocks noGrp="1"/>
          </p:cNvSpPr>
          <p:nvPr>
            <p:ph type="title"/>
          </p:nvPr>
        </p:nvSpPr>
        <p:spPr/>
        <p:txBody>
          <a:bodyPr/>
          <a:lstStyle/>
          <a:p>
            <a:r>
              <a:rPr lang="en-US" dirty="0"/>
              <a:t>Advanced ALM Approach</a:t>
            </a:r>
          </a:p>
        </p:txBody>
      </p:sp>
      <p:sp>
        <p:nvSpPr>
          <p:cNvPr id="3" name="Text Placeholder 2">
            <a:extLst>
              <a:ext uri="{FF2B5EF4-FFF2-40B4-BE49-F238E27FC236}">
                <a16:creationId xmlns:a16="http://schemas.microsoft.com/office/drawing/2014/main" id="{79F2261E-A5F6-4694-B9E1-789E31A08EE0}"/>
              </a:ext>
            </a:extLst>
          </p:cNvPr>
          <p:cNvSpPr>
            <a:spLocks noGrp="1"/>
          </p:cNvSpPr>
          <p:nvPr>
            <p:ph type="body" sz="quarter" idx="10"/>
          </p:nvPr>
        </p:nvSpPr>
        <p:spPr>
          <a:xfrm>
            <a:off x="274702" y="1211287"/>
            <a:ext cx="11888787" cy="3188565"/>
          </a:xfrm>
        </p:spPr>
        <p:txBody>
          <a:bodyPr/>
          <a:lstStyle/>
          <a:p>
            <a:r>
              <a:rPr lang="en-US" b="1" dirty="0"/>
              <a:t>Publish to Dev</a:t>
            </a:r>
            <a:r>
              <a:rPr lang="en-US" dirty="0"/>
              <a:t> script</a:t>
            </a:r>
          </a:p>
          <a:p>
            <a:pPr lvl="1"/>
            <a:r>
              <a:rPr lang="en-US" dirty="0"/>
              <a:t>See publish API</a:t>
            </a:r>
          </a:p>
          <a:p>
            <a:r>
              <a:rPr lang="en-US" b="1" dirty="0"/>
              <a:t>Promote to Prod</a:t>
            </a:r>
            <a:r>
              <a:rPr lang="en-US" dirty="0"/>
              <a:t> script</a:t>
            </a:r>
          </a:p>
          <a:p>
            <a:pPr lvl="1"/>
            <a:r>
              <a:rPr lang="en-US" dirty="0">
                <a:hlinkClick r:id="rId2"/>
              </a:rPr>
              <a:t>https://aka.ms/t86guy</a:t>
            </a:r>
            <a:r>
              <a:rPr lang="en-US" dirty="0"/>
              <a:t> </a:t>
            </a:r>
          </a:p>
          <a:p>
            <a:pPr lvl="1"/>
            <a:r>
              <a:rPr lang="en-US" dirty="0"/>
              <a:t>You should delete report in target workspace before clone/rebind</a:t>
            </a:r>
          </a:p>
          <a:p>
            <a:pPr lvl="1"/>
            <a:r>
              <a:rPr lang="en-US" dirty="0"/>
              <a:t>Support for clone/rebind of dashboards coming in next 3 months</a:t>
            </a:r>
          </a:p>
        </p:txBody>
      </p:sp>
    </p:spTree>
    <p:extLst>
      <p:ext uri="{BB962C8B-B14F-4D97-AF65-F5344CB8AC3E}">
        <p14:creationId xmlns:p14="http://schemas.microsoft.com/office/powerpoint/2010/main" val="1169388984"/>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10053-B319-4CDD-9AEE-50178F8B093E}"/>
              </a:ext>
            </a:extLst>
          </p:cNvPr>
          <p:cNvSpPr>
            <a:spLocks noGrp="1"/>
          </p:cNvSpPr>
          <p:nvPr>
            <p:ph type="title"/>
          </p:nvPr>
        </p:nvSpPr>
        <p:spPr/>
        <p:txBody>
          <a:bodyPr/>
          <a:lstStyle/>
          <a:p>
            <a:r>
              <a:rPr lang="en-US" dirty="0"/>
              <a:t>ETL Integration</a:t>
            </a:r>
          </a:p>
        </p:txBody>
      </p:sp>
      <p:pic>
        <p:nvPicPr>
          <p:cNvPr id="4" name="Picture 3">
            <a:extLst>
              <a:ext uri="{FF2B5EF4-FFF2-40B4-BE49-F238E27FC236}">
                <a16:creationId xmlns:a16="http://schemas.microsoft.com/office/drawing/2014/main" id="{86ED365E-E0AD-4C34-8932-34E48C487842}"/>
              </a:ext>
            </a:extLst>
          </p:cNvPr>
          <p:cNvPicPr>
            <a:picLocks noChangeAspect="1"/>
          </p:cNvPicPr>
          <p:nvPr/>
        </p:nvPicPr>
        <p:blipFill>
          <a:blip r:embed="rId3"/>
          <a:stretch>
            <a:fillRect/>
          </a:stretch>
        </p:blipFill>
        <p:spPr>
          <a:xfrm>
            <a:off x="265968" y="1820862"/>
            <a:ext cx="10714037" cy="2440108"/>
          </a:xfrm>
          <a:prstGeom prst="rect">
            <a:avLst/>
          </a:prstGeom>
        </p:spPr>
      </p:pic>
      <p:sp>
        <p:nvSpPr>
          <p:cNvPr id="6" name="TextBox 5">
            <a:extLst>
              <a:ext uri="{FF2B5EF4-FFF2-40B4-BE49-F238E27FC236}">
                <a16:creationId xmlns:a16="http://schemas.microsoft.com/office/drawing/2014/main" id="{CA8151FC-DA9E-4C50-B3F0-49359F7E8AE6}"/>
              </a:ext>
            </a:extLst>
          </p:cNvPr>
          <p:cNvSpPr txBox="1"/>
          <p:nvPr/>
        </p:nvSpPr>
        <p:spPr>
          <a:xfrm>
            <a:off x="297230" y="1135062"/>
            <a:ext cx="6512296"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Top 30 idea on Azure general feedback forum!</a:t>
            </a:r>
          </a:p>
        </p:txBody>
      </p:sp>
    </p:spTree>
    <p:extLst>
      <p:ext uri="{BB962C8B-B14F-4D97-AF65-F5344CB8AC3E}">
        <p14:creationId xmlns:p14="http://schemas.microsoft.com/office/powerpoint/2010/main" val="559807898"/>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37C4-7435-480F-AF24-D100E4BD2BAC}"/>
              </a:ext>
            </a:extLst>
          </p:cNvPr>
          <p:cNvSpPr>
            <a:spLocks noGrp="1"/>
          </p:cNvSpPr>
          <p:nvPr>
            <p:ph type="title"/>
          </p:nvPr>
        </p:nvSpPr>
        <p:spPr/>
        <p:txBody>
          <a:bodyPr/>
          <a:lstStyle/>
          <a:p>
            <a:r>
              <a:rPr lang="en-US" dirty="0"/>
              <a:t>Data sources</a:t>
            </a:r>
          </a:p>
        </p:txBody>
      </p:sp>
    </p:spTree>
    <p:extLst>
      <p:ext uri="{BB962C8B-B14F-4D97-AF65-F5344CB8AC3E}">
        <p14:creationId xmlns:p14="http://schemas.microsoft.com/office/powerpoint/2010/main" val="1653730608"/>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7D9A-FEB6-4768-ABFF-4C3952DCE1A4}"/>
              </a:ext>
            </a:extLst>
          </p:cNvPr>
          <p:cNvSpPr>
            <a:spLocks noGrp="1"/>
          </p:cNvSpPr>
          <p:nvPr>
            <p:ph type="title"/>
          </p:nvPr>
        </p:nvSpPr>
        <p:spPr/>
        <p:txBody>
          <a:bodyPr/>
          <a:lstStyle/>
          <a:p>
            <a:r>
              <a:rPr lang="en-US" dirty="0"/>
              <a:t>Upcoming data source improvements</a:t>
            </a:r>
          </a:p>
        </p:txBody>
      </p:sp>
      <p:sp>
        <p:nvSpPr>
          <p:cNvPr id="3" name="Text Placeholder 2">
            <a:extLst>
              <a:ext uri="{FF2B5EF4-FFF2-40B4-BE49-F238E27FC236}">
                <a16:creationId xmlns:a16="http://schemas.microsoft.com/office/drawing/2014/main" id="{1532DB51-6602-425E-82DA-B434C5B64C29}"/>
              </a:ext>
            </a:extLst>
          </p:cNvPr>
          <p:cNvSpPr>
            <a:spLocks noGrp="1"/>
          </p:cNvSpPr>
          <p:nvPr>
            <p:ph type="body" sz="quarter" idx="10"/>
          </p:nvPr>
        </p:nvSpPr>
        <p:spPr>
          <a:xfrm>
            <a:off x="274702" y="1211287"/>
            <a:ext cx="11888787" cy="2400657"/>
          </a:xfrm>
        </p:spPr>
        <p:txBody>
          <a:bodyPr/>
          <a:lstStyle/>
          <a:p>
            <a:r>
              <a:rPr lang="en-US" dirty="0"/>
              <a:t>Improved error messages for data source and gateway setup</a:t>
            </a:r>
          </a:p>
          <a:p>
            <a:r>
              <a:rPr lang="en-US" dirty="0"/>
              <a:t>Gateway high availability </a:t>
            </a:r>
            <a:r>
              <a:rPr lang="en-US" b="1" dirty="0"/>
              <a:t>(CY17)</a:t>
            </a:r>
            <a:endParaRPr lang="en-US" dirty="0"/>
          </a:p>
          <a:p>
            <a:r>
              <a:rPr lang="en-US" dirty="0"/>
              <a:t>SSO for Azure SQL Database </a:t>
            </a:r>
            <a:r>
              <a:rPr lang="en-US" b="1" dirty="0"/>
              <a:t>(CY17)</a:t>
            </a:r>
            <a:endParaRPr lang="en-US" dirty="0"/>
          </a:p>
        </p:txBody>
      </p:sp>
    </p:spTree>
    <p:extLst>
      <p:ext uri="{BB962C8B-B14F-4D97-AF65-F5344CB8AC3E}">
        <p14:creationId xmlns:p14="http://schemas.microsoft.com/office/powerpoint/2010/main" val="2549185399"/>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37C4-7435-480F-AF24-D100E4BD2BAC}"/>
              </a:ext>
            </a:extLst>
          </p:cNvPr>
          <p:cNvSpPr>
            <a:spLocks noGrp="1"/>
          </p:cNvSpPr>
          <p:nvPr>
            <p:ph type="title"/>
          </p:nvPr>
        </p:nvSpPr>
        <p:spPr/>
        <p:txBody>
          <a:bodyPr/>
          <a:lstStyle/>
          <a:p>
            <a:r>
              <a:rPr lang="en-US" dirty="0"/>
              <a:t>Governance and controls</a:t>
            </a:r>
          </a:p>
        </p:txBody>
      </p:sp>
    </p:spTree>
    <p:extLst>
      <p:ext uri="{BB962C8B-B14F-4D97-AF65-F5344CB8AC3E}">
        <p14:creationId xmlns:p14="http://schemas.microsoft.com/office/powerpoint/2010/main" val="4081752403"/>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CAEAD-0558-4DCE-BDE0-D71D276381A0}"/>
              </a:ext>
            </a:extLst>
          </p:cNvPr>
          <p:cNvSpPr>
            <a:spLocks noGrp="1"/>
          </p:cNvSpPr>
          <p:nvPr>
            <p:ph type="title"/>
          </p:nvPr>
        </p:nvSpPr>
        <p:spPr/>
        <p:txBody>
          <a:bodyPr/>
          <a:lstStyle/>
          <a:p>
            <a:r>
              <a:rPr lang="en-US" dirty="0"/>
              <a:t>Governance</a:t>
            </a:r>
          </a:p>
        </p:txBody>
      </p:sp>
      <p:sp>
        <p:nvSpPr>
          <p:cNvPr id="3" name="Text Placeholder 2">
            <a:extLst>
              <a:ext uri="{FF2B5EF4-FFF2-40B4-BE49-F238E27FC236}">
                <a16:creationId xmlns:a16="http://schemas.microsoft.com/office/drawing/2014/main" id="{591E6B4D-C2B3-454F-BFF9-2AF38C7AB859}"/>
              </a:ext>
            </a:extLst>
          </p:cNvPr>
          <p:cNvSpPr>
            <a:spLocks noGrp="1"/>
          </p:cNvSpPr>
          <p:nvPr>
            <p:ph type="body" sz="quarter" idx="10"/>
          </p:nvPr>
        </p:nvSpPr>
        <p:spPr>
          <a:xfrm>
            <a:off x="274702" y="1211287"/>
            <a:ext cx="11888787" cy="4351961"/>
          </a:xfrm>
        </p:spPr>
        <p:txBody>
          <a:bodyPr/>
          <a:lstStyle/>
          <a:p>
            <a:r>
              <a:rPr lang="en-US" dirty="0"/>
              <a:t>User details in dashboard/report usage metrics </a:t>
            </a:r>
            <a:r>
              <a:rPr lang="en-US" b="1" dirty="0"/>
              <a:t>(Aug.)</a:t>
            </a:r>
            <a:endParaRPr lang="en-US" dirty="0"/>
          </a:p>
          <a:p>
            <a:pPr lvl="1"/>
            <a:r>
              <a:rPr lang="en-US" dirty="0"/>
              <a:t>Data will be backfilled at release</a:t>
            </a:r>
          </a:p>
          <a:p>
            <a:pPr lvl="1"/>
            <a:r>
              <a:rPr lang="en-US" dirty="0"/>
              <a:t>No separate admin control for user-level details (but control for usage metrics exists and disabling it will remove existing usage metrics reports)</a:t>
            </a:r>
          </a:p>
          <a:p>
            <a:r>
              <a:rPr lang="en-US" dirty="0"/>
              <a:t>Auditing GA </a:t>
            </a:r>
            <a:r>
              <a:rPr lang="en-US" b="1" dirty="0"/>
              <a:t>(CY17)</a:t>
            </a:r>
          </a:p>
          <a:p>
            <a:pPr lvl="1"/>
            <a:r>
              <a:rPr lang="en-US" dirty="0"/>
              <a:t>Today audit logs are stored in the United States using the Office 365 infrastructure.  At GA, they will be stored in the same region as the Power BI tenant.</a:t>
            </a:r>
          </a:p>
          <a:p>
            <a:pPr lvl="1"/>
            <a:r>
              <a:rPr lang="en-US" dirty="0"/>
              <a:t>New pipeline should bring better reliability and reduce latency.</a:t>
            </a:r>
          </a:p>
        </p:txBody>
      </p:sp>
    </p:spTree>
    <p:extLst>
      <p:ext uri="{BB962C8B-B14F-4D97-AF65-F5344CB8AC3E}">
        <p14:creationId xmlns:p14="http://schemas.microsoft.com/office/powerpoint/2010/main" val="1274135191"/>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82A6-6BFA-4BA4-80CD-9BEA60438423}"/>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EF40E528-C8FD-4E64-AA64-5CA82532F36D}"/>
              </a:ext>
            </a:extLst>
          </p:cNvPr>
          <p:cNvSpPr>
            <a:spLocks noGrp="1"/>
          </p:cNvSpPr>
          <p:nvPr>
            <p:ph type="body" sz="quarter" idx="10"/>
          </p:nvPr>
        </p:nvSpPr>
        <p:spPr>
          <a:xfrm>
            <a:off x="274702" y="1211287"/>
            <a:ext cx="11888787" cy="2850011"/>
          </a:xfrm>
        </p:spPr>
        <p:txBody>
          <a:bodyPr/>
          <a:lstStyle/>
          <a:p>
            <a:r>
              <a:rPr lang="en-US" dirty="0"/>
              <a:t>Whitepapers</a:t>
            </a:r>
          </a:p>
          <a:p>
            <a:pPr lvl="1"/>
            <a:r>
              <a:rPr lang="en-US" dirty="0"/>
              <a:t>Power BI Premium whitepaper</a:t>
            </a:r>
          </a:p>
          <a:p>
            <a:pPr lvl="1"/>
            <a:r>
              <a:rPr lang="en-US" dirty="0"/>
              <a:t>Power BI Enterprise Deployment whitepaper (NEW!)</a:t>
            </a:r>
          </a:p>
          <a:p>
            <a:r>
              <a:rPr lang="en-US" dirty="0"/>
              <a:t>NDA Roadmap is updated for CY17 H2 items</a:t>
            </a:r>
          </a:p>
          <a:p>
            <a:r>
              <a:rPr lang="en-US" dirty="0"/>
              <a:t>Power BI </a:t>
            </a:r>
            <a:r>
              <a:rPr lang="en-US"/>
              <a:t>Customer  </a:t>
            </a:r>
            <a:r>
              <a:rPr lang="en-US" dirty="0"/>
              <a:t>Team</a:t>
            </a:r>
          </a:p>
        </p:txBody>
      </p:sp>
    </p:spTree>
    <p:extLst>
      <p:ext uri="{BB962C8B-B14F-4D97-AF65-F5344CB8AC3E}">
        <p14:creationId xmlns:p14="http://schemas.microsoft.com/office/powerpoint/2010/main" val="313898723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objectives and takeaways</a:t>
            </a:r>
          </a:p>
        </p:txBody>
      </p:sp>
      <p:sp>
        <p:nvSpPr>
          <p:cNvPr id="5" name="Text Placeholder 4"/>
          <p:cNvSpPr>
            <a:spLocks noGrp="1"/>
          </p:cNvSpPr>
          <p:nvPr>
            <p:ph type="body" sz="quarter" idx="10"/>
          </p:nvPr>
        </p:nvSpPr>
        <p:spPr>
          <a:xfrm>
            <a:off x="274638" y="1212850"/>
            <a:ext cx="11887200" cy="2511457"/>
          </a:xfrm>
        </p:spPr>
        <p:txBody>
          <a:bodyPr/>
          <a:lstStyle/>
          <a:p>
            <a:r>
              <a:rPr lang="en-US" dirty="0"/>
              <a:t>At the end of this session, you should be </a:t>
            </a:r>
          </a:p>
          <a:p>
            <a:r>
              <a:rPr lang="en-US" dirty="0"/>
              <a:t>better able to…</a:t>
            </a:r>
          </a:p>
          <a:p>
            <a:pPr marL="571500" indent="-571500">
              <a:buFont typeface="Wingdings" panose="05000000000000000000" pitchFamily="2" charset="2"/>
              <a:buChar char="§"/>
            </a:pPr>
            <a:r>
              <a:rPr lang="en-US" dirty="0">
                <a:gradFill>
                  <a:gsLst>
                    <a:gs pos="7965">
                      <a:schemeClr val="tx1"/>
                    </a:gs>
                    <a:gs pos="63000">
                      <a:schemeClr val="tx1"/>
                    </a:gs>
                  </a:gsLst>
                  <a:lin ang="5400000" scaled="0"/>
                </a:gradFill>
              </a:rPr>
              <a:t>Describe the Power BI service roadmap for H2 CY17</a:t>
            </a:r>
          </a:p>
          <a:p>
            <a:pPr marL="571500" indent="-571500">
              <a:buFont typeface="Wingdings" panose="05000000000000000000" pitchFamily="2" charset="2"/>
              <a:buChar char="§"/>
            </a:pPr>
            <a:r>
              <a:rPr lang="en-US" dirty="0">
                <a:gradFill>
                  <a:gsLst>
                    <a:gs pos="7965">
                      <a:schemeClr val="tx1"/>
                    </a:gs>
                    <a:gs pos="63000">
                      <a:schemeClr val="tx1"/>
                    </a:gs>
                  </a:gsLst>
                  <a:lin ang="5400000" scaled="0"/>
                </a:gradFill>
              </a:rPr>
              <a:t>Understand impact of June 1 licensing changes</a:t>
            </a:r>
          </a:p>
        </p:txBody>
      </p:sp>
    </p:spTree>
    <p:extLst>
      <p:ext uri="{BB962C8B-B14F-4D97-AF65-F5344CB8AC3E}">
        <p14:creationId xmlns:p14="http://schemas.microsoft.com/office/powerpoint/2010/main" val="1212935728"/>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4" descr="Related image">
            <a:extLst>
              <a:ext uri="{FF2B5EF4-FFF2-40B4-BE49-F238E27FC236}">
                <a16:creationId xmlns:a16="http://schemas.microsoft.com/office/drawing/2014/main" id="{61D15720-8128-4F5D-920D-0B3F8A02D0FB}"/>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6210" t="13524" r="16195" b="11689"/>
          <a:stretch/>
        </p:blipFill>
        <p:spPr bwMode="auto">
          <a:xfrm rot="20986940">
            <a:off x="8900304" y="2577759"/>
            <a:ext cx="3939987" cy="43591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240" y="31381"/>
            <a:ext cx="12434711" cy="6994525"/>
          </a:xfrm>
          <a:prstGeom prst="rect">
            <a:avLst/>
          </a:prstGeom>
        </p:spPr>
      </p:pic>
      <p:sp>
        <p:nvSpPr>
          <p:cNvPr id="12" name="Title 1"/>
          <p:cNvSpPr txBox="1">
            <a:spLocks/>
          </p:cNvSpPr>
          <p:nvPr/>
        </p:nvSpPr>
        <p:spPr>
          <a:xfrm>
            <a:off x="314003" y="297376"/>
            <a:ext cx="11808469" cy="612021"/>
          </a:xfrm>
          <a:prstGeom prst="rect">
            <a:avLst/>
          </a:prstGeom>
        </p:spPr>
        <p:txBody>
          <a:bodyPr vert="horz" lIns="93260" tIns="46630" rIns="93260" bIns="46630" rtlCol="0" anchor="b">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32597" rtl="0" eaLnBrk="1" fontAlgn="auto" latinLnBrk="0" hangingPunct="1">
              <a:lnSpc>
                <a:spcPct val="90000"/>
              </a:lnSpc>
              <a:spcBef>
                <a:spcPct val="0"/>
              </a:spcBef>
              <a:spcAft>
                <a:spcPts val="0"/>
              </a:spcAft>
              <a:buClrTx/>
              <a:buSzTx/>
              <a:buFontTx/>
              <a:buNone/>
              <a:tabLst/>
              <a:defRPr/>
            </a:pPr>
            <a:r>
              <a:rPr kumimoji="0" lang="en-US" sz="3672" b="0" i="0" u="none" strike="noStrike" kern="1200" cap="none" spc="0" normalizeH="0" baseline="0" noProof="0" dirty="0">
                <a:ln>
                  <a:noFill/>
                </a:ln>
                <a:solidFill>
                  <a:srgbClr val="F3C910"/>
                </a:solidFill>
                <a:effectLst/>
                <a:uLnTx/>
                <a:uFillTx/>
                <a:latin typeface="Segoe UI Light" charset="0"/>
                <a:cs typeface="Segoe UI Light" charset="0"/>
              </a:rPr>
              <a:t>Power BI Customer Advisory Team (C.A.T.) | One Slide </a:t>
            </a:r>
          </a:p>
        </p:txBody>
      </p:sp>
      <p:sp>
        <p:nvSpPr>
          <p:cNvPr id="11" name="Content Placeholder 2">
            <a:extLst>
              <a:ext uri="{FF2B5EF4-FFF2-40B4-BE49-F238E27FC236}">
                <a16:creationId xmlns:a16="http://schemas.microsoft.com/office/drawing/2014/main" id="{A98F54F3-FCCB-43E4-982B-84890CFCB38E}"/>
              </a:ext>
            </a:extLst>
          </p:cNvPr>
          <p:cNvSpPr txBox="1">
            <a:spLocks/>
          </p:cNvSpPr>
          <p:nvPr/>
        </p:nvSpPr>
        <p:spPr>
          <a:xfrm>
            <a:off x="-63416" y="2130452"/>
            <a:ext cx="5083177" cy="335473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32597"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2040" b="0" i="1" u="none" strike="noStrike" kern="1200" cap="none" spc="0" normalizeH="0" baseline="0" noProof="0" dirty="0">
                <a:ln>
                  <a:noFill/>
                </a:ln>
                <a:solidFill>
                  <a:srgbClr val="FFC000"/>
                </a:solidFill>
                <a:effectLst/>
                <a:uLnTx/>
                <a:uFillTx/>
                <a:latin typeface="Calibri" panose="020F0502020204030204"/>
                <a:ea typeface="+mn-ea"/>
                <a:cs typeface="+mn-cs"/>
              </a:rPr>
              <a:t>We engage with</a:t>
            </a:r>
          </a:p>
          <a:p>
            <a:pPr marL="0" marR="0" lvl="0" indent="0" algn="ctr" defTabSz="932597"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2040" b="1" i="1" u="none" strike="noStrike" kern="1200" cap="none" spc="0" normalizeH="0" baseline="0" noProof="0" dirty="0">
                <a:ln>
                  <a:noFill/>
                </a:ln>
                <a:solidFill>
                  <a:srgbClr val="ED7D31"/>
                </a:solidFill>
                <a:effectLst/>
                <a:uLnTx/>
                <a:uFillTx/>
                <a:latin typeface="Calibri" panose="020F0502020204030204"/>
                <a:ea typeface="+mn-ea"/>
                <a:cs typeface="+mn-cs"/>
              </a:rPr>
              <a:t>strategic Power BI customers </a:t>
            </a:r>
            <a:r>
              <a:rPr kumimoji="0" lang="en-US" sz="2040" b="0" i="1" u="none" strike="noStrike" kern="1200" cap="none" spc="0" normalizeH="0" baseline="0" noProof="0" dirty="0">
                <a:ln>
                  <a:noFill/>
                </a:ln>
                <a:solidFill>
                  <a:srgbClr val="FFC000"/>
                </a:solidFill>
                <a:effectLst/>
                <a:uLnTx/>
                <a:uFillTx/>
                <a:latin typeface="Calibri" panose="020F0502020204030204"/>
                <a:ea typeface="+mn-ea"/>
                <a:cs typeface="+mn-cs"/>
              </a:rPr>
              <a:t>and</a:t>
            </a:r>
          </a:p>
          <a:p>
            <a:pPr marL="0" marR="0" lvl="0" indent="0" algn="ctr" defTabSz="932597"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2040" b="0" i="1" u="none" strike="noStrike" kern="1200" cap="none" spc="0" normalizeH="0" baseline="0" noProof="0" dirty="0">
                <a:ln>
                  <a:noFill/>
                </a:ln>
                <a:solidFill>
                  <a:srgbClr val="FFC000"/>
                </a:solidFill>
                <a:effectLst/>
                <a:uLnTx/>
                <a:uFillTx/>
                <a:latin typeface="Calibri" panose="020F0502020204030204"/>
                <a:ea typeface="+mn-ea"/>
                <a:cs typeface="+mn-cs"/>
              </a:rPr>
              <a:t>the </a:t>
            </a:r>
            <a:r>
              <a:rPr kumimoji="0" lang="en-US" sz="2040" b="1" i="1" u="none" strike="noStrike" kern="1200" cap="none" spc="0" normalizeH="0" baseline="0" noProof="0" dirty="0">
                <a:ln>
                  <a:noFill/>
                </a:ln>
                <a:solidFill>
                  <a:srgbClr val="ED7D31"/>
                </a:solidFill>
                <a:effectLst/>
                <a:uLnTx/>
                <a:uFillTx/>
                <a:latin typeface="Calibri" panose="020F0502020204030204"/>
                <a:ea typeface="+mn-ea"/>
                <a:cs typeface="+mn-cs"/>
              </a:rPr>
              <a:t>sales professionals</a:t>
            </a:r>
            <a:r>
              <a:rPr kumimoji="0" lang="en-US" sz="2040" b="0" i="1" u="none" strike="noStrike" kern="1200" cap="none" spc="0" normalizeH="0" baseline="0" noProof="0" dirty="0">
                <a:ln>
                  <a:noFill/>
                </a:ln>
                <a:solidFill>
                  <a:srgbClr val="ED7D31"/>
                </a:solidFill>
                <a:effectLst/>
                <a:uLnTx/>
                <a:uFillTx/>
                <a:latin typeface="Calibri" panose="020F0502020204030204"/>
                <a:ea typeface="+mn-ea"/>
                <a:cs typeface="+mn-cs"/>
              </a:rPr>
              <a:t> </a:t>
            </a:r>
            <a:r>
              <a:rPr kumimoji="0" lang="en-US" sz="2040" b="0" i="1" u="none" strike="noStrike" kern="1200" cap="none" spc="0" normalizeH="0" baseline="0" noProof="0" dirty="0">
                <a:ln>
                  <a:noFill/>
                </a:ln>
                <a:solidFill>
                  <a:srgbClr val="FFC000"/>
                </a:solidFill>
                <a:effectLst/>
                <a:uLnTx/>
                <a:uFillTx/>
                <a:latin typeface="Calibri" panose="020F0502020204030204"/>
                <a:ea typeface="+mn-ea"/>
                <a:cs typeface="+mn-cs"/>
              </a:rPr>
              <a:t>supporting them to</a:t>
            </a:r>
          </a:p>
          <a:p>
            <a:pPr marL="0" marR="0" lvl="0" indent="0" algn="ctr" defTabSz="932597"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2040" b="0" i="1" u="none" strike="noStrike" kern="1200" cap="none" spc="0" normalizeH="0" baseline="0" noProof="0" dirty="0">
                <a:ln>
                  <a:noFill/>
                </a:ln>
                <a:solidFill>
                  <a:srgbClr val="FFC000"/>
                </a:solidFill>
                <a:effectLst/>
                <a:uLnTx/>
                <a:uFillTx/>
                <a:latin typeface="Calibri" panose="020F0502020204030204"/>
                <a:ea typeface="+mn-ea"/>
                <a:cs typeface="+mn-cs"/>
              </a:rPr>
              <a:t> </a:t>
            </a:r>
            <a:r>
              <a:rPr kumimoji="0" lang="en-US" sz="2040" b="1" i="1" u="none" strike="noStrike" kern="1200" cap="none" spc="0" normalizeH="0" baseline="0" noProof="0" dirty="0">
                <a:ln>
                  <a:noFill/>
                </a:ln>
                <a:solidFill>
                  <a:srgbClr val="ED7D31"/>
                </a:solidFill>
                <a:effectLst/>
                <a:uLnTx/>
                <a:uFillTx/>
                <a:latin typeface="Calibri" panose="020F0502020204030204"/>
                <a:ea typeface="+mn-ea"/>
                <a:cs typeface="+mn-cs"/>
              </a:rPr>
              <a:t>showcase</a:t>
            </a:r>
            <a:r>
              <a:rPr kumimoji="0" lang="en-US" sz="2040" b="0" i="1" u="none" strike="noStrike" kern="1200" cap="none" spc="0" normalizeH="0" baseline="0" noProof="0" dirty="0">
                <a:ln>
                  <a:noFill/>
                </a:ln>
                <a:solidFill>
                  <a:srgbClr val="FFC000"/>
                </a:solidFill>
                <a:effectLst/>
                <a:uLnTx/>
                <a:uFillTx/>
                <a:latin typeface="Calibri" panose="020F0502020204030204"/>
                <a:ea typeface="+mn-ea"/>
                <a:cs typeface="+mn-cs"/>
              </a:rPr>
              <a:t> and provide </a:t>
            </a:r>
            <a:r>
              <a:rPr kumimoji="0" lang="en-US" sz="2040" b="1" i="1" u="none" strike="noStrike" kern="1200" cap="none" spc="0" normalizeH="0" baseline="0" noProof="0" dirty="0">
                <a:ln>
                  <a:noFill/>
                </a:ln>
                <a:solidFill>
                  <a:srgbClr val="ED7D31"/>
                </a:solidFill>
                <a:effectLst/>
                <a:uLnTx/>
                <a:uFillTx/>
                <a:latin typeface="Calibri" panose="020F0502020204030204"/>
                <a:ea typeface="+mn-ea"/>
                <a:cs typeface="+mn-cs"/>
              </a:rPr>
              <a:t>technical guidance</a:t>
            </a:r>
            <a:r>
              <a:rPr kumimoji="0" lang="en-US" sz="2040" b="0" i="1" u="none" strike="noStrike" kern="1200" cap="none" spc="0" normalizeH="0" baseline="0" noProof="0" dirty="0">
                <a:ln>
                  <a:noFill/>
                </a:ln>
                <a:solidFill>
                  <a:srgbClr val="FFC000"/>
                </a:solidFill>
                <a:effectLst/>
                <a:uLnTx/>
                <a:uFillTx/>
                <a:latin typeface="Calibri" panose="020F0502020204030204"/>
                <a:ea typeface="+mn-ea"/>
                <a:cs typeface="+mn-cs"/>
              </a:rPr>
              <a:t> ,</a:t>
            </a:r>
            <a:endParaRPr kumimoji="0" lang="en-US" sz="2040" b="1" i="1" u="none" strike="noStrike" kern="1200" cap="none" spc="0" normalizeH="0" baseline="0" noProof="0" dirty="0">
              <a:ln>
                <a:noFill/>
              </a:ln>
              <a:solidFill>
                <a:srgbClr val="ED7D31"/>
              </a:solidFill>
              <a:effectLst/>
              <a:uLnTx/>
              <a:uFillTx/>
              <a:latin typeface="Calibri" panose="020F0502020204030204"/>
              <a:ea typeface="+mn-ea"/>
              <a:cs typeface="+mn-cs"/>
            </a:endParaRPr>
          </a:p>
          <a:p>
            <a:pPr marL="0" marR="0" lvl="0" indent="0" algn="ctr" defTabSz="932597"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2040" b="0" i="1" u="none" strike="noStrike" kern="1200" cap="none" spc="0" normalizeH="0" baseline="0" noProof="0" dirty="0">
                <a:ln>
                  <a:noFill/>
                </a:ln>
                <a:solidFill>
                  <a:srgbClr val="FFC000"/>
                </a:solidFill>
                <a:effectLst/>
                <a:uLnTx/>
                <a:uFillTx/>
                <a:latin typeface="Calibri" panose="020F0502020204030204"/>
                <a:ea typeface="+mn-ea"/>
                <a:cs typeface="+mn-cs"/>
              </a:rPr>
              <a:t>help drive product </a:t>
            </a:r>
            <a:r>
              <a:rPr kumimoji="0" lang="en-US" sz="2040" b="1" i="1" u="none" strike="noStrike" kern="1200" cap="none" spc="0" normalizeH="0" baseline="0" noProof="0" dirty="0">
                <a:ln>
                  <a:noFill/>
                </a:ln>
                <a:solidFill>
                  <a:srgbClr val="ED7D31"/>
                </a:solidFill>
                <a:effectLst/>
                <a:uLnTx/>
                <a:uFillTx/>
                <a:latin typeface="Calibri" panose="020F0502020204030204"/>
                <a:ea typeface="+mn-ea"/>
                <a:cs typeface="+mn-cs"/>
              </a:rPr>
              <a:t>adoption</a:t>
            </a:r>
            <a:r>
              <a:rPr kumimoji="0" lang="en-US" sz="2040" b="1" i="1" u="none" strike="noStrike" kern="1200" cap="none" spc="0" normalizeH="0" baseline="0" noProof="0" dirty="0">
                <a:ln>
                  <a:noFill/>
                </a:ln>
                <a:solidFill>
                  <a:srgbClr val="FFC000"/>
                </a:solidFill>
                <a:effectLst/>
                <a:uLnTx/>
                <a:uFillTx/>
                <a:latin typeface="Calibri" panose="020F0502020204030204"/>
                <a:ea typeface="+mn-ea"/>
                <a:cs typeface="+mn-cs"/>
              </a:rPr>
              <a:t> </a:t>
            </a:r>
            <a:r>
              <a:rPr kumimoji="0" lang="en-US" sz="2040" b="0" i="1" u="none" strike="noStrike" kern="1200" cap="none" spc="0" normalizeH="0" baseline="0" noProof="0" dirty="0">
                <a:ln>
                  <a:noFill/>
                </a:ln>
                <a:solidFill>
                  <a:srgbClr val="FFC000"/>
                </a:solidFill>
                <a:effectLst/>
                <a:uLnTx/>
                <a:uFillTx/>
                <a:latin typeface="Calibri" panose="020F0502020204030204"/>
                <a:ea typeface="+mn-ea"/>
                <a:cs typeface="+mn-cs"/>
              </a:rPr>
              <a:t>and </a:t>
            </a:r>
            <a:r>
              <a:rPr kumimoji="0" lang="en-US" sz="2040" b="1" i="1" u="none" strike="noStrike" kern="1200" cap="none" spc="0" normalizeH="0" baseline="0" noProof="0" dirty="0">
                <a:ln>
                  <a:noFill/>
                </a:ln>
                <a:solidFill>
                  <a:srgbClr val="ED7D31"/>
                </a:solidFill>
                <a:effectLst/>
                <a:uLnTx/>
                <a:uFillTx/>
                <a:latin typeface="Calibri" panose="020F0502020204030204"/>
                <a:ea typeface="+mn-ea"/>
                <a:cs typeface="+mn-cs"/>
              </a:rPr>
              <a:t>consumption</a:t>
            </a:r>
          </a:p>
          <a:p>
            <a:pPr marL="0" marR="0" lvl="0" indent="0" algn="ctr" defTabSz="932597"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2040" b="0" i="1" u="none" strike="noStrike" kern="1200" cap="none" spc="0" normalizeH="0" baseline="0" noProof="0" dirty="0">
                <a:ln>
                  <a:noFill/>
                </a:ln>
                <a:solidFill>
                  <a:srgbClr val="FFC000"/>
                </a:solidFill>
                <a:effectLst/>
                <a:uLnTx/>
                <a:uFillTx/>
                <a:latin typeface="Calibri" panose="020F0502020204030204"/>
                <a:ea typeface="+mn-ea"/>
                <a:cs typeface="+mn-cs"/>
              </a:rPr>
              <a:t>and </a:t>
            </a:r>
            <a:r>
              <a:rPr kumimoji="0" lang="en-US" sz="2040" b="1" i="1" u="none" strike="noStrike" kern="1200" cap="none" spc="0" normalizeH="0" baseline="0" noProof="0" dirty="0">
                <a:ln>
                  <a:noFill/>
                </a:ln>
                <a:solidFill>
                  <a:srgbClr val="ED7D31"/>
                </a:solidFill>
                <a:effectLst/>
                <a:uLnTx/>
                <a:uFillTx/>
                <a:latin typeface="Calibri" panose="020F0502020204030204"/>
                <a:ea typeface="+mn-ea"/>
                <a:cs typeface="+mn-cs"/>
              </a:rPr>
              <a:t>influence</a:t>
            </a:r>
            <a:r>
              <a:rPr kumimoji="0" lang="en-US" sz="2040" b="0" i="1" u="none" strike="noStrike" kern="1200" cap="none" spc="0" normalizeH="0" baseline="0" noProof="0" dirty="0">
                <a:ln>
                  <a:noFill/>
                </a:ln>
                <a:solidFill>
                  <a:srgbClr val="FFC000"/>
                </a:solidFill>
                <a:effectLst/>
                <a:uLnTx/>
                <a:uFillTx/>
                <a:latin typeface="Calibri" panose="020F0502020204030204"/>
                <a:ea typeface="+mn-ea"/>
                <a:cs typeface="+mn-cs"/>
              </a:rPr>
              <a:t> our engineering</a:t>
            </a:r>
          </a:p>
          <a:p>
            <a:pPr marL="0" marR="0" lvl="0" indent="0" algn="ctr" defTabSz="932597"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2040" b="1" i="1" u="none" strike="noStrike" kern="1200" cap="none" spc="0" normalizeH="0" baseline="0" noProof="0" dirty="0">
                <a:ln>
                  <a:noFill/>
                </a:ln>
                <a:solidFill>
                  <a:srgbClr val="ED7D31"/>
                </a:solidFill>
                <a:effectLst/>
                <a:uLnTx/>
                <a:uFillTx/>
                <a:latin typeface="Calibri" panose="020F0502020204030204"/>
                <a:ea typeface="+mn-ea"/>
                <a:cs typeface="+mn-cs"/>
              </a:rPr>
              <a:t>roadmap</a:t>
            </a:r>
            <a:r>
              <a:rPr kumimoji="0" lang="en-US" sz="2040" b="0" i="1" u="none" strike="noStrike" kern="1200" cap="none" spc="0" normalizeH="0" baseline="0" noProof="0" dirty="0">
                <a:ln>
                  <a:noFill/>
                </a:ln>
                <a:solidFill>
                  <a:srgbClr val="FFC000"/>
                </a:solidFill>
                <a:effectLst/>
                <a:uLnTx/>
                <a:uFillTx/>
                <a:latin typeface="Calibri" panose="020F0502020204030204"/>
                <a:ea typeface="+mn-ea"/>
                <a:cs typeface="+mn-cs"/>
              </a:rPr>
              <a:t>.</a:t>
            </a:r>
          </a:p>
        </p:txBody>
      </p:sp>
      <p:grpSp>
        <p:nvGrpSpPr>
          <p:cNvPr id="20" name="Group 19">
            <a:extLst>
              <a:ext uri="{FF2B5EF4-FFF2-40B4-BE49-F238E27FC236}">
                <a16:creationId xmlns:a16="http://schemas.microsoft.com/office/drawing/2014/main" id="{FC139A67-F77F-4113-8DFF-E7908F757D76}"/>
              </a:ext>
            </a:extLst>
          </p:cNvPr>
          <p:cNvGrpSpPr/>
          <p:nvPr/>
        </p:nvGrpSpPr>
        <p:grpSpPr>
          <a:xfrm>
            <a:off x="1147293" y="2140030"/>
            <a:ext cx="2176291" cy="3572403"/>
            <a:chOff x="1124035" y="2098260"/>
            <a:chExt cx="2133812" cy="3502674"/>
          </a:xfrm>
        </p:grpSpPr>
        <p:sp>
          <p:nvSpPr>
            <p:cNvPr id="2" name="TextBox 1">
              <a:extLst>
                <a:ext uri="{FF2B5EF4-FFF2-40B4-BE49-F238E27FC236}">
                  <a16:creationId xmlns:a16="http://schemas.microsoft.com/office/drawing/2014/main" id="{AF94969C-2891-49DC-B4E3-21910569314C}"/>
                </a:ext>
              </a:extLst>
            </p:cNvPr>
            <p:cNvSpPr txBox="1"/>
            <p:nvPr/>
          </p:nvSpPr>
          <p:spPr>
            <a:xfrm>
              <a:off x="1124035" y="2098260"/>
              <a:ext cx="288480" cy="782971"/>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4488" b="0" i="0" u="none" strike="noStrike" kern="1200" cap="none" spc="0" normalizeH="0" baseline="0" noProof="0" dirty="0">
                  <a:ln>
                    <a:noFill/>
                  </a:ln>
                  <a:solidFill>
                    <a:srgbClr val="FFC000"/>
                  </a:solidFill>
                  <a:effectLst/>
                  <a:uLnTx/>
                  <a:uFillTx/>
                  <a:latin typeface="Bernard MT Condensed" panose="02050806060905020404" pitchFamily="18" charset="0"/>
                  <a:ea typeface="+mn-ea"/>
                  <a:cs typeface="+mn-cs"/>
                </a:rPr>
                <a:t>“ </a:t>
              </a:r>
            </a:p>
          </p:txBody>
        </p:sp>
        <p:sp>
          <p:nvSpPr>
            <p:cNvPr id="14" name="TextBox 13">
              <a:extLst>
                <a:ext uri="{FF2B5EF4-FFF2-40B4-BE49-F238E27FC236}">
                  <a16:creationId xmlns:a16="http://schemas.microsoft.com/office/drawing/2014/main" id="{C4B15181-45E4-4E01-A3CD-1D9936889EF0}"/>
                </a:ext>
              </a:extLst>
            </p:cNvPr>
            <p:cNvSpPr txBox="1"/>
            <p:nvPr/>
          </p:nvSpPr>
          <p:spPr>
            <a:xfrm>
              <a:off x="2969367" y="4817963"/>
              <a:ext cx="288480" cy="782971"/>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4488" b="0" i="0" u="none" strike="noStrike" kern="1200" cap="none" spc="0" normalizeH="0" baseline="0" noProof="0" dirty="0">
                  <a:ln>
                    <a:noFill/>
                  </a:ln>
                  <a:solidFill>
                    <a:srgbClr val="FFC000"/>
                  </a:solidFill>
                  <a:effectLst/>
                  <a:uLnTx/>
                  <a:uFillTx/>
                  <a:latin typeface="Bernard MT Condensed" panose="02050806060905020404" pitchFamily="18" charset="0"/>
                  <a:ea typeface="+mn-ea"/>
                  <a:cs typeface="+mn-cs"/>
                </a:rPr>
                <a:t>”</a:t>
              </a:r>
            </a:p>
          </p:txBody>
        </p:sp>
      </p:grpSp>
      <p:graphicFrame>
        <p:nvGraphicFramePr>
          <p:cNvPr id="3" name="Diagram 2">
            <a:extLst>
              <a:ext uri="{FF2B5EF4-FFF2-40B4-BE49-F238E27FC236}">
                <a16:creationId xmlns:a16="http://schemas.microsoft.com/office/drawing/2014/main" id="{47705E2E-C99F-41D2-A4E8-F938ED5C28D3}"/>
              </a:ext>
            </a:extLst>
          </p:cNvPr>
          <p:cNvGraphicFramePr/>
          <p:nvPr>
            <p:extLst/>
          </p:nvPr>
        </p:nvGraphicFramePr>
        <p:xfrm>
          <a:off x="4649873" y="1465141"/>
          <a:ext cx="6313187" cy="45558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Title 1">
            <a:extLst>
              <a:ext uri="{FF2B5EF4-FFF2-40B4-BE49-F238E27FC236}">
                <a16:creationId xmlns:a16="http://schemas.microsoft.com/office/drawing/2014/main" id="{748CD54B-6989-4736-A504-B460139020FD}"/>
              </a:ext>
            </a:extLst>
          </p:cNvPr>
          <p:cNvSpPr txBox="1">
            <a:spLocks/>
          </p:cNvSpPr>
          <p:nvPr/>
        </p:nvSpPr>
        <p:spPr>
          <a:xfrm>
            <a:off x="882" y="6413886"/>
            <a:ext cx="12434711" cy="612021"/>
          </a:xfrm>
          <a:prstGeom prst="rect">
            <a:avLst/>
          </a:prstGeom>
          <a:solidFill>
            <a:srgbClr val="F3C910"/>
          </a:solidFill>
        </p:spPr>
        <p:txBody>
          <a:bodyPr vert="horz" lIns="93260" tIns="46630" rIns="93260" bIns="46630" rtlCol="0" anchor="b">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32597" rtl="0" eaLnBrk="1" fontAlgn="auto" latinLnBrk="0" hangingPunct="1">
              <a:lnSpc>
                <a:spcPct val="90000"/>
              </a:lnSpc>
              <a:spcBef>
                <a:spcPct val="0"/>
              </a:spcBef>
              <a:spcAft>
                <a:spcPts val="0"/>
              </a:spcAft>
              <a:buClrTx/>
              <a:buSzTx/>
              <a:buFontTx/>
              <a:buNone/>
              <a:tabLst/>
              <a:defRPr/>
            </a:pPr>
            <a:r>
              <a:rPr kumimoji="0" lang="en-US" sz="2856" b="1" i="0" u="none" strike="noStrike" kern="1200" cap="none" spc="0" normalizeH="0" baseline="0" noProof="0" dirty="0">
                <a:ln>
                  <a:noFill/>
                </a:ln>
                <a:solidFill>
                  <a:prstClr val="white"/>
                </a:solidFill>
                <a:effectLst/>
                <a:uLnTx/>
                <a:uFillTx/>
                <a:latin typeface="Segoe UI Light" charset="0"/>
                <a:cs typeface="Segoe UI Light" charset="0"/>
              </a:rPr>
              <a:t>Call to action: Join the conversation on </a:t>
            </a:r>
            <a:r>
              <a:rPr kumimoji="0" lang="en-US" sz="2856" b="1" i="0" u="none" strike="noStrike" kern="1200" cap="none" spc="0" normalizeH="0" baseline="0" noProof="0" dirty="0">
                <a:ln>
                  <a:noFill/>
                </a:ln>
                <a:solidFill>
                  <a:prstClr val="white"/>
                </a:solidFill>
                <a:effectLst/>
                <a:uLnTx/>
                <a:uFillTx/>
                <a:latin typeface="Segoe UI Light" charset="0"/>
                <a:cs typeface="Segoe UI Light" charset="0"/>
                <a:hlinkClick r:id="rId12"/>
              </a:rPr>
              <a:t>PBICAT @ Teams</a:t>
            </a:r>
            <a:r>
              <a:rPr kumimoji="0" lang="en-US" sz="2856" b="1" i="0" u="none" strike="noStrike" kern="1200" cap="none" spc="0" normalizeH="0" baseline="0" noProof="0" dirty="0">
                <a:ln>
                  <a:noFill/>
                </a:ln>
                <a:solidFill>
                  <a:prstClr val="white"/>
                </a:solidFill>
                <a:effectLst/>
                <a:uLnTx/>
                <a:uFillTx/>
                <a:latin typeface="Segoe UI Light" charset="0"/>
                <a:cs typeface="Segoe UI Light" charset="0"/>
              </a:rPr>
              <a:t> </a:t>
            </a:r>
          </a:p>
        </p:txBody>
      </p:sp>
      <p:grpSp>
        <p:nvGrpSpPr>
          <p:cNvPr id="19" name="Group 18">
            <a:extLst>
              <a:ext uri="{FF2B5EF4-FFF2-40B4-BE49-F238E27FC236}">
                <a16:creationId xmlns:a16="http://schemas.microsoft.com/office/drawing/2014/main" id="{9D79BAF9-E6AA-462B-B11F-B77FF663F453}"/>
              </a:ext>
            </a:extLst>
          </p:cNvPr>
          <p:cNvGrpSpPr/>
          <p:nvPr/>
        </p:nvGrpSpPr>
        <p:grpSpPr>
          <a:xfrm>
            <a:off x="11187770" y="150283"/>
            <a:ext cx="1194100" cy="1217735"/>
            <a:chOff x="10968533" y="147350"/>
            <a:chExt cx="1170793" cy="1193966"/>
          </a:xfrm>
        </p:grpSpPr>
        <p:pic>
          <p:nvPicPr>
            <p:cNvPr id="18" name="Picture 17" descr="A picture containing clipart&#10;&#10;Description generated with high confidence">
              <a:hlinkClick r:id="rId13"/>
              <a:extLst>
                <a:ext uri="{FF2B5EF4-FFF2-40B4-BE49-F238E27FC236}">
                  <a16:creationId xmlns:a16="http://schemas.microsoft.com/office/drawing/2014/main" id="{F60B769E-CC89-4419-89CE-E43F6E1F528C}"/>
                </a:ext>
              </a:extLst>
            </p:cNvPr>
            <p:cNvPicPr>
              <a:picLocks noChangeAspect="1"/>
            </p:cNvPicPr>
            <p:nvPr/>
          </p:nvPicPr>
          <p:blipFill>
            <a:blip r:embed="rId14">
              <a:extLst>
                <a:ext uri="{BEBA8EAE-BF5A-486C-A8C5-ECC9F3942E4B}">
                  <a14:imgProps xmlns:a14="http://schemas.microsoft.com/office/drawing/2010/main">
                    <a14:imgLayer r:embed="rId15">
                      <a14:imgEffect>
                        <a14:artisticLineDrawing/>
                      </a14:imgEffect>
                      <a14:imgEffect>
                        <a14:saturation sat="66000"/>
                      </a14:imgEffect>
                    </a14:imgLayer>
                  </a14:imgProps>
                </a:ext>
              </a:extLst>
            </a:blip>
            <a:stretch>
              <a:fillRect/>
            </a:stretch>
          </p:blipFill>
          <p:spPr>
            <a:xfrm>
              <a:off x="11024937" y="147350"/>
              <a:ext cx="928989" cy="888510"/>
            </a:xfrm>
            <a:prstGeom prst="ellipse">
              <a:avLst/>
            </a:prstGeom>
          </p:spPr>
        </p:pic>
        <p:sp>
          <p:nvSpPr>
            <p:cNvPr id="8" name="TextBox 7">
              <a:extLst>
                <a:ext uri="{FF2B5EF4-FFF2-40B4-BE49-F238E27FC236}">
                  <a16:creationId xmlns:a16="http://schemas.microsoft.com/office/drawing/2014/main" id="{4E449821-230A-4F52-A291-A6CD1D92CA06}"/>
                </a:ext>
              </a:extLst>
            </p:cNvPr>
            <p:cNvSpPr txBox="1"/>
            <p:nvPr/>
          </p:nvSpPr>
          <p:spPr>
            <a:xfrm rot="19815796">
              <a:off x="10968533" y="809504"/>
              <a:ext cx="1170793" cy="531812"/>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prstClr val="white"/>
                  </a:solidFill>
                  <a:effectLst/>
                  <a:uLnTx/>
                  <a:uFillTx/>
                  <a:latin typeface="Stencil" panose="040409050D0802020404" pitchFamily="82" charset="0"/>
                  <a:ea typeface="+mn-ea"/>
                  <a:cs typeface="+mn-cs"/>
                </a:rPr>
                <a:t>GET the CATBot!</a:t>
              </a:r>
            </a:p>
          </p:txBody>
        </p:sp>
      </p:grpSp>
    </p:spTree>
    <p:extLst>
      <p:ext uri="{BB962C8B-B14F-4D97-AF65-F5344CB8AC3E}">
        <p14:creationId xmlns:p14="http://schemas.microsoft.com/office/powerpoint/2010/main" val="83648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iterate type="wd">
                                    <p:tmAbs val="100"/>
                                  </p:iterate>
                                  <p:childTnLst>
                                    <p:set>
                                      <p:cBhvr>
                                        <p:cTn id="14" dur="1" fill="hold">
                                          <p:stCondLst>
                                            <p:cond delay="0"/>
                                          </p:stCondLst>
                                        </p:cTn>
                                        <p:tgtEl>
                                          <p:spTgt spid="11">
                                            <p:txEl>
                                              <p:pRg st="0" end="0"/>
                                            </p:txEl>
                                          </p:spTgt>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type.wav"/>
                                        </p:tgtEl>
                                      </p:cMediaNode>
                                    </p:audio>
                                  </p:subTnLst>
                                </p:cTn>
                              </p:par>
                            </p:childTnLst>
                          </p:cTn>
                        </p:par>
                        <p:par>
                          <p:cTn id="15" fill="hold">
                            <p:stCondLst>
                              <p:cond delay="201"/>
                            </p:stCondLst>
                            <p:childTnLst>
                              <p:par>
                                <p:cTn id="16" presetID="1" presetClass="entr" presetSubtype="0" fill="hold" grpId="0" nodeType="afterEffect">
                                  <p:stCondLst>
                                    <p:cond delay="0"/>
                                  </p:stCondLst>
                                  <p:iterate type="wd">
                                    <p:tmAbs val="100"/>
                                  </p:iterate>
                                  <p:childTnLst>
                                    <p:set>
                                      <p:cBhvr>
                                        <p:cTn id="17" dur="1" fill="hold">
                                          <p:stCondLst>
                                            <p:cond delay="0"/>
                                          </p:stCondLst>
                                        </p:cTn>
                                        <p:tgtEl>
                                          <p:spTgt spid="11">
                                            <p:txEl>
                                              <p:pRg st="1" end="1"/>
                                            </p:txEl>
                                          </p:spTgt>
                                        </p:tgtEl>
                                        <p:attrNameLst>
                                          <p:attrName>style.visibility</p:attrName>
                                        </p:attrNameLst>
                                      </p:cBhvr>
                                      <p:to>
                                        <p:strVal val="visible"/>
                                      </p:to>
                                    </p:set>
                                  </p:childTnLst>
                                  <p:subTnLst>
                                    <p:audio>
                                      <p:cMediaNode>
                                        <p:cTn display="0" masterRel="sameClick">
                                          <p:stCondLst>
                                            <p:cond evt="begin" delay="0">
                                              <p:tn val="16"/>
                                            </p:cond>
                                          </p:stCondLst>
                                          <p:endCondLst>
                                            <p:cond evt="onStopAudio" delay="0">
                                              <p:tgtEl>
                                                <p:sldTgt/>
                                              </p:tgtEl>
                                            </p:cond>
                                          </p:endCondLst>
                                        </p:cTn>
                                        <p:tgtEl>
                                          <p:sndTgt r:embed="rId3" name="type.wav"/>
                                        </p:tgtEl>
                                      </p:cMediaNode>
                                    </p:audio>
                                  </p:subTnLst>
                                </p:cTn>
                              </p:par>
                            </p:childTnLst>
                          </p:cTn>
                        </p:par>
                        <p:par>
                          <p:cTn id="18" fill="hold">
                            <p:stCondLst>
                              <p:cond delay="602"/>
                            </p:stCondLst>
                            <p:childTnLst>
                              <p:par>
                                <p:cTn id="19" presetID="1" presetClass="entr" presetSubtype="0" fill="hold" grpId="0" nodeType="afterEffect">
                                  <p:stCondLst>
                                    <p:cond delay="0"/>
                                  </p:stCondLst>
                                  <p:iterate type="wd">
                                    <p:tmAbs val="100"/>
                                  </p:iterate>
                                  <p:childTnLst>
                                    <p:set>
                                      <p:cBhvr>
                                        <p:cTn id="20" dur="1" fill="hold">
                                          <p:stCondLst>
                                            <p:cond delay="0"/>
                                          </p:stCondLst>
                                        </p:cTn>
                                        <p:tgtEl>
                                          <p:spTgt spid="11">
                                            <p:txEl>
                                              <p:pRg st="2" end="2"/>
                                            </p:txEl>
                                          </p:spTgt>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childTnLst>
                          </p:cTn>
                        </p:par>
                        <p:par>
                          <p:cTn id="21" fill="hold">
                            <p:stCondLst>
                              <p:cond delay="1103"/>
                            </p:stCondLst>
                            <p:childTnLst>
                              <p:par>
                                <p:cTn id="22" presetID="1" presetClass="entr" presetSubtype="0" fill="hold" grpId="0" nodeType="afterEffect">
                                  <p:stCondLst>
                                    <p:cond delay="0"/>
                                  </p:stCondLst>
                                  <p:iterate type="wd">
                                    <p:tmAbs val="100"/>
                                  </p:iterate>
                                  <p:childTnLst>
                                    <p:set>
                                      <p:cBhvr>
                                        <p:cTn id="23" dur="1" fill="hold">
                                          <p:stCondLst>
                                            <p:cond delay="0"/>
                                          </p:stCondLst>
                                        </p:cTn>
                                        <p:tgtEl>
                                          <p:spTgt spid="11">
                                            <p:txEl>
                                              <p:pRg st="3" end="3"/>
                                            </p:txEl>
                                          </p:spTgt>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3" name="type.wav"/>
                                        </p:tgtEl>
                                      </p:cMediaNode>
                                    </p:audio>
                                  </p:subTnLst>
                                </p:cTn>
                              </p:par>
                            </p:childTnLst>
                          </p:cTn>
                        </p:par>
                        <p:par>
                          <p:cTn id="24" fill="hold">
                            <p:stCondLst>
                              <p:cond delay="1704"/>
                            </p:stCondLst>
                            <p:childTnLst>
                              <p:par>
                                <p:cTn id="25" presetID="1" presetClass="entr" presetSubtype="0" fill="hold" grpId="0" nodeType="afterEffect">
                                  <p:stCondLst>
                                    <p:cond delay="0"/>
                                  </p:stCondLst>
                                  <p:iterate type="wd">
                                    <p:tmAbs val="100"/>
                                  </p:iterate>
                                  <p:childTnLst>
                                    <p:set>
                                      <p:cBhvr>
                                        <p:cTn id="26" dur="1" fill="hold">
                                          <p:stCondLst>
                                            <p:cond delay="0"/>
                                          </p:stCondLst>
                                        </p:cTn>
                                        <p:tgtEl>
                                          <p:spTgt spid="11">
                                            <p:txEl>
                                              <p:pRg st="4" end="4"/>
                                            </p:txEl>
                                          </p:spTgt>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par>
                          <p:cTn id="27" fill="hold">
                            <p:stCondLst>
                              <p:cond delay="2205"/>
                            </p:stCondLst>
                            <p:childTnLst>
                              <p:par>
                                <p:cTn id="28" presetID="1" presetClass="entr" presetSubtype="0" fill="hold" grpId="0" nodeType="afterEffect">
                                  <p:stCondLst>
                                    <p:cond delay="0"/>
                                  </p:stCondLst>
                                  <p:iterate type="wd">
                                    <p:tmAbs val="100"/>
                                  </p:iterate>
                                  <p:childTnLst>
                                    <p:set>
                                      <p:cBhvr>
                                        <p:cTn id="29" dur="1" fill="hold">
                                          <p:stCondLst>
                                            <p:cond delay="0"/>
                                          </p:stCondLst>
                                        </p:cTn>
                                        <p:tgtEl>
                                          <p:spTgt spid="11">
                                            <p:txEl>
                                              <p:pRg st="5" end="5"/>
                                            </p:txEl>
                                          </p:spTgt>
                                        </p:tgtEl>
                                        <p:attrNameLst>
                                          <p:attrName>style.visibility</p:attrName>
                                        </p:attrNameLst>
                                      </p:cBhvr>
                                      <p:to>
                                        <p:strVal val="visible"/>
                                      </p:to>
                                    </p:set>
                                  </p:childTnLst>
                                  <p:subTnLst>
                                    <p:audio>
                                      <p:cMediaNode>
                                        <p:cTn display="0" masterRel="sameClick">
                                          <p:stCondLst>
                                            <p:cond evt="begin" delay="0">
                                              <p:tn val="28"/>
                                            </p:cond>
                                          </p:stCondLst>
                                          <p:endCondLst>
                                            <p:cond evt="onStopAudio" delay="0">
                                              <p:tgtEl>
                                                <p:sldTgt/>
                                              </p:tgtEl>
                                            </p:cond>
                                          </p:endCondLst>
                                        </p:cTn>
                                        <p:tgtEl>
                                          <p:sndTgt r:embed="rId3" name="type.wav"/>
                                        </p:tgtEl>
                                      </p:cMediaNode>
                                    </p:audio>
                                  </p:subTnLst>
                                </p:cTn>
                              </p:par>
                            </p:childTnLst>
                          </p:cTn>
                        </p:par>
                        <p:par>
                          <p:cTn id="30" fill="hold">
                            <p:stCondLst>
                              <p:cond delay="2506"/>
                            </p:stCondLst>
                            <p:childTnLst>
                              <p:par>
                                <p:cTn id="31" presetID="1" presetClass="entr" presetSubtype="0" fill="hold" grpId="0" nodeType="afterEffect">
                                  <p:stCondLst>
                                    <p:cond delay="0"/>
                                  </p:stCondLst>
                                  <p:iterate type="wd">
                                    <p:tmAbs val="100"/>
                                  </p:iterate>
                                  <p:childTnLst>
                                    <p:set>
                                      <p:cBhvr>
                                        <p:cTn id="32" dur="1" fill="hold">
                                          <p:stCondLst>
                                            <p:cond delay="0"/>
                                          </p:stCondLst>
                                        </p:cTn>
                                        <p:tgtEl>
                                          <p:spTgt spid="11">
                                            <p:txEl>
                                              <p:pRg st="6" end="6"/>
                                            </p:txEl>
                                          </p:spTgt>
                                        </p:tgtEl>
                                        <p:attrNameLst>
                                          <p:attrName>style.visibility</p:attrName>
                                        </p:attrNameLst>
                                      </p:cBhvr>
                                      <p:to>
                                        <p:strVal val="visible"/>
                                      </p:to>
                                    </p:set>
                                  </p:childTnLst>
                                  <p:subTnLst>
                                    <p:audio>
                                      <p:cMediaNode>
                                        <p:cTn display="0" masterRel="sameClick">
                                          <p:stCondLst>
                                            <p:cond evt="begin" delay="0">
                                              <p:tn val="31"/>
                                            </p:cond>
                                          </p:stCondLst>
                                          <p:endCondLst>
                                            <p:cond evt="onStopAudio" delay="0">
                                              <p:tgtEl>
                                                <p:sldTgt/>
                                              </p:tgtEl>
                                            </p:cond>
                                          </p:endCondLst>
                                        </p:cTn>
                                        <p:tgtEl>
                                          <p:sndTgt r:embed="rId3" name="type.wav"/>
                                        </p:tgtEl>
                                      </p:cMediaNode>
                                    </p:audio>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graphicEl>
                                              <a:dgm id="{B7B09B31-58E9-4BC0-9C90-CEA19B4A6D8A}"/>
                                            </p:graphicEl>
                                          </p:spTgt>
                                        </p:tgtEl>
                                        <p:attrNameLst>
                                          <p:attrName>style.visibility</p:attrName>
                                        </p:attrNameLst>
                                      </p:cBhvr>
                                      <p:to>
                                        <p:strVal val="visible"/>
                                      </p:to>
                                    </p:set>
                                    <p:animEffect transition="in" filter="fade">
                                      <p:cBhvr>
                                        <p:cTn id="37" dur="500"/>
                                        <p:tgtEl>
                                          <p:spTgt spid="3">
                                            <p:graphicEl>
                                              <a:dgm id="{B7B09B31-58E9-4BC0-9C90-CEA19B4A6D8A}"/>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graphicEl>
                                              <a:dgm id="{1D5E9892-6647-4BF4-B930-9167CC3357F3}"/>
                                            </p:graphicEl>
                                          </p:spTgt>
                                        </p:tgtEl>
                                        <p:attrNameLst>
                                          <p:attrName>style.visibility</p:attrName>
                                        </p:attrNameLst>
                                      </p:cBhvr>
                                      <p:to>
                                        <p:strVal val="visible"/>
                                      </p:to>
                                    </p:set>
                                    <p:animEffect transition="in" filter="fade">
                                      <p:cBhvr>
                                        <p:cTn id="40" dur="500"/>
                                        <p:tgtEl>
                                          <p:spTgt spid="3">
                                            <p:graphicEl>
                                              <a:dgm id="{1D5E9892-6647-4BF4-B930-9167CC3357F3}"/>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graphicEl>
                                              <a:dgm id="{2448517D-CE97-428C-AA67-FE40D6B5EBBD}"/>
                                            </p:graphicEl>
                                          </p:spTgt>
                                        </p:tgtEl>
                                        <p:attrNameLst>
                                          <p:attrName>style.visibility</p:attrName>
                                        </p:attrNameLst>
                                      </p:cBhvr>
                                      <p:to>
                                        <p:strVal val="visible"/>
                                      </p:to>
                                    </p:set>
                                    <p:animEffect transition="in" filter="fade">
                                      <p:cBhvr>
                                        <p:cTn id="43" dur="500"/>
                                        <p:tgtEl>
                                          <p:spTgt spid="3">
                                            <p:graphicEl>
                                              <a:dgm id="{2448517D-CE97-428C-AA67-FE40D6B5EBBD}"/>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graphicEl>
                                              <a:dgm id="{763324FF-ADC2-4126-9061-72673EB00FC4}"/>
                                            </p:graphicEl>
                                          </p:spTgt>
                                        </p:tgtEl>
                                        <p:attrNameLst>
                                          <p:attrName>style.visibility</p:attrName>
                                        </p:attrNameLst>
                                      </p:cBhvr>
                                      <p:to>
                                        <p:strVal val="visible"/>
                                      </p:to>
                                    </p:set>
                                    <p:animEffect transition="in" filter="fade">
                                      <p:cBhvr>
                                        <p:cTn id="48" dur="500"/>
                                        <p:tgtEl>
                                          <p:spTgt spid="3">
                                            <p:graphicEl>
                                              <a:dgm id="{763324FF-ADC2-4126-9061-72673EB00FC4}"/>
                                            </p:graphic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graphicEl>
                                              <a:dgm id="{B8693B7E-17D1-419A-A028-04C8396ABA25}"/>
                                            </p:graphicEl>
                                          </p:spTgt>
                                        </p:tgtEl>
                                        <p:attrNameLst>
                                          <p:attrName>style.visibility</p:attrName>
                                        </p:attrNameLst>
                                      </p:cBhvr>
                                      <p:to>
                                        <p:strVal val="visible"/>
                                      </p:to>
                                    </p:set>
                                    <p:animEffect transition="in" filter="fade">
                                      <p:cBhvr>
                                        <p:cTn id="51" dur="500"/>
                                        <p:tgtEl>
                                          <p:spTgt spid="3">
                                            <p:graphicEl>
                                              <a:dgm id="{B8693B7E-17D1-419A-A028-04C8396ABA25}"/>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graphicEl>
                                              <a:dgm id="{7E4A984D-A8F6-4421-AC98-884AEBAE2DAE}"/>
                                            </p:graphicEl>
                                          </p:spTgt>
                                        </p:tgtEl>
                                        <p:attrNameLst>
                                          <p:attrName>style.visibility</p:attrName>
                                        </p:attrNameLst>
                                      </p:cBhvr>
                                      <p:to>
                                        <p:strVal val="visible"/>
                                      </p:to>
                                    </p:set>
                                    <p:animEffect transition="in" filter="fade">
                                      <p:cBhvr>
                                        <p:cTn id="56" dur="500"/>
                                        <p:tgtEl>
                                          <p:spTgt spid="3">
                                            <p:graphicEl>
                                              <a:dgm id="{7E4A984D-A8F6-4421-AC98-884AEBAE2DAE}"/>
                                            </p:graphic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graphicEl>
                                              <a:dgm id="{8444C341-8A51-4324-96C7-C5A7FECBF473}"/>
                                            </p:graphicEl>
                                          </p:spTgt>
                                        </p:tgtEl>
                                        <p:attrNameLst>
                                          <p:attrName>style.visibility</p:attrName>
                                        </p:attrNameLst>
                                      </p:cBhvr>
                                      <p:to>
                                        <p:strVal val="visible"/>
                                      </p:to>
                                    </p:set>
                                    <p:animEffect transition="in" filter="fade">
                                      <p:cBhvr>
                                        <p:cTn id="59" dur="500"/>
                                        <p:tgtEl>
                                          <p:spTgt spid="3">
                                            <p:graphicEl>
                                              <a:dgm id="{8444C341-8A51-4324-96C7-C5A7FECBF473}"/>
                                            </p:graphic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graphicEl>
                                              <a:dgm id="{76330665-BD38-4019-86A1-A4ED0E8058FF}"/>
                                            </p:graphicEl>
                                          </p:spTgt>
                                        </p:tgtEl>
                                        <p:attrNameLst>
                                          <p:attrName>style.visibility</p:attrName>
                                        </p:attrNameLst>
                                      </p:cBhvr>
                                      <p:to>
                                        <p:strVal val="visible"/>
                                      </p:to>
                                    </p:set>
                                    <p:animEffect transition="in" filter="fade">
                                      <p:cBhvr>
                                        <p:cTn id="64" dur="500"/>
                                        <p:tgtEl>
                                          <p:spTgt spid="3">
                                            <p:graphicEl>
                                              <a:dgm id="{76330665-BD38-4019-86A1-A4ED0E8058FF}"/>
                                            </p:graphic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graphicEl>
                                              <a:dgm id="{C81D8B50-8B76-41C0-9B73-9E0A920263F4}"/>
                                            </p:graphicEl>
                                          </p:spTgt>
                                        </p:tgtEl>
                                        <p:attrNameLst>
                                          <p:attrName>style.visibility</p:attrName>
                                        </p:attrNameLst>
                                      </p:cBhvr>
                                      <p:to>
                                        <p:strVal val="visible"/>
                                      </p:to>
                                    </p:set>
                                    <p:animEffect transition="in" filter="fade">
                                      <p:cBhvr>
                                        <p:cTn id="67" dur="500"/>
                                        <p:tgtEl>
                                          <p:spTgt spid="3">
                                            <p:graphicEl>
                                              <a:dgm id="{C81D8B50-8B76-41C0-9B73-9E0A920263F4}"/>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additive="base">
                                        <p:cTn id="72" dur="500" fill="hold"/>
                                        <p:tgtEl>
                                          <p:spTgt spid="17"/>
                                        </p:tgtEl>
                                        <p:attrNameLst>
                                          <p:attrName>ppt_x</p:attrName>
                                        </p:attrNameLst>
                                      </p:cBhvr>
                                      <p:tavLst>
                                        <p:tav tm="0">
                                          <p:val>
                                            <p:strVal val="#ppt_x"/>
                                          </p:val>
                                        </p:tav>
                                        <p:tav tm="100000">
                                          <p:val>
                                            <p:strVal val="#ppt_x"/>
                                          </p:val>
                                        </p:tav>
                                      </p:tavLst>
                                    </p:anim>
                                    <p:anim calcmode="lin" valueType="num">
                                      <p:cBhvr additive="base">
                                        <p:cTn id="7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6" presetClass="entr" presetSubtype="0"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down)">
                                      <p:cBhvr>
                                        <p:cTn id="78" dur="290">
                                          <p:stCondLst>
                                            <p:cond delay="0"/>
                                          </p:stCondLst>
                                        </p:cTn>
                                        <p:tgtEl>
                                          <p:spTgt spid="19"/>
                                        </p:tgtEl>
                                      </p:cBhvr>
                                    </p:animEffect>
                                    <p:anim calcmode="lin" valueType="num">
                                      <p:cBhvr>
                                        <p:cTn id="79"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80"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81"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82"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83"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84" dur="13">
                                          <p:stCondLst>
                                            <p:cond delay="325"/>
                                          </p:stCondLst>
                                        </p:cTn>
                                        <p:tgtEl>
                                          <p:spTgt spid="19"/>
                                        </p:tgtEl>
                                      </p:cBhvr>
                                      <p:to x="100000" y="60000"/>
                                    </p:animScale>
                                    <p:animScale>
                                      <p:cBhvr>
                                        <p:cTn id="85" dur="83" decel="50000">
                                          <p:stCondLst>
                                            <p:cond delay="338"/>
                                          </p:stCondLst>
                                        </p:cTn>
                                        <p:tgtEl>
                                          <p:spTgt spid="19"/>
                                        </p:tgtEl>
                                      </p:cBhvr>
                                      <p:to x="100000" y="100000"/>
                                    </p:animScale>
                                    <p:animScale>
                                      <p:cBhvr>
                                        <p:cTn id="86" dur="13">
                                          <p:stCondLst>
                                            <p:cond delay="656"/>
                                          </p:stCondLst>
                                        </p:cTn>
                                        <p:tgtEl>
                                          <p:spTgt spid="19"/>
                                        </p:tgtEl>
                                      </p:cBhvr>
                                      <p:to x="100000" y="80000"/>
                                    </p:animScale>
                                    <p:animScale>
                                      <p:cBhvr>
                                        <p:cTn id="87" dur="83" decel="50000">
                                          <p:stCondLst>
                                            <p:cond delay="669"/>
                                          </p:stCondLst>
                                        </p:cTn>
                                        <p:tgtEl>
                                          <p:spTgt spid="19"/>
                                        </p:tgtEl>
                                      </p:cBhvr>
                                      <p:to x="100000" y="100000"/>
                                    </p:animScale>
                                    <p:animScale>
                                      <p:cBhvr>
                                        <p:cTn id="88" dur="13">
                                          <p:stCondLst>
                                            <p:cond delay="821"/>
                                          </p:stCondLst>
                                        </p:cTn>
                                        <p:tgtEl>
                                          <p:spTgt spid="19"/>
                                        </p:tgtEl>
                                      </p:cBhvr>
                                      <p:to x="100000" y="90000"/>
                                    </p:animScale>
                                    <p:animScale>
                                      <p:cBhvr>
                                        <p:cTn id="89" dur="83" decel="50000">
                                          <p:stCondLst>
                                            <p:cond delay="834"/>
                                          </p:stCondLst>
                                        </p:cTn>
                                        <p:tgtEl>
                                          <p:spTgt spid="19"/>
                                        </p:tgtEl>
                                      </p:cBhvr>
                                      <p:to x="100000" y="100000"/>
                                    </p:animScale>
                                    <p:animScale>
                                      <p:cBhvr>
                                        <p:cTn id="90" dur="13">
                                          <p:stCondLst>
                                            <p:cond delay="904"/>
                                          </p:stCondLst>
                                        </p:cTn>
                                        <p:tgtEl>
                                          <p:spTgt spid="19"/>
                                        </p:tgtEl>
                                      </p:cBhvr>
                                      <p:to x="100000" y="95000"/>
                                    </p:animScale>
                                    <p:animScale>
                                      <p:cBhvr>
                                        <p:cTn id="91" dur="83" decel="50000">
                                          <p:stCondLst>
                                            <p:cond delay="917"/>
                                          </p:stCondLst>
                                        </p:cTn>
                                        <p:tgtEl>
                                          <p:spTgt spid="19"/>
                                        </p:tgtEl>
                                      </p:cBhvr>
                                      <p:to x="100000" y="100000"/>
                                    </p:animScale>
                                  </p:childTnLst>
                                  <p:subTnLst>
                                    <p:audio>
                                      <p:cMediaNode>
                                        <p:cTn display="0" masterRel="sameClick">
                                          <p:stCondLst>
                                            <p:cond evt="begin" delay="0">
                                              <p:tn val="76"/>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dvAuto="0"/>
      <p:bldGraphic spid="3" grpId="0">
        <p:bldSub>
          <a:bldDgm bld="one"/>
        </p:bldSub>
      </p:bldGraphic>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3118" y="68750"/>
            <a:ext cx="11887878" cy="917444"/>
          </a:xfrm>
        </p:spPr>
        <p:txBody>
          <a:bodyPr/>
          <a:lstStyle/>
          <a:p>
            <a:r>
              <a:rPr lang="en-US" dirty="0"/>
              <a:t>Related content</a:t>
            </a:r>
          </a:p>
        </p:txBody>
      </p:sp>
      <p:sp>
        <p:nvSpPr>
          <p:cNvPr id="6" name="Text Placeholder 5"/>
          <p:cNvSpPr>
            <a:spLocks noGrp="1"/>
          </p:cNvSpPr>
          <p:nvPr>
            <p:ph type="body" sz="quarter" idx="10"/>
          </p:nvPr>
        </p:nvSpPr>
        <p:spPr>
          <a:xfrm>
            <a:off x="275482" y="906830"/>
            <a:ext cx="11885514" cy="4847545"/>
          </a:xfrm>
        </p:spPr>
        <p:txBody>
          <a:bodyPr/>
          <a:lstStyle/>
          <a:p>
            <a:r>
              <a:rPr lang="en-US" dirty="0"/>
              <a:t>Breakout Sessions</a:t>
            </a:r>
          </a:p>
          <a:p>
            <a:pPr marL="0" lvl="1"/>
            <a:r>
              <a:rPr lang="en-US" sz="2000" dirty="0"/>
              <a:t>TECH-BAAI301 - Analytics for every need with Power BI</a:t>
            </a:r>
          </a:p>
          <a:p>
            <a:pPr marL="0" lvl="1"/>
            <a:r>
              <a:rPr lang="en-US" sz="2000" dirty="0"/>
              <a:t>TECH-BAAI304 - Power BI Report Server: Self-service BI and enterprise reporting on-</a:t>
            </a:r>
            <a:r>
              <a:rPr lang="en-US" sz="2000" dirty="0" err="1"/>
              <a:t>premesis</a:t>
            </a:r>
            <a:br>
              <a:rPr lang="en-US" sz="2000" dirty="0"/>
            </a:br>
            <a:r>
              <a:rPr lang="en-US" sz="2000" dirty="0"/>
              <a:t>TECH-BAAI209 - What’s New and What’s Coming in Power BI Desktop</a:t>
            </a:r>
            <a:br>
              <a:rPr lang="en-US" sz="2000" dirty="0"/>
            </a:br>
            <a:r>
              <a:rPr lang="en-US" sz="2000" dirty="0"/>
              <a:t>TECH-BAAI306 - Microsoft BI Data Connectivity and Extensibility</a:t>
            </a:r>
          </a:p>
          <a:p>
            <a:r>
              <a:rPr lang="en-US" dirty="0"/>
              <a:t>Instructor-led Labs</a:t>
            </a:r>
          </a:p>
          <a:p>
            <a:pPr marL="0" lvl="1"/>
            <a:r>
              <a:rPr lang="en-US" sz="2000" dirty="0"/>
              <a:t>TECH-BAAI-ILL200 - Exploring Power BI Reports in Power BI Report Server</a:t>
            </a:r>
            <a:br>
              <a:rPr lang="en-US" sz="2000" dirty="0"/>
            </a:br>
            <a:br>
              <a:rPr lang="en-US" sz="2000" dirty="0"/>
            </a:br>
            <a:r>
              <a:rPr lang="en-US" sz="3599" dirty="0">
                <a:latin typeface="+mj-lt"/>
              </a:rPr>
              <a:t>Hands-on Labs</a:t>
            </a:r>
          </a:p>
          <a:p>
            <a:pPr marL="0" lvl="1"/>
            <a:r>
              <a:rPr lang="en-US" sz="2000" dirty="0"/>
              <a:t>SPEC-MWP-HOL201 - Build and Deliver the Power BI in Action Demo</a:t>
            </a:r>
            <a:br>
              <a:rPr lang="en-US" sz="2000" dirty="0"/>
            </a:br>
            <a:r>
              <a:rPr lang="en-US" sz="2000" dirty="0"/>
              <a:t>TECH-BAAI-HOL200 - Creating a Power BI Desktop Solution</a:t>
            </a:r>
          </a:p>
          <a:p>
            <a:r>
              <a:rPr lang="en-US" dirty="0"/>
              <a:t>Competitive Content</a:t>
            </a:r>
          </a:p>
          <a:p>
            <a:pPr marL="0" lvl="1"/>
            <a:r>
              <a:rPr lang="en-US" sz="2000" dirty="0"/>
              <a:t>TECH-BAAI200 - How to compete and win in the crowded BI space with Power BI</a:t>
            </a:r>
          </a:p>
        </p:txBody>
      </p:sp>
    </p:spTree>
    <p:extLst>
      <p:ext uri="{BB962C8B-B14F-4D97-AF65-F5344CB8AC3E}">
        <p14:creationId xmlns:p14="http://schemas.microsoft.com/office/powerpoint/2010/main" val="3158171510"/>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Recently released in Power BI</a:t>
            </a:r>
          </a:p>
        </p:txBody>
      </p:sp>
      <p:graphicFrame>
        <p:nvGraphicFramePr>
          <p:cNvPr id="3" name="Table 2"/>
          <p:cNvGraphicFramePr>
            <a:graphicFrameLocks noGrp="1"/>
          </p:cNvGraphicFramePr>
          <p:nvPr>
            <p:extLst/>
          </p:nvPr>
        </p:nvGraphicFramePr>
        <p:xfrm>
          <a:off x="0" y="1302726"/>
          <a:ext cx="12435840" cy="4285488"/>
        </p:xfrm>
        <a:graphic>
          <a:graphicData uri="http://schemas.openxmlformats.org/drawingml/2006/table">
            <a:tbl>
              <a:tblPr firstRow="1" bandRow="1"/>
              <a:tblGrid>
                <a:gridCol w="2743200">
                  <a:extLst>
                    <a:ext uri="{9D8B030D-6E8A-4147-A177-3AD203B41FA5}">
                      <a16:colId xmlns:a16="http://schemas.microsoft.com/office/drawing/2014/main" val="269093510"/>
                    </a:ext>
                  </a:extLst>
                </a:gridCol>
                <a:gridCol w="4846320">
                  <a:extLst>
                    <a:ext uri="{9D8B030D-6E8A-4147-A177-3AD203B41FA5}">
                      <a16:colId xmlns:a16="http://schemas.microsoft.com/office/drawing/2014/main" val="2235746764"/>
                    </a:ext>
                  </a:extLst>
                </a:gridCol>
                <a:gridCol w="4846320">
                  <a:extLst>
                    <a:ext uri="{9D8B030D-6E8A-4147-A177-3AD203B41FA5}">
                      <a16:colId xmlns:a16="http://schemas.microsoft.com/office/drawing/2014/main" val="1134481932"/>
                    </a:ext>
                  </a:extLst>
                </a:gridCol>
              </a:tblGrid>
              <a:tr h="3840480">
                <a:tc>
                  <a:txBody>
                    <a:bodyPr/>
                    <a:lstStyle/>
                    <a:p>
                      <a:pPr marL="0" algn="l" defTabSz="932563" rtl="0" eaLnBrk="1" latinLnBrk="0" hangingPunct="1">
                        <a:lnSpc>
                          <a:spcPct val="90000"/>
                        </a:lnSpc>
                        <a:spcAft>
                          <a:spcPts val="600"/>
                        </a:spcAft>
                        <a:defRPr/>
                      </a:pPr>
                      <a:r>
                        <a:rPr lang="en-US" sz="1800" kern="1200" spc="0" baseline="0" dirty="0">
                          <a:gradFill>
                            <a:gsLst>
                              <a:gs pos="2917">
                                <a:srgbClr val="0078D7"/>
                              </a:gs>
                              <a:gs pos="100000">
                                <a:srgbClr val="0078D7"/>
                              </a:gs>
                            </a:gsLst>
                            <a:lin ang="5400000" scaled="0"/>
                          </a:gradFill>
                          <a:latin typeface="Segoe UI Semibold" panose="020B0702040204020203" pitchFamily="34" charset="0"/>
                          <a:ea typeface="+mn-ea"/>
                          <a:cs typeface="Segoe UI Semibold" panose="020B0702040204020203" pitchFamily="34" charset="0"/>
                        </a:rPr>
                        <a:t>Distribution, collaboration, </a:t>
                      </a:r>
                      <a:br>
                        <a:rPr lang="en-US" sz="1800" kern="1200" spc="0" baseline="0" dirty="0">
                          <a:gradFill>
                            <a:gsLst>
                              <a:gs pos="2917">
                                <a:srgbClr val="0078D7"/>
                              </a:gs>
                              <a:gs pos="100000">
                                <a:srgbClr val="0078D7"/>
                              </a:gs>
                            </a:gsLst>
                            <a:lin ang="5400000" scaled="0"/>
                          </a:gradFill>
                          <a:latin typeface="Segoe UI Semibold" panose="020B0702040204020203" pitchFamily="34" charset="0"/>
                          <a:ea typeface="+mn-ea"/>
                          <a:cs typeface="Segoe UI Semibold" panose="020B0702040204020203" pitchFamily="34" charset="0"/>
                        </a:rPr>
                      </a:br>
                      <a:r>
                        <a:rPr lang="en-US" sz="1800" kern="1200" spc="0" baseline="0" dirty="0">
                          <a:gradFill>
                            <a:gsLst>
                              <a:gs pos="2917">
                                <a:srgbClr val="0078D7"/>
                              </a:gs>
                              <a:gs pos="100000">
                                <a:srgbClr val="0078D7"/>
                              </a:gs>
                            </a:gsLst>
                            <a:lin ang="5400000" scaled="0"/>
                          </a:gradFill>
                          <a:latin typeface="Segoe UI Semibold" panose="020B0702040204020203" pitchFamily="34" charset="0"/>
                          <a:ea typeface="+mn-ea"/>
                          <a:cs typeface="Segoe UI Semibold" panose="020B0702040204020203" pitchFamily="34" charset="0"/>
                        </a:rPr>
                        <a:t>and administration</a:t>
                      </a:r>
                    </a:p>
                  </a:txBody>
                  <a:tcPr marL="457200" marR="182880" marT="182880" marB="182880">
                    <a:lnL w="12700" cmpd="sng">
                      <a:noFill/>
                      <a:prstDash val="solid"/>
                    </a:lnL>
                    <a:lnR w="12700" cmpd="sng">
                      <a:noFill/>
                      <a:prstDash val="soli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32563" rtl="0" eaLnBrk="1" latinLnBrk="0" hangingPunct="1">
                        <a:lnSpc>
                          <a:spcPct val="90000"/>
                        </a:lnSpc>
                        <a:spcBef>
                          <a:spcPts val="1800"/>
                        </a:spcBef>
                        <a:spcAft>
                          <a:spcPts val="0"/>
                        </a:spcAft>
                      </a:pPr>
                      <a:r>
                        <a:rPr lang="en-US" sz="1600" kern="1200" dirty="0">
                          <a:gradFill>
                            <a:gsLst>
                              <a:gs pos="50273">
                                <a:schemeClr val="tx1"/>
                              </a:gs>
                              <a:gs pos="37158">
                                <a:schemeClr val="tx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Content distribution and consumption</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Power BI Premium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(June –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hlinkClick r:id="rId3"/>
                        </a:rPr>
                        <a:t>Learn More</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Usage metrics for dashboard and report creators </a:t>
                      </a:r>
                      <a:b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b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(June –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hlinkClick r:id="rId4"/>
                        </a:rPr>
                        <a:t>Learn More</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Apps preview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(May –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hlinkClick r:id="rId5"/>
                        </a:rPr>
                        <a:t>learn more</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SharePoint Online Web Part GA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(May –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hlinkClick r:id="rId6"/>
                        </a:rPr>
                        <a:t>learn more</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p>
                    <a:p>
                      <a:pPr marL="0" algn="l" defTabSz="932563" rtl="0" eaLnBrk="1" latinLnBrk="0" hangingPunct="1">
                        <a:lnSpc>
                          <a:spcPct val="90000"/>
                        </a:lnSpc>
                        <a:spcBef>
                          <a:spcPts val="600"/>
                        </a:spcBef>
                        <a:spcAft>
                          <a:spcPts val="0"/>
                        </a:spcAft>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Q&amp;A in Spanish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(April –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hlinkClick r:id="rId7"/>
                        </a:rPr>
                        <a:t>learn more</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p>
                    <a:p>
                      <a:pPr marL="0" algn="l" defTabSz="932563" rtl="0" eaLnBrk="1" latinLnBrk="0" hangingPunct="1">
                        <a:lnSpc>
                          <a:spcPct val="90000"/>
                        </a:lnSpc>
                        <a:spcBef>
                          <a:spcPts val="600"/>
                        </a:spcBef>
                        <a:spcAft>
                          <a:spcPts val="0"/>
                        </a:spcAft>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View related content </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(March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 </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hlinkClick r:id="rId8"/>
                        </a:rPr>
                        <a:t>learn more</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Multiple URL filter parameters </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(March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 </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hlinkClick r:id="rId9"/>
                        </a:rPr>
                        <a:t>learn more</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a:t>
                      </a:r>
                      <a:endParaRPr kumimoji="0" lang="en-US" sz="12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32563" rtl="0" eaLnBrk="1" fontAlgn="auto" latinLnBrk="0" hangingPunct="1">
                        <a:lnSpc>
                          <a:spcPct val="90000"/>
                        </a:lnSpc>
                        <a:spcBef>
                          <a:spcPts val="1800"/>
                        </a:spcBef>
                        <a:spcAft>
                          <a:spcPts val="0"/>
                        </a:spcAft>
                        <a:buClrTx/>
                        <a:buSzTx/>
                        <a:buFontTx/>
                        <a:buNone/>
                        <a:tabLst/>
                        <a:defRPr/>
                      </a:pPr>
                      <a:r>
                        <a:rPr lang="en-US" sz="1600" kern="1200" noProof="0" dirty="0">
                          <a:gradFill>
                            <a:gsLst>
                              <a:gs pos="50273">
                                <a:schemeClr val="tx1"/>
                              </a:gs>
                              <a:gs pos="37158">
                                <a:schemeClr val="tx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Administration</a:t>
                      </a:r>
                    </a:p>
                    <a:p>
                      <a:pPr marL="0" marR="0" lvl="0" indent="0" algn="l" defTabSz="932563" rtl="0" eaLnBrk="1" fontAlgn="auto" latinLnBrk="0" hangingPunct="1">
                        <a:lnSpc>
                          <a:spcPct val="90000"/>
                        </a:lnSpc>
                        <a:spcBef>
                          <a:spcPts val="6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SOC certification</a:t>
                      </a:r>
                    </a:p>
                    <a:p>
                      <a:pPr marL="0" marR="0" lvl="0" indent="0" algn="l" defTabSz="932563" rtl="0" eaLnBrk="1" fontAlgn="auto" latinLnBrk="0" hangingPunct="1">
                        <a:lnSpc>
                          <a:spcPct val="90000"/>
                        </a:lnSpc>
                        <a:spcBef>
                          <a:spcPts val="6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Improved troubleshooting details for DAX queries </a:t>
                      </a:r>
                      <a:b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b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(March – </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hlinkClick r:id="rId10"/>
                        </a:rPr>
                        <a:t>learn more</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a:t>
                      </a:r>
                    </a:p>
                    <a:p>
                      <a:pPr marL="0" marR="0" lvl="0" indent="0" algn="l" defTabSz="932563" rtl="0" eaLnBrk="1" fontAlgn="auto" latinLnBrk="0" hangingPunct="1">
                        <a:lnSpc>
                          <a:spcPct val="90000"/>
                        </a:lnSpc>
                        <a:spcBef>
                          <a:spcPts val="6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Granular admin controls </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(March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 </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hlinkClick r:id="rId11"/>
                        </a:rPr>
                        <a:t>learn more</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a:t>
                      </a:r>
                    </a:p>
                    <a:p>
                      <a:pPr marL="0" marR="0" lvl="0" indent="0" algn="l" defTabSz="932563" rtl="0" eaLnBrk="1" fontAlgn="auto" latinLnBrk="0" hangingPunct="1">
                        <a:lnSpc>
                          <a:spcPct val="90000"/>
                        </a:lnSpc>
                        <a:spcBef>
                          <a:spcPts val="6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Custom cache refresh schedule </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(March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 </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hlinkClick r:id="rId8"/>
                        </a:rPr>
                        <a:t>learn more</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a:t>
                      </a:r>
                    </a:p>
                  </a:txBody>
                  <a:tcPr marL="0" marR="182880" marT="182880" marB="182880">
                    <a:lnL w="12700" cmpd="sng">
                      <a:noFill/>
                      <a:prstDash val="solid"/>
                    </a:lnL>
                    <a:lnR w="12700" cmpd="sng">
                      <a:noFill/>
                      <a:prstDash val="soli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563" rtl="0" eaLnBrk="1" fontAlgn="auto" latinLnBrk="0" hangingPunct="1">
                        <a:lnSpc>
                          <a:spcPct val="90000"/>
                        </a:lnSpc>
                        <a:spcBef>
                          <a:spcPts val="1800"/>
                        </a:spcBef>
                        <a:spcAft>
                          <a:spcPts val="0"/>
                        </a:spcAft>
                        <a:buClrTx/>
                        <a:buSzTx/>
                        <a:buFontTx/>
                        <a:buNone/>
                        <a:tabLst/>
                        <a:defRPr/>
                      </a:pPr>
                      <a:r>
                        <a:rPr lang="en-US" sz="1600" kern="1200" noProof="0" dirty="0">
                          <a:gradFill>
                            <a:gsLst>
                              <a:gs pos="50273">
                                <a:schemeClr val="tx1"/>
                              </a:gs>
                              <a:gs pos="37158">
                                <a:schemeClr val="tx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Mobile</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New menus: ‘Shared with me’ and ‘</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Apps’ (May – </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hlinkClick r:id="rId12"/>
                        </a:rPr>
                        <a:t>learn more</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Share with universal links (iOS) </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(May – </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hlinkClick r:id="rId12"/>
                        </a:rPr>
                        <a:t>learn more</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a:t>
                      </a:r>
                    </a:p>
                    <a:p>
                      <a:pPr marL="0" marR="0" lvl="0" indent="0" algn="l" defTabSz="932563" rtl="0" eaLnBrk="1" fontAlgn="auto" latinLnBrk="0" hangingPunct="1">
                        <a:lnSpc>
                          <a:spcPct val="90000"/>
                        </a:lnSpc>
                        <a:spcBef>
                          <a:spcPts val="600"/>
                        </a:spcBef>
                        <a:spcAft>
                          <a:spcPts val="0"/>
                        </a:spcAft>
                        <a:buClrTx/>
                        <a:buSzTx/>
                        <a:buFontTx/>
                        <a:buNone/>
                        <a:tabLst/>
                        <a:defRPr/>
                      </a:pP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Power BI Repot Server Preview (Android and iOS) (May – </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hlinkClick r:id="rId12"/>
                        </a:rPr>
                        <a:t>learn more</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a:t>
                      </a:r>
                      <a:endParaRPr lang="en-US" sz="14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Use voice with conversational Q&amp;A </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(April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 </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hlinkClick r:id="rId13"/>
                        </a:rPr>
                        <a:t>learn more</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a:t>
                      </a:r>
                      <a:endPar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Right to left language support for iOS </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(April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 </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hlinkClick r:id="rId13"/>
                        </a:rPr>
                        <a:t>learn more</a:t>
                      </a: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a:t>
                      </a:r>
                      <a:endParaRPr lang="en-US" sz="14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Tailor custom visuals for mobile </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(April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 </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hlinkClick r:id="rId13"/>
                        </a:rPr>
                        <a:t>learn more</a:t>
                      </a:r>
                      <a:r>
                        <a:rPr kumimoji="0" lang="en-US" sz="11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a:t>
                      </a:r>
                      <a:endPar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Background color for mobile reports </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(April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 </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hlinkClick r:id="rId13"/>
                        </a:rPr>
                        <a:t>learn more</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Slicer improvements </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(March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 </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hlinkClick r:id="rId14"/>
                        </a:rPr>
                        <a:t>learn more</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3D touch integration (iOS) </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(March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 </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hlinkClick r:id="rId14"/>
                        </a:rPr>
                        <a:t>learn more</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SSRS – Multi-server support (Android) </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(March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 </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hlinkClick r:id="rId14"/>
                        </a:rPr>
                        <a:t>learn more</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Request for dashboard access (Android) </a:t>
                      </a:r>
                      <a:br>
                        <a:rPr lang="en-US" sz="14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b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(March </a:t>
                      </a:r>
                      <a:r>
                        <a:rPr lang="en-US" sz="11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 </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hlinkClick r:id="rId14"/>
                        </a:rPr>
                        <a:t>learn more</a:t>
                      </a:r>
                      <a:r>
                        <a:rPr lang="en-US" sz="11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t>
                      </a:r>
                      <a:endParaRPr lang="en-US" sz="14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endParaRPr>
                    </a:p>
                  </a:txBody>
                  <a:tcPr marL="0" marR="457200" marT="182880" marB="182880">
                    <a:lnL w="12700" cmpd="sng">
                      <a:noFill/>
                      <a:prstDash val="solid"/>
                    </a:lnL>
                    <a:lnR w="12700" cmpd="sng">
                      <a:noFill/>
                      <a:prstDash val="soli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5789031"/>
                  </a:ext>
                </a:extLst>
              </a:tr>
            </a:tbl>
          </a:graphicData>
        </a:graphic>
      </p:graphicFrame>
      <p:sp>
        <p:nvSpPr>
          <p:cNvPr id="8" name="Footer Placeholder 8">
            <a:extLst>
              <a:ext uri="{FF2B5EF4-FFF2-40B4-BE49-F238E27FC236}">
                <a16:creationId xmlns:a16="http://schemas.microsoft.com/office/drawing/2014/main" id="{5F2BB487-894E-4F72-99DF-EA92F6BA9132}"/>
              </a:ext>
            </a:extLst>
          </p:cNvPr>
          <p:cNvSpPr>
            <a:spLocks noGrp="1"/>
          </p:cNvSpPr>
          <p:nvPr/>
        </p:nvSpPr>
        <p:spPr>
          <a:xfrm>
            <a:off x="274702" y="6460390"/>
            <a:ext cx="8073777" cy="420115"/>
          </a:xfrm>
          <a:prstGeom prst="rect">
            <a:avLst/>
          </a:prstGeom>
          <a:noFill/>
        </p:spPr>
        <p:txBody>
          <a:bodyPr vert="horz" lIns="182880" tIns="146304" rIns="182880" bIns="146304" rtlCol="0" anchor="b" anchorCtr="0">
            <a:spAutoFit/>
          </a:bodyPr>
          <a:lstStyle>
            <a:defPPr>
              <a:defRPr lang="en-US"/>
            </a:defPPr>
            <a:lvl1pPr marL="0" algn="l" defTabSz="912813" rtl="0" eaLnBrk="1" fontAlgn="base" latinLnBrk="0" hangingPunct="1">
              <a:spcBef>
                <a:spcPct val="0"/>
              </a:spcBef>
              <a:spcAft>
                <a:spcPct val="0"/>
              </a:spcAft>
              <a:defRPr lang="en-US" sz="8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597"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dirty="0">
                <a:ln>
                  <a:noFill/>
                </a:ln>
                <a:gradFill>
                  <a:gsLst>
                    <a:gs pos="75410">
                      <a:srgbClr val="353535"/>
                    </a:gs>
                    <a:gs pos="56000">
                      <a:srgbClr val="353535"/>
                    </a:gs>
                  </a:gsLst>
                  <a:lin ang="5400000" scaled="0"/>
                </a:gradFill>
                <a:effectLst/>
                <a:uLnTx/>
                <a:uFillTx/>
                <a:latin typeface="Segoe UI" panose="020B0502040204020203" pitchFamily="34" charset="0"/>
                <a:ea typeface="+mn-ea"/>
                <a:cs typeface="Segoe UI" panose="020B0502040204020203" pitchFamily="34" charset="0"/>
              </a:rPr>
              <a:t>Microsoft Confidential—Subject to NDA. Preliminary Information. Microsoft makes no warranties, express or implied. </a:t>
            </a:r>
          </a:p>
        </p:txBody>
      </p:sp>
    </p:spTree>
    <p:extLst>
      <p:ext uri="{BB962C8B-B14F-4D97-AF65-F5344CB8AC3E}">
        <p14:creationId xmlns:p14="http://schemas.microsoft.com/office/powerpoint/2010/main" val="3026196104"/>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Coming soon in Power BI (approx. 3 months)</a:t>
            </a:r>
          </a:p>
        </p:txBody>
      </p:sp>
      <p:graphicFrame>
        <p:nvGraphicFramePr>
          <p:cNvPr id="3" name="Table 2"/>
          <p:cNvGraphicFramePr>
            <a:graphicFrameLocks noGrp="1"/>
          </p:cNvGraphicFramePr>
          <p:nvPr>
            <p:extLst/>
          </p:nvPr>
        </p:nvGraphicFramePr>
        <p:xfrm>
          <a:off x="0" y="1302726"/>
          <a:ext cx="12435840" cy="5210048"/>
        </p:xfrm>
        <a:graphic>
          <a:graphicData uri="http://schemas.openxmlformats.org/drawingml/2006/table">
            <a:tbl>
              <a:tblPr firstRow="1" bandRow="1">
                <a:effectLst/>
              </a:tblPr>
              <a:tblGrid>
                <a:gridCol w="2743200">
                  <a:extLst>
                    <a:ext uri="{9D8B030D-6E8A-4147-A177-3AD203B41FA5}">
                      <a16:colId xmlns:a16="http://schemas.microsoft.com/office/drawing/2014/main" val="269093510"/>
                    </a:ext>
                  </a:extLst>
                </a:gridCol>
                <a:gridCol w="4846320">
                  <a:extLst>
                    <a:ext uri="{9D8B030D-6E8A-4147-A177-3AD203B41FA5}">
                      <a16:colId xmlns:a16="http://schemas.microsoft.com/office/drawing/2014/main" val="2235746764"/>
                    </a:ext>
                  </a:extLst>
                </a:gridCol>
                <a:gridCol w="4846320">
                  <a:extLst>
                    <a:ext uri="{9D8B030D-6E8A-4147-A177-3AD203B41FA5}">
                      <a16:colId xmlns:a16="http://schemas.microsoft.com/office/drawing/2014/main" val="1134481932"/>
                    </a:ext>
                  </a:extLst>
                </a:gridCol>
              </a:tblGrid>
              <a:tr h="0">
                <a:tc>
                  <a:txBody>
                    <a:bodyPr/>
                    <a:lstStyle/>
                    <a:p>
                      <a:pPr marL="0" algn="l" defTabSz="932563" rtl="0" eaLnBrk="1" latinLnBrk="0" hangingPunct="1">
                        <a:lnSpc>
                          <a:spcPct val="90000"/>
                        </a:lnSpc>
                        <a:spcBef>
                          <a:spcPts val="300"/>
                        </a:spcBef>
                        <a:spcAft>
                          <a:spcPts val="0"/>
                        </a:spcAft>
                        <a:defRPr/>
                      </a:pPr>
                      <a:r>
                        <a:rPr lang="en-US" sz="1800" kern="1200" spc="0" baseline="0" dirty="0">
                          <a:gradFill>
                            <a:gsLst>
                              <a:gs pos="2917">
                                <a:srgbClr val="0078D7"/>
                              </a:gs>
                              <a:gs pos="100000">
                                <a:srgbClr val="0078D7"/>
                              </a:gs>
                            </a:gsLst>
                            <a:lin ang="5400000" scaled="0"/>
                          </a:gradFill>
                          <a:latin typeface="Segoe UI Semibold" panose="020B0702040204020203" pitchFamily="34" charset="0"/>
                          <a:ea typeface="+mn-ea"/>
                          <a:cs typeface="Segoe UI Semibold" panose="020B0702040204020203" pitchFamily="34" charset="0"/>
                        </a:rPr>
                        <a:t>Data </a:t>
                      </a:r>
                      <a:br>
                        <a:rPr lang="en-US" sz="1800" kern="1200" spc="0" baseline="0" dirty="0">
                          <a:gradFill>
                            <a:gsLst>
                              <a:gs pos="2917">
                                <a:srgbClr val="0078D7"/>
                              </a:gs>
                              <a:gs pos="100000">
                                <a:srgbClr val="0078D7"/>
                              </a:gs>
                            </a:gsLst>
                            <a:lin ang="5400000" scaled="0"/>
                          </a:gradFill>
                          <a:latin typeface="Segoe UI Semibold" panose="020B0702040204020203" pitchFamily="34" charset="0"/>
                          <a:ea typeface="+mn-ea"/>
                          <a:cs typeface="Segoe UI Semibold" panose="020B0702040204020203" pitchFamily="34" charset="0"/>
                        </a:rPr>
                      </a:br>
                      <a:r>
                        <a:rPr lang="en-US" sz="1800" kern="1200" spc="0" baseline="0" dirty="0">
                          <a:gradFill>
                            <a:gsLst>
                              <a:gs pos="2917">
                                <a:srgbClr val="0078D7"/>
                              </a:gs>
                              <a:gs pos="100000">
                                <a:srgbClr val="0078D7"/>
                              </a:gs>
                            </a:gsLst>
                            <a:lin ang="5400000" scaled="0"/>
                          </a:gradFill>
                          <a:latin typeface="Segoe UI Semibold" panose="020B0702040204020203" pitchFamily="34" charset="0"/>
                          <a:ea typeface="+mn-ea"/>
                          <a:cs typeface="Segoe UI Semibold" panose="020B0702040204020203" pitchFamily="34" charset="0"/>
                        </a:rPr>
                        <a:t>connectivity</a:t>
                      </a:r>
                    </a:p>
                  </a:txBody>
                  <a:tcPr marL="457200" marR="182880" marT="182880" marB="182880">
                    <a:lnL w="12700" cmpd="sng">
                      <a:noFill/>
                      <a:prstDash val="solid"/>
                    </a:lnL>
                    <a:lnR w="12700" cmpd="sng">
                      <a:noFill/>
                      <a:prstDash val="soli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32563" rtl="0" eaLnBrk="1" latinLnBrk="0" hangingPunct="1">
                        <a:lnSpc>
                          <a:spcPct val="90000"/>
                        </a:lnSpc>
                        <a:spcBef>
                          <a:spcPts val="1800"/>
                        </a:spcBef>
                        <a:spcAft>
                          <a:spcPts val="0"/>
                        </a:spcAft>
                      </a:pPr>
                      <a:r>
                        <a:rPr lang="en-US" sz="1600" kern="1200" dirty="0">
                          <a:gradFill>
                            <a:gsLst>
                              <a:gs pos="50273">
                                <a:schemeClr val="tx1"/>
                              </a:gs>
                              <a:gs pos="37158">
                                <a:schemeClr val="tx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New data sources</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Kerberos Single Sign-On for SAPA HANA, Azure SQL DB</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Google </a:t>
                      </a:r>
                      <a:r>
                        <a:rPr kumimoji="0" lang="en-US" sz="1400" b="0" i="0" u="none" strike="noStrike" kern="1200" cap="none" spc="0" normalizeH="0" baseline="0" dirty="0" err="1">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BigQuery</a:t>
                      </a:r>
                      <a:r>
                        <a:rPr kumimoji="0" lang="en-US" sz="1400" b="0" i="0" u="none" strike="noStrike" kern="1200" cap="none" spc="0" normalizeH="0" baseline="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 connector</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ServiceNow connector</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Snowflake, and Spark Direct Query connectors </a:t>
                      </a:r>
                      <a:br>
                        <a:rPr kumimoji="0" lang="en-US" sz="1400" b="0" i="0" u="none" strike="noStrike" kern="1200" cap="none" spc="0" normalizeH="0" baseline="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br>
                      <a:r>
                        <a:rPr kumimoji="0" lang="en-US" sz="1400" b="0" i="0" u="none" strike="noStrike" kern="1200" cap="none" spc="0" normalizeH="0" baseline="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in Power BI service</a:t>
                      </a:r>
                    </a:p>
                  </a:txBody>
                  <a:tcPr marL="0" marR="0" marT="182880" marB="182880">
                    <a:lnL w="12700" cmpd="sng">
                      <a:noFill/>
                      <a:prstDash val="solid"/>
                    </a:lnL>
                    <a:lnR w="12700" cmpd="sng">
                      <a:noFill/>
                      <a:prstDash val="soli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563" rtl="0" eaLnBrk="1" fontAlgn="auto" latinLnBrk="0" hangingPunct="1">
                        <a:lnSpc>
                          <a:spcPct val="90000"/>
                        </a:lnSpc>
                        <a:spcBef>
                          <a:spcPts val="1800"/>
                        </a:spcBef>
                        <a:spcAft>
                          <a:spcPts val="0"/>
                        </a:spcAft>
                        <a:buClrTx/>
                        <a:buSzTx/>
                        <a:buFontTx/>
                        <a:buNone/>
                        <a:tabLst/>
                        <a:defRPr/>
                      </a:pPr>
                      <a:r>
                        <a:rPr lang="en-US" sz="1600" kern="1200" noProof="0" dirty="0">
                          <a:gradFill>
                            <a:gsLst>
                              <a:gs pos="50273">
                                <a:schemeClr val="tx1"/>
                              </a:gs>
                              <a:gs pos="37158">
                                <a:schemeClr val="tx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On-</a:t>
                      </a:r>
                      <a:r>
                        <a:rPr lang="en-US" sz="1600" kern="1200" noProof="0" dirty="0" err="1">
                          <a:gradFill>
                            <a:gsLst>
                              <a:gs pos="50273">
                                <a:schemeClr val="tx1"/>
                              </a:gs>
                              <a:gs pos="37158">
                                <a:schemeClr val="tx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prem</a:t>
                      </a:r>
                      <a:r>
                        <a:rPr lang="en-US" sz="1600" kern="1200" noProof="0" dirty="0">
                          <a:gradFill>
                            <a:gsLst>
                              <a:gs pos="50273">
                                <a:schemeClr val="tx1"/>
                              </a:gs>
                              <a:gs pos="37158">
                                <a:schemeClr val="tx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 data gateway </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High availability</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Custom AD mapping</a:t>
                      </a:r>
                    </a:p>
                  </a:txBody>
                  <a:tcPr marL="0" marR="0" marT="182880" marB="182880">
                    <a:lnL w="12700" cmpd="sng">
                      <a:noFill/>
                      <a:prstDash val="solid"/>
                    </a:lnL>
                    <a:lnR w="12700" cmpd="sng">
                      <a:noFill/>
                      <a:prstDash val="soli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726897"/>
                  </a:ext>
                </a:extLst>
              </a:tr>
              <a:tr h="0">
                <a:tc>
                  <a:txBody>
                    <a:bodyPr/>
                    <a:lstStyle/>
                    <a:p>
                      <a:pPr marL="0" algn="l" defTabSz="932563" rtl="0" eaLnBrk="1" latinLnBrk="0" hangingPunct="1">
                        <a:lnSpc>
                          <a:spcPct val="90000"/>
                        </a:lnSpc>
                        <a:spcBef>
                          <a:spcPts val="300"/>
                        </a:spcBef>
                        <a:spcAft>
                          <a:spcPts val="0"/>
                        </a:spcAft>
                        <a:defRPr/>
                      </a:pPr>
                      <a:r>
                        <a:rPr lang="en-US" sz="1800" kern="1200" spc="0" baseline="0" dirty="0">
                          <a:gradFill>
                            <a:gsLst>
                              <a:gs pos="2917">
                                <a:srgbClr val="0078D7"/>
                              </a:gs>
                              <a:gs pos="100000">
                                <a:srgbClr val="0078D7"/>
                              </a:gs>
                            </a:gsLst>
                            <a:lin ang="5400000" scaled="0"/>
                          </a:gradFill>
                          <a:latin typeface="Segoe UI Semibold" panose="020B0702040204020203" pitchFamily="34" charset="0"/>
                          <a:ea typeface="+mn-ea"/>
                          <a:cs typeface="Segoe UI Semibold" panose="020B0702040204020203" pitchFamily="34" charset="0"/>
                        </a:rPr>
                        <a:t>Modeling, reporting, </a:t>
                      </a:r>
                      <a:br>
                        <a:rPr lang="en-US" sz="1800" kern="1200" spc="0" baseline="0" dirty="0">
                          <a:gradFill>
                            <a:gsLst>
                              <a:gs pos="2917">
                                <a:srgbClr val="0078D7"/>
                              </a:gs>
                              <a:gs pos="100000">
                                <a:srgbClr val="0078D7"/>
                              </a:gs>
                            </a:gsLst>
                            <a:lin ang="5400000" scaled="0"/>
                          </a:gradFill>
                          <a:latin typeface="Segoe UI Semibold" panose="020B0702040204020203" pitchFamily="34" charset="0"/>
                          <a:ea typeface="+mn-ea"/>
                          <a:cs typeface="Segoe UI Semibold" panose="020B0702040204020203" pitchFamily="34" charset="0"/>
                        </a:rPr>
                      </a:br>
                      <a:r>
                        <a:rPr lang="en-US" sz="1800" kern="1200" spc="0" baseline="0" dirty="0">
                          <a:gradFill>
                            <a:gsLst>
                              <a:gs pos="2917">
                                <a:srgbClr val="0078D7"/>
                              </a:gs>
                              <a:gs pos="100000">
                                <a:srgbClr val="0078D7"/>
                              </a:gs>
                            </a:gsLst>
                            <a:lin ang="5400000" scaled="0"/>
                          </a:gradFill>
                          <a:latin typeface="Segoe UI Semibold" panose="020B0702040204020203" pitchFamily="34" charset="0"/>
                          <a:ea typeface="+mn-ea"/>
                          <a:cs typeface="Segoe UI Semibold" panose="020B0702040204020203" pitchFamily="34" charset="0"/>
                        </a:rPr>
                        <a:t>and analytics</a:t>
                      </a:r>
                    </a:p>
                  </a:txBody>
                  <a:tcPr marL="457200" marR="182880" marT="182880" marB="182880">
                    <a:lnL w="12700" cmpd="sng">
                      <a:noFill/>
                      <a:prstDash val="solid"/>
                    </a:lnL>
                    <a:lnR w="12700" cmpd="sng">
                      <a:noFill/>
                      <a:prstDash val="soli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563" rtl="0" eaLnBrk="1" fontAlgn="auto" latinLnBrk="0" hangingPunct="1">
                        <a:lnSpc>
                          <a:spcPct val="90000"/>
                        </a:lnSpc>
                        <a:spcBef>
                          <a:spcPts val="1800"/>
                        </a:spcBef>
                        <a:spcAft>
                          <a:spcPts val="0"/>
                        </a:spcAft>
                        <a:buClrTx/>
                        <a:buSzTx/>
                        <a:buFontTx/>
                        <a:buNone/>
                        <a:tabLst/>
                        <a:defRPr/>
                      </a:pPr>
                      <a:r>
                        <a:rPr lang="en-US" sz="1600" kern="1200" noProof="0" dirty="0">
                          <a:gradFill>
                            <a:gsLst>
                              <a:gs pos="50273">
                                <a:schemeClr val="tx1"/>
                              </a:gs>
                              <a:gs pos="37158">
                                <a:schemeClr val="tx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Modeling &amp; data prep</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Direct Query performance improvements</a:t>
                      </a:r>
                      <a:endParaRPr kumimoji="0" lang="en-US" sz="18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32563" rtl="0" eaLnBrk="1" fontAlgn="auto" latinLnBrk="0" hangingPunct="1">
                        <a:lnSpc>
                          <a:spcPct val="90000"/>
                        </a:lnSpc>
                        <a:spcBef>
                          <a:spcPts val="1800"/>
                        </a:spcBef>
                        <a:spcAft>
                          <a:spcPts val="0"/>
                        </a:spcAft>
                        <a:buClrTx/>
                        <a:buSzTx/>
                        <a:buFontTx/>
                        <a:buNone/>
                        <a:tabLst/>
                        <a:defRPr/>
                      </a:pPr>
                      <a:r>
                        <a:rPr lang="en-US" sz="1600" kern="1200" noProof="0" dirty="0">
                          <a:gradFill>
                            <a:gsLst>
                              <a:gs pos="50273">
                                <a:schemeClr val="tx1"/>
                              </a:gs>
                              <a:gs pos="37158">
                                <a:schemeClr val="tx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Visuals</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New table and matrix GA</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Custom visuals gallery integration</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Visio online custom visual</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Power Apps custom visual</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Control over visual defaults from themes</a:t>
                      </a:r>
                    </a:p>
                  </a:txBody>
                  <a:tcPr marL="0" marR="0" marT="182880" marB="182880">
                    <a:lnL w="12700" cmpd="sng">
                      <a:noFill/>
                      <a:prstDash val="solid"/>
                    </a:lnL>
                    <a:lnR w="12700" cmpd="sng">
                      <a:noFill/>
                      <a:prstDash val="soli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563" rtl="0" eaLnBrk="1" fontAlgn="auto" latinLnBrk="0" hangingPunct="1">
                        <a:lnSpc>
                          <a:spcPct val="90000"/>
                        </a:lnSpc>
                        <a:spcBef>
                          <a:spcPts val="1800"/>
                        </a:spcBef>
                        <a:spcAft>
                          <a:spcPts val="0"/>
                        </a:spcAft>
                        <a:buClrTx/>
                        <a:buSzTx/>
                        <a:buFontTx/>
                        <a:buNone/>
                        <a:tabLst/>
                        <a:defRPr/>
                      </a:pPr>
                      <a:r>
                        <a:rPr lang="en-US" sz="1600" kern="1200" noProof="0" dirty="0">
                          <a:gradFill>
                            <a:gsLst>
                              <a:gs pos="50273">
                                <a:schemeClr val="tx1"/>
                              </a:gs>
                              <a:gs pos="37158">
                                <a:schemeClr val="tx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Analytics</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Additional quick measures</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Quick insights in desktop</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What-if parameters</a:t>
                      </a:r>
                    </a:p>
                    <a:p>
                      <a:pPr marL="0" marR="0" lvl="0" indent="0" algn="l" defTabSz="932563" rtl="0" eaLnBrk="1" fontAlgn="auto" latinLnBrk="0" hangingPunct="1">
                        <a:lnSpc>
                          <a:spcPct val="90000"/>
                        </a:lnSpc>
                        <a:spcBef>
                          <a:spcPts val="1800"/>
                        </a:spcBef>
                        <a:spcAft>
                          <a:spcPts val="0"/>
                        </a:spcAft>
                        <a:buClrTx/>
                        <a:buSzTx/>
                        <a:buFontTx/>
                        <a:buNone/>
                        <a:tabLst/>
                        <a:defRPr/>
                      </a:pPr>
                      <a:r>
                        <a:rPr lang="en-US" sz="1600" kern="1200" noProof="0" dirty="0">
                          <a:gradFill>
                            <a:gsLst>
                              <a:gs pos="50273">
                                <a:schemeClr val="tx1"/>
                              </a:gs>
                              <a:gs pos="37158">
                                <a:schemeClr val="tx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Reporting</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Bookmarks</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Custom navigation</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Drill-through pages for entities</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Show/Hide Report Elements</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Relative date report filter</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UX improvements for slow data sources</a:t>
                      </a:r>
                    </a:p>
                    <a:p>
                      <a:pPr marL="0" marR="0" lvl="0" indent="0" algn="l" defTabSz="932563" rtl="0" eaLnBrk="1" fontAlgn="auto" latinLnBrk="0" hangingPunct="1">
                        <a:lnSpc>
                          <a:spcPct val="90000"/>
                        </a:lnSpc>
                        <a:spcBef>
                          <a:spcPts val="400"/>
                        </a:spcBef>
                        <a:spcAft>
                          <a:spcPts val="0"/>
                        </a:spcAft>
                        <a:buClrTx/>
                        <a:buSzTx/>
                        <a:buFontTx/>
                        <a:buNone/>
                        <a:tabLst/>
                        <a:defRPr/>
                      </a:pPr>
                      <a:r>
                        <a:rPr kumimoji="0" lang="en-US" sz="14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rPr>
                        <a:t>Descriptions for fields in model</a:t>
                      </a:r>
                    </a:p>
                  </a:txBody>
                  <a:tcPr marL="0" marR="0" marT="182880" marB="182880">
                    <a:lnL w="12700" cmpd="sng">
                      <a:noFill/>
                      <a:prstDash val="solid"/>
                    </a:lnL>
                    <a:lnR w="12700" cmpd="sng">
                      <a:noFill/>
                      <a:prstDash val="soli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9613077"/>
                  </a:ext>
                </a:extLst>
              </a:tr>
            </a:tbl>
          </a:graphicData>
        </a:graphic>
      </p:graphicFrame>
      <p:sp>
        <p:nvSpPr>
          <p:cNvPr id="8" name="Footer Placeholder 8">
            <a:extLst>
              <a:ext uri="{FF2B5EF4-FFF2-40B4-BE49-F238E27FC236}">
                <a16:creationId xmlns:a16="http://schemas.microsoft.com/office/drawing/2014/main" id="{75631A74-1234-4C5D-A58D-1FA49F596B34}"/>
              </a:ext>
            </a:extLst>
          </p:cNvPr>
          <p:cNvSpPr>
            <a:spLocks noGrp="1"/>
          </p:cNvSpPr>
          <p:nvPr/>
        </p:nvSpPr>
        <p:spPr>
          <a:xfrm>
            <a:off x="274702" y="6460390"/>
            <a:ext cx="8073777" cy="420115"/>
          </a:xfrm>
          <a:prstGeom prst="rect">
            <a:avLst/>
          </a:prstGeom>
          <a:noFill/>
        </p:spPr>
        <p:txBody>
          <a:bodyPr vert="horz" lIns="182880" tIns="146304" rIns="182880" bIns="146304" rtlCol="0" anchor="b" anchorCtr="0">
            <a:spAutoFit/>
          </a:bodyPr>
          <a:lstStyle>
            <a:defPPr>
              <a:defRPr lang="en-US"/>
            </a:defPPr>
            <a:lvl1pPr marL="0" algn="l" defTabSz="912813" rtl="0" eaLnBrk="1" fontAlgn="base" latinLnBrk="0" hangingPunct="1">
              <a:spcBef>
                <a:spcPct val="0"/>
              </a:spcBef>
              <a:spcAft>
                <a:spcPct val="0"/>
              </a:spcAft>
              <a:defRPr lang="en-US" sz="8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597"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dirty="0">
                <a:ln>
                  <a:noFill/>
                </a:ln>
                <a:gradFill>
                  <a:gsLst>
                    <a:gs pos="75410">
                      <a:srgbClr val="353535"/>
                    </a:gs>
                    <a:gs pos="56000">
                      <a:srgbClr val="353535"/>
                    </a:gs>
                  </a:gsLst>
                  <a:lin ang="5400000" scaled="0"/>
                </a:gradFill>
                <a:effectLst/>
                <a:uLnTx/>
                <a:uFillTx/>
                <a:latin typeface="Segoe UI" panose="020B0502040204020203" pitchFamily="34" charset="0"/>
                <a:ea typeface="+mn-ea"/>
                <a:cs typeface="Segoe UI" panose="020B0502040204020203" pitchFamily="34" charset="0"/>
              </a:rPr>
              <a:t>Microsoft Confidential—Subject to NDA. Preliminary Information. Microsoft makes no warranties, express or implied. </a:t>
            </a:r>
          </a:p>
        </p:txBody>
      </p:sp>
    </p:spTree>
    <p:extLst>
      <p:ext uri="{BB962C8B-B14F-4D97-AF65-F5344CB8AC3E}">
        <p14:creationId xmlns:p14="http://schemas.microsoft.com/office/powerpoint/2010/main" val="3045293670"/>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0" y="1302726"/>
          <a:ext cx="12435840" cy="5160264"/>
        </p:xfrm>
        <a:graphic>
          <a:graphicData uri="http://schemas.openxmlformats.org/drawingml/2006/table">
            <a:tbl>
              <a:tblPr firstRow="1" bandRow="1"/>
              <a:tblGrid>
                <a:gridCol w="2743200">
                  <a:extLst>
                    <a:ext uri="{9D8B030D-6E8A-4147-A177-3AD203B41FA5}">
                      <a16:colId xmlns:a16="http://schemas.microsoft.com/office/drawing/2014/main" val="269093510"/>
                    </a:ext>
                  </a:extLst>
                </a:gridCol>
                <a:gridCol w="4846320">
                  <a:extLst>
                    <a:ext uri="{9D8B030D-6E8A-4147-A177-3AD203B41FA5}">
                      <a16:colId xmlns:a16="http://schemas.microsoft.com/office/drawing/2014/main" val="2235746764"/>
                    </a:ext>
                  </a:extLst>
                </a:gridCol>
                <a:gridCol w="4846320">
                  <a:extLst>
                    <a:ext uri="{9D8B030D-6E8A-4147-A177-3AD203B41FA5}">
                      <a16:colId xmlns:a16="http://schemas.microsoft.com/office/drawing/2014/main" val="1134481932"/>
                    </a:ext>
                  </a:extLst>
                </a:gridCol>
              </a:tblGrid>
              <a:tr h="1238212">
                <a:tc>
                  <a:txBody>
                    <a:bodyPr/>
                    <a:lstStyle/>
                    <a:p>
                      <a:pPr>
                        <a:lnSpc>
                          <a:spcPct val="90000"/>
                        </a:lnSpc>
                        <a:spcBef>
                          <a:spcPts val="300"/>
                        </a:spcBef>
                        <a:spcAft>
                          <a:spcPts val="0"/>
                        </a:spcAft>
                      </a:pPr>
                      <a:r>
                        <a:rPr lang="en-US" sz="1800" kern="1200" spc="0" baseline="0" dirty="0">
                          <a:gradFill>
                            <a:gsLst>
                              <a:gs pos="37158">
                                <a:schemeClr val="tx2"/>
                              </a:gs>
                              <a:gs pos="21000">
                                <a:schemeClr val="tx2"/>
                              </a:gs>
                            </a:gsLst>
                            <a:lin ang="5400000" scaled="0"/>
                          </a:gradFill>
                          <a:latin typeface="Segoe UI Semibold" panose="020B0702040204020203" pitchFamily="34" charset="0"/>
                          <a:ea typeface="+mn-ea"/>
                          <a:cs typeface="Segoe UI Semibold" panose="020B0702040204020203" pitchFamily="34" charset="0"/>
                        </a:rPr>
                        <a:t>Premium</a:t>
                      </a:r>
                    </a:p>
                  </a:txBody>
                  <a:tcPr marL="457200" marR="182880" marT="182880" marB="182880">
                    <a:lnL w="12700" cmpd="sng">
                      <a:noFill/>
                      <a:prstDash val="solid"/>
                    </a:lnL>
                    <a:lnR w="12700" cmpd="sng">
                      <a:noFill/>
                      <a:prstDash val="soli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32563" rtl="0" eaLnBrk="1" latinLnBrk="0" hangingPunct="1">
                        <a:lnSpc>
                          <a:spcPct val="90000"/>
                        </a:lnSpc>
                        <a:spcBef>
                          <a:spcPts val="1800"/>
                        </a:spcBef>
                        <a:spcAft>
                          <a:spcPts val="0"/>
                        </a:spcAft>
                      </a:pPr>
                      <a:r>
                        <a:rPr lang="en-US" sz="1600" kern="1200" dirty="0">
                          <a:gradFill>
                            <a:gsLst>
                              <a:gs pos="50273">
                                <a:schemeClr val="tx1"/>
                              </a:gs>
                              <a:gs pos="37158">
                                <a:schemeClr val="tx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Higher limits</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Clustered capacity</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Seamless node scale-up</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Larger model sizes</a:t>
                      </a:r>
                    </a:p>
                  </a:txBody>
                  <a:tcPr marL="0" marR="0" marT="182880" marB="182880">
                    <a:lnL w="12700" cmpd="sng">
                      <a:noFill/>
                      <a:prstDash val="solid"/>
                    </a:lnL>
                    <a:lnR w="12700" cmpd="sng">
                      <a:noFill/>
                      <a:prstDash val="soli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32563" rtl="0" eaLnBrk="1" latinLnBrk="0" hangingPunct="1">
                        <a:lnSpc>
                          <a:spcPct val="90000"/>
                        </a:lnSpc>
                        <a:spcBef>
                          <a:spcPts val="1800"/>
                        </a:spcBef>
                        <a:spcAft>
                          <a:spcPts val="0"/>
                        </a:spcAft>
                      </a:pPr>
                      <a:r>
                        <a:rPr lang="en-US" sz="1600" kern="1200" dirty="0">
                          <a:gradFill>
                            <a:gsLst>
                              <a:gs pos="50273">
                                <a:schemeClr val="tx1"/>
                              </a:gs>
                              <a:gs pos="37158">
                                <a:schemeClr val="tx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Administration and monitoring</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Capacity assignment enhancements</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Monitoring enhancements</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Manage email subscriptions for others</a:t>
                      </a:r>
                    </a:p>
                  </a:txBody>
                  <a:tcPr marL="0" marR="365760" marT="182880" marB="182880">
                    <a:lnL w="12700" cmpd="sng">
                      <a:noFill/>
                      <a:prstDash val="solid"/>
                    </a:lnL>
                    <a:lnR w="12700" cmpd="sng">
                      <a:noFill/>
                      <a:prstDash val="soli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8462155"/>
                  </a:ext>
                </a:extLst>
              </a:tr>
              <a:tr h="2387596">
                <a:tc>
                  <a:txBody>
                    <a:bodyPr/>
                    <a:lstStyle/>
                    <a:p>
                      <a:pPr marL="0" algn="l" defTabSz="932563" rtl="0" eaLnBrk="1" latinLnBrk="0" hangingPunct="1">
                        <a:lnSpc>
                          <a:spcPct val="90000"/>
                        </a:lnSpc>
                        <a:spcBef>
                          <a:spcPts val="300"/>
                        </a:spcBef>
                        <a:spcAft>
                          <a:spcPts val="0"/>
                        </a:spcAft>
                        <a:defRPr/>
                      </a:pPr>
                      <a:r>
                        <a:rPr lang="en-US" sz="1800" kern="1200" spc="0" baseline="0" dirty="0">
                          <a:gradFill>
                            <a:gsLst>
                              <a:gs pos="37158">
                                <a:schemeClr val="tx2"/>
                              </a:gs>
                              <a:gs pos="21000">
                                <a:schemeClr val="tx2"/>
                              </a:gs>
                            </a:gsLst>
                            <a:lin ang="5400000" scaled="0"/>
                          </a:gradFill>
                          <a:latin typeface="Segoe UI Semibold" panose="020B0702040204020203" pitchFamily="34" charset="0"/>
                          <a:ea typeface="+mn-ea"/>
                          <a:cs typeface="Segoe UI Semibold" panose="020B0702040204020203" pitchFamily="34" charset="0"/>
                        </a:rPr>
                        <a:t>Distribution, collaboration, </a:t>
                      </a:r>
                      <a:br>
                        <a:rPr lang="en-US" sz="1800" kern="1200" spc="0" baseline="0" dirty="0">
                          <a:gradFill>
                            <a:gsLst>
                              <a:gs pos="37158">
                                <a:schemeClr val="tx2"/>
                              </a:gs>
                              <a:gs pos="21000">
                                <a:schemeClr val="tx2"/>
                              </a:gs>
                            </a:gsLst>
                            <a:lin ang="5400000" scaled="0"/>
                          </a:gradFill>
                          <a:latin typeface="Segoe UI Semibold" panose="020B0702040204020203" pitchFamily="34" charset="0"/>
                          <a:ea typeface="+mn-ea"/>
                          <a:cs typeface="Segoe UI Semibold" panose="020B0702040204020203" pitchFamily="34" charset="0"/>
                        </a:rPr>
                      </a:br>
                      <a:r>
                        <a:rPr lang="en-US" sz="1800" kern="1200" spc="0" baseline="0" dirty="0">
                          <a:gradFill>
                            <a:gsLst>
                              <a:gs pos="37158">
                                <a:schemeClr val="tx2"/>
                              </a:gs>
                              <a:gs pos="21000">
                                <a:schemeClr val="tx2"/>
                              </a:gs>
                            </a:gsLst>
                            <a:lin ang="5400000" scaled="0"/>
                          </a:gradFill>
                          <a:latin typeface="Segoe UI Semibold" panose="020B0702040204020203" pitchFamily="34" charset="0"/>
                          <a:ea typeface="+mn-ea"/>
                          <a:cs typeface="Segoe UI Semibold" panose="020B0702040204020203" pitchFamily="34" charset="0"/>
                        </a:rPr>
                        <a:t>and administration</a:t>
                      </a:r>
                    </a:p>
                  </a:txBody>
                  <a:tcPr marL="457200" marR="182880" marT="182880" marB="182880">
                    <a:lnL w="12700" cmpd="sng">
                      <a:noFill/>
                      <a:prstDash val="solid"/>
                    </a:lnL>
                    <a:lnR w="12700" cmpd="sng">
                      <a:noFill/>
                      <a:prstDash val="soli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32563" rtl="0" eaLnBrk="1" latinLnBrk="0" hangingPunct="1">
                        <a:lnSpc>
                          <a:spcPct val="90000"/>
                        </a:lnSpc>
                        <a:spcBef>
                          <a:spcPts val="1800"/>
                        </a:spcBef>
                        <a:spcAft>
                          <a:spcPts val="0"/>
                        </a:spcAft>
                      </a:pPr>
                      <a:r>
                        <a:rPr lang="en-US" sz="1600" kern="1200" dirty="0">
                          <a:gradFill>
                            <a:gsLst>
                              <a:gs pos="50273">
                                <a:schemeClr val="tx1"/>
                              </a:gs>
                              <a:gs pos="37158">
                                <a:schemeClr val="tx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Content distribution</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Apps improvements and GA</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AAD B2B</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Global artifact search in web and Cortana</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Share reports</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Dashboard email subscriptions</a:t>
                      </a:r>
                    </a:p>
                    <a:p>
                      <a:pPr marL="0" algn="l" defTabSz="932563" rtl="0" eaLnBrk="1" latinLnBrk="0" hangingPunct="1">
                        <a:lnSpc>
                          <a:spcPct val="90000"/>
                        </a:lnSpc>
                        <a:spcBef>
                          <a:spcPts val="1800"/>
                        </a:spcBef>
                        <a:spcAft>
                          <a:spcPts val="0"/>
                        </a:spcAft>
                      </a:pPr>
                      <a:r>
                        <a:rPr lang="en-US" sz="1600" kern="1200" dirty="0">
                          <a:gradFill>
                            <a:gsLst>
                              <a:gs pos="50273">
                                <a:schemeClr val="tx1"/>
                              </a:gs>
                              <a:gs pos="37158">
                                <a:schemeClr val="tx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Administration and governance</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Data source governance</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More admin controls</a:t>
                      </a:r>
                    </a:p>
                  </a:txBody>
                  <a:tcPr marL="0" marR="0" marT="182880" marB="182880">
                    <a:lnL w="12700" cmpd="sng">
                      <a:noFill/>
                      <a:prstDash val="solid"/>
                    </a:lnL>
                    <a:lnR w="12700" cmpd="sng">
                      <a:noFill/>
                      <a:prstDash val="soli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32563" rtl="0" eaLnBrk="1" latinLnBrk="0" hangingPunct="1">
                        <a:lnSpc>
                          <a:spcPct val="90000"/>
                        </a:lnSpc>
                        <a:spcBef>
                          <a:spcPts val="1800"/>
                        </a:spcBef>
                        <a:spcAft>
                          <a:spcPts val="0"/>
                        </a:spcAft>
                      </a:pPr>
                      <a:r>
                        <a:rPr lang="en-US" sz="1600" kern="1200" dirty="0">
                          <a:gradFill>
                            <a:gsLst>
                              <a:gs pos="50273">
                                <a:schemeClr val="tx1"/>
                              </a:gs>
                              <a:gs pos="37158">
                                <a:schemeClr val="tx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Content management</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Copy content between workspaces </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Dashboard performance inspector</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Additional usage metrics</a:t>
                      </a:r>
                    </a:p>
                    <a:p>
                      <a:pPr marL="0" marR="0" lvl="0" indent="0" algn="l" defTabSz="932563" rtl="0" eaLnBrk="1" fontAlgn="auto" latinLnBrk="0" hangingPunct="1">
                        <a:lnSpc>
                          <a:spcPct val="90000"/>
                        </a:lnSpc>
                        <a:spcBef>
                          <a:spcPts val="1800"/>
                        </a:spcBef>
                        <a:spcAft>
                          <a:spcPts val="0"/>
                        </a:spcAft>
                        <a:buClrTx/>
                        <a:buSzTx/>
                        <a:buFontTx/>
                        <a:buNone/>
                        <a:tabLst/>
                        <a:defRPr/>
                      </a:pPr>
                      <a:r>
                        <a:rPr lang="en-US" sz="1600" kern="1200" dirty="0">
                          <a:gradFill>
                            <a:gsLst>
                              <a:gs pos="50273">
                                <a:schemeClr val="tx1"/>
                              </a:gs>
                              <a:gs pos="37158">
                                <a:schemeClr val="tx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Mobile</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Improved filtering experience</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Q&amp;A quick insights</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Responsive visualizations</a:t>
                      </a:r>
                    </a:p>
                  </a:txBody>
                  <a:tcPr marL="0" marR="365760" marT="182880" marB="182880">
                    <a:lnL w="12700" cmpd="sng">
                      <a:noFill/>
                      <a:prstDash val="solid"/>
                    </a:lnL>
                    <a:lnR w="12700" cmpd="sng">
                      <a:noFill/>
                      <a:prstDash val="soli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5789031"/>
                  </a:ext>
                </a:extLst>
              </a:tr>
              <a:tr h="0">
                <a:tc>
                  <a:txBody>
                    <a:bodyPr/>
                    <a:lstStyle/>
                    <a:p>
                      <a:pPr marL="0" algn="l" defTabSz="932563" rtl="0" eaLnBrk="1" latinLnBrk="0" hangingPunct="1">
                        <a:lnSpc>
                          <a:spcPct val="90000"/>
                        </a:lnSpc>
                        <a:spcBef>
                          <a:spcPts val="300"/>
                        </a:spcBef>
                        <a:spcAft>
                          <a:spcPts val="0"/>
                        </a:spcAft>
                        <a:defRPr/>
                      </a:pPr>
                      <a:r>
                        <a:rPr lang="en-US" sz="1800" kern="1200" spc="0" baseline="0" dirty="0">
                          <a:gradFill>
                            <a:gsLst>
                              <a:gs pos="37158">
                                <a:schemeClr val="tx2"/>
                              </a:gs>
                              <a:gs pos="21000">
                                <a:schemeClr val="tx2"/>
                              </a:gs>
                            </a:gsLst>
                            <a:lin ang="5400000" scaled="0"/>
                          </a:gradFill>
                          <a:latin typeface="Segoe UI Semibold" panose="020B0702040204020203" pitchFamily="34" charset="0"/>
                          <a:ea typeface="+mn-ea"/>
                          <a:cs typeface="Segoe UI Semibold" panose="020B0702040204020203" pitchFamily="34" charset="0"/>
                        </a:rPr>
                        <a:t>Embedded </a:t>
                      </a:r>
                      <a:br>
                        <a:rPr lang="en-US" sz="1800" kern="1200" spc="0" baseline="0" dirty="0">
                          <a:gradFill>
                            <a:gsLst>
                              <a:gs pos="37158">
                                <a:schemeClr val="tx2"/>
                              </a:gs>
                              <a:gs pos="21000">
                                <a:schemeClr val="tx2"/>
                              </a:gs>
                            </a:gsLst>
                            <a:lin ang="5400000" scaled="0"/>
                          </a:gradFill>
                          <a:latin typeface="Segoe UI Semibold" panose="020B0702040204020203" pitchFamily="34" charset="0"/>
                          <a:ea typeface="+mn-ea"/>
                          <a:cs typeface="Segoe UI Semibold" panose="020B0702040204020203" pitchFamily="34" charset="0"/>
                        </a:rPr>
                      </a:br>
                      <a:r>
                        <a:rPr lang="en-US" sz="1800" kern="1200" spc="0" baseline="0" dirty="0">
                          <a:gradFill>
                            <a:gsLst>
                              <a:gs pos="37158">
                                <a:schemeClr val="tx2"/>
                              </a:gs>
                              <a:gs pos="21000">
                                <a:schemeClr val="tx2"/>
                              </a:gs>
                            </a:gsLst>
                            <a:lin ang="5400000" scaled="0"/>
                          </a:gradFill>
                          <a:latin typeface="Segoe UI Semibold" panose="020B0702040204020203" pitchFamily="34" charset="0"/>
                          <a:ea typeface="+mn-ea"/>
                          <a:cs typeface="Segoe UI Semibold" panose="020B0702040204020203" pitchFamily="34" charset="0"/>
                        </a:rPr>
                        <a:t>analytics</a:t>
                      </a:r>
                    </a:p>
                  </a:txBody>
                  <a:tcPr marL="457200" marR="182880" marT="182880" marB="182880">
                    <a:lnL w="12700" cmpd="sng">
                      <a:noFill/>
                      <a:prstDash val="solid"/>
                    </a:lnL>
                    <a:lnR w="12700" cmpd="sng">
                      <a:noFill/>
                      <a:prstDash val="soli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563" rtl="0" eaLnBrk="1" fontAlgn="auto" latinLnBrk="0" hangingPunct="1">
                        <a:lnSpc>
                          <a:spcPct val="90000"/>
                        </a:lnSpc>
                        <a:spcBef>
                          <a:spcPts val="1800"/>
                        </a:spcBef>
                        <a:spcAft>
                          <a:spcPts val="0"/>
                        </a:spcAft>
                        <a:buClrTx/>
                        <a:buSzTx/>
                        <a:buFontTx/>
                        <a:buNone/>
                        <a:tabLst/>
                        <a:defRPr/>
                      </a:pPr>
                      <a:r>
                        <a:rPr lang="en-US" sz="1600" b="1" kern="1200" noProof="0" dirty="0">
                          <a:gradFill>
                            <a:gsLst>
                              <a:gs pos="50273">
                                <a:schemeClr val="tx1"/>
                              </a:gs>
                              <a:gs pos="37158">
                                <a:schemeClr val="tx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Licensing</a:t>
                      </a:r>
                    </a:p>
                    <a:p>
                      <a:pPr marL="0" marR="0" lvl="0" indent="0" algn="l" defTabSz="932563" rtl="0" eaLnBrk="1" fontAlgn="auto" latinLnBrk="0" hangingPunct="1">
                        <a:lnSpc>
                          <a:spcPct val="90000"/>
                        </a:lnSpc>
                        <a:spcBef>
                          <a:spcPts val="600"/>
                        </a:spcBef>
                        <a:spcAft>
                          <a:spcPts val="0"/>
                        </a:spcAft>
                        <a:buClrTx/>
                        <a:buSzTx/>
                        <a:buFontTx/>
                        <a:buNone/>
                        <a:tabLst/>
                        <a:defRPr/>
                      </a:pPr>
                      <a:r>
                        <a:rPr lang="en-US" sz="1400" kern="1200" baseline="0" noProof="0" dirty="0">
                          <a:gradFill>
                            <a:gsLst>
                              <a:gs pos="50273">
                                <a:schemeClr val="tx1"/>
                              </a:gs>
                              <a:gs pos="37158">
                                <a:schemeClr val="tx1"/>
                              </a:gs>
                            </a:gsLst>
                            <a:lin ang="5400000" scaled="0"/>
                          </a:gradFill>
                          <a:latin typeface="Segoe UI" panose="020B0502040204020203" pitchFamily="34" charset="0"/>
                          <a:ea typeface="Segoe UI Black" panose="020B0A02040204020203" pitchFamily="34" charset="0"/>
                          <a:cs typeface="Segoe UI" panose="020B0502040204020203" pitchFamily="34" charset="0"/>
                        </a:rPr>
                        <a:t>EM-series SKUs</a:t>
                      </a:r>
                    </a:p>
                  </a:txBody>
                  <a:tcPr marL="0" marR="0" marT="182880" marB="182880">
                    <a:lnL w="12700" cmpd="sng">
                      <a:noFill/>
                      <a:prstDash val="solid"/>
                    </a:lnL>
                    <a:lnR w="12700" cmpd="sng">
                      <a:noFill/>
                      <a:prstDash val="soli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563" rtl="0" eaLnBrk="1" fontAlgn="auto" latinLnBrk="0" hangingPunct="1">
                        <a:lnSpc>
                          <a:spcPct val="90000"/>
                        </a:lnSpc>
                        <a:spcBef>
                          <a:spcPts val="300"/>
                        </a:spcBef>
                        <a:spcAft>
                          <a:spcPts val="0"/>
                        </a:spcAft>
                        <a:buClrTx/>
                        <a:buSzTx/>
                        <a:buFontTx/>
                        <a:buNone/>
                        <a:tabLst/>
                        <a:defRPr/>
                      </a:pPr>
                      <a:endParaRPr kumimoji="0" lang="en-US" sz="1200" b="0" i="0" u="none" strike="noStrike" kern="1200" cap="none" spc="0" normalizeH="0" baseline="0" noProof="0" dirty="0">
                        <a:ln>
                          <a:noFill/>
                        </a:ln>
                        <a:gradFill>
                          <a:gsLst>
                            <a:gs pos="50273">
                              <a:schemeClr val="tx1"/>
                            </a:gs>
                            <a:gs pos="37158">
                              <a:schemeClr val="tx1"/>
                            </a:gs>
                          </a:gsLst>
                          <a:lin ang="5400000" scaled="0"/>
                        </a:gradFill>
                        <a:effectLst/>
                        <a:uLnTx/>
                        <a:uFillTx/>
                        <a:latin typeface="Segoe UI" panose="020B0502040204020203" pitchFamily="34" charset="0"/>
                        <a:ea typeface="Segoe UI Black" panose="020B0A02040204020203" pitchFamily="34" charset="0"/>
                        <a:cs typeface="Segoe UI" panose="020B0502040204020203" pitchFamily="34" charset="0"/>
                      </a:endParaRPr>
                    </a:p>
                  </a:txBody>
                  <a:tcPr marL="0" marR="365760" marT="182880" marB="182880">
                    <a:lnL w="12700" cmpd="sng">
                      <a:noFill/>
                      <a:prstDash val="solid"/>
                    </a:lnL>
                    <a:lnR w="12700" cmpd="sng">
                      <a:noFill/>
                      <a:prstDash val="soli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240822"/>
                  </a:ext>
                </a:extLst>
              </a:tr>
            </a:tbl>
          </a:graphicData>
        </a:graphic>
      </p:graphicFrame>
      <p:sp>
        <p:nvSpPr>
          <p:cNvPr id="4" name="Title 3">
            <a:extLst>
              <a:ext uri="{FF2B5EF4-FFF2-40B4-BE49-F238E27FC236}">
                <a16:creationId xmlns:a16="http://schemas.microsoft.com/office/drawing/2014/main" id="{14166BFB-5193-4AB8-B5A2-480E03E21850}"/>
              </a:ext>
            </a:extLst>
          </p:cNvPr>
          <p:cNvSpPr>
            <a:spLocks noGrp="1"/>
          </p:cNvSpPr>
          <p:nvPr>
            <p:ph type="title"/>
          </p:nvPr>
        </p:nvSpPr>
        <p:spPr/>
        <p:txBody>
          <a:bodyPr/>
          <a:lstStyle/>
          <a:p>
            <a:r>
              <a:rPr lang="en-US" sz="4400" dirty="0"/>
              <a:t>Coming soon in Power BI (approx. 3 months)</a:t>
            </a:r>
          </a:p>
        </p:txBody>
      </p:sp>
      <p:sp>
        <p:nvSpPr>
          <p:cNvPr id="11" name="Footer Placeholder 8">
            <a:extLst>
              <a:ext uri="{FF2B5EF4-FFF2-40B4-BE49-F238E27FC236}">
                <a16:creationId xmlns:a16="http://schemas.microsoft.com/office/drawing/2014/main" id="{9EB02CF6-6B46-4181-8480-472376BC8BD1}"/>
              </a:ext>
            </a:extLst>
          </p:cNvPr>
          <p:cNvSpPr>
            <a:spLocks noGrp="1"/>
          </p:cNvSpPr>
          <p:nvPr/>
        </p:nvSpPr>
        <p:spPr>
          <a:xfrm>
            <a:off x="274702" y="6460390"/>
            <a:ext cx="8073777" cy="420115"/>
          </a:xfrm>
          <a:prstGeom prst="rect">
            <a:avLst/>
          </a:prstGeom>
          <a:noFill/>
        </p:spPr>
        <p:txBody>
          <a:bodyPr vert="horz" lIns="182880" tIns="146304" rIns="182880" bIns="146304" rtlCol="0" anchor="b" anchorCtr="0">
            <a:spAutoFit/>
          </a:bodyPr>
          <a:lstStyle>
            <a:defPPr>
              <a:defRPr lang="en-US"/>
            </a:defPPr>
            <a:lvl1pPr marL="0" algn="l" defTabSz="912813" rtl="0" eaLnBrk="1" fontAlgn="base" latinLnBrk="0" hangingPunct="1">
              <a:spcBef>
                <a:spcPct val="0"/>
              </a:spcBef>
              <a:spcAft>
                <a:spcPct val="0"/>
              </a:spcAft>
              <a:defRPr lang="en-US" sz="8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597"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dirty="0">
                <a:ln>
                  <a:noFill/>
                </a:ln>
                <a:gradFill>
                  <a:gsLst>
                    <a:gs pos="75410">
                      <a:srgbClr val="353535"/>
                    </a:gs>
                    <a:gs pos="56000">
                      <a:srgbClr val="353535"/>
                    </a:gs>
                  </a:gsLst>
                  <a:lin ang="5400000" scaled="0"/>
                </a:gradFill>
                <a:effectLst/>
                <a:uLnTx/>
                <a:uFillTx/>
                <a:latin typeface="Segoe UI" panose="020B0502040204020203" pitchFamily="34" charset="0"/>
                <a:ea typeface="+mn-ea"/>
                <a:cs typeface="Segoe UI" panose="020B0502040204020203" pitchFamily="34" charset="0"/>
              </a:rPr>
              <a:t>Microsoft Confidential—Subject to NDA. Preliminary Information. Microsoft makes no warranties, express or implied. </a:t>
            </a:r>
          </a:p>
        </p:txBody>
      </p:sp>
    </p:spTree>
    <p:extLst>
      <p:ext uri="{BB962C8B-B14F-4D97-AF65-F5344CB8AC3E}">
        <p14:creationId xmlns:p14="http://schemas.microsoft.com/office/powerpoint/2010/main" val="2423270579"/>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850010" y="1933100"/>
            <a:ext cx="2626318" cy="400110"/>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UI Semilight"/>
                <a:ea typeface="+mn-ea"/>
                <a:cs typeface="Segoe UI Semibold" panose="020B0702040204020203" pitchFamily="34" charset="0"/>
              </a:rPr>
              <a:t>Enjoy a session</a:t>
            </a:r>
          </a:p>
        </p:txBody>
      </p:sp>
      <p:sp>
        <p:nvSpPr>
          <p:cNvPr id="22" name="Rectangle 21"/>
          <p:cNvSpPr/>
          <p:nvPr/>
        </p:nvSpPr>
        <p:spPr>
          <a:xfrm>
            <a:off x="3560301" y="1933100"/>
            <a:ext cx="2626318" cy="400110"/>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UI Semilight"/>
                <a:ea typeface="+mn-ea"/>
                <a:cs typeface="Segoe UI Semibold" panose="020B0702040204020203" pitchFamily="34" charset="0"/>
              </a:rPr>
              <a:t>Fill out an </a:t>
            </a:r>
            <a:r>
              <a:rPr kumimoji="0" lang="en-US" sz="2000" b="0" i="0" u="none" strike="noStrike" kern="1200" cap="none" spc="0" normalizeH="0" baseline="0" noProof="0" dirty="0" err="1">
                <a:ln w="3175">
                  <a:noFill/>
                </a:ln>
                <a:gradFill>
                  <a:gsLst>
                    <a:gs pos="0">
                      <a:srgbClr val="FFFFFF"/>
                    </a:gs>
                    <a:gs pos="100000">
                      <a:srgbClr val="FFFFFF"/>
                    </a:gs>
                  </a:gsLst>
                  <a:lin ang="5400000" scaled="0"/>
                </a:gradFill>
                <a:effectLst/>
                <a:uLnTx/>
                <a:uFillTx/>
                <a:latin typeface="Segoe UI Semilight"/>
                <a:ea typeface="+mn-ea"/>
                <a:cs typeface="Segoe UI Semibold" panose="020B0702040204020203" pitchFamily="34" charset="0"/>
              </a:rPr>
              <a:t>eval</a:t>
            </a:r>
            <a:endParaRPr kumimoji="0" lang="en-US" sz="20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UI Semilight"/>
              <a:ea typeface="+mn-ea"/>
              <a:cs typeface="Segoe UI Semibold" panose="020B0702040204020203" pitchFamily="34" charset="0"/>
            </a:endParaRPr>
          </a:p>
        </p:txBody>
      </p:sp>
      <p:sp>
        <p:nvSpPr>
          <p:cNvPr id="29" name="Rectangle 28"/>
          <p:cNvSpPr/>
          <p:nvPr/>
        </p:nvSpPr>
        <p:spPr>
          <a:xfrm>
            <a:off x="8412773" y="1933100"/>
            <a:ext cx="3713140" cy="400110"/>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UI Semilight"/>
                <a:ea typeface="+mn-ea"/>
                <a:cs typeface="Segoe UI Semibold" panose="020B0702040204020203" pitchFamily="34" charset="0"/>
              </a:rPr>
              <a:t>Make MS Ready better</a:t>
            </a:r>
          </a:p>
        </p:txBody>
      </p:sp>
      <p:grpSp>
        <p:nvGrpSpPr>
          <p:cNvPr id="64" name="Group 63"/>
          <p:cNvGrpSpPr/>
          <p:nvPr/>
        </p:nvGrpSpPr>
        <p:grpSpPr>
          <a:xfrm>
            <a:off x="265552" y="2562473"/>
            <a:ext cx="12422739" cy="3374340"/>
            <a:chOff x="276110" y="2709862"/>
            <a:chExt cx="12422739" cy="3374340"/>
          </a:xfrm>
        </p:grpSpPr>
        <p:sp>
          <p:nvSpPr>
            <p:cNvPr id="4" name="Rectangle 3"/>
            <p:cNvSpPr/>
            <p:nvPr/>
          </p:nvSpPr>
          <p:spPr>
            <a:xfrm>
              <a:off x="304508" y="2709862"/>
              <a:ext cx="12394341" cy="846386"/>
            </a:xfrm>
            <a:prstGeom prst="rect">
              <a:avLst/>
            </a:prstGeom>
          </p:spPr>
          <p:txBody>
            <a:bodyPr wrap="square" lIns="146304" tIns="0" rIns="146304" bIns="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500" b="0" i="0" u="none" strike="noStrike" kern="1200" cap="none" spc="-100" normalizeH="0" baseline="0" noProof="0" dirty="0">
                  <a:ln w="3175">
                    <a:noFill/>
                  </a:ln>
                  <a:gradFill>
                    <a:gsLst>
                      <a:gs pos="0">
                        <a:srgbClr val="FFFFFF"/>
                      </a:gs>
                      <a:gs pos="100000">
                        <a:srgbClr val="FFFFFF"/>
                      </a:gs>
                    </a:gsLst>
                    <a:lin ang="5400000" scaled="0"/>
                  </a:gradFill>
                  <a:effectLst/>
                  <a:uLnTx/>
                  <a:uFillTx/>
                  <a:latin typeface="Segoe Semibold" panose="020B0702040504020203" pitchFamily="34" charset="0"/>
                  <a:ea typeface="+mn-ea"/>
                  <a:cs typeface="Segoe UI" pitchFamily="34" charset="0"/>
                </a:rPr>
                <a:t>Evaluations </a:t>
              </a:r>
              <a:r>
                <a:rPr kumimoji="0" lang="en-US" sz="5500" b="0" i="0" u="none" strike="noStrike" kern="1200" cap="none" spc="-100" normalizeH="0" baseline="0" noProof="0" dirty="0">
                  <a:ln w="3175">
                    <a:noFill/>
                  </a:ln>
                  <a:gradFill>
                    <a:gsLst>
                      <a:gs pos="0">
                        <a:srgbClr val="FFFFFF"/>
                      </a:gs>
                      <a:gs pos="100000">
                        <a:srgbClr val="FFFFFF"/>
                      </a:gs>
                    </a:gsLst>
                    <a:lin ang="5400000" scaled="0"/>
                  </a:gradFill>
                  <a:effectLst/>
                  <a:uLnTx/>
                  <a:uFillTx/>
                  <a:latin typeface="Segoe UI Light"/>
                  <a:ea typeface="+mn-ea"/>
                  <a:cs typeface="Segoe UI" pitchFamily="34" charset="0"/>
                </a:rPr>
                <a:t>can be submitted via</a:t>
              </a:r>
            </a:p>
          </p:txBody>
        </p:sp>
        <p:sp>
          <p:nvSpPr>
            <p:cNvPr id="26" name="Rectangle 25"/>
            <p:cNvSpPr/>
            <p:nvPr/>
          </p:nvSpPr>
          <p:spPr>
            <a:xfrm>
              <a:off x="276110" y="3597367"/>
              <a:ext cx="11896286" cy="2486835"/>
            </a:xfrm>
            <a:prstGeom prst="rect">
              <a:avLst/>
            </a:prstGeom>
          </p:spPr>
          <p:txBody>
            <a:bodyPr wrap="square" lIns="182880" rIns="182880">
              <a:spAutoFit/>
            </a:bodyPr>
            <a:lstStyle/>
            <a:p>
              <a:pPr marL="0" marR="0" lvl="0" indent="0" algn="l" defTabSz="932742" rtl="0" eaLnBrk="1" fontAlgn="auto" latinLnBrk="0" hangingPunct="1">
                <a:lnSpc>
                  <a:spcPct val="90000"/>
                </a:lnSpc>
                <a:spcBef>
                  <a:spcPts val="600"/>
                </a:spcBef>
                <a:spcAft>
                  <a:spcPts val="0"/>
                </a:spcAft>
                <a:buClrTx/>
                <a:buSzTx/>
                <a:buFontTx/>
                <a:buNone/>
                <a:tabLst/>
                <a:defRPr/>
              </a:pPr>
              <a:r>
                <a:rPr kumimoji="0" lang="en-US" sz="28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Semibold" panose="020B0702040504020203" pitchFamily="34" charset="0"/>
                  <a:ea typeface="+mn-ea"/>
                  <a:cs typeface="Segoe UI" pitchFamily="34" charset="0"/>
                </a:rPr>
                <a:t>Laptop/Mobile</a:t>
              </a:r>
              <a:r>
                <a:rPr kumimoji="0" lang="en-US" sz="28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UI Light"/>
                  <a:ea typeface="+mn-ea"/>
                  <a:cs typeface="Segoe UI" pitchFamily="34" charset="0"/>
                </a:rPr>
                <a:t> connect to Schedule Builder on www.microsoftready.com</a:t>
              </a:r>
            </a:p>
            <a:p>
              <a:pPr marL="0" marR="0" lvl="0" indent="0" algn="l" defTabSz="932742" rtl="0" eaLnBrk="1" fontAlgn="auto" latinLnBrk="0" hangingPunct="1">
                <a:lnSpc>
                  <a:spcPct val="90000"/>
                </a:lnSpc>
                <a:spcBef>
                  <a:spcPts val="600"/>
                </a:spcBef>
                <a:spcAft>
                  <a:spcPts val="0"/>
                </a:spcAft>
                <a:buClrTx/>
                <a:buSzTx/>
                <a:buFontTx/>
                <a:buNone/>
                <a:tabLst/>
                <a:defRPr/>
              </a:pPr>
              <a:r>
                <a:rPr kumimoji="0" lang="en-US" sz="28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Semibold" panose="020B0702040504020203" pitchFamily="34" charset="0"/>
                  <a:ea typeface="+mn-ea"/>
                  <a:cs typeface="Segoe UI" pitchFamily="34" charset="0"/>
                </a:rPr>
                <a:t>Windows/Windows</a:t>
              </a:r>
              <a:r>
                <a:rPr kumimoji="0" lang="en-US" sz="28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UI Light"/>
                  <a:ea typeface="+mn-ea"/>
                  <a:cs typeface="Segoe UI" pitchFamily="34" charset="0"/>
                </a:rPr>
                <a:t> </a:t>
              </a:r>
              <a:r>
                <a:rPr kumimoji="0" lang="en-US" sz="28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Semibold" panose="020B0702040504020203" pitchFamily="34" charset="0"/>
                  <a:ea typeface="+mn-ea"/>
                  <a:cs typeface="Segoe UI" pitchFamily="34" charset="0"/>
                </a:rPr>
                <a:t>Phone</a:t>
              </a:r>
              <a:r>
                <a:rPr kumimoji="0" lang="en-US" sz="28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UI Light"/>
                  <a:ea typeface="+mn-ea"/>
                  <a:cs typeface="Segoe UI" pitchFamily="34" charset="0"/>
                </a:rPr>
                <a:t> MS Ready App (Search “MS Ready” in the Store)</a:t>
              </a:r>
            </a:p>
            <a:p>
              <a:pPr marL="0" marR="0" lvl="0" indent="0" algn="l" defTabSz="932742" rtl="0" eaLnBrk="1" fontAlgn="auto" latinLnBrk="0" hangingPunct="1">
                <a:lnSpc>
                  <a:spcPct val="90000"/>
                </a:lnSpc>
                <a:spcBef>
                  <a:spcPts val="600"/>
                </a:spcBef>
                <a:spcAft>
                  <a:spcPts val="0"/>
                </a:spcAft>
                <a:buClrTx/>
                <a:buSzTx/>
                <a:buFontTx/>
                <a:buNone/>
                <a:tabLst/>
                <a:defRPr/>
              </a:pPr>
              <a:r>
                <a:rPr kumimoji="0" lang="en-US" sz="28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Semibold" panose="020B0702040504020203" pitchFamily="34" charset="0"/>
                  <a:ea typeface="+mn-ea"/>
                  <a:cs typeface="Segoe UI" pitchFamily="34" charset="0"/>
                </a:rPr>
                <a:t>Your Mobile Device </a:t>
              </a:r>
              <a:r>
                <a:rPr kumimoji="0" lang="en-US" sz="28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UI Light"/>
                  <a:ea typeface="+mn-ea"/>
                  <a:cs typeface="Segoe UI" pitchFamily="34" charset="0"/>
                </a:rPr>
                <a:t>scan the QR code to reach your </a:t>
              </a:r>
              <a:r>
                <a:rPr kumimoji="0" lang="en-US" sz="2800" b="0" i="0" u="none" strike="noStrike" kern="1200" cap="none" spc="0" normalizeH="0" baseline="0" noProof="0" dirty="0" err="1">
                  <a:ln w="3175">
                    <a:noFill/>
                  </a:ln>
                  <a:gradFill>
                    <a:gsLst>
                      <a:gs pos="0">
                        <a:srgbClr val="FFFFFF"/>
                      </a:gs>
                      <a:gs pos="100000">
                        <a:srgbClr val="FFFFFF"/>
                      </a:gs>
                    </a:gsLst>
                    <a:lin ang="5400000" scaled="0"/>
                  </a:gradFill>
                  <a:effectLst/>
                  <a:uLnTx/>
                  <a:uFillTx/>
                  <a:latin typeface="Segoe UI Light"/>
                  <a:ea typeface="+mn-ea"/>
                  <a:cs typeface="Segoe UI" pitchFamily="34" charset="0"/>
                </a:rPr>
                <a:t>evals</a:t>
              </a:r>
              <a:endParaRPr kumimoji="0" lang="en-US" sz="28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UI Light"/>
                <a:ea typeface="+mn-ea"/>
                <a:cs typeface="Segoe UI" pitchFamily="34" charset="0"/>
              </a:endParaRPr>
            </a:p>
            <a:p>
              <a:pPr marL="0" marR="0" lvl="0" indent="0" algn="l" defTabSz="932742" rtl="0" eaLnBrk="1" fontAlgn="auto" latinLnBrk="0" hangingPunct="1">
                <a:lnSpc>
                  <a:spcPct val="100000"/>
                </a:lnSpc>
                <a:spcBef>
                  <a:spcPts val="600"/>
                </a:spcBef>
                <a:spcAft>
                  <a:spcPts val="0"/>
                </a:spcAft>
                <a:buClrTx/>
                <a:buSzTx/>
                <a:buFontTx/>
                <a:buNone/>
                <a:tabLst/>
                <a:defRPr/>
              </a:pPr>
              <a:endParaRPr kumimoji="0" lang="en-US" sz="20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Semibold" panose="020B0702040504020203" pitchFamily="34" charset="0"/>
                <a:ea typeface="+mn-ea"/>
                <a:cs typeface="Segoe UI" pitchFamily="34" charset="0"/>
              </a:endParaRPr>
            </a:p>
            <a:p>
              <a:pPr marL="0" marR="0" lvl="0" indent="0" algn="l" defTabSz="932742" rtl="0" eaLnBrk="1" fontAlgn="auto" latinLnBrk="0" hangingPunct="1">
                <a:lnSpc>
                  <a:spcPct val="100000"/>
                </a:lnSpc>
                <a:spcBef>
                  <a:spcPts val="600"/>
                </a:spcBef>
                <a:spcAft>
                  <a:spcPts val="0"/>
                </a:spcAft>
                <a:buClrTx/>
                <a:buSzTx/>
                <a:buFontTx/>
                <a:buNone/>
                <a:tabLst/>
                <a:defRPr/>
              </a:pPr>
              <a:r>
                <a:rPr kumimoji="0" lang="en-US" sz="20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Semibold" panose="020B0702040504020203" pitchFamily="34" charset="0"/>
                  <a:ea typeface="+mn-ea"/>
                  <a:cs typeface="Segoe UI" pitchFamily="34" charset="0"/>
                </a:rPr>
                <a:t>*If you plan to remain in this room for the next session, please be sure to scan </a:t>
              </a:r>
              <a:br>
                <a:rPr kumimoji="0" lang="en-US" sz="20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Semibold" panose="020B0702040504020203" pitchFamily="34" charset="0"/>
                  <a:ea typeface="+mn-ea"/>
                  <a:cs typeface="Segoe UI" pitchFamily="34" charset="0"/>
                </a:rPr>
              </a:br>
              <a:r>
                <a:rPr kumimoji="0" lang="en-US" sz="20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Semibold" panose="020B0702040504020203" pitchFamily="34" charset="0"/>
                  <a:ea typeface="+mn-ea"/>
                  <a:cs typeface="Segoe UI" pitchFamily="34" charset="0"/>
                </a:rPr>
                <a:t>your badge again at the door prior to the session starting</a:t>
              </a:r>
            </a:p>
          </p:txBody>
        </p:sp>
      </p:grpSp>
      <p:sp>
        <p:nvSpPr>
          <p:cNvPr id="32" name="Rectangle 31"/>
          <p:cNvSpPr/>
          <p:nvPr/>
        </p:nvSpPr>
        <p:spPr>
          <a:xfrm>
            <a:off x="5959806" y="1933100"/>
            <a:ext cx="3209262" cy="400110"/>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UI Semilight"/>
                <a:ea typeface="+mn-ea"/>
                <a:cs typeface="Segoe UI Semibold" panose="020B0702040204020203" pitchFamily="34" charset="0"/>
              </a:rPr>
              <a:t>Win a prize</a:t>
            </a:r>
          </a:p>
        </p:txBody>
      </p:sp>
      <p:sp>
        <p:nvSpPr>
          <p:cNvPr id="40" name="Outer"/>
          <p:cNvSpPr/>
          <p:nvPr/>
        </p:nvSpPr>
        <p:spPr bwMode="auto">
          <a:xfrm>
            <a:off x="1457153" y="452093"/>
            <a:ext cx="1444969" cy="1444969"/>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000000"/>
              </a:solidFill>
              <a:effectLst/>
              <a:uLnTx/>
              <a:uFillTx/>
              <a:latin typeface="Segoe UI Semilight"/>
              <a:ea typeface="+mn-ea"/>
              <a:cs typeface="+mn-cs"/>
            </a:endParaRPr>
          </a:p>
        </p:txBody>
      </p:sp>
      <p:sp useBgFill="1">
        <p:nvSpPr>
          <p:cNvPr id="41" name="Inner"/>
          <p:cNvSpPr/>
          <p:nvPr/>
        </p:nvSpPr>
        <p:spPr bwMode="auto">
          <a:xfrm>
            <a:off x="1480121" y="475061"/>
            <a:ext cx="1399032" cy="1399032"/>
          </a:xfrm>
          <a:prstGeom prst="ellipse">
            <a:avLst/>
          </a:prstGeom>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47" name="Outer"/>
          <p:cNvSpPr/>
          <p:nvPr/>
        </p:nvSpPr>
        <p:spPr bwMode="auto">
          <a:xfrm>
            <a:off x="4149553" y="452093"/>
            <a:ext cx="1444969" cy="1444969"/>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000000"/>
              </a:solidFill>
              <a:effectLst/>
              <a:uLnTx/>
              <a:uFillTx/>
              <a:latin typeface="Segoe UI Semilight"/>
              <a:ea typeface="+mn-ea"/>
              <a:cs typeface="+mn-cs"/>
            </a:endParaRPr>
          </a:p>
        </p:txBody>
      </p:sp>
      <p:sp useBgFill="1">
        <p:nvSpPr>
          <p:cNvPr id="48" name="Inner"/>
          <p:cNvSpPr/>
          <p:nvPr/>
        </p:nvSpPr>
        <p:spPr bwMode="auto">
          <a:xfrm>
            <a:off x="4173855" y="476396"/>
            <a:ext cx="1396366" cy="1396364"/>
          </a:xfrm>
          <a:prstGeom prst="ellipse">
            <a:avLst/>
          </a:prstGeom>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49" name="Outer"/>
          <p:cNvSpPr/>
          <p:nvPr/>
        </p:nvSpPr>
        <p:spPr bwMode="auto">
          <a:xfrm>
            <a:off x="9534353" y="452093"/>
            <a:ext cx="1444969" cy="1444969"/>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000000"/>
              </a:solidFill>
              <a:effectLst/>
              <a:uLnTx/>
              <a:uFillTx/>
              <a:latin typeface="Segoe UI Semilight"/>
              <a:ea typeface="+mn-ea"/>
              <a:cs typeface="+mn-cs"/>
            </a:endParaRPr>
          </a:p>
        </p:txBody>
      </p:sp>
      <p:sp useBgFill="1">
        <p:nvSpPr>
          <p:cNvPr id="50" name="Inner"/>
          <p:cNvSpPr/>
          <p:nvPr/>
        </p:nvSpPr>
        <p:spPr bwMode="auto">
          <a:xfrm>
            <a:off x="9557321" y="475061"/>
            <a:ext cx="1399032" cy="1399032"/>
          </a:xfrm>
          <a:prstGeom prst="ellipse">
            <a:avLst/>
          </a:prstGeom>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57" name="Outer"/>
          <p:cNvSpPr/>
          <p:nvPr/>
        </p:nvSpPr>
        <p:spPr bwMode="auto">
          <a:xfrm>
            <a:off x="6841953" y="452093"/>
            <a:ext cx="1444969" cy="1444969"/>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000000"/>
              </a:solidFill>
              <a:effectLst/>
              <a:uLnTx/>
              <a:uFillTx/>
              <a:latin typeface="Segoe UI Semilight"/>
              <a:ea typeface="+mn-ea"/>
              <a:cs typeface="+mn-cs"/>
            </a:endParaRPr>
          </a:p>
        </p:txBody>
      </p:sp>
      <p:sp useBgFill="1">
        <p:nvSpPr>
          <p:cNvPr id="58" name="Inner"/>
          <p:cNvSpPr/>
          <p:nvPr/>
        </p:nvSpPr>
        <p:spPr bwMode="auto">
          <a:xfrm>
            <a:off x="6864921" y="475061"/>
            <a:ext cx="1399032" cy="1399032"/>
          </a:xfrm>
          <a:prstGeom prst="ellipse">
            <a:avLst/>
          </a:prstGeom>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28" name="Picture 5"/>
          <p:cNvPicPr>
            <a:picLocks noChangeAspect="1" noChangeArrowheads="1"/>
          </p:cNvPicPr>
          <p:nvPr/>
        </p:nvPicPr>
        <p:blipFill>
          <a:blip r:embed="rId3"/>
          <a:stretch>
            <a:fillRect/>
          </a:stretch>
        </p:blipFill>
        <p:spPr bwMode="auto">
          <a:xfrm>
            <a:off x="10700901" y="5038182"/>
            <a:ext cx="1458784" cy="145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Freeform 5"/>
          <p:cNvSpPr>
            <a:spLocks noEditPoints="1"/>
          </p:cNvSpPr>
          <p:nvPr/>
        </p:nvSpPr>
        <p:spPr bwMode="auto">
          <a:xfrm>
            <a:off x="1837418" y="999400"/>
            <a:ext cx="684438" cy="350354"/>
          </a:xfrm>
          <a:custGeom>
            <a:avLst/>
            <a:gdLst>
              <a:gd name="T0" fmla="*/ 41 w 140"/>
              <a:gd name="T1" fmla="*/ 70 h 70"/>
              <a:gd name="T2" fmla="*/ 70 w 140"/>
              <a:gd name="T3" fmla="*/ 41 h 70"/>
              <a:gd name="T4" fmla="*/ 99 w 140"/>
              <a:gd name="T5" fmla="*/ 70 h 70"/>
              <a:gd name="T6" fmla="*/ 92 w 140"/>
              <a:gd name="T7" fmla="*/ 21 h 70"/>
              <a:gd name="T8" fmla="*/ 71 w 140"/>
              <a:gd name="T9" fmla="*/ 0 h 70"/>
              <a:gd name="T10" fmla="*/ 51 w 140"/>
              <a:gd name="T11" fmla="*/ 21 h 70"/>
              <a:gd name="T12" fmla="*/ 71 w 140"/>
              <a:gd name="T13" fmla="*/ 41 h 70"/>
              <a:gd name="T14" fmla="*/ 92 w 140"/>
              <a:gd name="T15" fmla="*/ 21 h 70"/>
              <a:gd name="T16" fmla="*/ 36 w 140"/>
              <a:gd name="T17" fmla="*/ 34 h 70"/>
              <a:gd name="T18" fmla="*/ 20 w 140"/>
              <a:gd name="T19" fmla="*/ 18 h 70"/>
              <a:gd name="T20" fmla="*/ 4 w 140"/>
              <a:gd name="T21" fmla="*/ 34 h 70"/>
              <a:gd name="T22" fmla="*/ 20 w 140"/>
              <a:gd name="T23" fmla="*/ 50 h 70"/>
              <a:gd name="T24" fmla="*/ 36 w 140"/>
              <a:gd name="T25" fmla="*/ 34 h 70"/>
              <a:gd name="T26" fmla="*/ 136 w 140"/>
              <a:gd name="T27" fmla="*/ 34 h 70"/>
              <a:gd name="T28" fmla="*/ 120 w 140"/>
              <a:gd name="T29" fmla="*/ 18 h 70"/>
              <a:gd name="T30" fmla="*/ 104 w 140"/>
              <a:gd name="T31" fmla="*/ 34 h 70"/>
              <a:gd name="T32" fmla="*/ 120 w 140"/>
              <a:gd name="T33" fmla="*/ 50 h 70"/>
              <a:gd name="T34" fmla="*/ 136 w 140"/>
              <a:gd name="T35" fmla="*/ 34 h 70"/>
              <a:gd name="T36" fmla="*/ 41 w 140"/>
              <a:gd name="T37" fmla="*/ 70 h 70"/>
              <a:gd name="T38" fmla="*/ 20 w 140"/>
              <a:gd name="T39" fmla="*/ 50 h 70"/>
              <a:gd name="T40" fmla="*/ 0 w 140"/>
              <a:gd name="T41" fmla="*/ 70 h 70"/>
              <a:gd name="T42" fmla="*/ 140 w 140"/>
              <a:gd name="T43" fmla="*/ 70 h 70"/>
              <a:gd name="T44" fmla="*/ 120 w 140"/>
              <a:gd name="T45" fmla="*/ 50 h 70"/>
              <a:gd name="T46" fmla="*/ 99 w 140"/>
              <a:gd name="T4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0" h="70">
                <a:moveTo>
                  <a:pt x="41" y="70"/>
                </a:moveTo>
                <a:cubicBezTo>
                  <a:pt x="41" y="54"/>
                  <a:pt x="54" y="41"/>
                  <a:pt x="70" y="41"/>
                </a:cubicBezTo>
                <a:cubicBezTo>
                  <a:pt x="86" y="41"/>
                  <a:pt x="99" y="54"/>
                  <a:pt x="99" y="70"/>
                </a:cubicBezTo>
                <a:moveTo>
                  <a:pt x="92" y="21"/>
                </a:moveTo>
                <a:cubicBezTo>
                  <a:pt x="92" y="9"/>
                  <a:pt x="83" y="0"/>
                  <a:pt x="71" y="0"/>
                </a:cubicBezTo>
                <a:cubicBezTo>
                  <a:pt x="60" y="0"/>
                  <a:pt x="51" y="9"/>
                  <a:pt x="51" y="21"/>
                </a:cubicBezTo>
                <a:cubicBezTo>
                  <a:pt x="51" y="32"/>
                  <a:pt x="60" y="41"/>
                  <a:pt x="71" y="41"/>
                </a:cubicBezTo>
                <a:cubicBezTo>
                  <a:pt x="83" y="41"/>
                  <a:pt x="92" y="32"/>
                  <a:pt x="92" y="21"/>
                </a:cubicBezTo>
                <a:close/>
                <a:moveTo>
                  <a:pt x="36" y="34"/>
                </a:moveTo>
                <a:cubicBezTo>
                  <a:pt x="36" y="25"/>
                  <a:pt x="29" y="18"/>
                  <a:pt x="20" y="18"/>
                </a:cubicBezTo>
                <a:cubicBezTo>
                  <a:pt x="11" y="18"/>
                  <a:pt x="4" y="25"/>
                  <a:pt x="4" y="34"/>
                </a:cubicBezTo>
                <a:cubicBezTo>
                  <a:pt x="4" y="42"/>
                  <a:pt x="11" y="50"/>
                  <a:pt x="20" y="50"/>
                </a:cubicBezTo>
                <a:cubicBezTo>
                  <a:pt x="29" y="50"/>
                  <a:pt x="36" y="42"/>
                  <a:pt x="36" y="34"/>
                </a:cubicBezTo>
                <a:close/>
                <a:moveTo>
                  <a:pt x="136" y="34"/>
                </a:moveTo>
                <a:cubicBezTo>
                  <a:pt x="136" y="25"/>
                  <a:pt x="129" y="18"/>
                  <a:pt x="120" y="18"/>
                </a:cubicBezTo>
                <a:cubicBezTo>
                  <a:pt x="111" y="18"/>
                  <a:pt x="104" y="25"/>
                  <a:pt x="104" y="34"/>
                </a:cubicBezTo>
                <a:cubicBezTo>
                  <a:pt x="104" y="42"/>
                  <a:pt x="111" y="50"/>
                  <a:pt x="120" y="50"/>
                </a:cubicBezTo>
                <a:cubicBezTo>
                  <a:pt x="129" y="50"/>
                  <a:pt x="136" y="42"/>
                  <a:pt x="136" y="34"/>
                </a:cubicBezTo>
                <a:close/>
                <a:moveTo>
                  <a:pt x="41" y="70"/>
                </a:moveTo>
                <a:cubicBezTo>
                  <a:pt x="41" y="59"/>
                  <a:pt x="32" y="50"/>
                  <a:pt x="20" y="50"/>
                </a:cubicBezTo>
                <a:cubicBezTo>
                  <a:pt x="9" y="50"/>
                  <a:pt x="0" y="59"/>
                  <a:pt x="0" y="70"/>
                </a:cubicBezTo>
                <a:moveTo>
                  <a:pt x="140" y="70"/>
                </a:moveTo>
                <a:cubicBezTo>
                  <a:pt x="140" y="59"/>
                  <a:pt x="131" y="50"/>
                  <a:pt x="120" y="50"/>
                </a:cubicBezTo>
                <a:cubicBezTo>
                  <a:pt x="108" y="50"/>
                  <a:pt x="99" y="59"/>
                  <a:pt x="99" y="70"/>
                </a:cubicBezTo>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60" name="Freeform 25"/>
          <p:cNvSpPr>
            <a:spLocks noEditPoints="1"/>
          </p:cNvSpPr>
          <p:nvPr/>
        </p:nvSpPr>
        <p:spPr bwMode="auto">
          <a:xfrm>
            <a:off x="4499199" y="986972"/>
            <a:ext cx="745678" cy="375212"/>
          </a:xfrm>
          <a:custGeom>
            <a:avLst/>
            <a:gdLst>
              <a:gd name="T0" fmla="*/ 279 w 314"/>
              <a:gd name="T1" fmla="*/ 119 h 158"/>
              <a:gd name="T2" fmla="*/ 279 w 314"/>
              <a:gd name="T3" fmla="*/ 103 h 158"/>
              <a:gd name="T4" fmla="*/ 173 w 314"/>
              <a:gd name="T5" fmla="*/ 126 h 158"/>
              <a:gd name="T6" fmla="*/ 110 w 314"/>
              <a:gd name="T7" fmla="*/ 126 h 158"/>
              <a:gd name="T8" fmla="*/ 110 w 314"/>
              <a:gd name="T9" fmla="*/ 158 h 158"/>
              <a:gd name="T10" fmla="*/ 149 w 314"/>
              <a:gd name="T11" fmla="*/ 158 h 158"/>
              <a:gd name="T12" fmla="*/ 219 w 314"/>
              <a:gd name="T13" fmla="*/ 59 h 158"/>
              <a:gd name="T14" fmla="*/ 219 w 314"/>
              <a:gd name="T15" fmla="*/ 0 h 158"/>
              <a:gd name="T16" fmla="*/ 0 w 314"/>
              <a:gd name="T17" fmla="*/ 0 h 158"/>
              <a:gd name="T18" fmla="*/ 0 w 314"/>
              <a:gd name="T19" fmla="*/ 24 h 158"/>
              <a:gd name="T20" fmla="*/ 314 w 314"/>
              <a:gd name="T21" fmla="*/ 59 h 158"/>
              <a:gd name="T22" fmla="*/ 301 w 314"/>
              <a:gd name="T23" fmla="*/ 59 h 158"/>
              <a:gd name="T24" fmla="*/ 173 w 314"/>
              <a:gd name="T25" fmla="*/ 59 h 158"/>
              <a:gd name="T26" fmla="*/ 173 w 314"/>
              <a:gd name="T27" fmla="*/ 158 h 158"/>
              <a:gd name="T28" fmla="*/ 314 w 314"/>
              <a:gd name="T29" fmla="*/ 158 h 158"/>
              <a:gd name="T30" fmla="*/ 314 w 314"/>
              <a:gd name="T31" fmla="*/ 69 h 158"/>
              <a:gd name="T32" fmla="*/ 314 w 314"/>
              <a:gd name="T33" fmla="*/ 59 h 158"/>
              <a:gd name="T34" fmla="*/ 79 w 314"/>
              <a:gd name="T35" fmla="*/ 47 h 158"/>
              <a:gd name="T36" fmla="*/ 70 w 314"/>
              <a:gd name="T37" fmla="*/ 47 h 158"/>
              <a:gd name="T38" fmla="*/ 0 w 314"/>
              <a:gd name="T39" fmla="*/ 47 h 158"/>
              <a:gd name="T40" fmla="*/ 0 w 314"/>
              <a:gd name="T41" fmla="*/ 158 h 158"/>
              <a:gd name="T42" fmla="*/ 79 w 314"/>
              <a:gd name="T43" fmla="*/ 158 h 158"/>
              <a:gd name="T44" fmla="*/ 79 w 314"/>
              <a:gd name="T45" fmla="*/ 55 h 158"/>
              <a:gd name="T46" fmla="*/ 79 w 314"/>
              <a:gd name="T47" fmla="*/ 4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4" h="158">
                <a:moveTo>
                  <a:pt x="279" y="119"/>
                </a:moveTo>
                <a:lnTo>
                  <a:pt x="279" y="103"/>
                </a:lnTo>
                <a:moveTo>
                  <a:pt x="173" y="126"/>
                </a:moveTo>
                <a:lnTo>
                  <a:pt x="110" y="126"/>
                </a:lnTo>
                <a:lnTo>
                  <a:pt x="110" y="158"/>
                </a:lnTo>
                <a:lnTo>
                  <a:pt x="149" y="158"/>
                </a:lnTo>
                <a:moveTo>
                  <a:pt x="219" y="59"/>
                </a:moveTo>
                <a:lnTo>
                  <a:pt x="219" y="0"/>
                </a:lnTo>
                <a:lnTo>
                  <a:pt x="0" y="0"/>
                </a:lnTo>
                <a:lnTo>
                  <a:pt x="0" y="24"/>
                </a:lnTo>
                <a:moveTo>
                  <a:pt x="314" y="59"/>
                </a:moveTo>
                <a:lnTo>
                  <a:pt x="301" y="59"/>
                </a:lnTo>
                <a:lnTo>
                  <a:pt x="173" y="59"/>
                </a:lnTo>
                <a:lnTo>
                  <a:pt x="173" y="158"/>
                </a:lnTo>
                <a:lnTo>
                  <a:pt x="314" y="158"/>
                </a:lnTo>
                <a:lnTo>
                  <a:pt x="314" y="69"/>
                </a:lnTo>
                <a:lnTo>
                  <a:pt x="314" y="59"/>
                </a:lnTo>
                <a:moveTo>
                  <a:pt x="79" y="47"/>
                </a:moveTo>
                <a:lnTo>
                  <a:pt x="70" y="47"/>
                </a:lnTo>
                <a:lnTo>
                  <a:pt x="0" y="47"/>
                </a:lnTo>
                <a:lnTo>
                  <a:pt x="0" y="158"/>
                </a:lnTo>
                <a:lnTo>
                  <a:pt x="79" y="158"/>
                </a:lnTo>
                <a:lnTo>
                  <a:pt x="79" y="55"/>
                </a:lnTo>
                <a:lnTo>
                  <a:pt x="79" y="47"/>
                </a:lnTo>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61" name="Freeform 29"/>
          <p:cNvSpPr>
            <a:spLocks noEditPoints="1"/>
          </p:cNvSpPr>
          <p:nvPr/>
        </p:nvSpPr>
        <p:spPr bwMode="auto">
          <a:xfrm>
            <a:off x="7242175" y="873528"/>
            <a:ext cx="644526" cy="602100"/>
          </a:xfrm>
          <a:custGeom>
            <a:avLst/>
            <a:gdLst>
              <a:gd name="T0" fmla="*/ 88 w 104"/>
              <a:gd name="T1" fmla="*/ 97 h 97"/>
              <a:gd name="T2" fmla="*/ 0 w 104"/>
              <a:gd name="T3" fmla="*/ 97 h 97"/>
              <a:gd name="T4" fmla="*/ 0 w 104"/>
              <a:gd name="T5" fmla="*/ 25 h 97"/>
              <a:gd name="T6" fmla="*/ 88 w 104"/>
              <a:gd name="T7" fmla="*/ 25 h 97"/>
              <a:gd name="T8" fmla="*/ 104 w 104"/>
              <a:gd name="T9" fmla="*/ 29 h 97"/>
              <a:gd name="T10" fmla="*/ 104 w 104"/>
              <a:gd name="T11" fmla="*/ 89 h 97"/>
              <a:gd name="T12" fmla="*/ 88 w 104"/>
              <a:gd name="T13" fmla="*/ 97 h 97"/>
              <a:gd name="T14" fmla="*/ 64 w 104"/>
              <a:gd name="T15" fmla="*/ 25 h 97"/>
              <a:gd name="T16" fmla="*/ 64 w 104"/>
              <a:gd name="T17" fmla="*/ 10 h 97"/>
              <a:gd name="T18" fmla="*/ 54 w 104"/>
              <a:gd name="T19" fmla="*/ 0 h 97"/>
              <a:gd name="T20" fmla="*/ 29 w 104"/>
              <a:gd name="T21" fmla="*/ 0 h 97"/>
              <a:gd name="T22" fmla="*/ 20 w 104"/>
              <a:gd name="T23" fmla="*/ 10 h 97"/>
              <a:gd name="T24" fmla="*/ 20 w 104"/>
              <a:gd name="T25" fmla="*/ 25 h 97"/>
              <a:gd name="T26" fmla="*/ 81 w 104"/>
              <a:gd name="T27" fmla="*/ 25 h 97"/>
              <a:gd name="T28" fmla="*/ 81 w 104"/>
              <a:gd name="T29" fmla="*/ 15 h 97"/>
              <a:gd name="T30" fmla="*/ 74 w 104"/>
              <a:gd name="T31" fmla="*/ 9 h 97"/>
              <a:gd name="T32" fmla="*/ 47 w 104"/>
              <a:gd name="T33" fmla="*/ 9 h 97"/>
              <a:gd name="T34" fmla="*/ 40 w 104"/>
              <a:gd name="T35" fmla="*/ 15 h 97"/>
              <a:gd name="T36" fmla="*/ 40 w 104"/>
              <a:gd name="T37" fmla="*/ 25 h 97"/>
              <a:gd name="T38" fmla="*/ 88 w 104"/>
              <a:gd name="T39" fmla="*/ 25 h 97"/>
              <a:gd name="T40" fmla="*/ 88 w 104"/>
              <a:gd name="T41"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97">
                <a:moveTo>
                  <a:pt x="88" y="97"/>
                </a:moveTo>
                <a:cubicBezTo>
                  <a:pt x="0" y="97"/>
                  <a:pt x="0" y="97"/>
                  <a:pt x="0" y="97"/>
                </a:cubicBezTo>
                <a:cubicBezTo>
                  <a:pt x="0" y="25"/>
                  <a:pt x="0" y="25"/>
                  <a:pt x="0" y="25"/>
                </a:cubicBezTo>
                <a:cubicBezTo>
                  <a:pt x="88" y="25"/>
                  <a:pt x="88" y="25"/>
                  <a:pt x="88" y="25"/>
                </a:cubicBezTo>
                <a:cubicBezTo>
                  <a:pt x="104" y="29"/>
                  <a:pt x="104" y="29"/>
                  <a:pt x="104" y="29"/>
                </a:cubicBezTo>
                <a:cubicBezTo>
                  <a:pt x="104" y="89"/>
                  <a:pt x="104" y="89"/>
                  <a:pt x="104" y="89"/>
                </a:cubicBezTo>
                <a:lnTo>
                  <a:pt x="88" y="97"/>
                </a:lnTo>
                <a:close/>
                <a:moveTo>
                  <a:pt x="64" y="25"/>
                </a:moveTo>
                <a:cubicBezTo>
                  <a:pt x="64" y="10"/>
                  <a:pt x="64" y="10"/>
                  <a:pt x="64" y="10"/>
                </a:cubicBezTo>
                <a:cubicBezTo>
                  <a:pt x="64" y="5"/>
                  <a:pt x="60" y="0"/>
                  <a:pt x="54" y="0"/>
                </a:cubicBezTo>
                <a:cubicBezTo>
                  <a:pt x="29" y="0"/>
                  <a:pt x="29" y="0"/>
                  <a:pt x="29" y="0"/>
                </a:cubicBezTo>
                <a:cubicBezTo>
                  <a:pt x="24" y="0"/>
                  <a:pt x="20" y="5"/>
                  <a:pt x="20" y="10"/>
                </a:cubicBezTo>
                <a:cubicBezTo>
                  <a:pt x="20" y="25"/>
                  <a:pt x="20" y="25"/>
                  <a:pt x="20" y="25"/>
                </a:cubicBezTo>
                <a:moveTo>
                  <a:pt x="81" y="25"/>
                </a:moveTo>
                <a:cubicBezTo>
                  <a:pt x="81" y="15"/>
                  <a:pt x="81" y="15"/>
                  <a:pt x="81" y="15"/>
                </a:cubicBezTo>
                <a:cubicBezTo>
                  <a:pt x="81" y="11"/>
                  <a:pt x="77" y="9"/>
                  <a:pt x="74" y="9"/>
                </a:cubicBezTo>
                <a:cubicBezTo>
                  <a:pt x="47" y="9"/>
                  <a:pt x="47" y="9"/>
                  <a:pt x="47" y="9"/>
                </a:cubicBezTo>
                <a:cubicBezTo>
                  <a:pt x="43" y="9"/>
                  <a:pt x="40" y="11"/>
                  <a:pt x="40" y="15"/>
                </a:cubicBezTo>
                <a:cubicBezTo>
                  <a:pt x="40" y="25"/>
                  <a:pt x="40" y="25"/>
                  <a:pt x="40" y="25"/>
                </a:cubicBezTo>
                <a:moveTo>
                  <a:pt x="88" y="25"/>
                </a:moveTo>
                <a:cubicBezTo>
                  <a:pt x="88" y="97"/>
                  <a:pt x="88" y="97"/>
                  <a:pt x="88" y="97"/>
                </a:cubicBezTo>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5" name="Star: 5 Points 4">
            <a:extLst>
              <a:ext uri="{FF2B5EF4-FFF2-40B4-BE49-F238E27FC236}">
                <a16:creationId xmlns:a16="http://schemas.microsoft.com/office/drawing/2014/main" id="{9EB6CE4E-7CA1-4A63-8F52-FEBF2839C456}"/>
              </a:ext>
            </a:extLst>
          </p:cNvPr>
          <p:cNvSpPr/>
          <p:nvPr/>
        </p:nvSpPr>
        <p:spPr bwMode="auto">
          <a:xfrm>
            <a:off x="9951966" y="833125"/>
            <a:ext cx="634754" cy="613702"/>
          </a:xfrm>
          <a:prstGeom prst="star5">
            <a:avLst/>
          </a:pr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4124323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100000" autoRev="1" fill="hold" grpId="0" nodeType="withEffect">
                                  <p:stCondLst>
                                    <p:cond delay="200"/>
                                  </p:stCondLst>
                                  <p:childTnLst>
                                    <p:animScale>
                                      <p:cBhvr>
                                        <p:cTn id="6" dur="200" fill="hold"/>
                                        <p:tgtEl>
                                          <p:spTgt spid="40"/>
                                        </p:tgtEl>
                                      </p:cBhvr>
                                      <p:by x="0" y="0"/>
                                    </p:animScale>
                                  </p:childTnLst>
                                </p:cTn>
                              </p:par>
                              <p:par>
                                <p:cTn id="7" presetID="6" presetClass="emph" presetSubtype="0" accel="100000" autoRev="1" fill="hold" grpId="0" nodeType="withEffect">
                                  <p:stCondLst>
                                    <p:cond delay="0"/>
                                  </p:stCondLst>
                                  <p:childTnLst>
                                    <p:animScale>
                                      <p:cBhvr>
                                        <p:cTn id="8" dur="400" fill="hold"/>
                                        <p:tgtEl>
                                          <p:spTgt spid="41"/>
                                        </p:tgtEl>
                                      </p:cBhvr>
                                      <p:by x="0" y="0"/>
                                    </p:animScale>
                                  </p:childTnLst>
                                </p:cTn>
                              </p:par>
                              <p:par>
                                <p:cTn id="9" presetID="1" presetClass="entr" presetSubtype="0" fill="hold" grpId="0" nodeType="withEffect">
                                  <p:stCondLst>
                                    <p:cond delay="0"/>
                                  </p:stCondLst>
                                  <p:childTnLst>
                                    <p:set>
                                      <p:cBhvr>
                                        <p:cTn id="10" dur="1" fill="hold">
                                          <p:stCondLst>
                                            <p:cond delay="399"/>
                                          </p:stCondLst>
                                        </p:cTn>
                                        <p:tgtEl>
                                          <p:spTgt spid="33"/>
                                        </p:tgtEl>
                                        <p:attrNameLst>
                                          <p:attrName>style.visibility</p:attrName>
                                        </p:attrNameLst>
                                      </p:cBhvr>
                                      <p:to>
                                        <p:strVal val="visible"/>
                                      </p:to>
                                    </p:set>
                                  </p:childTnLst>
                                </p:cTn>
                              </p:par>
                              <p:par>
                                <p:cTn id="11" presetID="6" presetClass="emph" presetSubtype="0" accel="100000" autoRev="1" fill="hold" grpId="1" nodeType="withEffect">
                                  <p:stCondLst>
                                    <p:cond delay="0"/>
                                  </p:stCondLst>
                                  <p:childTnLst>
                                    <p:animScale>
                                      <p:cBhvr>
                                        <p:cTn id="12" dur="400" fill="hold"/>
                                        <p:tgtEl>
                                          <p:spTgt spid="33"/>
                                        </p:tgtEl>
                                      </p:cBhvr>
                                      <p:by x="0" y="0"/>
                                    </p:animScale>
                                  </p:childTnLst>
                                </p:cTn>
                              </p:par>
                              <p:par>
                                <p:cTn id="13" presetID="10" presetClass="entr" presetSubtype="0" fill="hold" grpId="0" nodeType="withEffect">
                                  <p:stCondLst>
                                    <p:cond delay="55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250"/>
                                        <p:tgtEl>
                                          <p:spTgt spid="16"/>
                                        </p:tgtEl>
                                      </p:cBhvr>
                                    </p:animEffect>
                                  </p:childTnLst>
                                </p:cTn>
                              </p:par>
                              <p:par>
                                <p:cTn id="16" presetID="6" presetClass="emph" presetSubtype="0" accel="62000" decel="38000" autoRev="1" fill="hold" grpId="1" nodeType="withEffect">
                                  <p:stCondLst>
                                    <p:cond delay="0"/>
                                  </p:stCondLst>
                                  <p:childTnLst>
                                    <p:animScale>
                                      <p:cBhvr>
                                        <p:cTn id="17" dur="500" fill="hold"/>
                                        <p:tgtEl>
                                          <p:spTgt spid="16"/>
                                        </p:tgtEl>
                                      </p:cBhvr>
                                      <p:by x="200000" y="200000"/>
                                    </p:animScale>
                                  </p:childTnLst>
                                </p:cTn>
                              </p:par>
                              <p:par>
                                <p:cTn id="18" presetID="6" presetClass="emph" presetSubtype="0" accel="100000" autoRev="1" fill="hold" grpId="0" nodeType="withEffect">
                                  <p:stCondLst>
                                    <p:cond delay="500"/>
                                  </p:stCondLst>
                                  <p:childTnLst>
                                    <p:animScale>
                                      <p:cBhvr>
                                        <p:cTn id="19" dur="200" fill="hold"/>
                                        <p:tgtEl>
                                          <p:spTgt spid="47"/>
                                        </p:tgtEl>
                                      </p:cBhvr>
                                      <p:by x="0" y="0"/>
                                    </p:animScale>
                                  </p:childTnLst>
                                </p:cTn>
                              </p:par>
                              <p:par>
                                <p:cTn id="20" presetID="6" presetClass="emph" presetSubtype="0" accel="100000" autoRev="1" fill="hold" grpId="0" nodeType="withEffect">
                                  <p:stCondLst>
                                    <p:cond delay="500"/>
                                  </p:stCondLst>
                                  <p:childTnLst>
                                    <p:animScale>
                                      <p:cBhvr>
                                        <p:cTn id="21" dur="400" fill="hold"/>
                                        <p:tgtEl>
                                          <p:spTgt spid="48"/>
                                        </p:tgtEl>
                                      </p:cBhvr>
                                      <p:by x="0" y="0"/>
                                    </p:animScale>
                                  </p:childTnLst>
                                </p:cTn>
                              </p:par>
                              <p:par>
                                <p:cTn id="22" presetID="1" presetClass="entr" presetSubtype="0" fill="hold" grpId="0" nodeType="withEffect">
                                  <p:stCondLst>
                                    <p:cond delay="500"/>
                                  </p:stCondLst>
                                  <p:childTnLst>
                                    <p:set>
                                      <p:cBhvr>
                                        <p:cTn id="23" dur="1" fill="hold">
                                          <p:stCondLst>
                                            <p:cond delay="399"/>
                                          </p:stCondLst>
                                        </p:cTn>
                                        <p:tgtEl>
                                          <p:spTgt spid="60"/>
                                        </p:tgtEl>
                                        <p:attrNameLst>
                                          <p:attrName>style.visibility</p:attrName>
                                        </p:attrNameLst>
                                      </p:cBhvr>
                                      <p:to>
                                        <p:strVal val="visible"/>
                                      </p:to>
                                    </p:set>
                                  </p:childTnLst>
                                </p:cTn>
                              </p:par>
                              <p:par>
                                <p:cTn id="24" presetID="6" presetClass="emph" presetSubtype="0" accel="100000" autoRev="1" fill="hold" grpId="1" nodeType="withEffect">
                                  <p:stCondLst>
                                    <p:cond delay="500"/>
                                  </p:stCondLst>
                                  <p:childTnLst>
                                    <p:animScale>
                                      <p:cBhvr>
                                        <p:cTn id="25" dur="400" fill="hold"/>
                                        <p:tgtEl>
                                          <p:spTgt spid="60"/>
                                        </p:tgtEl>
                                      </p:cBhvr>
                                      <p:by x="0" y="0"/>
                                    </p:animScale>
                                  </p:childTnLst>
                                </p:cTn>
                              </p:par>
                              <p:par>
                                <p:cTn id="26" presetID="10" presetClass="entr" presetSubtype="0" fill="hold" grpId="0" nodeType="withEffect">
                                  <p:stCondLst>
                                    <p:cond delay="105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250"/>
                                        <p:tgtEl>
                                          <p:spTgt spid="22"/>
                                        </p:tgtEl>
                                      </p:cBhvr>
                                    </p:animEffect>
                                  </p:childTnLst>
                                </p:cTn>
                              </p:par>
                              <p:par>
                                <p:cTn id="29" presetID="6" presetClass="emph" presetSubtype="0" accel="62000" decel="38000" autoRev="1" fill="hold" grpId="1" nodeType="withEffect">
                                  <p:stCondLst>
                                    <p:cond delay="500"/>
                                  </p:stCondLst>
                                  <p:childTnLst>
                                    <p:animScale>
                                      <p:cBhvr>
                                        <p:cTn id="30" dur="500" fill="hold"/>
                                        <p:tgtEl>
                                          <p:spTgt spid="22"/>
                                        </p:tgtEl>
                                      </p:cBhvr>
                                      <p:by x="200000" y="200000"/>
                                    </p:animScale>
                                  </p:childTnLst>
                                </p:cTn>
                              </p:par>
                              <p:par>
                                <p:cTn id="31" presetID="6" presetClass="emph" presetSubtype="0" accel="100000" autoRev="1" fill="hold" grpId="0" nodeType="withEffect">
                                  <p:stCondLst>
                                    <p:cond delay="1000"/>
                                  </p:stCondLst>
                                  <p:childTnLst>
                                    <p:animScale>
                                      <p:cBhvr>
                                        <p:cTn id="32" dur="200" fill="hold"/>
                                        <p:tgtEl>
                                          <p:spTgt spid="57"/>
                                        </p:tgtEl>
                                      </p:cBhvr>
                                      <p:by x="0" y="0"/>
                                    </p:animScale>
                                  </p:childTnLst>
                                </p:cTn>
                              </p:par>
                              <p:par>
                                <p:cTn id="33" presetID="6" presetClass="emph" presetSubtype="0" accel="100000" autoRev="1" fill="hold" grpId="0" nodeType="withEffect">
                                  <p:stCondLst>
                                    <p:cond delay="1000"/>
                                  </p:stCondLst>
                                  <p:childTnLst>
                                    <p:animScale>
                                      <p:cBhvr>
                                        <p:cTn id="34" dur="400" fill="hold"/>
                                        <p:tgtEl>
                                          <p:spTgt spid="58"/>
                                        </p:tgtEl>
                                      </p:cBhvr>
                                      <p:by x="0" y="0"/>
                                    </p:animScale>
                                  </p:childTnLst>
                                </p:cTn>
                              </p:par>
                              <p:par>
                                <p:cTn id="35" presetID="1" presetClass="entr" presetSubtype="0" fill="hold" grpId="0" nodeType="withEffect">
                                  <p:stCondLst>
                                    <p:cond delay="1000"/>
                                  </p:stCondLst>
                                  <p:childTnLst>
                                    <p:set>
                                      <p:cBhvr>
                                        <p:cTn id="36" dur="1" fill="hold">
                                          <p:stCondLst>
                                            <p:cond delay="399"/>
                                          </p:stCondLst>
                                        </p:cTn>
                                        <p:tgtEl>
                                          <p:spTgt spid="61"/>
                                        </p:tgtEl>
                                        <p:attrNameLst>
                                          <p:attrName>style.visibility</p:attrName>
                                        </p:attrNameLst>
                                      </p:cBhvr>
                                      <p:to>
                                        <p:strVal val="visible"/>
                                      </p:to>
                                    </p:set>
                                  </p:childTnLst>
                                </p:cTn>
                              </p:par>
                              <p:par>
                                <p:cTn id="37" presetID="6" presetClass="emph" presetSubtype="0" accel="100000" autoRev="1" fill="hold" grpId="1" nodeType="withEffect">
                                  <p:stCondLst>
                                    <p:cond delay="1000"/>
                                  </p:stCondLst>
                                  <p:childTnLst>
                                    <p:animScale>
                                      <p:cBhvr>
                                        <p:cTn id="38" dur="400" fill="hold"/>
                                        <p:tgtEl>
                                          <p:spTgt spid="61"/>
                                        </p:tgtEl>
                                      </p:cBhvr>
                                      <p:by x="0" y="0"/>
                                    </p:animScale>
                                  </p:childTnLst>
                                </p:cTn>
                              </p:par>
                              <p:par>
                                <p:cTn id="39" presetID="10" presetClass="entr" presetSubtype="0" fill="hold" grpId="0" nodeType="withEffect">
                                  <p:stCondLst>
                                    <p:cond delay="155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250"/>
                                        <p:tgtEl>
                                          <p:spTgt spid="32"/>
                                        </p:tgtEl>
                                      </p:cBhvr>
                                    </p:animEffect>
                                  </p:childTnLst>
                                </p:cTn>
                              </p:par>
                              <p:par>
                                <p:cTn id="42" presetID="6" presetClass="emph" presetSubtype="0" accel="62000" decel="38000" autoRev="1" fill="hold" grpId="1" nodeType="withEffect">
                                  <p:stCondLst>
                                    <p:cond delay="1000"/>
                                  </p:stCondLst>
                                  <p:childTnLst>
                                    <p:animScale>
                                      <p:cBhvr>
                                        <p:cTn id="43" dur="500" fill="hold"/>
                                        <p:tgtEl>
                                          <p:spTgt spid="32"/>
                                        </p:tgtEl>
                                      </p:cBhvr>
                                      <p:by x="200000" y="200000"/>
                                    </p:animScale>
                                  </p:childTnLst>
                                </p:cTn>
                              </p:par>
                              <p:par>
                                <p:cTn id="44" presetID="6" presetClass="emph" presetSubtype="0" accel="100000" autoRev="1" fill="hold" grpId="0" nodeType="withEffect">
                                  <p:stCondLst>
                                    <p:cond delay="1500"/>
                                  </p:stCondLst>
                                  <p:childTnLst>
                                    <p:animScale>
                                      <p:cBhvr>
                                        <p:cTn id="45" dur="200" fill="hold"/>
                                        <p:tgtEl>
                                          <p:spTgt spid="49"/>
                                        </p:tgtEl>
                                      </p:cBhvr>
                                      <p:by x="0" y="0"/>
                                    </p:animScale>
                                  </p:childTnLst>
                                </p:cTn>
                              </p:par>
                              <p:par>
                                <p:cTn id="46" presetID="6" presetClass="emph" presetSubtype="0" accel="100000" autoRev="1" fill="hold" grpId="0" nodeType="withEffect">
                                  <p:stCondLst>
                                    <p:cond delay="1500"/>
                                  </p:stCondLst>
                                  <p:childTnLst>
                                    <p:animScale>
                                      <p:cBhvr>
                                        <p:cTn id="47" dur="400" fill="hold"/>
                                        <p:tgtEl>
                                          <p:spTgt spid="50"/>
                                        </p:tgtEl>
                                      </p:cBhvr>
                                      <p:by x="0" y="0"/>
                                    </p:animScale>
                                  </p:childTnLst>
                                </p:cTn>
                              </p:par>
                              <p:par>
                                <p:cTn id="48" presetID="1" presetClass="entr" presetSubtype="0" fill="hold" grpId="0" nodeType="withEffect">
                                  <p:stCondLst>
                                    <p:cond delay="1500"/>
                                  </p:stCondLst>
                                  <p:childTnLst>
                                    <p:set>
                                      <p:cBhvr>
                                        <p:cTn id="49" dur="1" fill="hold">
                                          <p:stCondLst>
                                            <p:cond delay="399"/>
                                          </p:stCondLst>
                                        </p:cTn>
                                        <p:tgtEl>
                                          <p:spTgt spid="5"/>
                                        </p:tgtEl>
                                        <p:attrNameLst>
                                          <p:attrName>style.visibility</p:attrName>
                                        </p:attrNameLst>
                                      </p:cBhvr>
                                      <p:to>
                                        <p:strVal val="visible"/>
                                      </p:to>
                                    </p:set>
                                  </p:childTnLst>
                                </p:cTn>
                              </p:par>
                              <p:par>
                                <p:cTn id="50" presetID="6" presetClass="emph" presetSubtype="0" accel="100000" autoRev="1" fill="hold" grpId="1" nodeType="withEffect">
                                  <p:stCondLst>
                                    <p:cond delay="1500"/>
                                  </p:stCondLst>
                                  <p:childTnLst>
                                    <p:animScale>
                                      <p:cBhvr>
                                        <p:cTn id="51" dur="400" fill="hold"/>
                                        <p:tgtEl>
                                          <p:spTgt spid="5"/>
                                        </p:tgtEl>
                                      </p:cBhvr>
                                      <p:by x="0" y="0"/>
                                    </p:animScale>
                                  </p:childTnLst>
                                </p:cTn>
                              </p:par>
                              <p:par>
                                <p:cTn id="52" presetID="10" presetClass="entr" presetSubtype="0" fill="hold" grpId="0" nodeType="withEffect">
                                  <p:stCondLst>
                                    <p:cond delay="205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250"/>
                                        <p:tgtEl>
                                          <p:spTgt spid="29"/>
                                        </p:tgtEl>
                                      </p:cBhvr>
                                    </p:animEffect>
                                  </p:childTnLst>
                                </p:cTn>
                              </p:par>
                              <p:par>
                                <p:cTn id="55" presetID="6" presetClass="emph" presetSubtype="0" accel="62000" decel="38000" autoRev="1" fill="hold" grpId="1" nodeType="withEffect">
                                  <p:stCondLst>
                                    <p:cond delay="1500"/>
                                  </p:stCondLst>
                                  <p:childTnLst>
                                    <p:animScale>
                                      <p:cBhvr>
                                        <p:cTn id="56" dur="500" fill="hold"/>
                                        <p:tgtEl>
                                          <p:spTgt spid="29"/>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22" grpId="0"/>
      <p:bldP spid="22" grpId="1"/>
      <p:bldP spid="29" grpId="0"/>
      <p:bldP spid="29" grpId="1"/>
      <p:bldP spid="32" grpId="0"/>
      <p:bldP spid="32" grpId="1"/>
      <p:bldP spid="40" grpId="0" animBg="1"/>
      <p:bldP spid="41" grpId="0" animBg="1"/>
      <p:bldP spid="47" grpId="0" animBg="1"/>
      <p:bldP spid="48" grpId="0" animBg="1"/>
      <p:bldP spid="49" grpId="0" animBg="1"/>
      <p:bldP spid="50" grpId="0" animBg="1"/>
      <p:bldP spid="57" grpId="0" animBg="1"/>
      <p:bldP spid="58" grpId="0" animBg="1"/>
      <p:bldP spid="33" grpId="0" animBg="1"/>
      <p:bldP spid="33" grpId="1" animBg="1"/>
      <p:bldP spid="60" grpId="0" animBg="1"/>
      <p:bldP spid="60" grpId="1" animBg="1"/>
      <p:bldP spid="61" grpId="0" animBg="1"/>
      <p:bldP spid="61" grpId="1" animBg="1"/>
      <p:bldP spid="5" grpId="0" animBg="1"/>
      <p:bldP spid="5"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sz="7200" dirty="0"/>
              <a:t>Q&amp;A</a:t>
            </a:r>
          </a:p>
        </p:txBody>
      </p:sp>
      <p:sp>
        <p:nvSpPr>
          <p:cNvPr id="4" name="Rectangle 3"/>
          <p:cNvSpPr/>
          <p:nvPr/>
        </p:nvSpPr>
        <p:spPr bwMode="auto">
          <a:xfrm>
            <a:off x="274638" y="3576367"/>
            <a:ext cx="10332672" cy="1554463"/>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rPr>
              <a:t>If you have questions please proceed to the </a:t>
            </a:r>
            <a:br>
              <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rPr>
            </a:br>
            <a:r>
              <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rPr>
              <a:t>Q&amp;A MICROPHONE located in your session room.</a:t>
            </a:r>
          </a:p>
        </p:txBody>
      </p:sp>
    </p:spTree>
    <p:extLst>
      <p:ext uri="{BB962C8B-B14F-4D97-AF65-F5344CB8AC3E}">
        <p14:creationId xmlns:p14="http://schemas.microsoft.com/office/powerpoint/2010/main" val="3057362948"/>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0"/>
          </p:nvPr>
        </p:nvSpPr>
        <p:spPr>
          <a:xfrm>
            <a:off x="274702" y="1211287"/>
            <a:ext cx="11888787" cy="3730252"/>
          </a:xfrm>
        </p:spPr>
        <p:txBody>
          <a:bodyPr/>
          <a:lstStyle/>
          <a:p>
            <a:pPr marL="571500" indent="-571500">
              <a:buFont typeface="Arial" panose="020B0604020202020204" pitchFamily="34" charset="0"/>
              <a:buChar char="•"/>
            </a:pPr>
            <a:r>
              <a:rPr lang="en-US" dirty="0"/>
              <a:t>Free-free transition</a:t>
            </a:r>
          </a:p>
          <a:p>
            <a:pPr marL="571500" indent="-571500">
              <a:buFont typeface="Arial" panose="020B0604020202020204" pitchFamily="34" charset="0"/>
              <a:buChar char="•"/>
            </a:pPr>
            <a:r>
              <a:rPr lang="en-US" dirty="0"/>
              <a:t>Power BI Premium updates</a:t>
            </a:r>
          </a:p>
          <a:p>
            <a:pPr marL="571500" indent="-571500">
              <a:buFont typeface="Arial" panose="020B0604020202020204" pitchFamily="34" charset="0"/>
              <a:buChar char="•"/>
            </a:pPr>
            <a:r>
              <a:rPr lang="en-US" dirty="0"/>
              <a:t>New options for sharing and distribution</a:t>
            </a:r>
          </a:p>
          <a:p>
            <a:pPr marL="571500" indent="-571500">
              <a:buFont typeface="Arial" panose="020B0604020202020204" pitchFamily="34" charset="0"/>
              <a:buChar char="•"/>
            </a:pPr>
            <a:r>
              <a:rPr lang="en-US" dirty="0"/>
              <a:t>Automation, ALM, and more with APIs</a:t>
            </a:r>
          </a:p>
          <a:p>
            <a:pPr marL="571500" indent="-571500">
              <a:buFont typeface="Arial" panose="020B0604020202020204" pitchFamily="34" charset="0"/>
              <a:buChar char="•"/>
            </a:pPr>
            <a:r>
              <a:rPr lang="en-US" dirty="0"/>
              <a:t>Data sources</a:t>
            </a:r>
          </a:p>
          <a:p>
            <a:pPr marL="571500" indent="-571500">
              <a:buFont typeface="Arial" panose="020B0604020202020204" pitchFamily="34" charset="0"/>
              <a:buChar char="•"/>
            </a:pPr>
            <a:r>
              <a:rPr lang="en-US" dirty="0"/>
              <a:t>Governance and controls</a:t>
            </a:r>
          </a:p>
        </p:txBody>
      </p:sp>
    </p:spTree>
    <p:extLst>
      <p:ext uri="{BB962C8B-B14F-4D97-AF65-F5344CB8AC3E}">
        <p14:creationId xmlns:p14="http://schemas.microsoft.com/office/powerpoint/2010/main" val="4234473174"/>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37C4-7435-480F-AF24-D100E4BD2BAC}"/>
              </a:ext>
            </a:extLst>
          </p:cNvPr>
          <p:cNvSpPr>
            <a:spLocks noGrp="1"/>
          </p:cNvSpPr>
          <p:nvPr>
            <p:ph type="title"/>
          </p:nvPr>
        </p:nvSpPr>
        <p:spPr/>
        <p:txBody>
          <a:bodyPr/>
          <a:lstStyle/>
          <a:p>
            <a:r>
              <a:rPr lang="en-US" dirty="0"/>
              <a:t>Free-Free transition</a:t>
            </a:r>
          </a:p>
        </p:txBody>
      </p:sp>
    </p:spTree>
    <p:extLst>
      <p:ext uri="{BB962C8B-B14F-4D97-AF65-F5344CB8AC3E}">
        <p14:creationId xmlns:p14="http://schemas.microsoft.com/office/powerpoint/2010/main" val="312795796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CF83D-3C89-451C-974A-A9ED821E84F8}"/>
              </a:ext>
            </a:extLst>
          </p:cNvPr>
          <p:cNvSpPr>
            <a:spLocks noGrp="1"/>
          </p:cNvSpPr>
          <p:nvPr>
            <p:ph type="title"/>
          </p:nvPr>
        </p:nvSpPr>
        <p:spPr/>
        <p:txBody>
          <a:bodyPr/>
          <a:lstStyle/>
          <a:p>
            <a:r>
              <a:rPr lang="en-US" dirty="0"/>
              <a:t>Free-Free Transition</a:t>
            </a:r>
          </a:p>
        </p:txBody>
      </p:sp>
      <p:sp>
        <p:nvSpPr>
          <p:cNvPr id="3" name="Text Placeholder 2">
            <a:extLst>
              <a:ext uri="{FF2B5EF4-FFF2-40B4-BE49-F238E27FC236}">
                <a16:creationId xmlns:a16="http://schemas.microsoft.com/office/drawing/2014/main" id="{36270EF9-383D-44CE-B9E2-52FC689459C9}"/>
              </a:ext>
            </a:extLst>
          </p:cNvPr>
          <p:cNvSpPr>
            <a:spLocks noGrp="1"/>
          </p:cNvSpPr>
          <p:nvPr>
            <p:ph type="body" sz="quarter" idx="10"/>
          </p:nvPr>
        </p:nvSpPr>
        <p:spPr>
          <a:xfrm>
            <a:off x="274702" y="1211287"/>
            <a:ext cx="11888787" cy="2899255"/>
          </a:xfrm>
        </p:spPr>
        <p:txBody>
          <a:bodyPr/>
          <a:lstStyle/>
          <a:p>
            <a:r>
              <a:rPr lang="en-US" dirty="0"/>
              <a:t>Starting June 1, Power BI free is purely a Personal solution</a:t>
            </a:r>
          </a:p>
          <a:p>
            <a:r>
              <a:rPr lang="en-US" dirty="0"/>
              <a:t>Most previous users on free will need to be covered by a paid subscription to continue to accomplish their tasks</a:t>
            </a:r>
          </a:p>
          <a:p>
            <a:r>
              <a:rPr lang="en-US" dirty="0"/>
              <a:t>There are important dates when your customers may experience these changes</a:t>
            </a:r>
          </a:p>
        </p:txBody>
      </p:sp>
    </p:spTree>
    <p:extLst>
      <p:ext uri="{BB962C8B-B14F-4D97-AF65-F5344CB8AC3E}">
        <p14:creationId xmlns:p14="http://schemas.microsoft.com/office/powerpoint/2010/main" val="44032565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2B84B8-A96F-492F-AFE2-4004BD162DB1}"/>
              </a:ext>
            </a:extLst>
          </p:cNvPr>
          <p:cNvPicPr>
            <a:picLocks noChangeAspect="1"/>
          </p:cNvPicPr>
          <p:nvPr/>
        </p:nvPicPr>
        <p:blipFill>
          <a:blip r:embed="rId3"/>
          <a:stretch>
            <a:fillRect/>
          </a:stretch>
        </p:blipFill>
        <p:spPr>
          <a:xfrm>
            <a:off x="503237" y="1287462"/>
            <a:ext cx="10790237" cy="5179976"/>
          </a:xfrm>
          <a:prstGeom prst="rect">
            <a:avLst/>
          </a:prstGeom>
        </p:spPr>
      </p:pic>
      <p:sp>
        <p:nvSpPr>
          <p:cNvPr id="2" name="Title 1">
            <a:extLst>
              <a:ext uri="{FF2B5EF4-FFF2-40B4-BE49-F238E27FC236}">
                <a16:creationId xmlns:a16="http://schemas.microsoft.com/office/drawing/2014/main" id="{7105AE87-3D1E-41E1-87F9-0EFF54F44F29}"/>
              </a:ext>
            </a:extLst>
          </p:cNvPr>
          <p:cNvSpPr>
            <a:spLocks noGrp="1"/>
          </p:cNvSpPr>
          <p:nvPr>
            <p:ph type="title"/>
          </p:nvPr>
        </p:nvSpPr>
        <p:spPr/>
        <p:txBody>
          <a:bodyPr/>
          <a:lstStyle/>
          <a:p>
            <a:r>
              <a:rPr lang="en-US" dirty="0"/>
              <a:t>Power BI user license tiers</a:t>
            </a:r>
          </a:p>
        </p:txBody>
      </p:sp>
      <p:sp>
        <p:nvSpPr>
          <p:cNvPr id="4" name="TextBox 3">
            <a:extLst>
              <a:ext uri="{FF2B5EF4-FFF2-40B4-BE49-F238E27FC236}">
                <a16:creationId xmlns:a16="http://schemas.microsoft.com/office/drawing/2014/main" id="{B5B6E05B-90B1-4EC4-8906-C3EF19DD1463}"/>
              </a:ext>
            </a:extLst>
          </p:cNvPr>
          <p:cNvSpPr txBox="1"/>
          <p:nvPr/>
        </p:nvSpPr>
        <p:spPr>
          <a:xfrm>
            <a:off x="6844560" y="0"/>
            <a:ext cx="5591915" cy="960263"/>
          </a:xfrm>
          <a:prstGeom prst="rect">
            <a:avLst/>
          </a:prstGeom>
        </p:spPr>
        <p:style>
          <a:lnRef idx="1">
            <a:schemeClr val="accent4"/>
          </a:lnRef>
          <a:fillRef idx="2">
            <a:schemeClr val="accent4"/>
          </a:fillRef>
          <a:effectRef idx="1">
            <a:schemeClr val="accent4"/>
          </a:effectRef>
          <a:fontRef idx="minor">
            <a:schemeClr val="dk1"/>
          </a:fontRef>
        </p:style>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From </a:t>
            </a:r>
            <a:r>
              <a:rPr kumimoji="0" lang="en-US" sz="2400" b="0" i="1"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Power BI Premium overview</a:t>
            </a: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 deck</a:t>
            </a:r>
            <a:b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b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on </a:t>
            </a: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hlinkClick r:id="rId4"/>
              </a:rPr>
              <a:t>https://aka.ms/bi</a:t>
            </a: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 (slide 16 - hidden)</a:t>
            </a:r>
            <a:endParaRPr kumimoji="0" lang="en-US" sz="24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Tree>
    <p:extLst>
      <p:ext uri="{BB962C8B-B14F-4D97-AF65-F5344CB8AC3E}">
        <p14:creationId xmlns:p14="http://schemas.microsoft.com/office/powerpoint/2010/main" val="413479026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0B1D-A0CC-4C24-B851-CAE5DA315246}"/>
              </a:ext>
            </a:extLst>
          </p:cNvPr>
          <p:cNvSpPr>
            <a:spLocks noGrp="1"/>
          </p:cNvSpPr>
          <p:nvPr>
            <p:ph type="title"/>
          </p:nvPr>
        </p:nvSpPr>
        <p:spPr/>
        <p:txBody>
          <a:bodyPr/>
          <a:lstStyle/>
          <a:p>
            <a:r>
              <a:rPr lang="en-US" dirty="0"/>
              <a:t>Impact of free changes on users</a:t>
            </a:r>
          </a:p>
        </p:txBody>
      </p:sp>
      <p:graphicFrame>
        <p:nvGraphicFramePr>
          <p:cNvPr id="4" name="Diagram 3">
            <a:extLst>
              <a:ext uri="{FF2B5EF4-FFF2-40B4-BE49-F238E27FC236}">
                <a16:creationId xmlns:a16="http://schemas.microsoft.com/office/drawing/2014/main" id="{F239505E-3EE4-4ABB-96AE-73E5375A8863}"/>
              </a:ext>
            </a:extLst>
          </p:cNvPr>
          <p:cNvGraphicFramePr/>
          <p:nvPr>
            <p:extLst/>
          </p:nvPr>
        </p:nvGraphicFramePr>
        <p:xfrm>
          <a:off x="503237" y="1058861"/>
          <a:ext cx="6324599" cy="5715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ABBBFE59-0EF7-49E2-969F-724A270E4C52}"/>
              </a:ext>
            </a:extLst>
          </p:cNvPr>
          <p:cNvPicPr>
            <a:picLocks noChangeAspect="1"/>
          </p:cNvPicPr>
          <p:nvPr/>
        </p:nvPicPr>
        <p:blipFill>
          <a:blip r:embed="rId8"/>
          <a:stretch>
            <a:fillRect/>
          </a:stretch>
        </p:blipFill>
        <p:spPr>
          <a:xfrm>
            <a:off x="7513637" y="1186494"/>
            <a:ext cx="2489922" cy="27051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4AE3001-5D4D-4BE3-8ED1-9C84469679FA}"/>
              </a:ext>
            </a:extLst>
          </p:cNvPr>
          <p:cNvPicPr>
            <a:picLocks noChangeAspect="1"/>
          </p:cNvPicPr>
          <p:nvPr/>
        </p:nvPicPr>
        <p:blipFill>
          <a:blip r:embed="rId9"/>
          <a:stretch>
            <a:fillRect/>
          </a:stretch>
        </p:blipFill>
        <p:spPr>
          <a:xfrm>
            <a:off x="9695927" y="1678942"/>
            <a:ext cx="2195512" cy="1542942"/>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9765FFD9-4590-4279-88DF-37970D238B9A}"/>
              </a:ext>
            </a:extLst>
          </p:cNvPr>
          <p:cNvSpPr txBox="1"/>
          <p:nvPr/>
        </p:nvSpPr>
        <p:spPr>
          <a:xfrm>
            <a:off x="8678575" y="3453012"/>
            <a:ext cx="3462609" cy="877163"/>
          </a:xfrm>
          <a:prstGeom prst="rect">
            <a:avLst/>
          </a:prstGeom>
        </p:spPr>
        <p:style>
          <a:lnRef idx="1">
            <a:schemeClr val="accent4"/>
          </a:lnRef>
          <a:fillRef idx="2">
            <a:schemeClr val="accent4"/>
          </a:fillRef>
          <a:effectRef idx="1">
            <a:schemeClr val="accent4"/>
          </a:effectRef>
          <a:fontRef idx="minor">
            <a:schemeClr val="dk1"/>
          </a:fontRef>
        </p:style>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See </a:t>
            </a:r>
            <a:r>
              <a:rPr kumimoji="0" lang="en-US" sz="1400" b="0" i="1"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Extended Power BI Pro trial sign up user experience </a:t>
            </a:r>
            <a:r>
              <a:rPr kumimoji="0" lang="en-US" sz="1400" b="0" i="1" u="none" strike="noStrike" kern="1200" cap="none" spc="0" normalizeH="0" baseline="0" noProof="0" dirty="0" err="1">
                <a:ln>
                  <a:noFill/>
                </a:ln>
                <a:gradFill>
                  <a:gsLst>
                    <a:gs pos="2917">
                      <a:srgbClr val="353535"/>
                    </a:gs>
                    <a:gs pos="30000">
                      <a:srgbClr val="353535"/>
                    </a:gs>
                  </a:gsLst>
                  <a:lin ang="5400000" scaled="0"/>
                </a:gradFill>
                <a:effectLst/>
                <a:uLnTx/>
                <a:uFillTx/>
                <a:latin typeface="Segoe UI Semilight"/>
                <a:ea typeface="+mn-ea"/>
                <a:cs typeface="+mn-cs"/>
              </a:rPr>
              <a:t>clickthrough</a:t>
            </a:r>
            <a:r>
              <a:rPr kumimoji="0" lang="en-US" sz="1400" b="0" i="1"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 deck</a:t>
            </a:r>
            <a:r>
              <a:rPr kumimoji="0" lang="en-US" sz="1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 on https://aka.ms/bi</a:t>
            </a:r>
            <a:endParaRPr kumimoji="0" lang="en-US" sz="14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Tree>
    <p:extLst>
      <p:ext uri="{BB962C8B-B14F-4D97-AF65-F5344CB8AC3E}">
        <p14:creationId xmlns:p14="http://schemas.microsoft.com/office/powerpoint/2010/main" val="41338906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5-5011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potx" id="{558C9411-013B-46AF-B938-3E69E5A4C174}" vid="{FABAFD44-59DC-4902-BC77-D5753F5AB942}"/>
    </a:ext>
  </a:extLst>
</a:theme>
</file>

<file path=ppt/theme/theme2.xml><?xml version="1.0" encoding="utf-8"?>
<a:theme xmlns:a="http://schemas.openxmlformats.org/drawingml/2006/main" name="5-50113_Microsoft_Ready_Dark_Template">
  <a:themeElements>
    <a:clrScheme name="Microsoft Ready Dark">
      <a:dk1>
        <a:srgbClr val="353535"/>
      </a:dk1>
      <a:lt1>
        <a:srgbClr val="FFFFFF"/>
      </a:lt1>
      <a:dk2>
        <a:srgbClr val="002050"/>
      </a:dk2>
      <a:lt2>
        <a:srgbClr val="CDF4FF"/>
      </a:lt2>
      <a:accent1>
        <a:srgbClr val="0078D7"/>
      </a:accent1>
      <a:accent2>
        <a:srgbClr val="00BCF2"/>
      </a:accent2>
      <a:accent3>
        <a:srgbClr val="D2D2D2"/>
      </a:accent3>
      <a:accent4>
        <a:srgbClr val="00B294"/>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potx" id="{558C9411-013B-46AF-B938-3E69E5A4C174}" vid="{818913D4-56D4-4C01-B4F7-38DF51EA5A51}"/>
    </a:ext>
  </a:extLst>
</a:theme>
</file>

<file path=ppt/theme/theme3.xml><?xml version="1.0" encoding="utf-8"?>
<a:theme xmlns:a="http://schemas.openxmlformats.org/drawingml/2006/main" name="1_5-5011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potx" id="{73CD10E5-6BB9-40C7-89C8-F0CB96ABC0CF}" vid="{54E896AB-26A2-40C9-9B4F-5BD4E8E2E72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5-50113_Microsoft_Ready_Dark_Template">
  <a:themeElements>
    <a:clrScheme name="Microsoft Ready Dark">
      <a:dk1>
        <a:srgbClr val="353535"/>
      </a:dk1>
      <a:lt1>
        <a:srgbClr val="FFFFFF"/>
      </a:lt1>
      <a:dk2>
        <a:srgbClr val="002050"/>
      </a:dk2>
      <a:lt2>
        <a:srgbClr val="CDF4FF"/>
      </a:lt2>
      <a:accent1>
        <a:srgbClr val="0078D7"/>
      </a:accent1>
      <a:accent2>
        <a:srgbClr val="00BCF2"/>
      </a:accent2>
      <a:accent3>
        <a:srgbClr val="D2D2D2"/>
      </a:accent3>
      <a:accent4>
        <a:srgbClr val="00B294"/>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potx" id="{73CD10E5-6BB9-40C7-89C8-F0CB96ABC0CF}" vid="{FC2AAF48-2452-480C-86DF-1CB35B28F3E3}"/>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7" ma:contentTypeDescription="" ma:contentTypeScope="" ma:versionID="355ce9576f7a92f8d4d46ab889b85f43">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05421a4bda85fdc4960651f831657982"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ession_x0020_Code xmlns="04e01bb1-6d80-42e9-ae53-416b1e8aa845" xsi:nil="true"/>
    <LikesCount xmlns="http://schemas.microsoft.com/sharepoint/v3" xsi:nil="true"/>
    <_x0062_bc8 xmlns="e889e55c-35cf-43c7-aaf4-cf2500919dd8">
      <UserInfo>
        <DisplayName/>
        <AccountId xsi:nil="true"/>
        <AccountType/>
      </UserInfo>
    </_x0062_bc8>
    <External_x0020_Speaker xmlns="04e01bb1-6d80-42e9-ae53-416b1e8aa845" xsi:nil="true"/>
    <fb4e50409e3b4517bb965b3c7125e153 xmlns="04e01bb1-6d80-42e9-ae53-416b1e8aa845">
      <Terms xmlns="http://schemas.microsoft.com/office/infopath/2007/PartnerControls"/>
    </fb4e50409e3b4517bb965b3c7125e153>
    <MS_x0020_Content_x0020_Owner xmlns="04e01bb1-6d80-42e9-ae53-416b1e8aa845">
      <UserInfo>
        <DisplayName/>
        <AccountId xsi:nil="true"/>
        <AccountType/>
      </UserInfo>
    </MS_x0020_Content_x0020_Owner>
    <l61c8586195b4657a1f710a539f9bc3a xmlns="04e01bb1-6d80-42e9-ae53-416b1e8aa845">
      <Terms xmlns="http://schemas.microsoft.com/office/infopath/2007/PartnerControl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Las Vegas</TermName>
          <TermId xmlns="http://schemas.microsoft.com/office/infopath/2007/PartnerControls">e731b1e0-234c-4781-a780-e65aa36c0b98</TermId>
        </TermInfo>
      </Terms>
    </g60601ae6c3e4c409eb6a70077dda16d>
    <e6bd9c8ce3ed4fe68161c78952f36fbc xmlns="04e01bb1-6d80-42e9-ae53-416b1e8aa845">
      <Terms xmlns="http://schemas.microsoft.com/office/infopath/2007/PartnerControls"/>
    </e6bd9c8ce3ed4fe68161c78952f36fbc>
    <MS_x0020_Speaker xmlns="04e01bb1-6d80-42e9-ae53-416b1e8aa845">
      <UserInfo>
        <DisplayName/>
        <AccountId xsi:nil="true"/>
        <AccountType/>
      </UserInfo>
    </MS_x0020_Speaker>
    <Presentation_x0020_Date xmlns="04e01bb1-6d80-42e9-ae53-416b1e8aa845" xsi:nil="true"/>
    <Event_x0020_Start_x0020_Date xmlns="04e01bb1-6d80-42e9-ae53-416b1e8aa845">2017-07-17T00:00:00+00:00</Event_x0020_Start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Ready</TermName>
          <TermId xmlns="http://schemas.microsoft.com/office/infopath/2007/PartnerControls">3ca26e5f-dc1b-4496-bbb3-9dc6901a235f</TermId>
        </TermInfo>
      </Terms>
    </TaxKeywordTaxHTField>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Microsoft Ready</TermName>
          <TermId xmlns="http://schemas.microsoft.com/office/infopath/2007/PartnerControls">3ca26e5f-dc1b-4496-bbb3-9dc6901a235f</TermId>
        </TermInfo>
      </Terms>
    </e349cd3f156b4e7d8653c9cd4f2d8fb4>
    <TaxCatchAll xmlns="230e9df3-be65-4c73-a93b-d1236ebd677e">
      <Value>83</Value>
      <Value>79</Value>
      <Value>84</Value>
    </TaxCatchAll>
    <Event_x0020_End_x0020_Date xmlns="04e01bb1-6d80-42e9-ae53-416b1e8aa845">2017-07-21T00:00:00+00:00</Event_x0020_End_x0020_Date>
    <c2f1b796fca04ddbb48af271e99c8750 xmlns="04e01bb1-6d80-42e9-ae53-416b1e8aa845">
      <Terms xmlns="http://schemas.microsoft.com/office/infopath/2007/PartnerControls"/>
    </c2f1b796fca04ddbb48af271e99c875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59B51E-53C4-4BB7-B374-A6BA4D7B16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889e55c-35cf-43c7-aaf4-cf2500919dd8"/>
    <ds:schemaRef ds:uri="04e01bb1-6d80-42e9-ae53-416b1e8aa845"/>
    <ds:schemaRef ds:uri="http://purl.org/dc/elements/1.1/"/>
    <ds:schemaRef ds:uri="http://schemas.microsoft.com/office/2006/metadata/properties"/>
    <ds:schemaRef ds:uri="http://schemas.microsoft.com/sharepoint/v3"/>
    <ds:schemaRef ds:uri="230e9df3-be65-4c73-a93b-d1236ebd677e"/>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Microsoft_Ready_Template_16x9</Template>
  <TotalTime>1</TotalTime>
  <Words>3661</Words>
  <Application>Microsoft Office PowerPoint</Application>
  <PresentationFormat>Custom</PresentationFormat>
  <Paragraphs>465</Paragraphs>
  <Slides>47</Slides>
  <Notes>26</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47</vt:i4>
      </vt:variant>
    </vt:vector>
  </HeadingPairs>
  <TitlesOfParts>
    <vt:vector size="65" baseType="lpstr">
      <vt:lpstr>Arial</vt:lpstr>
      <vt:lpstr>Bernard MT Condensed</vt:lpstr>
      <vt:lpstr>Calibri</vt:lpstr>
      <vt:lpstr>Calibri Light</vt:lpstr>
      <vt:lpstr>Consolas</vt:lpstr>
      <vt:lpstr>Segoe Semibold</vt:lpstr>
      <vt:lpstr>Segoe UI</vt:lpstr>
      <vt:lpstr>Segoe UI Black</vt:lpstr>
      <vt:lpstr>Segoe UI Light</vt:lpstr>
      <vt:lpstr>Segoe UI Semibold</vt:lpstr>
      <vt:lpstr>Segoe UI Semilight</vt:lpstr>
      <vt:lpstr>Stencil</vt:lpstr>
      <vt:lpstr>Wingdings</vt:lpstr>
      <vt:lpstr>5-50113_Microsoft_Ready_Light_Template</vt:lpstr>
      <vt:lpstr>5-50113_Microsoft_Ready_Dark_Template</vt:lpstr>
      <vt:lpstr>1_5-50113_Microsoft_Ready_Light_Template</vt:lpstr>
      <vt:lpstr>Office Theme</vt:lpstr>
      <vt:lpstr>1_5-50113_Microsoft_Ready_Dark_Template</vt:lpstr>
      <vt:lpstr>PowerPoint Presentation</vt:lpstr>
      <vt:lpstr>Analytics for every need with Power BI</vt:lpstr>
      <vt:lpstr>Confidentiality slide</vt:lpstr>
      <vt:lpstr>Session objectives and takeaways</vt:lpstr>
      <vt:lpstr>Agenda</vt:lpstr>
      <vt:lpstr>Free-Free transition</vt:lpstr>
      <vt:lpstr>Free-Free Transition</vt:lpstr>
      <vt:lpstr>Power BI user license tiers</vt:lpstr>
      <vt:lpstr>Impact of free changes on users</vt:lpstr>
      <vt:lpstr>Planning for free changes in your accounts</vt:lpstr>
      <vt:lpstr>Identifying free usage</vt:lpstr>
      <vt:lpstr>Identifying free usage</vt:lpstr>
      <vt:lpstr>Power BI Premium updates</vt:lpstr>
      <vt:lpstr>Power BI Premium updates</vt:lpstr>
      <vt:lpstr>Internal demo environment</vt:lpstr>
      <vt:lpstr>We Heard You: Provisioning Challenges</vt:lpstr>
      <vt:lpstr>Provisioning Today</vt:lpstr>
      <vt:lpstr>Provisioning with V-Core Pooling</vt:lpstr>
      <vt:lpstr>Scaling to Larger Model Sizes in Premium</vt:lpstr>
      <vt:lpstr>Sharing and distribution</vt:lpstr>
      <vt:lpstr>Upcoming features for sharing/distribution</vt:lpstr>
      <vt:lpstr>AAD B2B</vt:lpstr>
      <vt:lpstr>AAD B2B – Adding Users</vt:lpstr>
      <vt:lpstr>AAD B2B Invite Flow</vt:lpstr>
      <vt:lpstr>Licensing with B2B</vt:lpstr>
      <vt:lpstr>Important considerations with B2B</vt:lpstr>
      <vt:lpstr>Apps GA</vt:lpstr>
      <vt:lpstr>Automation and ALM with APIs</vt:lpstr>
      <vt:lpstr>Unlocking new value with APIs</vt:lpstr>
      <vt:lpstr>Advanced ALM with APIs</vt:lpstr>
      <vt:lpstr>Advanced ALM Approach</vt:lpstr>
      <vt:lpstr>Advanced ALM Approach</vt:lpstr>
      <vt:lpstr>Advanced ALM Approach</vt:lpstr>
      <vt:lpstr>ETL Integration</vt:lpstr>
      <vt:lpstr>Data sources</vt:lpstr>
      <vt:lpstr>Upcoming data source improvements</vt:lpstr>
      <vt:lpstr>Governance and controls</vt:lpstr>
      <vt:lpstr>Governance</vt:lpstr>
      <vt:lpstr>Resources</vt:lpstr>
      <vt:lpstr>PowerPoint Presentation</vt:lpstr>
      <vt:lpstr>Related content</vt:lpstr>
      <vt:lpstr>Recently released in Power BI</vt:lpstr>
      <vt:lpstr>Coming soon in Power BI (approx. 3 months)</vt:lpstr>
      <vt:lpstr>Coming soon in Power BI (approx. 3 months)</vt:lpstr>
      <vt:lpstr>PowerPoint Presentation</vt:lpstr>
      <vt:lpstr>Q&amp;A</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for every need with Power BI</dc:title>
  <dc:subject>&lt;Speech title here&gt;</dc:subject>
  <dc:creator>MS Events 1047</dc:creator>
  <cp:keywords>Microsoft Ready</cp:keywords>
  <dc:description>Template: Mitchell Derrey, Silver Fox Productions_x000d_
Formatting: _x000d_
Audience Type:</dc:description>
  <cp:lastModifiedBy>Sree Ram</cp:lastModifiedBy>
  <cp:revision>2</cp:revision>
  <dcterms:created xsi:type="dcterms:W3CDTF">2017-07-17T18:02:13Z</dcterms:created>
  <dcterms:modified xsi:type="dcterms:W3CDTF">2017-08-10T14:26:28Z</dcterms:modified>
  <cp:category>Microsoft Ready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Track">
    <vt:lpwstr/>
  </property>
  <property fmtid="{D5CDD505-2E9C-101B-9397-08002B2CF9AE}" pid="7" name="Event Location">
    <vt:lpwstr>84;#Las Vegas|e731b1e0-234c-4781-a780-e65aa36c0b98</vt:lpwstr>
  </property>
  <property fmtid="{D5CDD505-2E9C-101B-9397-08002B2CF9AE}" pid="8" name="Campaign">
    <vt:lpwstr/>
  </property>
  <property fmtid="{D5CDD505-2E9C-101B-9397-08002B2CF9AE}" pid="9" name="IsMyDocuments">
    <vt:bool>true</vt:bool>
  </property>
  <property fmtid="{D5CDD505-2E9C-101B-9397-08002B2CF9AE}" pid="10" name="TaxKeyword">
    <vt:lpwstr>79;#Microsoft Ready|3ca26e5f-dc1b-4496-bbb3-9dc6901a235f</vt:lpwstr>
  </property>
  <property fmtid="{D5CDD505-2E9C-101B-9397-08002B2CF9AE}" pid="11" name="Audience1">
    <vt:lpwstr/>
  </property>
  <property fmtid="{D5CDD505-2E9C-101B-9397-08002B2CF9AE}" pid="12" name="Event Name">
    <vt:lpwstr>Microsoft Ready - Venetian</vt:lpwstr>
  </property>
  <property fmtid="{D5CDD505-2E9C-101B-9397-08002B2CF9AE}" pid="13" name="Event Venue">
    <vt:lpwstr>Venetian - Las Vegas, NV</vt:lpwstr>
  </property>
  <property fmtid="{D5CDD505-2E9C-101B-9397-08002B2CF9AE}" pid="14" name="Session Code">
    <vt:lpwstr>TECH-BAAI301</vt:lpwstr>
  </property>
  <property fmtid="{D5CDD505-2E9C-101B-9397-08002B2CF9AE}" pid="15" name="Title">
    <vt:lpwstr>Analytics for every need with Power BI</vt:lpwstr>
  </property>
  <property fmtid="{D5CDD505-2E9C-101B-9397-08002B2CF9AE}" pid="16" name="External Speaker">
    <vt:lpwstr>Adam Wilson</vt:lpwstr>
  </property>
  <property fmtid="{D5CDD505-2E9C-101B-9397-08002B2CF9AE}" pid="17" name="Event Start Date">
    <vt:filetime>2017-07-15T00:00:00Z</vt:filetime>
  </property>
  <property fmtid="{D5CDD505-2E9C-101B-9397-08002B2CF9AE}" pid="18" name="Event End Date">
    <vt:filetime>2017-07-22T00:00:00Z</vt:filetime>
  </property>
</Properties>
</file>