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media/image26.jpg" ContentType="image/png"/>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4475" r:id="rId4"/>
    <p:sldMasterId id="2147484495" r:id="rId5"/>
    <p:sldMasterId id="2147484518" r:id="rId6"/>
  </p:sldMasterIdLst>
  <p:notesMasterIdLst>
    <p:notesMasterId r:id="rId40"/>
  </p:notesMasterIdLst>
  <p:handoutMasterIdLst>
    <p:handoutMasterId r:id="rId41"/>
  </p:handoutMasterIdLst>
  <p:sldIdLst>
    <p:sldId id="1486" r:id="rId7"/>
    <p:sldId id="1537" r:id="rId8"/>
    <p:sldId id="1538" r:id="rId9"/>
    <p:sldId id="1539" r:id="rId10"/>
    <p:sldId id="1540" r:id="rId11"/>
    <p:sldId id="1541" r:id="rId12"/>
    <p:sldId id="1542" r:id="rId13"/>
    <p:sldId id="1543" r:id="rId14"/>
    <p:sldId id="1544" r:id="rId15"/>
    <p:sldId id="1545" r:id="rId16"/>
    <p:sldId id="1546" r:id="rId17"/>
    <p:sldId id="1547" r:id="rId18"/>
    <p:sldId id="1548" r:id="rId19"/>
    <p:sldId id="1549" r:id="rId20"/>
    <p:sldId id="1550" r:id="rId21"/>
    <p:sldId id="1551" r:id="rId22"/>
    <p:sldId id="1552" r:id="rId23"/>
    <p:sldId id="1553" r:id="rId24"/>
    <p:sldId id="1554" r:id="rId25"/>
    <p:sldId id="1555" r:id="rId26"/>
    <p:sldId id="1556" r:id="rId27"/>
    <p:sldId id="1557" r:id="rId28"/>
    <p:sldId id="1558" r:id="rId29"/>
    <p:sldId id="1559" r:id="rId30"/>
    <p:sldId id="1560" r:id="rId31"/>
    <p:sldId id="1561" r:id="rId32"/>
    <p:sldId id="1562" r:id="rId33"/>
    <p:sldId id="1563" r:id="rId34"/>
    <p:sldId id="1564" r:id="rId35"/>
    <p:sldId id="1565" r:id="rId36"/>
    <p:sldId id="1566" r:id="rId37"/>
    <p:sldId id="1535" r:id="rId38"/>
    <p:sldId id="1516"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Ready Light Template" id="{E1C8FB21-FF75-44A0-8090-B2FB240B014B}">
          <p14:sldIdLst>
            <p14:sldId id="1486"/>
            <p14:sldId id="1537"/>
            <p14:sldId id="1538"/>
            <p14:sldId id="1539"/>
            <p14:sldId id="1540"/>
            <p14:sldId id="1541"/>
            <p14:sldId id="1542"/>
            <p14:sldId id="1543"/>
            <p14:sldId id="1544"/>
            <p14:sldId id="1545"/>
            <p14:sldId id="1546"/>
            <p14:sldId id="1547"/>
            <p14:sldId id="1548"/>
            <p14:sldId id="1549"/>
            <p14:sldId id="1550"/>
            <p14:sldId id="1551"/>
            <p14:sldId id="1552"/>
            <p14:sldId id="1553"/>
            <p14:sldId id="1554"/>
            <p14:sldId id="1555"/>
            <p14:sldId id="1556"/>
            <p14:sldId id="1557"/>
            <p14:sldId id="1558"/>
            <p14:sldId id="1559"/>
            <p14:sldId id="1560"/>
            <p14:sldId id="1561"/>
            <p14:sldId id="1562"/>
            <p14:sldId id="1563"/>
            <p14:sldId id="1564"/>
            <p14:sldId id="1565"/>
            <p14:sldId id="1566"/>
            <p14:sldId id="1535"/>
            <p14:sldId id="1516"/>
          </p14:sldIdLst>
        </p14:section>
        <p14:section name="Dark Layouts (Use sparingly)" id="{BBD968DD-2147-41D1-A58A-2EF08F78382D}">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00"/>
    <a:srgbClr val="FFFFFF"/>
    <a:srgbClr val="0078D7"/>
    <a:srgbClr val="000000"/>
    <a:srgbClr val="FF8C00"/>
    <a:srgbClr val="D83B01"/>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1" autoAdjust="0"/>
    <p:restoredTop sz="87540" autoAdjust="0"/>
  </p:normalViewPr>
  <p:slideViewPr>
    <p:cSldViewPr>
      <p:cViewPr varScale="1">
        <p:scale>
          <a:sx n="89" d="100"/>
          <a:sy n="89" d="100"/>
        </p:scale>
        <p:origin x="44" y="56"/>
      </p:cViewPr>
      <p:guideLst/>
    </p:cSldViewPr>
  </p:slideViewPr>
  <p:outlineViewPr>
    <p:cViewPr>
      <p:scale>
        <a:sx n="33" d="100"/>
        <a:sy n="33" d="100"/>
      </p:scale>
      <p:origin x="0" y="-924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p:scale>
          <a:sx n="200" d="100"/>
          <a:sy n="200" d="100"/>
        </p:scale>
        <p:origin x="1308" y="-3006"/>
      </p:cViewPr>
      <p:guideLst>
        <p:guide orient="horz" pos="2880"/>
        <p:guide pos="2160"/>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13" /><Relationship Type="http://schemas.openxmlformats.org/officeDocument/2006/relationships/slide" Target="slides/slide12.xml" Id="rId18" /><Relationship Type="http://schemas.openxmlformats.org/officeDocument/2006/relationships/slide" Target="slides/slide20.xml" Id="rId26" /><Relationship Type="http://schemas.openxmlformats.org/officeDocument/2006/relationships/slide" Target="slides/slide33.xml" Id="rId39" /><Relationship Type="http://schemas.openxmlformats.org/officeDocument/2006/relationships/slide" Target="slides/slide15.xml" Id="rId21" /><Relationship Type="http://schemas.openxmlformats.org/officeDocument/2006/relationships/slide" Target="slides/slide28.xml" Id="rId34" /><Relationship Type="http://schemas.microsoft.com/office/2015/10/relationships/revisionInfo" Target="revisionInfo.xml" Id="rId47" /><Relationship Type="http://schemas.openxmlformats.org/officeDocument/2006/relationships/slide" Target="slides/slide1.xml" Id="rId7" /><Relationship Type="http://schemas.openxmlformats.org/officeDocument/2006/relationships/customXml" Target="../customXml/item2.xml" Id="rId2" /><Relationship Type="http://schemas.openxmlformats.org/officeDocument/2006/relationships/slide" Target="slides/slide10.xml" Id="rId16" /><Relationship Type="http://schemas.openxmlformats.org/officeDocument/2006/relationships/slide" Target="slides/slide23.xml" Id="rId29" /><Relationship Type="http://schemas.openxmlformats.org/officeDocument/2006/relationships/customXml" Target="../customXml/item1.xml" Id="rId1" /><Relationship Type="http://schemas.openxmlformats.org/officeDocument/2006/relationships/slideMaster" Target="slideMasters/slideMaster3.xml" Id="rId6" /><Relationship Type="http://schemas.openxmlformats.org/officeDocument/2006/relationships/slide" Target="slides/slide5.xml" Id="rId11" /><Relationship Type="http://schemas.openxmlformats.org/officeDocument/2006/relationships/slide" Target="slides/slide18.xml" Id="rId24" /><Relationship Type="http://schemas.openxmlformats.org/officeDocument/2006/relationships/slide" Target="slides/slide26.xml" Id="rId32" /><Relationship Type="http://schemas.openxmlformats.org/officeDocument/2006/relationships/slide" Target="slides/slide31.xml" Id="rId37" /><Relationship Type="http://schemas.openxmlformats.org/officeDocument/2006/relationships/notesMaster" Target="notesMasters/notesMaster1.xml" Id="rId40" /><Relationship Type="http://schemas.openxmlformats.org/officeDocument/2006/relationships/theme" Target="theme/theme1.xml" Id="rId45" /><Relationship Type="http://schemas.openxmlformats.org/officeDocument/2006/relationships/slideMaster" Target="slideMasters/slideMaster2.xml" Id="rId5" /><Relationship Type="http://schemas.openxmlformats.org/officeDocument/2006/relationships/slide" Target="slides/slide9.xml" Id="rId15" /><Relationship Type="http://schemas.openxmlformats.org/officeDocument/2006/relationships/slide" Target="slides/slide17.xml" Id="rId23" /><Relationship Type="http://schemas.openxmlformats.org/officeDocument/2006/relationships/slide" Target="slides/slide22.xml" Id="rId28" /><Relationship Type="http://schemas.openxmlformats.org/officeDocument/2006/relationships/slide" Target="slides/slide30.xml" Id="rId36" /><Relationship Type="http://schemas.openxmlformats.org/officeDocument/2006/relationships/slide" Target="slides/slide4.xml" Id="rId10" /><Relationship Type="http://schemas.openxmlformats.org/officeDocument/2006/relationships/slide" Target="slides/slide13.xml" Id="rId19" /><Relationship Type="http://schemas.openxmlformats.org/officeDocument/2006/relationships/slide" Target="slides/slide25.xml" Id="rId31" /><Relationship Type="http://schemas.openxmlformats.org/officeDocument/2006/relationships/viewProps" Target="viewProps.xml" Id="rId44" /><Relationship Type="http://schemas.openxmlformats.org/officeDocument/2006/relationships/slideMaster" Target="slideMasters/slideMaster1.xml" Id="rId4" /><Relationship Type="http://schemas.openxmlformats.org/officeDocument/2006/relationships/slide" Target="slides/slide3.xml" Id="rId9" /><Relationship Type="http://schemas.openxmlformats.org/officeDocument/2006/relationships/slide" Target="slides/slide8.xml" Id="rId14" /><Relationship Type="http://schemas.openxmlformats.org/officeDocument/2006/relationships/slide" Target="slides/slide16.xml" Id="rId22" /><Relationship Type="http://schemas.openxmlformats.org/officeDocument/2006/relationships/slide" Target="slides/slide21.xml" Id="rId27" /><Relationship Type="http://schemas.openxmlformats.org/officeDocument/2006/relationships/slide" Target="slides/slide24.xml" Id="rId30" /><Relationship Type="http://schemas.openxmlformats.org/officeDocument/2006/relationships/slide" Target="slides/slide29.xml" Id="rId35" /><Relationship Type="http://schemas.openxmlformats.org/officeDocument/2006/relationships/presProps" Target="presProps.xml" Id="rId43" /><Relationship Type="http://schemas.openxmlformats.org/officeDocument/2006/relationships/slide" Target="slides/slide2.xml" Id="rId8" /><Relationship Type="http://schemas.openxmlformats.org/officeDocument/2006/relationships/customXml" Target="../customXml/item3.xml" Id="rId3" /><Relationship Type="http://schemas.openxmlformats.org/officeDocument/2006/relationships/slide" Target="slides/slide6.xml" Id="rId12" /><Relationship Type="http://schemas.openxmlformats.org/officeDocument/2006/relationships/slide" Target="slides/slide11.xml" Id="rId17" /><Relationship Type="http://schemas.openxmlformats.org/officeDocument/2006/relationships/slide" Target="slides/slide19.xml" Id="rId25" /><Relationship Type="http://schemas.openxmlformats.org/officeDocument/2006/relationships/slide" Target="slides/slide27.xml" Id="rId33" /><Relationship Type="http://schemas.openxmlformats.org/officeDocument/2006/relationships/slide" Target="slides/slide32.xml" Id="rId38" /><Relationship Type="http://schemas.openxmlformats.org/officeDocument/2006/relationships/tableStyles" Target="tableStyles.xml" Id="rId46" /><Relationship Type="http://schemas.openxmlformats.org/officeDocument/2006/relationships/slide" Target="slides/slide14.xml" Id="rId20" /><Relationship Type="http://schemas.openxmlformats.org/officeDocument/2006/relationships/handoutMaster" Target="handoutMasters/handoutMaster1.xml" Id="rId41"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7/16/2017 2:55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7/16/2017 2:55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honeregistration.microsoft.co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microsoft.sharepoint.com/sites/itweb/securelogon/Pages/FAQ.aspx"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icrosoftready.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microsoftready.co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3D530-3419-45A5-AB8A-2242E8FDFF4E}" type="datetime8">
              <a:rPr lang="en-US" smtClean="0"/>
              <a:t>7/16/2017 2:55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90969903"/>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0716242"/>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0570170"/>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2361379"/>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Insights Summit</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4FAA446-E61B-4D43-A3B1-7749AA6DC1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6227416"/>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8" name="Date Placeholder 7"/>
          <p:cNvSpPr>
            <a:spLocks noGrp="1"/>
          </p:cNvSpPr>
          <p:nvPr>
            <p:ph type="dt"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4EFAC48-29CA-4BCB-AAF2-926CEF9FED9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9" name="Footer Placeholder 8"/>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11" name="Header Placeholder 10"/>
          <p:cNvSpPr>
            <a:spLocks noGrp="1"/>
          </p:cNvSpPr>
          <p:nvPr>
            <p:ph type="hdr" sz="quarter" idx="13"/>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Machine Learning, Analytics, &amp; Data Science Conference</a:t>
            </a:r>
          </a:p>
        </p:txBody>
      </p:sp>
    </p:spTree>
    <p:extLst>
      <p:ext uri="{BB962C8B-B14F-4D97-AF65-F5344CB8AC3E}">
        <p14:creationId xmlns:p14="http://schemas.microsoft.com/office/powerpoint/2010/main" val="3080428755"/>
      </p:ext>
    </p:extLst>
  </p:cSld>
  <p:clrMapOvr>
    <a:masterClrMapping/>
  </p:clrMapOvr>
</p:notes>
</file>

<file path=ppt/notesSlides/notesSlide1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Insights Summit</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49353398"/>
      </p:ext>
    </p:extLst>
  </p:cSld>
  <p:clrMapOvr>
    <a:masterClrMapping/>
  </p:clrMapOvr>
</p:notes>
</file>

<file path=ppt/notesSlides/notesSlide1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Insights Summit</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4FAA446-E61B-4D43-A3B1-7749AA6DC1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20038234"/>
      </p:ext>
    </p:extLst>
  </p:cSld>
  <p:clrMapOvr>
    <a:masterClrMapping/>
  </p:clrMapOvr>
</p:notes>
</file>

<file path=ppt/notesSlides/notesSlide1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Insights Summit</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13573772"/>
      </p:ext>
    </p:extLst>
  </p:cSld>
  <p:clrMapOvr>
    <a:masterClrMapping/>
  </p:clrMapOvr>
</p:notes>
</file>

<file path=ppt/notesSlides/notesSlide1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4370994"/>
      </p:ext>
    </p:extLst>
  </p:cSld>
  <p:clrMapOvr>
    <a:masterClrMapping/>
  </p:clrMapOvr>
</p:notes>
</file>

<file path=ppt/notesSlides/notesSlide1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13407826"/>
      </p:ext>
    </p:extLst>
  </p:cSld>
  <p:clrMapOvr>
    <a:masterClrMapping/>
  </p:clrMapOvr>
</p:notes>
</file>

<file path=ppt/notesSlides/notesSlide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13C66B-7AF5-40BA-8933-D16874FF94C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07335097"/>
      </p:ext>
    </p:extLst>
  </p:cSld>
  <p:clrMapOvr>
    <a:masterClrMapping/>
  </p:clrMapOvr>
</p:notes>
</file>

<file path=ppt/notesSlides/notesSlide2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Insights Summit</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1010676"/>
      </p:ext>
    </p:extLst>
  </p:cSld>
  <p:clrMapOvr>
    <a:masterClrMapping/>
  </p:clrMapOvr>
</p:notes>
</file>

<file path=ppt/notesSlides/notesSlide2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10156776"/>
      </p:ext>
    </p:extLst>
  </p:cSld>
  <p:clrMapOvr>
    <a:masterClrMapping/>
  </p:clrMapOvr>
</p:notes>
</file>

<file path=ppt/notesSlides/notesSlide2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01304376"/>
      </p:ext>
    </p:extLst>
  </p:cSld>
  <p:clrMapOvr>
    <a:masterClrMapping/>
  </p:clrMapOvr>
</p:notes>
</file>

<file path=ppt/notesSlides/notesSlide2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5330970"/>
      </p:ext>
    </p:extLst>
  </p:cSld>
  <p:clrMapOvr>
    <a:masterClrMapping/>
  </p:clrMapOvr>
</p:notes>
</file>

<file path=ppt/notesSlides/notesSlide2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66354857"/>
      </p:ext>
    </p:extLst>
  </p:cSld>
  <p:clrMapOvr>
    <a:masterClrMapping/>
  </p:clrMapOvr>
</p:notes>
</file>

<file path=ppt/notesSlides/notesSlide2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8425888"/>
      </p:ext>
    </p:extLst>
  </p:cSld>
  <p:clrMapOvr>
    <a:masterClrMapping/>
  </p:clrMapOvr>
</p:notes>
</file>

<file path=ppt/notesSlides/notesSlide2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49793316"/>
      </p:ext>
    </p:extLst>
  </p:cSld>
  <p:clrMapOvr>
    <a:masterClrMapping/>
  </p:clrMapOvr>
</p:notes>
</file>

<file path=ppt/notesSlides/notesSlide2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42782174"/>
      </p:ext>
    </p:extLst>
  </p:cSld>
  <p:clrMapOvr>
    <a:masterClrMapping/>
  </p:clrMapOvr>
</p:notes>
</file>

<file path=ppt/notesSlides/notesSlide2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AB9A6D4-FB34-4BDB-BA1E-7271914431F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500187367"/>
      </p:ext>
    </p:extLst>
  </p:cSld>
  <p:clrMapOvr>
    <a:masterClrMapping/>
  </p:clrMapOvr>
</p:notes>
</file>

<file path=ppt/notesSlides/notesSlide2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7/16/2017 2:55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131974153"/>
      </p:ext>
    </p:extLst>
  </p:cSld>
  <p:clrMapOvr>
    <a:masterClrMapping/>
  </p:clrMapOvr>
</p:notes>
</file>

<file path=ppt/notesSlides/notesSlide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83943932"/>
      </p:ext>
    </p:extLst>
  </p:cSld>
  <p:clrMapOvr>
    <a:masterClrMapping/>
  </p:clrMapOvr>
</p:notes>
</file>

<file path=ppt/notesSlides/notesSlide3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7/16/2017 2:55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7329897"/>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Date Placeholder 4"/>
          <p:cNvSpPr>
            <a:spLocks noGrp="1"/>
          </p:cNvSpPr>
          <p:nvPr>
            <p:ph type="dt"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3032934101"/>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39126406"/>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2682562"/>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9687EF5-0895-448F-A4AC-188A0D571FC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12" name="Header Placeholder 11"/>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4" name="Footer Placeholder 3"/>
          <p:cNvSpPr>
            <a:spLocks noGrp="1"/>
          </p:cNvSpPr>
          <p:nvPr>
            <p:ph type="ftr" sz="quarter" idx="16"/>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a:t>
            </a:r>
          </a:p>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798453930"/>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923434"/>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7/16/2017 2:55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27050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grpSp>
        <p:nvGrpSpPr>
          <p:cNvPr id="12" name="Group 11"/>
          <p:cNvGrpSpPr/>
          <p:nvPr userDrawn="1"/>
        </p:nvGrpSpPr>
        <p:grpSpPr>
          <a:xfrm>
            <a:off x="6994505" y="6118886"/>
            <a:ext cx="5216493" cy="627864"/>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5812" y="1871024"/>
            <a:ext cx="595727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741374" y="1871024"/>
            <a:ext cx="6400800" cy="1042416"/>
          </a:xfrm>
        </p:spPr>
        <p:txBody>
          <a:bodyPr lIns="182880" tIns="146304" rIns="182880" bIns="146304"/>
          <a:lstStyle>
            <a:lvl1pPr marL="0" indent="0">
              <a:buNone/>
              <a:defRPr sz="5400"/>
            </a:lvl1pPr>
          </a:lstStyle>
          <a:p>
            <a:pPr lvl="0"/>
            <a:r>
              <a:rPr lang="en-US" dirty="0"/>
              <a:t>&lt;theme word here&gt;</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206148" y="2651450"/>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741374" y="2651450"/>
            <a:ext cx="6400800" cy="1043363"/>
          </a:xfrm>
        </p:spPr>
        <p:txBody>
          <a:bodyPr lIns="182880" tIns="146304" rIns="182880" bIns="146304"/>
          <a:lstStyle>
            <a:lvl1pPr marL="0" indent="0">
              <a:buNone/>
              <a:defRPr sz="5400"/>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6148" y="3445274"/>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741374" y="3445274"/>
            <a:ext cx="6400800" cy="1043363"/>
          </a:xfrm>
        </p:spPr>
        <p:txBody>
          <a:bodyPr lIns="182880" tIns="146304" rIns="182880" bIns="146304"/>
          <a:lstStyle>
            <a:lvl1pPr marL="0" indent="0">
              <a:buNone/>
              <a:defRPr sz="5400"/>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026089" y="4225700"/>
            <a:ext cx="6466835"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3226391039"/>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0.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1.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18636637"/>
      </p:ext>
    </p:extLst>
  </p:cSld>
  <p:clrMapOvr>
    <a:masterClrMapping/>
  </p:clrMapOvr>
  <p:transition spd="med">
    <p:fade/>
  </p:transition>
</p:sldLayout>
</file>

<file path=ppt/slideLayouts/slideLayout12.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3.xml><?xml version="1.0" encoding="utf-8"?>
<p:sldLayout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p:transition spd="med">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40109677"/>
      </p:ext>
    </p:extLst>
  </p:cSld>
  <p:clrMapOvr>
    <a:masterClrMapping/>
  </p:clrMapOvr>
  <p:transition spd="med">
    <p:fade/>
  </p:transition>
</p:sldLayout>
</file>

<file path=ppt/slideLayouts/slideLayout15.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6.xml><?xml version="1.0" encoding="utf-8"?>
<p:sldLayout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41241" y="2336980"/>
            <a:ext cx="10455312" cy="10297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41999" y="4490905"/>
            <a:ext cx="11152477" cy="2206758"/>
          </a:xfrm>
          <a:prstGeom prst="rect">
            <a:avLst/>
          </a:prstGeom>
          <a:noFill/>
        </p:spPr>
        <p:txBody>
          <a:bodyPr wrap="none" lIns="182880" tIns="146304" rIns="182880" bIns="146304" rtlCol="0" anchor="ctr">
            <a:spAutoFit/>
          </a:bodyPr>
          <a:lstStyle/>
          <a:p>
            <a:pPr algn="ctr">
              <a:lnSpc>
                <a:spcPct val="90000"/>
              </a:lnSpc>
              <a:spcBef>
                <a:spcPts val="1200"/>
              </a:spcBef>
              <a:spcAft>
                <a:spcPts val="600"/>
              </a:spcAft>
            </a:pPr>
            <a:r>
              <a:rPr lang="en-US" sz="2200" dirty="0">
                <a:gradFill>
                  <a:gsLst>
                    <a:gs pos="2917">
                      <a:schemeClr val="tx1"/>
                    </a:gs>
                    <a:gs pos="30000">
                      <a:schemeClr val="tx1"/>
                    </a:gs>
                  </a:gsLst>
                  <a:lin ang="5400000" scaled="0"/>
                </a:gradFill>
              </a:rPr>
              <a:t>Microsoft Ready content is </a:t>
            </a: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00"/>
              </a:spcBef>
              <a:spcAft>
                <a:spcPts val="600"/>
              </a:spcAft>
            </a:pP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200"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200"/>
              </a:spcBef>
              <a:spcAft>
                <a:spcPts val="600"/>
              </a:spcAft>
            </a:pP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200"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00"/>
              </a:spcBef>
              <a:spcAft>
                <a:spcPts val="600"/>
              </a:spcAft>
            </a:pPr>
            <a:r>
              <a:rPr lang="en-US" sz="2200"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2021826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p:transition spd="med">
    <p:fade/>
  </p:transition>
</p:sldLayout>
</file>

<file path=ppt/slideLayouts/slideLayout18.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9.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grpSp>
        <p:nvGrpSpPr>
          <p:cNvPr id="12" name="Group 11"/>
          <p:cNvGrpSpPr/>
          <p:nvPr userDrawn="1"/>
        </p:nvGrpSpPr>
        <p:grpSpPr>
          <a:xfrm>
            <a:off x="6994505" y="6118886"/>
            <a:ext cx="5216493" cy="627864"/>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5812" y="1871024"/>
            <a:ext cx="8027454"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 believe</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5026089" y="2651450"/>
            <a:ext cx="5774938" cy="1043363"/>
          </a:xfrm>
          <a:prstGeom prst="rect">
            <a:avLst/>
          </a:prstGeom>
          <a:noFill/>
        </p:spPr>
        <p:txBody>
          <a:bodyPr wrap="square" lIns="182880" tIns="146304" rIns="182880" bIns="146304" rtlCol="0">
            <a:spAutoFit/>
          </a:bodyPr>
          <a:lstStyle/>
          <a:p>
            <a:pPr algn="l">
              <a:lnSpc>
                <a:spcPct val="90000"/>
              </a:lnSpc>
              <a:spcAft>
                <a:spcPts val="600"/>
              </a:spcAft>
            </a:pPr>
            <a:r>
              <a:rPr lang="en-US" sz="5400" dirty="0">
                <a:gradFill>
                  <a:gsLst>
                    <a:gs pos="2917">
                      <a:schemeClr val="tx1"/>
                    </a:gs>
                    <a:gs pos="30000">
                      <a:schemeClr val="tx1"/>
                    </a:gs>
                  </a:gsLst>
                  <a:lin ang="5400000" scaled="0"/>
                </a:gradFill>
                <a:latin typeface="+mj-lt"/>
              </a:rPr>
              <a:t>to explore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5026089" y="3445274"/>
            <a:ext cx="5774938" cy="1043363"/>
          </a:xfrm>
          <a:prstGeom prst="rect">
            <a:avLst/>
          </a:prstGeom>
          <a:noFill/>
        </p:spPr>
        <p:txBody>
          <a:bodyPr wrap="square" lIns="182880" tIns="146304" rIns="182880" bIns="146304" rtlCol="0">
            <a:spAutoFit/>
          </a:bodyPr>
          <a:lstStyle/>
          <a:p>
            <a:pPr algn="l">
              <a:lnSpc>
                <a:spcPct val="90000"/>
              </a:lnSpc>
              <a:spcAft>
                <a:spcPts val="600"/>
              </a:spcAft>
            </a:pPr>
            <a:r>
              <a:rPr lang="en-US" sz="5400" dirty="0">
                <a:gradFill>
                  <a:gsLst>
                    <a:gs pos="2917">
                      <a:schemeClr val="tx1"/>
                    </a:gs>
                    <a:gs pos="30000">
                      <a:schemeClr val="tx1"/>
                    </a:gs>
                  </a:gsLst>
                  <a:lin ang="5400000" scaled="0"/>
                </a:gradFill>
                <a:latin typeface="+mj-lt"/>
              </a:rPr>
              <a:t>to win</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026089" y="4225700"/>
            <a:ext cx="6466835"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0.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reserve="1" userDrawn="1">
  <p:cSld name="Walkin Microsoft Ready">
    <p:bg>
      <p:bgPr>
        <a:solidFill>
          <a:schemeClr val="bg2"/>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grpSp>
        <p:nvGrpSpPr>
          <p:cNvPr id="12" name="Group 11"/>
          <p:cNvGrpSpPr/>
          <p:nvPr userDrawn="1"/>
        </p:nvGrpSpPr>
        <p:grpSpPr>
          <a:xfrm>
            <a:off x="6994505" y="6118886"/>
            <a:ext cx="5216493" cy="627864"/>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5812" y="1871024"/>
            <a:ext cx="595727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761038" y="1871024"/>
            <a:ext cx="6400800" cy="1042416"/>
          </a:xfrm>
        </p:spPr>
        <p:txBody>
          <a:bodyPr lIns="182880" tIns="146304" rIns="182880" bIns="146304"/>
          <a:lstStyle>
            <a:lvl1pPr marL="0" indent="0">
              <a:buNone/>
              <a:defRPr sz="5400"/>
            </a:lvl1pPr>
          </a:lstStyle>
          <a:p>
            <a:pPr lvl="0"/>
            <a:r>
              <a:rPr lang="en-US" dirty="0"/>
              <a:t>&lt;theme word here&gt;</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225812" y="2651450"/>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761038" y="2651450"/>
            <a:ext cx="6400800" cy="1043363"/>
          </a:xfrm>
        </p:spPr>
        <p:txBody>
          <a:bodyPr lIns="182880" tIns="146304" rIns="182880" bIns="146304"/>
          <a:lstStyle>
            <a:lvl1pPr marL="0" indent="0">
              <a:buNone/>
              <a:defRPr sz="5400"/>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25812" y="3445274"/>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761038" y="3445274"/>
            <a:ext cx="6400800" cy="1043363"/>
          </a:xfrm>
        </p:spPr>
        <p:txBody>
          <a:bodyPr lIns="182880" tIns="146304" rIns="182880" bIns="146304"/>
          <a:lstStyle>
            <a:lvl1pPr marL="0" indent="0">
              <a:buNone/>
              <a:defRPr sz="5400"/>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075249" y="4225700"/>
            <a:ext cx="6466835"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1965050317"/>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1.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7" name="Text Placeholder 16"/>
          <p:cNvSpPr>
            <a:spLocks noGrp="1"/>
          </p:cNvSpPr>
          <p:nvPr>
            <p:ph type="body" sz="quarter" idx="13" hasCustomPrompt="1"/>
          </p:nvPr>
        </p:nvSpPr>
        <p:spPr>
          <a:xfrm>
            <a:off x="8506905" y="294304"/>
            <a:ext cx="3657600"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8" name="Text Placeholder 16"/>
          <p:cNvSpPr>
            <a:spLocks noGrp="1"/>
          </p:cNvSpPr>
          <p:nvPr>
            <p:ph type="body" sz="quarter" idx="14" hasCustomPrompt="1"/>
          </p:nvPr>
        </p:nvSpPr>
        <p:spPr>
          <a:xfrm>
            <a:off x="274703" y="6122305"/>
            <a:ext cx="3657600" cy="572464"/>
          </a:xfrm>
        </p:spPr>
        <p:txBody>
          <a:bodyPr lIns="182880" tIns="146304" rIns="182880" bIns="146304" anchor="b"/>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2.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23.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24.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25.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26.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27.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28.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29.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3.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7" name="Text Placeholder 16"/>
          <p:cNvSpPr>
            <a:spLocks noGrp="1"/>
          </p:cNvSpPr>
          <p:nvPr>
            <p:ph type="body" sz="quarter" idx="13" hasCustomPrompt="1"/>
          </p:nvPr>
        </p:nvSpPr>
        <p:spPr>
          <a:xfrm>
            <a:off x="8506905" y="294304"/>
            <a:ext cx="3657600"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8" name="Text Placeholder 16"/>
          <p:cNvSpPr>
            <a:spLocks noGrp="1"/>
          </p:cNvSpPr>
          <p:nvPr>
            <p:ph type="body" sz="quarter" idx="14" hasCustomPrompt="1"/>
          </p:nvPr>
        </p:nvSpPr>
        <p:spPr>
          <a:xfrm>
            <a:off x="274703" y="6122305"/>
            <a:ext cx="3657600" cy="572464"/>
          </a:xfrm>
        </p:spPr>
        <p:txBody>
          <a:bodyPr lIns="182880" tIns="146304" rIns="182880" bIns="146304" anchor="b"/>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0.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2.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33.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35.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37.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Walkin (event n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3"/>
          <a:stretch>
            <a:fillRect/>
          </a:stretch>
        </p:blipFill>
        <p:spPr bwMode="black">
          <a:xfrm>
            <a:off x="460688" y="479425"/>
            <a:ext cx="1451843" cy="310896"/>
          </a:xfrm>
          <a:prstGeom prst="rect">
            <a:avLst/>
          </a:prstGeom>
        </p:spPr>
      </p:pic>
      <p:sp>
        <p:nvSpPr>
          <p:cNvPr id="10" name="TextBox 9"/>
          <p:cNvSpPr txBox="1"/>
          <p:nvPr userDrawn="1"/>
        </p:nvSpPr>
        <p:spPr>
          <a:xfrm>
            <a:off x="283264" y="2372003"/>
            <a:ext cx="9212137" cy="960263"/>
          </a:xfrm>
          <a:prstGeom prst="rect">
            <a:avLst/>
          </a:prstGeom>
          <a:noFill/>
        </p:spPr>
        <p:txBody>
          <a:bodyPr wrap="none" lIns="182880" tIns="146304" rIns="182880" bIns="146304" rtlCol="0">
            <a:spAutoFit/>
          </a:bodyPr>
          <a:lstStyle/>
          <a:p>
            <a:pPr>
              <a:lnSpc>
                <a:spcPct val="90000"/>
              </a:lnSpc>
              <a:spcAft>
                <a:spcPts val="600"/>
              </a:spcAft>
            </a:pPr>
            <a:r>
              <a:rPr lang="en-US" sz="48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Microsoft Data Insights Summit</a:t>
            </a:r>
          </a:p>
        </p:txBody>
      </p:sp>
      <p:sp>
        <p:nvSpPr>
          <p:cNvPr id="11" name="TextBox 10"/>
          <p:cNvSpPr txBox="1"/>
          <p:nvPr userDrawn="1"/>
        </p:nvSpPr>
        <p:spPr>
          <a:xfrm>
            <a:off x="283264" y="3215485"/>
            <a:ext cx="5184753" cy="683264"/>
          </a:xfrm>
          <a:prstGeom prst="rect">
            <a:avLst/>
          </a:prstGeom>
          <a:noFill/>
        </p:spPr>
        <p:txBody>
          <a:bodyPr wrap="none" lIns="182880" tIns="146304" rIns="182880" bIns="146304" rtlCol="0">
            <a:spAutoFit/>
          </a:bodyPr>
          <a:lstStyle/>
          <a:p>
            <a:pPr>
              <a:lnSpc>
                <a:spcPct val="90000"/>
              </a:lnSpc>
              <a:spcAft>
                <a:spcPts val="600"/>
              </a:spcAft>
            </a:pPr>
            <a:r>
              <a:rPr lang="en-US" sz="2800">
                <a:gradFill>
                  <a:gsLst>
                    <a:gs pos="44805">
                      <a:srgbClr val="00F2CA"/>
                    </a:gs>
                    <a:gs pos="66000">
                      <a:srgbClr val="00F2CA"/>
                    </a:gs>
                  </a:gsLst>
                  <a:lin ang="5400000" scaled="0"/>
                </a:gradFill>
                <a:latin typeface="Segoe UI Semibold" panose="020B0702040204020203" pitchFamily="34" charset="0"/>
                <a:cs typeface="Segoe UI Semibold" panose="020B0702040204020203" pitchFamily="34" charset="0"/>
              </a:rPr>
              <a:t>June 12–13, 2017 | Seattle, WA</a:t>
            </a:r>
          </a:p>
        </p:txBody>
      </p:sp>
    </p:spTree>
    <p:extLst>
      <p:ext uri="{BB962C8B-B14F-4D97-AF65-F5344CB8AC3E}">
        <p14:creationId xmlns:p14="http://schemas.microsoft.com/office/powerpoint/2010/main" val="1303208971"/>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8.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3"/>
          <a:stretch>
            <a:fillRect/>
          </a:stretch>
        </p:blipFill>
        <p:spPr bwMode="black">
          <a:xfrm>
            <a:off x="460688" y="479425"/>
            <a:ext cx="1451843" cy="310896"/>
          </a:xfrm>
          <a:prstGeom prst="rect">
            <a:avLst/>
          </a:prstGeom>
        </p:spPr>
      </p:pic>
      <p:sp>
        <p:nvSpPr>
          <p:cNvPr id="3" name="Text Placeholder 2"/>
          <p:cNvSpPr>
            <a:spLocks noGrp="1"/>
          </p:cNvSpPr>
          <p:nvPr>
            <p:ph type="body" sz="quarter" idx="13" hasCustomPrompt="1"/>
          </p:nvPr>
        </p:nvSpPr>
        <p:spPr>
          <a:xfrm>
            <a:off x="8596313" y="296863"/>
            <a:ext cx="3565525" cy="627864"/>
          </a:xfrm>
        </p:spPr>
        <p:txBody>
          <a:bodyPr lIns="182880" tIns="146304" rIns="182880" bIns="146304"/>
          <a:lstStyle>
            <a:lvl1pPr marL="0" indent="0" algn="r">
              <a:buNone/>
              <a:defRPr sz="2400">
                <a:latin typeface="+mn-lt"/>
              </a:defRPr>
            </a:lvl1pPr>
          </a:lstStyle>
          <a:p>
            <a:pPr lvl="0"/>
            <a:r>
              <a:rPr lang="en-US"/>
              <a:t>Session code</a:t>
            </a:r>
          </a:p>
        </p:txBody>
      </p:sp>
    </p:spTree>
    <p:extLst>
      <p:ext uri="{BB962C8B-B14F-4D97-AF65-F5344CB8AC3E}">
        <p14:creationId xmlns:p14="http://schemas.microsoft.com/office/powerpoint/2010/main" val="4234048724"/>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9.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7695691"/>
      </p:ext>
    </p:extLst>
  </p:cSld>
  <p:clrMapOvr>
    <a:masterClrMapping/>
  </p:clrMapOvr>
  <p:transition spd="med">
    <p:fade/>
  </p:transition>
</p:sldLayout>
</file>

<file path=ppt/slideLayouts/slideLayout4.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01319586"/>
      </p:ext>
    </p:extLst>
  </p:cSld>
  <p:clrMapOvr>
    <a:masterClrMapping/>
  </p:clrMapOvr>
  <p:transition spd="med">
    <p:fade/>
  </p:transition>
</p:sldLayout>
</file>

<file path=ppt/slideLayouts/slideLayout40.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9919060"/>
      </p:ext>
    </p:extLst>
  </p:cSld>
  <p:clrMapOvr>
    <a:masterClrMapping/>
  </p:clrMapOvr>
  <p:transition spd="med">
    <p:fade/>
  </p:transition>
</p:sldLayout>
</file>

<file path=ppt/slideLayouts/slideLayout41.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p>
        </p:txBody>
      </p:sp>
    </p:spTree>
    <p:extLst>
      <p:ext uri="{BB962C8B-B14F-4D97-AF65-F5344CB8AC3E}">
        <p14:creationId xmlns:p14="http://schemas.microsoft.com/office/powerpoint/2010/main" val="3308828035"/>
      </p:ext>
    </p:extLst>
  </p:cSld>
  <p:clrMapOvr>
    <a:masterClrMapping/>
  </p:clrMapOvr>
  <p:transition spd="med">
    <p:fade/>
  </p:transition>
</p:sldLayout>
</file>

<file path=ppt/slideLayouts/slideLayout42.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652262876"/>
      </p:ext>
    </p:extLst>
  </p:cSld>
  <p:clrMapOvr>
    <a:masterClrMapping/>
  </p:clrMapOvr>
  <p:transition spd="med">
    <p:fade/>
  </p:transition>
</p:sldLayout>
</file>

<file path=ppt/slideLayouts/slideLayout43.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9489509"/>
      </p:ext>
    </p:extLst>
  </p:cSld>
  <p:clrMapOvr>
    <a:masterClrMapping/>
  </p:clrMapOvr>
  <p:transition spd="med">
    <p:fade/>
  </p:transition>
</p:sldLayout>
</file>

<file path=ppt/slideLayouts/slideLayout44.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14828"/>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043614"/>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037394404"/>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5.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Vide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706865627"/>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6.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693433944"/>
      </p:ext>
    </p:extLst>
  </p:cSld>
  <p:clrMapOvr>
    <a:masterClrMapping/>
  </p:clrMapOvr>
  <p:transition spd="med">
    <p:fade/>
  </p:transition>
</p:sldLayout>
</file>

<file path=ppt/slideLayouts/slideLayout47.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Section Title Accent Color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46873953"/>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8.xml><?xml version="1.0" encoding="utf-8"?>
<p:sldLayout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577931187"/>
      </p:ext>
    </p:extLst>
  </p:cSld>
  <p:clrMapOvr>
    <a:masterClrMapping/>
  </p:clrMapOvr>
  <p:transition spd="med">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49.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621659"/>
      </p:ext>
    </p:extLst>
  </p:cSld>
  <p:clrMapOvr>
    <a:masterClrMapping/>
  </p:clrMapOvr>
  <p:transition spd="med">
    <p:fade/>
  </p:transition>
</p:sldLayout>
</file>

<file path=ppt/slideLayouts/slideLayout5.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85784415"/>
      </p:ext>
    </p:extLst>
  </p:cSld>
  <p:clrMapOvr>
    <a:masterClrMapping/>
  </p:clrMapOvr>
  <p:transition spd="med">
    <p:fade/>
  </p:transition>
</p:sldLayout>
</file>

<file path=ppt/slideLayouts/slideLayout50.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Blank Accent Color 1">
    <p:bg>
      <p:bgPr>
        <a:solidFill>
          <a:srgbClr val="004E8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751741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1.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8386670"/>
      </p:ext>
    </p:extLst>
  </p:cSld>
  <p:clrMapOvr>
    <a:masterClrMapping/>
  </p:clrMapOvr>
  <p:transition spd="med">
    <p:fade/>
  </p:transition>
</p:sldLayout>
</file>

<file path=ppt/slideLayouts/slideLayout52.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Closing log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3"/>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154149415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3.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98977785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4.xml><?xml version="1.0" encoding="utf-8"?>
<p:sldLayout xmlns:p14="http://schemas.microsoft.com/office/powerpoint/2010/main" xmlns:a="http://schemas.openxmlformats.org/drawingml/2006/main" xmlns:r="http://schemas.openxmlformats.org/officeDocument/2006/relationships" xmlns:p="http://schemas.openxmlformats.org/presentationml/2006/main"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a:t>Author’s Name</a:t>
            </a:r>
          </a:p>
          <a:p>
            <a:pPr lvl="0"/>
            <a:r>
              <a:rPr lang="en-US"/>
              <a:t>Title</a:t>
            </a:r>
          </a:p>
        </p:txBody>
      </p:sp>
    </p:spTree>
    <p:extLst>
      <p:ext uri="{BB962C8B-B14F-4D97-AF65-F5344CB8AC3E}">
        <p14:creationId xmlns:p14="http://schemas.microsoft.com/office/powerpoint/2010/main" val="33580930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p14="http://schemas.microsoft.com/office/powerpoint/2010/main"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26462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86365969"/>
      </p:ext>
    </p:extLst>
  </p:cSld>
  <p:clrMapOvr>
    <a:masterClrMapping/>
  </p:clrMapOvr>
  <p:transition spd="med">
    <p:fade/>
  </p:transition>
</p:sldLayout>
</file>

<file path=ppt/slideLayouts/slideLayout7.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91931630"/>
      </p:ext>
    </p:extLst>
  </p:cSld>
  <p:clrMapOvr>
    <a:masterClrMapping/>
  </p:clrMapOvr>
  <p:transition spd="med">
    <p:fade/>
  </p:transition>
</p:sldLayout>
</file>

<file path=ppt/slideLayouts/slideLayout8.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9252056"/>
      </p:ext>
    </p:extLst>
  </p:cSld>
  <p:clrMapOvr>
    <a:masterClrMapping/>
  </p:clrMapOvr>
  <p:transition spd="med">
    <p:fade/>
  </p:transition>
</p:sldLayout>
</file>

<file path=ppt/slideLayouts/slideLayout9.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image" Target="../media/image1.emf"/><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image" Target="../media/image1.emf"/><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theme" Target="../theme/theme3.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517" r:id="rId1"/>
    <p:sldLayoutId id="2147484476" r:id="rId2"/>
    <p:sldLayoutId id="2147484478"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515" r:id="rId16"/>
    <p:sldLayoutId id="2147484492" r:id="rId17"/>
    <p:sldLayoutId id="2147484493" r:id="rId18"/>
    <p:sldLayoutId id="2147484494"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9"/>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516" r:id="rId1"/>
    <p:sldLayoutId id="2147484498" r:id="rId2"/>
    <p:sldLayoutId id="2147484500" r:id="rId3"/>
    <p:sldLayoutId id="2147484501" r:id="rId4"/>
    <p:sldLayoutId id="2147484502" r:id="rId5"/>
    <p:sldLayoutId id="2147484503" r:id="rId6"/>
    <p:sldLayoutId id="2147484504" r:id="rId7"/>
    <p:sldLayoutId id="2147484505" r:id="rId8"/>
    <p:sldLayoutId id="2147484506" r:id="rId9"/>
    <p:sldLayoutId id="2147484507" r:id="rId10"/>
    <p:sldLayoutId id="2147484508" r:id="rId11"/>
    <p:sldLayoutId id="2147484509" r:id="rId12"/>
    <p:sldLayoutId id="2147484510" r:id="rId13"/>
    <p:sldLayoutId id="2147484511" r:id="rId14"/>
    <p:sldLayoutId id="2147484512" r:id="rId15"/>
    <p:sldLayoutId id="2147484513" r:id="rId16"/>
    <p:sldLayoutId id="2147484514" r:id="rId1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75884092"/>
      </p:ext>
    </p:extLst>
  </p:cSld>
  <p:clrMap bg1="lt1" tx1="dk1" bg2="lt2" tx2="dk2" accent1="accent1" accent2="accent2" accent3="accent3" accent4="accent4" accent5="accent5" accent6="accent6" hlink="hlink" folHlink="folHlink"/>
  <p:sldLayoutIdLst>
    <p:sldLayoutId id="2147484519"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 id="2147484530" r:id="rId12"/>
    <p:sldLayoutId id="2147484531" r:id="rId13"/>
    <p:sldLayoutId id="2147484532" r:id="rId14"/>
    <p:sldLayoutId id="2147484533" r:id="rId15"/>
    <p:sldLayoutId id="2147484534" r:id="rId16"/>
    <p:sldLayoutId id="2147484535" r:id="rId17"/>
    <p:sldLayoutId id="2147484536" r:id="rId18"/>
    <p:sldLayoutId id="2147484537"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hyperlink" Target="http://ideas.powerbi.com/" TargetMode="External"/><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43.xml"/><Relationship Id="rId6" Type="http://schemas.openxmlformats.org/officeDocument/2006/relationships/image" Target="../media/image21.png"/><Relationship Id="rId5" Type="http://schemas.openxmlformats.org/officeDocument/2006/relationships/image" Target="../media/image20.jpg"/><Relationship Id="rId4" Type="http://schemas.openxmlformats.org/officeDocument/2006/relationships/image" Target="../media/image19.svg"/><Relationship Id="rId9"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2" Type="http://schemas.openxmlformats.org/officeDocument/2006/relationships/hyperlink" Target="https://aka.ms/pqocdspp" TargetMode="External"/><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3" Type="http://schemas.openxmlformats.org/officeDocument/2006/relationships/hyperlink" Target="https://aka.ms/DataConnectors" TargetMode="External"/><Relationship Id="rId7" Type="http://schemas.openxmlformats.org/officeDocument/2006/relationships/hyperlink" Target="https://github.com/Microsoft/DataConnectors/tree/master/samples/TripPin" TargetMode="External"/><Relationship Id="rId2" Type="http://schemas.openxmlformats.org/officeDocument/2006/relationships/notesSlide" Target="../notesSlides/notesSlide26.xml"/><Relationship Id="rId1" Type="http://schemas.openxmlformats.org/officeDocument/2006/relationships/slideLayout" Target="../slideLayouts/slideLayout39.xml"/><Relationship Id="rId6" Type="http://schemas.openxmlformats.org/officeDocument/2006/relationships/hyperlink" Target="https://channel9.msdn.com/Events/Ignite/Australia-2017/DA326" TargetMode="External"/><Relationship Id="rId5" Type="http://schemas.openxmlformats.org/officeDocument/2006/relationships/hyperlink" Target="https://github.com/mattmasson/PowerQuery" TargetMode="External"/><Relationship Id="rId4" Type="http://schemas.openxmlformats.org/officeDocument/2006/relationships/hyperlink" Target="https://www.youtube.com/watch?v=ecfRTEoYad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F882DC-620E-4C02-BA3B-ABAC23765E47}"/>
              </a:ext>
            </a:extLst>
          </p:cNvPr>
          <p:cNvSpPr>
            <a:spLocks noGrp="1"/>
          </p:cNvSpPr>
          <p:nvPr>
            <p:ph type="body" sz="quarter" idx="10"/>
          </p:nvPr>
        </p:nvSpPr>
        <p:spPr/>
        <p:txBody>
          <a:bodyPr/>
          <a:lstStyle/>
          <a:p>
            <a:r>
              <a:rPr lang="en-US" dirty="0"/>
              <a:t>dream</a:t>
            </a:r>
          </a:p>
        </p:txBody>
      </p:sp>
      <p:sp>
        <p:nvSpPr>
          <p:cNvPr id="3" name="Text Placeholder 2">
            <a:extLst>
              <a:ext uri="{FF2B5EF4-FFF2-40B4-BE49-F238E27FC236}">
                <a16:creationId xmlns:a16="http://schemas.microsoft.com/office/drawing/2014/main" id="{A1ED0781-B4EC-4F75-A601-6272D8398B6A}"/>
              </a:ext>
            </a:extLst>
          </p:cNvPr>
          <p:cNvSpPr>
            <a:spLocks noGrp="1"/>
          </p:cNvSpPr>
          <p:nvPr>
            <p:ph type="body" sz="quarter" idx="11"/>
          </p:nvPr>
        </p:nvSpPr>
        <p:spPr/>
        <p:txBody>
          <a:bodyPr/>
          <a:lstStyle/>
          <a:p>
            <a:r>
              <a:rPr lang="en-US" dirty="0"/>
              <a:t>learn</a:t>
            </a:r>
          </a:p>
        </p:txBody>
      </p:sp>
      <p:sp>
        <p:nvSpPr>
          <p:cNvPr id="4" name="Text Placeholder 3">
            <a:extLst>
              <a:ext uri="{FF2B5EF4-FFF2-40B4-BE49-F238E27FC236}">
                <a16:creationId xmlns:a16="http://schemas.microsoft.com/office/drawing/2014/main" id="{4FE7F5DF-FD0D-41C1-BC21-0031834C5B36}"/>
              </a:ext>
            </a:extLst>
          </p:cNvPr>
          <p:cNvSpPr>
            <a:spLocks noGrp="1"/>
          </p:cNvSpPr>
          <p:nvPr>
            <p:ph type="body" sz="quarter" idx="12"/>
          </p:nvPr>
        </p:nvSpPr>
        <p:spPr/>
        <p:txBody>
          <a:bodyPr/>
          <a:lstStyle/>
          <a:p>
            <a:r>
              <a:rPr lang="en-US" dirty="0"/>
              <a:t>succeed</a:t>
            </a:r>
          </a:p>
        </p:txBody>
      </p:sp>
    </p:spTree>
    <p:extLst>
      <p:ext uri="{BB962C8B-B14F-4D97-AF65-F5344CB8AC3E}">
        <p14:creationId xmlns:p14="http://schemas.microsoft.com/office/powerpoint/2010/main" val="1100277093"/>
      </p:ext>
    </p:extLst>
  </p:cSld>
  <p:clrMapOvr>
    <a:masterClrMapping/>
  </p:clrMapOvr>
  <p:transition spd="med">
    <p:fade/>
  </p:transition>
</p:sld>
</file>

<file path=ppt/slides/slide10.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41287"/>
            <a:ext cx="11889564" cy="917575"/>
          </a:xfrm>
        </p:spPr>
        <p:txBody>
          <a:bodyPr/>
          <a:lstStyle/>
          <a:p>
            <a:r>
              <a:rPr lang="en-US"/>
              <a:t>Power Query in Power BI Desktop</a:t>
            </a:r>
          </a:p>
        </p:txBody>
      </p:sp>
      <p:pic>
        <p:nvPicPr>
          <p:cNvPr id="3" name="Picture 2"/>
          <p:cNvPicPr>
            <a:picLocks noChangeAspect="1"/>
          </p:cNvPicPr>
          <p:nvPr/>
        </p:nvPicPr>
        <p:blipFill>
          <a:blip r:embed="rId3"/>
          <a:stretch>
            <a:fillRect/>
          </a:stretch>
        </p:blipFill>
        <p:spPr>
          <a:xfrm>
            <a:off x="1866834" y="1004548"/>
            <a:ext cx="8641433" cy="5691547"/>
          </a:xfrm>
          <a:prstGeom prst="rect">
            <a:avLst/>
          </a:prstGeom>
        </p:spPr>
      </p:pic>
    </p:spTree>
    <p:extLst>
      <p:ext uri="{BB962C8B-B14F-4D97-AF65-F5344CB8AC3E}">
        <p14:creationId xmlns:p14="http://schemas.microsoft.com/office/powerpoint/2010/main" val="878652320"/>
      </p:ext>
    </p:extLst>
  </p:cSld>
  <p:clrMapOvr>
    <a:masterClrMapping/>
  </p:clrMapOvr>
  <p:transition spd="med">
    <p:fade/>
  </p:transition>
</p:sld>
</file>

<file path=ppt/slides/slide11.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44462"/>
            <a:ext cx="11889564" cy="917575"/>
          </a:xfrm>
        </p:spPr>
        <p:txBody>
          <a:bodyPr/>
          <a:lstStyle/>
          <a:p>
            <a:r>
              <a:rPr lang="en-US" sz="4352"/>
              <a:t>Power Query in SQL Server v.Next Data Tools</a:t>
            </a:r>
          </a:p>
        </p:txBody>
      </p:sp>
      <p:pic>
        <p:nvPicPr>
          <p:cNvPr id="1026" name="Picture 2" descr="https://msdnshared.blob.core.windows.net/media/2016/12/GetDataDl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627" y="1004548"/>
            <a:ext cx="8843847" cy="5822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785704"/>
      </p:ext>
    </p:extLst>
  </p:cSld>
  <p:clrMapOvr>
    <a:masterClrMapping/>
  </p:clrMapOvr>
  <p:transition spd="med">
    <p:fade/>
  </p:transition>
</p:sld>
</file>

<file path=ppt/slides/slide1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44462"/>
            <a:ext cx="11889564" cy="917575"/>
          </a:xfrm>
        </p:spPr>
        <p:txBody>
          <a:bodyPr/>
          <a:lstStyle/>
          <a:p>
            <a:r>
              <a:rPr lang="en-US"/>
              <a:t>Query Editor</a:t>
            </a:r>
          </a:p>
        </p:txBody>
      </p:sp>
      <p:pic>
        <p:nvPicPr>
          <p:cNvPr id="3" name="Picture 2"/>
          <p:cNvPicPr>
            <a:picLocks noChangeAspect="1"/>
          </p:cNvPicPr>
          <p:nvPr/>
        </p:nvPicPr>
        <p:blipFill>
          <a:blip r:embed="rId3"/>
          <a:stretch>
            <a:fillRect/>
          </a:stretch>
        </p:blipFill>
        <p:spPr>
          <a:xfrm>
            <a:off x="791995" y="1098395"/>
            <a:ext cx="10791111" cy="5787620"/>
          </a:xfrm>
          <a:prstGeom prst="rect">
            <a:avLst/>
          </a:prstGeom>
        </p:spPr>
      </p:pic>
    </p:spTree>
    <p:extLst>
      <p:ext uri="{BB962C8B-B14F-4D97-AF65-F5344CB8AC3E}">
        <p14:creationId xmlns:p14="http://schemas.microsoft.com/office/powerpoint/2010/main" val="1517284859"/>
      </p:ext>
    </p:extLst>
  </p:cSld>
  <p:clrMapOvr>
    <a:masterClrMapping/>
  </p:clrMapOvr>
  <p:transition spd="med">
    <p:fade/>
  </p:transition>
</p:sld>
</file>

<file path=ppt/slides/slide13.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Text Placeholder 3"/>
          <p:cNvSpPr>
            <a:spLocks noGrp="1"/>
          </p:cNvSpPr>
          <p:nvPr>
            <p:ph type="body" sz="quarter" idx="12"/>
          </p:nvPr>
        </p:nvSpPr>
        <p:spPr/>
        <p:txBody>
          <a:bodyPr/>
          <a:lstStyle/>
          <a:p>
            <a:r>
              <a:rPr lang="en-US"/>
              <a:t>Power Query Deep Dive</a:t>
            </a:r>
          </a:p>
        </p:txBody>
      </p:sp>
    </p:spTree>
    <p:extLst>
      <p:ext uri="{BB962C8B-B14F-4D97-AF65-F5344CB8AC3E}">
        <p14:creationId xmlns:p14="http://schemas.microsoft.com/office/powerpoint/2010/main" val="4151172388"/>
      </p:ext>
    </p:extLst>
  </p:cSld>
  <p:clrMapOvr>
    <a:masterClrMapping/>
  </p:clrMapOvr>
  <p:transition spd="med">
    <p:fade/>
  </p:transition>
</p:sld>
</file>

<file path=ppt/slides/slide14.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Connectivity – Where we’re investing</a:t>
            </a:r>
          </a:p>
        </p:txBody>
      </p:sp>
      <p:sp>
        <p:nvSpPr>
          <p:cNvPr id="6" name="Text Placeholder 5"/>
          <p:cNvSpPr>
            <a:spLocks noGrp="1"/>
          </p:cNvSpPr>
          <p:nvPr>
            <p:ph type="body" sz="quarter" idx="10"/>
          </p:nvPr>
        </p:nvSpPr>
        <p:spPr>
          <a:xfrm>
            <a:off x="320843" y="1407324"/>
            <a:ext cx="3669536" cy="4668009"/>
          </a:xfrm>
        </p:spPr>
        <p:txBody>
          <a:bodyPr/>
          <a:lstStyle/>
          <a:p>
            <a:pPr defTabSz="932060">
              <a:spcBef>
                <a:spcPts val="1836"/>
              </a:spcBef>
            </a:pPr>
            <a:r>
              <a:rPr lang="en-US" sz="2856"/>
              <a:t>SAP connectivity &amp; certification</a:t>
            </a:r>
          </a:p>
          <a:p>
            <a:pPr defTabSz="932060">
              <a:spcBef>
                <a:spcPts val="1836"/>
              </a:spcBef>
            </a:pPr>
            <a:r>
              <a:rPr lang="en-US" sz="2856"/>
              <a:t>DirectQuery</a:t>
            </a:r>
          </a:p>
          <a:p>
            <a:pPr defTabSz="932060">
              <a:spcBef>
                <a:spcPts val="1836"/>
              </a:spcBef>
            </a:pPr>
            <a:r>
              <a:rPr lang="en-US" sz="2856"/>
              <a:t>Multi-dimensional Experiences</a:t>
            </a:r>
          </a:p>
          <a:p>
            <a:pPr defTabSz="932060">
              <a:spcBef>
                <a:spcPts val="1836"/>
              </a:spcBef>
            </a:pPr>
            <a:r>
              <a:rPr lang="en-US" sz="2856"/>
              <a:t>Enterprise grade capability (SSO, …)</a:t>
            </a:r>
          </a:p>
          <a:p>
            <a:pPr defTabSz="932060">
              <a:spcBef>
                <a:spcPts val="1836"/>
              </a:spcBef>
            </a:pPr>
            <a:r>
              <a:rPr lang="en-US" sz="2856"/>
              <a:t>Extensibility &amp; Custom Data Sources</a:t>
            </a:r>
          </a:p>
        </p:txBody>
      </p:sp>
      <p:grpSp>
        <p:nvGrpSpPr>
          <p:cNvPr id="4" name="Group 3"/>
          <p:cNvGrpSpPr/>
          <p:nvPr/>
        </p:nvGrpSpPr>
        <p:grpSpPr>
          <a:xfrm>
            <a:off x="4332306" y="1407324"/>
            <a:ext cx="7750970" cy="4720009"/>
            <a:chOff x="4236720" y="1645920"/>
            <a:chExt cx="7599680" cy="4627880"/>
          </a:xfrm>
        </p:grpSpPr>
        <p:pic>
          <p:nvPicPr>
            <p:cNvPr id="5" name="Picture 4"/>
            <p:cNvPicPr>
              <a:picLocks noChangeAspect="1"/>
            </p:cNvPicPr>
            <p:nvPr/>
          </p:nvPicPr>
          <p:blipFill>
            <a:blip r:embed="rId3"/>
            <a:stretch>
              <a:fillRect/>
            </a:stretch>
          </p:blipFill>
          <p:spPr>
            <a:xfrm>
              <a:off x="4359564" y="1773278"/>
              <a:ext cx="2522583" cy="1711028"/>
            </a:xfrm>
            <a:prstGeom prst="rect">
              <a:avLst/>
            </a:prstGeom>
          </p:spPr>
        </p:pic>
        <p:pic>
          <p:nvPicPr>
            <p:cNvPr id="7" name="Picture 6"/>
            <p:cNvPicPr>
              <a:picLocks noChangeAspect="1"/>
            </p:cNvPicPr>
            <p:nvPr/>
          </p:nvPicPr>
          <p:blipFill>
            <a:blip r:embed="rId4"/>
            <a:stretch>
              <a:fillRect/>
            </a:stretch>
          </p:blipFill>
          <p:spPr>
            <a:xfrm>
              <a:off x="4357867" y="3634146"/>
              <a:ext cx="2524280" cy="2497354"/>
            </a:xfrm>
            <a:prstGeom prst="rect">
              <a:avLst/>
            </a:prstGeom>
          </p:spPr>
        </p:pic>
        <p:pic>
          <p:nvPicPr>
            <p:cNvPr id="8" name="Picture 7"/>
            <p:cNvPicPr>
              <a:picLocks noChangeAspect="1"/>
            </p:cNvPicPr>
            <p:nvPr/>
          </p:nvPicPr>
          <p:blipFill>
            <a:blip r:embed="rId5"/>
            <a:stretch>
              <a:fillRect/>
            </a:stretch>
          </p:blipFill>
          <p:spPr>
            <a:xfrm>
              <a:off x="7045533" y="1773278"/>
              <a:ext cx="2363450" cy="1992589"/>
            </a:xfrm>
            <a:prstGeom prst="rect">
              <a:avLst/>
            </a:prstGeom>
          </p:spPr>
        </p:pic>
        <p:pic>
          <p:nvPicPr>
            <p:cNvPr id="9" name="Picture 8"/>
            <p:cNvPicPr>
              <a:picLocks noChangeAspect="1"/>
            </p:cNvPicPr>
            <p:nvPr/>
          </p:nvPicPr>
          <p:blipFill>
            <a:blip r:embed="rId6"/>
            <a:stretch>
              <a:fillRect/>
            </a:stretch>
          </p:blipFill>
          <p:spPr>
            <a:xfrm>
              <a:off x="7045533" y="3858168"/>
              <a:ext cx="2384382" cy="2158832"/>
            </a:xfrm>
            <a:prstGeom prst="rect">
              <a:avLst/>
            </a:prstGeom>
          </p:spPr>
        </p:pic>
        <p:pic>
          <p:nvPicPr>
            <p:cNvPr id="10" name="Picture 9"/>
            <p:cNvPicPr>
              <a:picLocks noChangeAspect="1"/>
            </p:cNvPicPr>
            <p:nvPr/>
          </p:nvPicPr>
          <p:blipFill>
            <a:blip r:embed="rId7"/>
            <a:stretch>
              <a:fillRect/>
            </a:stretch>
          </p:blipFill>
          <p:spPr>
            <a:xfrm>
              <a:off x="9572369" y="1773278"/>
              <a:ext cx="2114053" cy="3309232"/>
            </a:xfrm>
            <a:prstGeom prst="rect">
              <a:avLst/>
            </a:prstGeom>
          </p:spPr>
        </p:pic>
        <p:sp>
          <p:nvSpPr>
            <p:cNvPr id="11" name="Rectangle 10"/>
            <p:cNvSpPr/>
            <p:nvPr/>
          </p:nvSpPr>
          <p:spPr>
            <a:xfrm>
              <a:off x="4236720" y="1645920"/>
              <a:ext cx="7599680" cy="4627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spTree>
    <p:extLst>
      <p:ext uri="{BB962C8B-B14F-4D97-AF65-F5344CB8AC3E}">
        <p14:creationId xmlns:p14="http://schemas.microsoft.com/office/powerpoint/2010/main" val="801220450"/>
      </p:ext>
    </p:extLst>
  </p:cSld>
  <p:clrMapOvr>
    <a:masterClrMapping/>
  </p:clrMapOvr>
  <p:transition spd="med">
    <p:fade/>
  </p:transition>
</p:sld>
</file>

<file path=ppt/slides/slide1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Roadmap for CY17 H2</a:t>
            </a:r>
          </a:p>
        </p:txBody>
      </p:sp>
      <p:sp>
        <p:nvSpPr>
          <p:cNvPr id="6" name="Text Placeholder 5"/>
          <p:cNvSpPr>
            <a:spLocks noGrp="1"/>
          </p:cNvSpPr>
          <p:nvPr>
            <p:ph type="body" sz="quarter" idx="10"/>
          </p:nvPr>
        </p:nvSpPr>
        <p:spPr>
          <a:xfrm>
            <a:off x="275416" y="1744662"/>
            <a:ext cx="11888787" cy="2899255"/>
          </a:xfrm>
        </p:spPr>
        <p:txBody>
          <a:bodyPr/>
          <a:lstStyle/>
          <a:p>
            <a:r>
              <a:rPr lang="en-US" b="1" u="sng"/>
              <a:t>New Data Connectors</a:t>
            </a:r>
            <a:r>
              <a:rPr lang="en-US"/>
              <a:t>: IBM Netezza, Google BigQuery, ServiceNow, HP Vertica, </a:t>
            </a:r>
            <a:r>
              <a:rPr lang="en-US" err="1"/>
              <a:t>MapR</a:t>
            </a:r>
            <a:r>
              <a:rPr lang="en-US"/>
              <a:t> Drill, IBM DB2 DirectQuery, Presto, etc.</a:t>
            </a:r>
          </a:p>
          <a:p>
            <a:endParaRPr lang="en-US"/>
          </a:p>
          <a:p>
            <a:r>
              <a:rPr lang="en-US" b="1" u="sng"/>
              <a:t>New Data Transformations &amp; Query Editor Enhancements</a:t>
            </a:r>
          </a:p>
        </p:txBody>
      </p:sp>
      <p:sp>
        <p:nvSpPr>
          <p:cNvPr id="2" name="TextBox 1">
            <a:extLst>
              <a:ext uri="{FF2B5EF4-FFF2-40B4-BE49-F238E27FC236}">
                <a16:creationId xmlns:a16="http://schemas.microsoft.com/office/drawing/2014/main" id="{ADA0D496-D3DD-43F6-A56C-F4224ED3EFC4}"/>
              </a:ext>
            </a:extLst>
          </p:cNvPr>
          <p:cNvSpPr txBox="1"/>
          <p:nvPr/>
        </p:nvSpPr>
        <p:spPr>
          <a:xfrm>
            <a:off x="427037" y="6164262"/>
            <a:ext cx="11201400"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Vote for what you’d like to see next at </a:t>
            </a:r>
            <a:r>
              <a:rPr kumimoji="0" lang="en-US" sz="2400"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hlinkClick r:id="rId3"/>
              </a:rPr>
              <a:t>http://ideas.powerbi.com</a:t>
            </a:r>
            <a:r>
              <a:rPr kumimoji="0" lang="en-US" sz="2400"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 </a:t>
            </a:r>
          </a:p>
        </p:txBody>
      </p:sp>
    </p:spTree>
    <p:extLst>
      <p:ext uri="{BB962C8B-B14F-4D97-AF65-F5344CB8AC3E}">
        <p14:creationId xmlns:p14="http://schemas.microsoft.com/office/powerpoint/2010/main" val="698296154"/>
      </p:ext>
    </p:extLst>
  </p:cSld>
  <p:clrMapOvr>
    <a:masterClrMapping/>
  </p:clrMapOvr>
  <p:transition spd="med">
    <p:fade/>
  </p:transition>
</p:sld>
</file>

<file path=ppt/slides/slide16.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Text Placeholder 3"/>
          <p:cNvSpPr>
            <a:spLocks noGrp="1"/>
          </p:cNvSpPr>
          <p:nvPr>
            <p:ph type="body" sz="quarter" idx="12"/>
          </p:nvPr>
        </p:nvSpPr>
        <p:spPr>
          <a:xfrm>
            <a:off x="274638" y="3043614"/>
            <a:ext cx="10058401" cy="738664"/>
          </a:xfrm>
        </p:spPr>
        <p:txBody>
          <a:bodyPr/>
          <a:lstStyle/>
          <a:p>
            <a:r>
              <a:rPr lang="en-US"/>
              <a:t>Coming Soon: Google BigQuery connector</a:t>
            </a:r>
          </a:p>
        </p:txBody>
      </p:sp>
    </p:spTree>
    <p:extLst>
      <p:ext uri="{BB962C8B-B14F-4D97-AF65-F5344CB8AC3E}">
        <p14:creationId xmlns:p14="http://schemas.microsoft.com/office/powerpoint/2010/main" val="2298613959"/>
      </p:ext>
    </p:extLst>
  </p:cSld>
  <p:clrMapOvr>
    <a:masterClrMapping/>
  </p:clrMapOvr>
  <p:transition spd="med">
    <p:fade/>
  </p:transition>
</p:sld>
</file>

<file path=ppt/slides/slide17.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a:t>SAP Connectivity</a:t>
            </a:r>
          </a:p>
        </p:txBody>
      </p:sp>
    </p:spTree>
    <p:extLst>
      <p:ext uri="{BB962C8B-B14F-4D97-AF65-F5344CB8AC3E}">
        <p14:creationId xmlns:p14="http://schemas.microsoft.com/office/powerpoint/2010/main" val="1666887711"/>
      </p:ext>
    </p:extLst>
  </p:cSld>
  <p:clrMapOvr>
    <a:masterClrMapping/>
  </p:clrMapOvr>
  <p:transition spd="med">
    <p:fade/>
  </p:transition>
</p:sld>
</file>

<file path=ppt/slides/slide1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SAP HANA – Current state + looking ahead</a:t>
            </a:r>
          </a:p>
        </p:txBody>
      </p:sp>
      <p:graphicFrame>
        <p:nvGraphicFramePr>
          <p:cNvPr id="3" name="Table 2"/>
          <p:cNvGraphicFramePr>
            <a:graphicFrameLocks noGrp="1"/>
          </p:cNvGraphicFramePr>
          <p:nvPr>
            <p:extLst/>
          </p:nvPr>
        </p:nvGraphicFramePr>
        <p:xfrm>
          <a:off x="466321" y="1592262"/>
          <a:ext cx="11506200" cy="4945888"/>
        </p:xfrm>
        <a:graphic>
          <a:graphicData uri="http://schemas.openxmlformats.org/drawingml/2006/table">
            <a:tbl>
              <a:tblPr firstRow="1" bandRow="1">
                <a:tableStyleId>{00A15C55-8517-42AA-B614-E9B94910E393}</a:tableStyleId>
              </a:tblPr>
              <a:tblGrid>
                <a:gridCol w="5753100">
                  <a:extLst>
                    <a:ext uri="{9D8B030D-6E8A-4147-A177-3AD203B41FA5}">
                      <a16:colId xmlns:a16="http://schemas.microsoft.com/office/drawing/2014/main" val="3310779776"/>
                    </a:ext>
                  </a:extLst>
                </a:gridCol>
                <a:gridCol w="5753100">
                  <a:extLst>
                    <a:ext uri="{9D8B030D-6E8A-4147-A177-3AD203B41FA5}">
                      <a16:colId xmlns:a16="http://schemas.microsoft.com/office/drawing/2014/main" val="2822028243"/>
                    </a:ext>
                  </a:extLst>
                </a:gridCol>
              </a:tblGrid>
              <a:tr h="370840">
                <a:tc>
                  <a:txBody>
                    <a:bodyPr/>
                    <a:lstStyle/>
                    <a:p>
                      <a:pPr algn="ctr"/>
                      <a:r>
                        <a:rPr lang="en-US" sz="1600">
                          <a:solidFill>
                            <a:schemeClr val="tx1"/>
                          </a:solidFill>
                          <a:latin typeface="+mj-lt"/>
                          <a:cs typeface="Segoe UI Semilight" panose="020B0402040204020203" pitchFamily="34" charset="0"/>
                        </a:rPr>
                        <a:t>Current State</a:t>
                      </a:r>
                    </a:p>
                  </a:txBody>
                  <a:tcPr anchor="ctr">
                    <a:lnL w="3175" cap="flat" cmpd="sng" algn="ctr">
                      <a:solidFill>
                        <a:schemeClr val="bg2">
                          <a:lumMod val="25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solidFill>
                      <a:srgbClr val="F8F8F8"/>
                    </a:solidFill>
                  </a:tcPr>
                </a:tc>
                <a:tc>
                  <a:txBody>
                    <a:bodyPr/>
                    <a:lstStyle/>
                    <a:p>
                      <a:pPr algn="ctr"/>
                      <a:r>
                        <a:rPr lang="en-US" sz="1600">
                          <a:solidFill>
                            <a:schemeClr val="tx1"/>
                          </a:solidFill>
                          <a:latin typeface="+mj-lt"/>
                          <a:cs typeface="Segoe UI Semilight" panose="020B0402040204020203" pitchFamily="34" charset="0"/>
                        </a:rPr>
                        <a:t>Looking Ahead</a:t>
                      </a:r>
                    </a:p>
                  </a:txBody>
                  <a:tcPr anchor="ctr">
                    <a:lnL w="3175" cap="flat" cmpd="sng" algn="ctr">
                      <a:solidFill>
                        <a:schemeClr val="bg2">
                          <a:lumMod val="25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solidFill>
                      <a:srgbClr val="F8F8F8"/>
                    </a:solidFill>
                  </a:tcPr>
                </a:tc>
                <a:extLst>
                  <a:ext uri="{0D108BD9-81ED-4DB2-BD59-A6C34878D82A}">
                    <a16:rowId xmlns:a16="http://schemas.microsoft.com/office/drawing/2014/main" val="1469852552"/>
                  </a:ext>
                </a:extLst>
              </a:tr>
              <a:tr h="370840">
                <a:tc>
                  <a:txBody>
                    <a:bodyPr/>
                    <a:lstStyle/>
                    <a:p>
                      <a:pPr marL="285750" indent="-285750" defTabSz="932563">
                        <a:lnSpc>
                          <a:spcPct val="90000"/>
                        </a:lnSpc>
                        <a:spcAft>
                          <a:spcPts val="600"/>
                        </a:spcAft>
                        <a:buFont typeface="Arial" panose="020B0604020202020204" pitchFamily="34" charset="0"/>
                        <a:buChar char="•"/>
                      </a:pPr>
                      <a:r>
                        <a:rPr lang="en-US" sz="1600"/>
                        <a:t>Specialized connector for SAP HANA</a:t>
                      </a:r>
                    </a:p>
                    <a:p>
                      <a:pPr marL="285750" indent="-285750" defTabSz="932563">
                        <a:lnSpc>
                          <a:spcPct val="90000"/>
                        </a:lnSpc>
                        <a:spcAft>
                          <a:spcPts val="600"/>
                        </a:spcAft>
                        <a:buFont typeface="Arial" panose="020B0604020202020204" pitchFamily="34" charset="0"/>
                        <a:buChar char="•"/>
                      </a:pPr>
                      <a:r>
                        <a:rPr lang="en-US" sz="1600"/>
                        <a:t>Uses SAP’s HANA ODBC Driver</a:t>
                      </a:r>
                    </a:p>
                    <a:p>
                      <a:pPr marL="285750" indent="-285750" defTabSz="932563">
                        <a:lnSpc>
                          <a:spcPct val="90000"/>
                        </a:lnSpc>
                        <a:spcAft>
                          <a:spcPts val="600"/>
                        </a:spcAft>
                        <a:buFont typeface="Arial" panose="020B0604020202020204" pitchFamily="34" charset="0"/>
                        <a:buChar char="•"/>
                      </a:pPr>
                      <a:r>
                        <a:rPr lang="en-US" sz="1600"/>
                        <a:t>Treats</a:t>
                      </a:r>
                      <a:r>
                        <a:rPr lang="en-US" sz="1600" baseline="0"/>
                        <a:t> HANA more or less as a relational source</a:t>
                      </a:r>
                      <a:endParaRPr lang="en-US" sz="1600"/>
                    </a:p>
                    <a:p>
                      <a:pPr marL="285750" indent="-285750" defTabSz="932563">
                        <a:lnSpc>
                          <a:spcPct val="90000"/>
                        </a:lnSpc>
                        <a:spcAft>
                          <a:spcPts val="600"/>
                        </a:spcAft>
                        <a:buFont typeface="Arial" panose="020B0604020202020204" pitchFamily="34" charset="0"/>
                        <a:buChar char="•"/>
                      </a:pPr>
                      <a:r>
                        <a:rPr lang="en-US" sz="1600"/>
                        <a:t>Import &amp; DirectQuery modes</a:t>
                      </a:r>
                    </a:p>
                    <a:p>
                      <a:pPr marL="285750" marR="0" lvl="0" indent="-285750" algn="l" defTabSz="932563"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a:t>Supported via On-Prem Data Gateway for Refresh/DQ scenarios</a:t>
                      </a:r>
                    </a:p>
                    <a:p>
                      <a:pPr marL="285750" indent="-285750" defTabSz="932563">
                        <a:lnSpc>
                          <a:spcPct val="90000"/>
                        </a:lnSpc>
                        <a:spcAft>
                          <a:spcPts val="600"/>
                        </a:spcAft>
                        <a:buFont typeface="Arial" panose="020B0604020202020204" pitchFamily="34" charset="0"/>
                        <a:buChar char="•"/>
                      </a:pPr>
                      <a:r>
                        <a:rPr lang="en-US" sz="1600"/>
                        <a:t>Supports HANA Information Models (Analytic/Calculation views)</a:t>
                      </a:r>
                    </a:p>
                    <a:p>
                      <a:pPr marL="285750" indent="-285750" defTabSz="932563">
                        <a:lnSpc>
                          <a:spcPct val="90000"/>
                        </a:lnSpc>
                        <a:spcAft>
                          <a:spcPts val="600"/>
                        </a:spcAft>
                        <a:buFont typeface="Arial" panose="020B0604020202020204" pitchFamily="34" charset="0"/>
                        <a:buChar char="•"/>
                      </a:pPr>
                      <a:r>
                        <a:rPr lang="en-US" sz="1600"/>
                        <a:t>Direct SQL Support for Row &amp; Column Tables</a:t>
                      </a:r>
                    </a:p>
                    <a:p>
                      <a:pPr marL="285750" indent="-285750" defTabSz="932563">
                        <a:lnSpc>
                          <a:spcPct val="90000"/>
                        </a:lnSpc>
                        <a:spcAft>
                          <a:spcPts val="600"/>
                        </a:spcAft>
                        <a:buFont typeface="Arial" panose="020B0604020202020204" pitchFamily="34" charset="0"/>
                        <a:buChar char="•"/>
                      </a:pPr>
                      <a:r>
                        <a:rPr lang="en-US" sz="1600"/>
                        <a:t>Optimized Navigation for HANA Models</a:t>
                      </a:r>
                    </a:p>
                    <a:p>
                      <a:pPr marL="285750" indent="-285750" defTabSz="932563">
                        <a:lnSpc>
                          <a:spcPct val="90000"/>
                        </a:lnSpc>
                        <a:spcAft>
                          <a:spcPts val="600"/>
                        </a:spcAft>
                        <a:buFont typeface="Arial" panose="020B0604020202020204" pitchFamily="34" charset="0"/>
                        <a:buChar char="•"/>
                      </a:pPr>
                      <a:r>
                        <a:rPr lang="en-US" sz="1600"/>
                        <a:t>Improved Navigator experience: optional previews, column selection, technical names support</a:t>
                      </a:r>
                    </a:p>
                    <a:p>
                      <a:pPr marL="285750" indent="-285750" defTabSz="932563">
                        <a:lnSpc>
                          <a:spcPct val="90000"/>
                        </a:lnSpc>
                        <a:spcAft>
                          <a:spcPts val="600"/>
                        </a:spcAft>
                        <a:buFont typeface="Arial" panose="020B0604020202020204" pitchFamily="34" charset="0"/>
                        <a:buChar char="•"/>
                      </a:pPr>
                      <a:r>
                        <a:rPr lang="en-US" sz="1600" b="0"/>
                        <a:t>(Limitation) Sub-optimal</a:t>
                      </a:r>
                      <a:r>
                        <a:rPr lang="en-US" sz="1600" b="0" baseline="0"/>
                        <a:t> / inaccurate treatment of non-additive measures</a:t>
                      </a:r>
                      <a:endParaRPr lang="en-US" sz="1600" b="0"/>
                    </a:p>
                    <a:p>
                      <a:pPr defTabSz="932563">
                        <a:lnSpc>
                          <a:spcPct val="90000"/>
                        </a:lnSpc>
                        <a:spcAft>
                          <a:spcPts val="600"/>
                        </a:spcAft>
                      </a:pPr>
                      <a:endParaRPr lang="en-US" sz="2400"/>
                    </a:p>
                    <a:p>
                      <a:endParaRPr lang="en-US" sz="1600">
                        <a:latin typeface="Segoe UI Semilight" panose="020B0402040204020203" pitchFamily="34" charset="0"/>
                        <a:cs typeface="Segoe UI Semilight" panose="020B0402040204020203" pitchFamily="34" charset="0"/>
                      </a:endParaRPr>
                    </a:p>
                  </a:txBody>
                  <a:tcPr>
                    <a:lnL w="3175" cap="flat" cmpd="sng" algn="ctr">
                      <a:solidFill>
                        <a:schemeClr val="bg2">
                          <a:lumMod val="25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solidFill>
                      <a:srgbClr val="F8F8F8"/>
                    </a:solidFill>
                  </a:tcPr>
                </a:tc>
                <a:tc>
                  <a:txBody>
                    <a:bodyPr/>
                    <a:lstStyle/>
                    <a:p>
                      <a:pPr marL="285750" indent="-285750" defTabSz="932563">
                        <a:lnSpc>
                          <a:spcPct val="90000"/>
                        </a:lnSpc>
                        <a:spcAft>
                          <a:spcPts val="600"/>
                        </a:spcAft>
                        <a:buFont typeface="Arial" panose="020B0604020202020204" pitchFamily="34" charset="0"/>
                        <a:buChar char="•"/>
                      </a:pPr>
                      <a:r>
                        <a:rPr lang="en-US" sz="1600"/>
                        <a:t>Multi-Dimensional connector that treats HANA like a “cube” source</a:t>
                      </a:r>
                    </a:p>
                    <a:p>
                      <a:pPr marL="285750" indent="-285750" defTabSz="932563">
                        <a:lnSpc>
                          <a:spcPct val="90000"/>
                        </a:lnSpc>
                        <a:spcAft>
                          <a:spcPts val="600"/>
                        </a:spcAft>
                        <a:buFont typeface="Arial" panose="020B0604020202020204" pitchFamily="34" charset="0"/>
                        <a:buChar char="•"/>
                      </a:pPr>
                      <a:r>
                        <a:rPr lang="en-US" sz="1600"/>
                        <a:t>Suppor</a:t>
                      </a:r>
                      <a:r>
                        <a:rPr lang="en-US" sz="1600" baseline="0"/>
                        <a:t>t for accurate treatment of measures</a:t>
                      </a:r>
                    </a:p>
                    <a:p>
                      <a:pPr marL="285750" indent="-285750" defTabSz="932563">
                        <a:lnSpc>
                          <a:spcPct val="90000"/>
                        </a:lnSpc>
                        <a:spcAft>
                          <a:spcPts val="600"/>
                        </a:spcAft>
                        <a:buFont typeface="Arial" panose="020B0604020202020204" pitchFamily="34" charset="0"/>
                        <a:buChar char="•"/>
                      </a:pPr>
                      <a:r>
                        <a:rPr lang="en-US" sz="1600" baseline="0"/>
                        <a:t>Direct Query and Import modes will be improved</a:t>
                      </a:r>
                    </a:p>
                    <a:p>
                      <a:pPr marL="285750" marR="0" lvl="0" indent="-285750" algn="l" defTabSz="932563"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baseline="0"/>
                        <a:t>Kerberos based Single Sign-On</a:t>
                      </a:r>
                    </a:p>
                    <a:p>
                      <a:pPr marL="285750" indent="-285750" defTabSz="932563">
                        <a:lnSpc>
                          <a:spcPct val="90000"/>
                        </a:lnSpc>
                        <a:spcAft>
                          <a:spcPts val="600"/>
                        </a:spcAft>
                        <a:buFont typeface="Arial" panose="020B0604020202020204" pitchFamily="34" charset="0"/>
                        <a:buChar char="•"/>
                      </a:pPr>
                      <a:r>
                        <a:rPr lang="en-US" sz="1600" baseline="0"/>
                        <a:t>SAP Certification</a:t>
                      </a:r>
                    </a:p>
                    <a:p>
                      <a:pPr defTabSz="932563">
                        <a:lnSpc>
                          <a:spcPct val="90000"/>
                        </a:lnSpc>
                        <a:spcAft>
                          <a:spcPts val="600"/>
                        </a:spcAft>
                      </a:pPr>
                      <a:endParaRPr lang="en-US" sz="2400"/>
                    </a:p>
                  </a:txBody>
                  <a:tcPr>
                    <a:lnL w="3175" cap="flat" cmpd="sng" algn="ctr">
                      <a:solidFill>
                        <a:schemeClr val="bg2">
                          <a:lumMod val="25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solidFill>
                      <a:srgbClr val="F8F8F8"/>
                    </a:solidFill>
                  </a:tcPr>
                </a:tc>
                <a:extLst>
                  <a:ext uri="{0D108BD9-81ED-4DB2-BD59-A6C34878D82A}">
                    <a16:rowId xmlns:a16="http://schemas.microsoft.com/office/drawing/2014/main" val="1946087489"/>
                  </a:ext>
                </a:extLst>
              </a:tr>
            </a:tbl>
          </a:graphicData>
        </a:graphic>
      </p:graphicFrame>
    </p:spTree>
    <p:extLst>
      <p:ext uri="{BB962C8B-B14F-4D97-AF65-F5344CB8AC3E}">
        <p14:creationId xmlns:p14="http://schemas.microsoft.com/office/powerpoint/2010/main" val="1822333204"/>
      </p:ext>
    </p:extLst>
  </p:cSld>
  <p:clrMapOvr>
    <a:masterClrMapping/>
  </p:clrMapOvr>
  <p:transition spd="med">
    <p:fade/>
  </p:transition>
</p:sld>
</file>

<file path=ppt/slides/slide1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SAP BW – Current state + looking ahead</a:t>
            </a:r>
          </a:p>
        </p:txBody>
      </p:sp>
      <p:graphicFrame>
        <p:nvGraphicFramePr>
          <p:cNvPr id="3" name="Table 2"/>
          <p:cNvGraphicFramePr>
            <a:graphicFrameLocks noGrp="1"/>
          </p:cNvGraphicFramePr>
          <p:nvPr>
            <p:extLst/>
          </p:nvPr>
        </p:nvGraphicFramePr>
        <p:xfrm>
          <a:off x="466321" y="1820862"/>
          <a:ext cx="11506200" cy="3510280"/>
        </p:xfrm>
        <a:graphic>
          <a:graphicData uri="http://schemas.openxmlformats.org/drawingml/2006/table">
            <a:tbl>
              <a:tblPr firstRow="1" bandRow="1">
                <a:tableStyleId>{00A15C55-8517-42AA-B614-E9B94910E393}</a:tableStyleId>
              </a:tblPr>
              <a:tblGrid>
                <a:gridCol w="5753100">
                  <a:extLst>
                    <a:ext uri="{9D8B030D-6E8A-4147-A177-3AD203B41FA5}">
                      <a16:colId xmlns:a16="http://schemas.microsoft.com/office/drawing/2014/main" val="3310779776"/>
                    </a:ext>
                  </a:extLst>
                </a:gridCol>
                <a:gridCol w="5753100">
                  <a:extLst>
                    <a:ext uri="{9D8B030D-6E8A-4147-A177-3AD203B41FA5}">
                      <a16:colId xmlns:a16="http://schemas.microsoft.com/office/drawing/2014/main" val="2822028243"/>
                    </a:ext>
                  </a:extLst>
                </a:gridCol>
              </a:tblGrid>
              <a:tr h="370840">
                <a:tc>
                  <a:txBody>
                    <a:bodyPr/>
                    <a:lstStyle/>
                    <a:p>
                      <a:pPr algn="ctr"/>
                      <a:r>
                        <a:rPr lang="en-US" sz="1600">
                          <a:solidFill>
                            <a:schemeClr val="tx1"/>
                          </a:solidFill>
                          <a:latin typeface="+mj-lt"/>
                          <a:cs typeface="Segoe UI Semilight" panose="020B0402040204020203" pitchFamily="34" charset="0"/>
                        </a:rPr>
                        <a:t>Current State</a:t>
                      </a:r>
                    </a:p>
                  </a:txBody>
                  <a:tcPr anchor="ctr">
                    <a:lnL w="3175" cap="flat" cmpd="sng" algn="ctr">
                      <a:solidFill>
                        <a:schemeClr val="bg2">
                          <a:lumMod val="25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solidFill>
                      <a:srgbClr val="F8F8F8"/>
                    </a:solidFill>
                  </a:tcPr>
                </a:tc>
                <a:tc>
                  <a:txBody>
                    <a:bodyPr/>
                    <a:lstStyle/>
                    <a:p>
                      <a:pPr algn="ctr"/>
                      <a:r>
                        <a:rPr lang="en-US" sz="1600">
                          <a:solidFill>
                            <a:schemeClr val="tx1"/>
                          </a:solidFill>
                          <a:latin typeface="+mj-lt"/>
                          <a:cs typeface="Segoe UI Semilight" panose="020B0402040204020203" pitchFamily="34" charset="0"/>
                        </a:rPr>
                        <a:t>Looking Ahead</a:t>
                      </a:r>
                    </a:p>
                  </a:txBody>
                  <a:tcPr anchor="ctr">
                    <a:lnL w="3175" cap="flat" cmpd="sng" algn="ctr">
                      <a:solidFill>
                        <a:schemeClr val="bg2">
                          <a:lumMod val="25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solidFill>
                      <a:srgbClr val="F8F8F8"/>
                    </a:solidFill>
                  </a:tcPr>
                </a:tc>
                <a:extLst>
                  <a:ext uri="{0D108BD9-81ED-4DB2-BD59-A6C34878D82A}">
                    <a16:rowId xmlns:a16="http://schemas.microsoft.com/office/drawing/2014/main" val="1469852552"/>
                  </a:ext>
                </a:extLst>
              </a:tr>
              <a:tr h="370840">
                <a:tc>
                  <a:txBody>
                    <a:bodyPr/>
                    <a:lstStyle/>
                    <a:p>
                      <a:pPr marL="285750" indent="-285750" defTabSz="932563">
                        <a:lnSpc>
                          <a:spcPct val="90000"/>
                        </a:lnSpc>
                        <a:spcAft>
                          <a:spcPts val="600"/>
                        </a:spcAft>
                        <a:buFont typeface="Arial" panose="020B0604020202020204" pitchFamily="34" charset="0"/>
                        <a:buChar char="•"/>
                      </a:pPr>
                      <a:r>
                        <a:rPr lang="en-US" sz="1600"/>
                        <a:t>Specialized connector for SAP BW. Supports SAP BW 7.x+</a:t>
                      </a:r>
                    </a:p>
                    <a:p>
                      <a:pPr marL="285750" indent="-285750" defTabSz="932563">
                        <a:lnSpc>
                          <a:spcPct val="90000"/>
                        </a:lnSpc>
                        <a:spcAft>
                          <a:spcPts val="600"/>
                        </a:spcAft>
                        <a:buFont typeface="Arial" panose="020B0604020202020204" pitchFamily="34" charset="0"/>
                        <a:buChar char="•"/>
                      </a:pPr>
                      <a:r>
                        <a:rPr lang="en-US" sz="1600"/>
                        <a:t>Requires SAP NetWeaver RFC SDK</a:t>
                      </a:r>
                    </a:p>
                    <a:p>
                      <a:pPr marL="285750" indent="-285750" defTabSz="932563">
                        <a:lnSpc>
                          <a:spcPct val="90000"/>
                        </a:lnSpc>
                        <a:spcAft>
                          <a:spcPts val="600"/>
                        </a:spcAft>
                        <a:buFont typeface="Arial" panose="020B0604020202020204" pitchFamily="34" charset="0"/>
                        <a:buChar char="•"/>
                      </a:pPr>
                      <a:r>
                        <a:rPr lang="en-US" sz="1600"/>
                        <a:t>Import mode only</a:t>
                      </a:r>
                    </a:p>
                    <a:p>
                      <a:pPr marL="285750" indent="-285750" defTabSz="932563">
                        <a:lnSpc>
                          <a:spcPct val="90000"/>
                        </a:lnSpc>
                        <a:spcAft>
                          <a:spcPts val="600"/>
                        </a:spcAft>
                        <a:buFont typeface="Arial" panose="020B0604020202020204" pitchFamily="34" charset="0"/>
                        <a:buChar char="•"/>
                      </a:pPr>
                      <a:r>
                        <a:rPr lang="en-US" sz="1600"/>
                        <a:t>Connect to </a:t>
                      </a:r>
                      <a:r>
                        <a:rPr lang="en-US" sz="1600" err="1"/>
                        <a:t>InfoCubes</a:t>
                      </a:r>
                      <a:r>
                        <a:rPr lang="en-US" sz="1600"/>
                        <a:t> &amp; </a:t>
                      </a:r>
                      <a:r>
                        <a:rPr lang="en-US" sz="1600" err="1"/>
                        <a:t>QueryCubes</a:t>
                      </a:r>
                      <a:r>
                        <a:rPr lang="en-US" sz="1600"/>
                        <a:t> (including </a:t>
                      </a:r>
                      <a:r>
                        <a:rPr lang="en-US" sz="1600" err="1"/>
                        <a:t>BEx</a:t>
                      </a:r>
                      <a:r>
                        <a:rPr lang="en-US" sz="1600"/>
                        <a:t> queries)</a:t>
                      </a:r>
                    </a:p>
                    <a:p>
                      <a:pPr marL="285750" indent="-285750" defTabSz="932563">
                        <a:lnSpc>
                          <a:spcPct val="90000"/>
                        </a:lnSpc>
                        <a:spcAft>
                          <a:spcPts val="600"/>
                        </a:spcAft>
                        <a:buFont typeface="Arial" panose="020B0604020202020204" pitchFamily="34" charset="0"/>
                        <a:buChar char="•"/>
                      </a:pPr>
                      <a:r>
                        <a:rPr lang="en-US" sz="1600"/>
                        <a:t>Supports Display Names &amp; Technical Names for easier navigation</a:t>
                      </a:r>
                    </a:p>
                    <a:p>
                      <a:pPr marL="285750" indent="-285750" defTabSz="932563">
                        <a:lnSpc>
                          <a:spcPct val="90000"/>
                        </a:lnSpc>
                        <a:spcAft>
                          <a:spcPts val="600"/>
                        </a:spcAft>
                        <a:buFont typeface="Arial" panose="020B0604020202020204" pitchFamily="34" charset="0"/>
                        <a:buChar char="•"/>
                      </a:pPr>
                      <a:r>
                        <a:rPr lang="en-US" sz="1600"/>
                        <a:t>Supported via On-Prem Data Gateway for Refresh scenarios</a:t>
                      </a:r>
                    </a:p>
                    <a:p>
                      <a:pPr marL="285750" marR="0" lvl="0" indent="-285750" algn="l" defTabSz="932563"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a:t>Multi-Dimensional</a:t>
                      </a:r>
                      <a:r>
                        <a:rPr lang="en-US" sz="1600" baseline="0"/>
                        <a:t> DirectQuery connector that supports the nuances of BW more accurately (hierarchies, variables, etc.)</a:t>
                      </a:r>
                    </a:p>
                    <a:p>
                      <a:pPr marL="285750" indent="-285750" defTabSz="932563">
                        <a:lnSpc>
                          <a:spcPct val="90000"/>
                        </a:lnSpc>
                        <a:spcAft>
                          <a:spcPts val="600"/>
                        </a:spcAft>
                        <a:buFont typeface="Arial" panose="020B0604020202020204" pitchFamily="34" charset="0"/>
                        <a:buChar char="•"/>
                      </a:pPr>
                      <a:endParaRPr lang="en-US" sz="1600"/>
                    </a:p>
                    <a:p>
                      <a:endParaRPr lang="en-US" sz="1600">
                        <a:latin typeface="Segoe UI Semilight" panose="020B0402040204020203" pitchFamily="34" charset="0"/>
                        <a:cs typeface="Segoe UI Semilight" panose="020B0402040204020203" pitchFamily="34" charset="0"/>
                      </a:endParaRPr>
                    </a:p>
                  </a:txBody>
                  <a:tcPr>
                    <a:lnL w="3175" cap="flat" cmpd="sng" algn="ctr">
                      <a:solidFill>
                        <a:schemeClr val="bg2">
                          <a:lumMod val="25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solidFill>
                      <a:srgbClr val="F8F8F8"/>
                    </a:solidFill>
                  </a:tcPr>
                </a:tc>
                <a:tc>
                  <a:txBody>
                    <a:bodyPr/>
                    <a:lstStyle/>
                    <a:p>
                      <a:pPr marL="285750" indent="-285750" defTabSz="932563">
                        <a:lnSpc>
                          <a:spcPct val="90000"/>
                        </a:lnSpc>
                        <a:spcAft>
                          <a:spcPts val="600"/>
                        </a:spcAft>
                        <a:buFont typeface="Arial" panose="020B0604020202020204" pitchFamily="34" charset="0"/>
                        <a:buChar char="•"/>
                      </a:pPr>
                      <a:r>
                        <a:rPr lang="en-US" sz="1600" baseline="0"/>
                        <a:t>Support for additional MDX Member Properties (such as Key, Short/Long Text, etc.)</a:t>
                      </a:r>
                    </a:p>
                    <a:p>
                      <a:pPr marL="285750" indent="-285750" defTabSz="932563">
                        <a:lnSpc>
                          <a:spcPct val="90000"/>
                        </a:lnSpc>
                        <a:spcAft>
                          <a:spcPts val="600"/>
                        </a:spcAft>
                        <a:buFont typeface="Arial" panose="020B0604020202020204" pitchFamily="34" charset="0"/>
                        <a:buChar char="•"/>
                      </a:pPr>
                      <a:r>
                        <a:rPr lang="en-US" sz="1600" baseline="0"/>
                        <a:t>Ability to specify Message Server (i.e. Load Balancer) </a:t>
                      </a:r>
                    </a:p>
                    <a:p>
                      <a:pPr marL="285750" indent="-285750" defTabSz="932563">
                        <a:lnSpc>
                          <a:spcPct val="90000"/>
                        </a:lnSpc>
                        <a:spcAft>
                          <a:spcPts val="600"/>
                        </a:spcAft>
                        <a:buFont typeface="Arial" panose="020B0604020202020204" pitchFamily="34" charset="0"/>
                        <a:buChar char="•"/>
                      </a:pPr>
                      <a:r>
                        <a:rPr lang="en-US" sz="1600"/>
                        <a:t>Supported via On-Prem Data Gateway for Refresh &amp; DQ scenarios</a:t>
                      </a:r>
                    </a:p>
                    <a:p>
                      <a:pPr marL="285750" indent="-285750" defTabSz="932563">
                        <a:lnSpc>
                          <a:spcPct val="90000"/>
                        </a:lnSpc>
                        <a:spcAft>
                          <a:spcPts val="600"/>
                        </a:spcAft>
                        <a:buFont typeface="Arial" panose="020B0604020202020204" pitchFamily="34" charset="0"/>
                        <a:buChar char="•"/>
                      </a:pPr>
                      <a:r>
                        <a:rPr lang="en-US" sz="1600"/>
                        <a:t>Windows Authentication support in Power BI Desktop</a:t>
                      </a:r>
                    </a:p>
                    <a:p>
                      <a:pPr marL="285750" indent="-285750" defTabSz="932563">
                        <a:lnSpc>
                          <a:spcPct val="90000"/>
                        </a:lnSpc>
                        <a:spcAft>
                          <a:spcPts val="600"/>
                        </a:spcAft>
                        <a:buFont typeface="Arial" panose="020B0604020202020204" pitchFamily="34" charset="0"/>
                        <a:buChar char="•"/>
                      </a:pPr>
                      <a:r>
                        <a:rPr lang="en-US" sz="1600"/>
                        <a:t>Kerberos</a:t>
                      </a:r>
                      <a:r>
                        <a:rPr lang="en-US" sz="1600" baseline="0"/>
                        <a:t> based Single Sign-On</a:t>
                      </a:r>
                    </a:p>
                    <a:p>
                      <a:pPr marL="285750" indent="-285750" defTabSz="932563">
                        <a:lnSpc>
                          <a:spcPct val="90000"/>
                        </a:lnSpc>
                        <a:spcAft>
                          <a:spcPts val="600"/>
                        </a:spcAft>
                        <a:buFont typeface="Arial" panose="020B0604020202020204" pitchFamily="34" charset="0"/>
                        <a:buChar char="•"/>
                      </a:pPr>
                      <a:r>
                        <a:rPr lang="en-US" sz="1600" baseline="0"/>
                        <a:t>SAP Certification</a:t>
                      </a:r>
                      <a:endParaRPr lang="en-US" sz="1600"/>
                    </a:p>
                  </a:txBody>
                  <a:tcPr>
                    <a:lnL w="3175" cap="flat" cmpd="sng" algn="ctr">
                      <a:solidFill>
                        <a:schemeClr val="bg2">
                          <a:lumMod val="25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solidFill>
                      <a:srgbClr val="F8F8F8"/>
                    </a:solidFill>
                  </a:tcPr>
                </a:tc>
                <a:extLst>
                  <a:ext uri="{0D108BD9-81ED-4DB2-BD59-A6C34878D82A}">
                    <a16:rowId xmlns:a16="http://schemas.microsoft.com/office/drawing/2014/main" val="1946087489"/>
                  </a:ext>
                </a:extLst>
              </a:tr>
            </a:tbl>
          </a:graphicData>
        </a:graphic>
      </p:graphicFrame>
    </p:spTree>
    <p:extLst>
      <p:ext uri="{BB962C8B-B14F-4D97-AF65-F5344CB8AC3E}">
        <p14:creationId xmlns:p14="http://schemas.microsoft.com/office/powerpoint/2010/main" val="1876312304"/>
      </p:ext>
    </p:extLst>
  </p:cSld>
  <p:clrMapOvr>
    <a:masterClrMapping/>
  </p:clrMapOvr>
  <p:transition spd="med">
    <p:fade/>
  </p:transition>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BI Data Connectivity</a:t>
            </a:r>
            <a:br>
              <a:rPr lang="en-US"/>
            </a:br>
            <a:r>
              <a:rPr lang="en-US"/>
              <a:t>Roadmap &amp; Extensibility</a:t>
            </a:r>
          </a:p>
        </p:txBody>
      </p:sp>
      <p:sp>
        <p:nvSpPr>
          <p:cNvPr id="5" name="Text Placeholder 4"/>
          <p:cNvSpPr>
            <a:spLocks noGrp="1"/>
          </p:cNvSpPr>
          <p:nvPr>
            <p:ph type="body" sz="quarter" idx="12"/>
          </p:nvPr>
        </p:nvSpPr>
        <p:spPr/>
        <p:txBody>
          <a:bodyPr/>
          <a:lstStyle/>
          <a:p>
            <a:r>
              <a:rPr lang="en-US"/>
              <a:t>Matt Masson &amp; Miguel Llopis</a:t>
            </a:r>
          </a:p>
          <a:p>
            <a:r>
              <a:rPr lang="en-US"/>
              <a:t>Program Managers</a:t>
            </a:r>
          </a:p>
          <a:p>
            <a:endParaRPr lang="en-US"/>
          </a:p>
          <a:p>
            <a:r>
              <a:rPr lang="en-US"/>
              <a:t>Gateways &amp; Connectors team</a:t>
            </a:r>
          </a:p>
        </p:txBody>
      </p:sp>
      <p:sp>
        <p:nvSpPr>
          <p:cNvPr id="6" name="Text Placeholder 5"/>
          <p:cNvSpPr>
            <a:spLocks noGrp="1"/>
          </p:cNvSpPr>
          <p:nvPr>
            <p:ph type="body" sz="quarter" idx="13"/>
          </p:nvPr>
        </p:nvSpPr>
        <p:spPr/>
        <p:txBody>
          <a:bodyPr/>
          <a:lstStyle/>
          <a:p>
            <a:r>
              <a:rPr lang="en-US" dirty="0"/>
              <a:t>TECH-BAAI306</a:t>
            </a:r>
          </a:p>
        </p:txBody>
      </p:sp>
      <p:sp>
        <p:nvSpPr>
          <p:cNvPr id="7" name="Text Placeholder 6"/>
          <p:cNvSpPr>
            <a:spLocks noGrp="1"/>
          </p:cNvSpPr>
          <p:nvPr>
            <p:ph type="body" sz="quarter" idx="14"/>
          </p:nvPr>
        </p:nvSpPr>
        <p:spPr/>
        <p:txBody>
          <a:bodyPr/>
          <a:lstStyle/>
          <a:p>
            <a:r>
              <a:rPr lang="en-US"/>
              <a:t>#AUDIENCE-SESSIONCODE</a:t>
            </a:r>
          </a:p>
        </p:txBody>
      </p:sp>
    </p:spTree>
    <p:extLst>
      <p:ext uri="{BB962C8B-B14F-4D97-AF65-F5344CB8AC3E}">
        <p14:creationId xmlns:p14="http://schemas.microsoft.com/office/powerpoint/2010/main" val="3788647698"/>
      </p:ext>
    </p:extLst>
  </p:cSld>
  <p:clrMapOvr>
    <a:masterClrMapping/>
  </p:clrMapOvr>
  <p:transition spd="med">
    <p:fade/>
  </p:transition>
</p:sld>
</file>

<file path=ppt/slides/slide20.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a:t>Data Connectors SDK</a:t>
            </a:r>
          </a:p>
        </p:txBody>
      </p:sp>
    </p:spTree>
    <p:extLst>
      <p:ext uri="{BB962C8B-B14F-4D97-AF65-F5344CB8AC3E}">
        <p14:creationId xmlns:p14="http://schemas.microsoft.com/office/powerpoint/2010/main" val="2962897724"/>
      </p:ext>
    </p:extLst>
  </p:cSld>
  <p:clrMapOvr>
    <a:masterClrMapping/>
  </p:clrMapOvr>
  <p:transition spd="med">
    <p:fade/>
  </p:transition>
</p:sld>
</file>

<file path=ppt/slides/slide21.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What can you do with a Data Connector?</a:t>
            </a:r>
          </a:p>
        </p:txBody>
      </p:sp>
      <p:sp>
        <p:nvSpPr>
          <p:cNvPr id="4" name="Text Placeholder 3"/>
          <p:cNvSpPr>
            <a:spLocks noGrp="1"/>
          </p:cNvSpPr>
          <p:nvPr>
            <p:ph type="body" sz="quarter" idx="10"/>
          </p:nvPr>
        </p:nvSpPr>
        <p:spPr>
          <a:xfrm>
            <a:off x="274702" y="1211287"/>
            <a:ext cx="11888787" cy="5558445"/>
          </a:xfrm>
        </p:spPr>
        <p:txBody>
          <a:bodyPr/>
          <a:lstStyle/>
          <a:p>
            <a:r>
              <a:rPr lang="en-US"/>
              <a:t>Connect to new data sources from Power BI</a:t>
            </a:r>
          </a:p>
          <a:p>
            <a:endParaRPr lang="en-US"/>
          </a:p>
          <a:p>
            <a:r>
              <a:rPr lang="en-US"/>
              <a:t>Create a business analyst friendly view for a </a:t>
            </a:r>
            <a:r>
              <a:rPr lang="en-US">
                <a:solidFill>
                  <a:schemeClr val="tx2"/>
                </a:solidFill>
              </a:rPr>
              <a:t>REST API</a:t>
            </a:r>
          </a:p>
          <a:p>
            <a:endParaRPr lang="en-US">
              <a:solidFill>
                <a:schemeClr val="tx2"/>
              </a:solidFill>
            </a:endParaRPr>
          </a:p>
          <a:p>
            <a:r>
              <a:rPr lang="en-US"/>
              <a:t>Implement custom </a:t>
            </a:r>
            <a:r>
              <a:rPr lang="en-US">
                <a:solidFill>
                  <a:schemeClr val="tx2"/>
                </a:solidFill>
              </a:rPr>
              <a:t>OAuth v2 </a:t>
            </a:r>
            <a:r>
              <a:rPr lang="en-US"/>
              <a:t>authentication flows</a:t>
            </a:r>
          </a:p>
          <a:p>
            <a:endParaRPr lang="en-US"/>
          </a:p>
          <a:p>
            <a:r>
              <a:rPr lang="en-US"/>
              <a:t>Use as building block for a </a:t>
            </a:r>
            <a:r>
              <a:rPr lang="en-US">
                <a:solidFill>
                  <a:schemeClr val="tx2"/>
                </a:solidFill>
              </a:rPr>
              <a:t>Power BI App </a:t>
            </a:r>
            <a:r>
              <a:rPr lang="en-US"/>
              <a:t>/ Content Pack</a:t>
            </a:r>
          </a:p>
          <a:p>
            <a:endParaRPr lang="en-US"/>
          </a:p>
          <a:p>
            <a:r>
              <a:rPr lang="en-US"/>
              <a:t>Enable </a:t>
            </a:r>
            <a:r>
              <a:rPr lang="en-US">
                <a:solidFill>
                  <a:schemeClr val="tx2"/>
                </a:solidFill>
              </a:rPr>
              <a:t>Direct Query </a:t>
            </a:r>
            <a:r>
              <a:rPr lang="en-US"/>
              <a:t>for an </a:t>
            </a:r>
            <a:r>
              <a:rPr lang="en-US">
                <a:solidFill>
                  <a:schemeClr val="tx2"/>
                </a:solidFill>
              </a:rPr>
              <a:t>ODBC</a:t>
            </a:r>
            <a:r>
              <a:rPr lang="en-US"/>
              <a:t> based data source</a:t>
            </a:r>
          </a:p>
        </p:txBody>
      </p:sp>
    </p:spTree>
    <p:extLst>
      <p:ext uri="{BB962C8B-B14F-4D97-AF65-F5344CB8AC3E}">
        <p14:creationId xmlns:p14="http://schemas.microsoft.com/office/powerpoint/2010/main" val="74779885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16="http://schemas.microsoft.com/office/drawing/2014/main" xmlns:asvg="http://schemas.microsoft.com/office/drawing/2016/SVG/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B4653-3284-4FC6-8D5E-9EA68994F8A2}"/>
              </a:ext>
            </a:extLst>
          </p:cNvPr>
          <p:cNvSpPr>
            <a:spLocks noGrp="1"/>
          </p:cNvSpPr>
          <p:nvPr>
            <p:ph type="title"/>
          </p:nvPr>
        </p:nvSpPr>
        <p:spPr/>
        <p:txBody>
          <a:bodyPr/>
          <a:lstStyle/>
          <a:p>
            <a:r>
              <a:rPr lang="en-US"/>
              <a:t>How it Works</a:t>
            </a:r>
          </a:p>
        </p:txBody>
      </p:sp>
      <p:grpSp>
        <p:nvGrpSpPr>
          <p:cNvPr id="9" name="Group 8">
            <a:extLst>
              <a:ext uri="{FF2B5EF4-FFF2-40B4-BE49-F238E27FC236}">
                <a16:creationId xmlns:a16="http://schemas.microsoft.com/office/drawing/2014/main" id="{CD953886-C52C-47D0-AF2E-CFBD0B34E30F}"/>
              </a:ext>
            </a:extLst>
          </p:cNvPr>
          <p:cNvGrpSpPr/>
          <p:nvPr/>
        </p:nvGrpSpPr>
        <p:grpSpPr>
          <a:xfrm>
            <a:off x="4304245" y="1018221"/>
            <a:ext cx="3657600" cy="2158596"/>
            <a:chOff x="5227637" y="982662"/>
            <a:chExt cx="2971800" cy="1548996"/>
          </a:xfrm>
        </p:grpSpPr>
        <p:sp>
          <p:nvSpPr>
            <p:cNvPr id="6" name="Freeform 22">
              <a:extLst>
                <a:ext uri="{FF2B5EF4-FFF2-40B4-BE49-F238E27FC236}">
                  <a16:creationId xmlns:a16="http://schemas.microsoft.com/office/drawing/2014/main" id="{B521044A-2564-4120-9C44-3F0D524EAD94}"/>
                </a:ext>
              </a:extLst>
            </p:cNvPr>
            <p:cNvSpPr>
              <a:spLocks noChangeAspect="1"/>
            </p:cNvSpPr>
            <p:nvPr/>
          </p:nvSpPr>
          <p:spPr bwMode="auto">
            <a:xfrm>
              <a:off x="5227637" y="982662"/>
              <a:ext cx="2971800" cy="1548996"/>
            </a:xfrm>
            <a:custGeom>
              <a:avLst/>
              <a:gdLst>
                <a:gd name="T0" fmla="*/ 860 w 994"/>
                <a:gd name="T1" fmla="*/ 342 h 610"/>
                <a:gd name="T2" fmla="*/ 858 w 994"/>
                <a:gd name="T3" fmla="*/ 342 h 610"/>
                <a:gd name="T4" fmla="*/ 860 w 994"/>
                <a:gd name="T5" fmla="*/ 305 h 610"/>
                <a:gd name="T6" fmla="*/ 555 w 994"/>
                <a:gd name="T7" fmla="*/ 0 h 610"/>
                <a:gd name="T8" fmla="*/ 272 w 994"/>
                <a:gd name="T9" fmla="*/ 193 h 610"/>
                <a:gd name="T10" fmla="*/ 212 w 994"/>
                <a:gd name="T11" fmla="*/ 185 h 610"/>
                <a:gd name="T12" fmla="*/ 0 w 994"/>
                <a:gd name="T13" fmla="*/ 397 h 610"/>
                <a:gd name="T14" fmla="*/ 212 w 994"/>
                <a:gd name="T15" fmla="*/ 610 h 610"/>
                <a:gd name="T16" fmla="*/ 860 w 994"/>
                <a:gd name="T17" fmla="*/ 610 h 610"/>
                <a:gd name="T18" fmla="*/ 994 w 994"/>
                <a:gd name="T19" fmla="*/ 476 h 610"/>
                <a:gd name="T20" fmla="*/ 860 w 994"/>
                <a:gd name="T21" fmla="*/ 342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4" h="610">
                  <a:moveTo>
                    <a:pt x="860" y="342"/>
                  </a:moveTo>
                  <a:cubicBezTo>
                    <a:pt x="859" y="342"/>
                    <a:pt x="858" y="342"/>
                    <a:pt x="858" y="342"/>
                  </a:cubicBezTo>
                  <a:cubicBezTo>
                    <a:pt x="859" y="330"/>
                    <a:pt x="860" y="318"/>
                    <a:pt x="860" y="305"/>
                  </a:cubicBezTo>
                  <a:cubicBezTo>
                    <a:pt x="860" y="137"/>
                    <a:pt x="723" y="0"/>
                    <a:pt x="555" y="0"/>
                  </a:cubicBezTo>
                  <a:cubicBezTo>
                    <a:pt x="426" y="0"/>
                    <a:pt x="316" y="80"/>
                    <a:pt x="272" y="193"/>
                  </a:cubicBezTo>
                  <a:cubicBezTo>
                    <a:pt x="253" y="188"/>
                    <a:pt x="233" y="185"/>
                    <a:pt x="212" y="185"/>
                  </a:cubicBezTo>
                  <a:cubicBezTo>
                    <a:pt x="95" y="185"/>
                    <a:pt x="0" y="280"/>
                    <a:pt x="0" y="397"/>
                  </a:cubicBezTo>
                  <a:cubicBezTo>
                    <a:pt x="0" y="515"/>
                    <a:pt x="95" y="610"/>
                    <a:pt x="212" y="610"/>
                  </a:cubicBezTo>
                  <a:cubicBezTo>
                    <a:pt x="860" y="610"/>
                    <a:pt x="860" y="610"/>
                    <a:pt x="860" y="610"/>
                  </a:cubicBezTo>
                  <a:cubicBezTo>
                    <a:pt x="934" y="610"/>
                    <a:pt x="994" y="550"/>
                    <a:pt x="994" y="476"/>
                  </a:cubicBezTo>
                  <a:cubicBezTo>
                    <a:pt x="994" y="402"/>
                    <a:pt x="934" y="342"/>
                    <a:pt x="860" y="342"/>
                  </a:cubicBezTo>
                  <a:close/>
                </a:path>
              </a:pathLst>
            </a:custGeom>
            <a:solidFill>
              <a:srgbClr val="0084CC"/>
            </a:solidFill>
            <a:ln>
              <a:noFill/>
            </a:ln>
            <a:extLst/>
          </p:spPr>
          <p:txBody>
            <a:bodyPr vert="horz" wrap="square" lIns="365708" tIns="137141" rIns="137141" bIns="33601" numCol="1" anchor="t" anchorCtr="0" compatLnSpc="1">
              <a:prstTxWarp prst="textNoShape">
                <a:avLst/>
              </a:prstTxWarp>
            </a:bodyPr>
            <a:lstStyle/>
            <a:p>
              <a:pPr marL="0" marR="0" lvl="0" indent="0" algn="ctr" defTabSz="685068"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Segoe UI Semilight"/>
                <a:ea typeface="MS PGothic" charset="0"/>
                <a:cs typeface="+mn-cs"/>
              </a:endParaRPr>
            </a:p>
          </p:txBody>
        </p:sp>
        <p:sp>
          <p:nvSpPr>
            <p:cNvPr id="7" name="Freeform 27">
              <a:extLst>
                <a:ext uri="{FF2B5EF4-FFF2-40B4-BE49-F238E27FC236}">
                  <a16:creationId xmlns:a16="http://schemas.microsoft.com/office/drawing/2014/main" id="{5D9DA35D-6CAD-4ADE-AAF3-450BC39E011A}"/>
                </a:ext>
              </a:extLst>
            </p:cNvPr>
            <p:cNvSpPr>
              <a:spLocks noChangeAspect="1"/>
            </p:cNvSpPr>
            <p:nvPr/>
          </p:nvSpPr>
          <p:spPr bwMode="auto">
            <a:xfrm>
              <a:off x="5608637" y="1407054"/>
              <a:ext cx="2099360" cy="901552"/>
            </a:xfrm>
            <a:custGeom>
              <a:avLst/>
              <a:gdLst>
                <a:gd name="T0" fmla="*/ 951 w 1004"/>
                <a:gd name="T1" fmla="*/ 296 h 454"/>
                <a:gd name="T2" fmla="*/ 809 w 1004"/>
                <a:gd name="T3" fmla="*/ 168 h 454"/>
                <a:gd name="T4" fmla="*/ 730 w 1004"/>
                <a:gd name="T5" fmla="*/ 191 h 454"/>
                <a:gd name="T6" fmla="*/ 506 w 1004"/>
                <a:gd name="T7" fmla="*/ 0 h 454"/>
                <a:gd name="T8" fmla="*/ 286 w 1004"/>
                <a:gd name="T9" fmla="*/ 169 h 454"/>
                <a:gd name="T10" fmla="*/ 266 w 1004"/>
                <a:gd name="T11" fmla="*/ 168 h 454"/>
                <a:gd name="T12" fmla="*/ 133 w 1004"/>
                <a:gd name="T13" fmla="*/ 256 h 454"/>
                <a:gd name="T14" fmla="*/ 102 w 1004"/>
                <a:gd name="T15" fmla="*/ 251 h 454"/>
                <a:gd name="T16" fmla="*/ 0 w 1004"/>
                <a:gd name="T17" fmla="*/ 353 h 454"/>
                <a:gd name="T18" fmla="*/ 102 w 1004"/>
                <a:gd name="T19" fmla="*/ 454 h 454"/>
                <a:gd name="T20" fmla="*/ 921 w 1004"/>
                <a:gd name="T21" fmla="*/ 454 h 454"/>
                <a:gd name="T22" fmla="*/ 1004 w 1004"/>
                <a:gd name="T23" fmla="*/ 372 h 454"/>
                <a:gd name="T24" fmla="*/ 951 w 1004"/>
                <a:gd name="T25" fmla="*/ 296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4" h="454">
                  <a:moveTo>
                    <a:pt x="951" y="296"/>
                  </a:moveTo>
                  <a:cubicBezTo>
                    <a:pt x="944" y="224"/>
                    <a:pt x="883" y="168"/>
                    <a:pt x="809" y="168"/>
                  </a:cubicBezTo>
                  <a:cubicBezTo>
                    <a:pt x="780" y="168"/>
                    <a:pt x="753" y="176"/>
                    <a:pt x="730" y="191"/>
                  </a:cubicBezTo>
                  <a:cubicBezTo>
                    <a:pt x="713" y="83"/>
                    <a:pt x="619" y="0"/>
                    <a:pt x="506" y="0"/>
                  </a:cubicBezTo>
                  <a:cubicBezTo>
                    <a:pt x="401" y="0"/>
                    <a:pt x="312" y="72"/>
                    <a:pt x="286" y="169"/>
                  </a:cubicBezTo>
                  <a:cubicBezTo>
                    <a:pt x="280" y="168"/>
                    <a:pt x="273" y="168"/>
                    <a:pt x="266" y="168"/>
                  </a:cubicBezTo>
                  <a:cubicBezTo>
                    <a:pt x="206" y="168"/>
                    <a:pt x="155" y="204"/>
                    <a:pt x="133" y="256"/>
                  </a:cubicBezTo>
                  <a:cubicBezTo>
                    <a:pt x="123" y="253"/>
                    <a:pt x="113" y="251"/>
                    <a:pt x="102" y="251"/>
                  </a:cubicBezTo>
                  <a:cubicBezTo>
                    <a:pt x="45" y="251"/>
                    <a:pt x="0" y="297"/>
                    <a:pt x="0" y="353"/>
                  </a:cubicBezTo>
                  <a:cubicBezTo>
                    <a:pt x="0" y="409"/>
                    <a:pt x="45" y="454"/>
                    <a:pt x="102" y="454"/>
                  </a:cubicBezTo>
                  <a:cubicBezTo>
                    <a:pt x="921" y="454"/>
                    <a:pt x="921" y="454"/>
                    <a:pt x="921" y="454"/>
                  </a:cubicBezTo>
                  <a:cubicBezTo>
                    <a:pt x="967" y="454"/>
                    <a:pt x="1004" y="417"/>
                    <a:pt x="1004" y="372"/>
                  </a:cubicBezTo>
                  <a:cubicBezTo>
                    <a:pt x="1004" y="337"/>
                    <a:pt x="982" y="308"/>
                    <a:pt x="951" y="296"/>
                  </a:cubicBezTo>
                  <a:close/>
                </a:path>
              </a:pathLst>
            </a:custGeom>
            <a:solidFill>
              <a:srgbClr val="003A78"/>
            </a:solidFill>
            <a:ln>
              <a:noFill/>
            </a:ln>
            <a:extLst/>
          </p:spPr>
          <p:txBody>
            <a:bodyPr vert="horz" wrap="square" lIns="67204" tIns="33601" rIns="67204" bIns="33601" numCol="1" anchor="t" anchorCtr="0" compatLnSpc="1">
              <a:prstTxWarp prst="textNoShape">
                <a:avLst/>
              </a:prstTxWarp>
            </a:bodyPr>
            <a:lstStyle>
              <a:defPPr>
                <a:defRPr lang="en-US"/>
              </a:defPPr>
              <a:lvl1pPr algn="l" defTabSz="931863" rtl="0" fontAlgn="base">
                <a:spcBef>
                  <a:spcPct val="0"/>
                </a:spcBef>
                <a:spcAft>
                  <a:spcPct val="0"/>
                </a:spcAft>
                <a:defRPr sz="2400" kern="1200">
                  <a:solidFill>
                    <a:schemeClr val="tx1"/>
                  </a:solidFill>
                  <a:latin typeface="Segoe UI" charset="0"/>
                  <a:ea typeface="MS PGothic" charset="0"/>
                  <a:cs typeface="MS PGothic" charset="0"/>
                </a:defRPr>
              </a:lvl1pPr>
              <a:lvl2pPr marL="465138" indent="-7938" algn="l" defTabSz="931863" rtl="0" fontAlgn="base">
                <a:spcBef>
                  <a:spcPct val="0"/>
                </a:spcBef>
                <a:spcAft>
                  <a:spcPct val="0"/>
                </a:spcAft>
                <a:defRPr sz="2400" kern="1200">
                  <a:solidFill>
                    <a:schemeClr val="tx1"/>
                  </a:solidFill>
                  <a:latin typeface="Segoe UI" charset="0"/>
                  <a:ea typeface="MS PGothic" charset="0"/>
                  <a:cs typeface="MS PGothic" charset="0"/>
                </a:defRPr>
              </a:lvl2pPr>
              <a:lvl3pPr marL="931863" indent="-17463" algn="l" defTabSz="931863" rtl="0" fontAlgn="base">
                <a:spcBef>
                  <a:spcPct val="0"/>
                </a:spcBef>
                <a:spcAft>
                  <a:spcPct val="0"/>
                </a:spcAft>
                <a:defRPr sz="2400" kern="1200">
                  <a:solidFill>
                    <a:schemeClr val="tx1"/>
                  </a:solidFill>
                  <a:latin typeface="Segoe UI" charset="0"/>
                  <a:ea typeface="MS PGothic" charset="0"/>
                  <a:cs typeface="MS PGothic" charset="0"/>
                </a:defRPr>
              </a:lvl3pPr>
              <a:lvl4pPr marL="1398588" indent="-26988" algn="l" defTabSz="931863" rtl="0" fontAlgn="base">
                <a:spcBef>
                  <a:spcPct val="0"/>
                </a:spcBef>
                <a:spcAft>
                  <a:spcPct val="0"/>
                </a:spcAft>
                <a:defRPr sz="2400" kern="1200">
                  <a:solidFill>
                    <a:schemeClr val="tx1"/>
                  </a:solidFill>
                  <a:latin typeface="Segoe UI" charset="0"/>
                  <a:ea typeface="MS PGothic" charset="0"/>
                  <a:cs typeface="MS PGothic" charset="0"/>
                </a:defRPr>
              </a:lvl4pPr>
              <a:lvl5pPr marL="1865313" indent="-36513" algn="l" defTabSz="931863" rtl="0" fontAlgn="base">
                <a:spcBef>
                  <a:spcPct val="0"/>
                </a:spcBef>
                <a:spcAft>
                  <a:spcPct val="0"/>
                </a:spcAft>
                <a:defRPr sz="2400" kern="1200">
                  <a:solidFill>
                    <a:schemeClr val="tx1"/>
                  </a:solidFill>
                  <a:latin typeface="Segoe UI" charset="0"/>
                  <a:ea typeface="MS PGothic" charset="0"/>
                  <a:cs typeface="MS PGothic" charset="0"/>
                </a:defRPr>
              </a:lvl5pPr>
              <a:lvl6pPr marL="2286000" algn="l" defTabSz="457200" rtl="0" eaLnBrk="1" latinLnBrk="0" hangingPunct="1">
                <a:defRPr sz="2400" kern="1200">
                  <a:solidFill>
                    <a:schemeClr val="tx1"/>
                  </a:solidFill>
                  <a:latin typeface="Segoe UI" charset="0"/>
                  <a:ea typeface="MS PGothic" charset="0"/>
                  <a:cs typeface="MS PGothic" charset="0"/>
                </a:defRPr>
              </a:lvl6pPr>
              <a:lvl7pPr marL="2743200" algn="l" defTabSz="457200" rtl="0" eaLnBrk="1" latinLnBrk="0" hangingPunct="1">
                <a:defRPr sz="2400" kern="1200">
                  <a:solidFill>
                    <a:schemeClr val="tx1"/>
                  </a:solidFill>
                  <a:latin typeface="Segoe UI" charset="0"/>
                  <a:ea typeface="MS PGothic" charset="0"/>
                  <a:cs typeface="MS PGothic" charset="0"/>
                </a:defRPr>
              </a:lvl7pPr>
              <a:lvl8pPr marL="3200400" algn="l" defTabSz="457200" rtl="0" eaLnBrk="1" latinLnBrk="0" hangingPunct="1">
                <a:defRPr sz="2400" kern="1200">
                  <a:solidFill>
                    <a:schemeClr val="tx1"/>
                  </a:solidFill>
                  <a:latin typeface="Segoe UI" charset="0"/>
                  <a:ea typeface="MS PGothic" charset="0"/>
                  <a:cs typeface="MS PGothic" charset="0"/>
                </a:defRPr>
              </a:lvl8pPr>
              <a:lvl9pPr marL="3657600" algn="l" defTabSz="457200" rtl="0" eaLnBrk="1" latinLnBrk="0" hangingPunct="1">
                <a:defRPr sz="2400" kern="1200">
                  <a:solidFill>
                    <a:schemeClr val="tx1"/>
                  </a:solidFill>
                  <a:latin typeface="Segoe UI" charset="0"/>
                  <a:ea typeface="MS PGothic" charset="0"/>
                  <a:cs typeface="MS PGothic" charset="0"/>
                </a:defRPr>
              </a:lvl9pPr>
            </a:lstStyle>
            <a:p>
              <a:pPr marL="0" marR="0" lvl="0" indent="0" algn="l" defTabSz="685068" rtl="0" eaLnBrk="1" fontAlgn="base" latinLnBrk="0" hangingPunct="1">
                <a:lnSpc>
                  <a:spcPct val="100000"/>
                </a:lnSpc>
                <a:spcBef>
                  <a:spcPct val="0"/>
                </a:spcBef>
                <a:spcAft>
                  <a:spcPct val="0"/>
                </a:spcAft>
                <a:buClrTx/>
                <a:buSzTx/>
                <a:buFontTx/>
                <a:buNone/>
                <a:tabLst/>
                <a:defRPr/>
              </a:pPr>
              <a:endParaRPr kumimoji="0" lang="en-US" sz="1764" b="0" i="0" u="none" strike="noStrike" kern="1200" cap="none" spc="0" normalizeH="0" baseline="0" noProof="0">
                <a:ln>
                  <a:noFill/>
                </a:ln>
                <a:solidFill>
                  <a:srgbClr val="000000"/>
                </a:solidFill>
                <a:effectLst/>
                <a:uLnTx/>
                <a:uFillTx/>
                <a:latin typeface="Segoe UI" charset="0"/>
                <a:ea typeface="MS PGothic" charset="0"/>
              </a:endParaRPr>
            </a:p>
          </p:txBody>
        </p:sp>
        <p:sp>
          <p:nvSpPr>
            <p:cNvPr id="8" name="Freeform 5">
              <a:extLst>
                <a:ext uri="{FF2B5EF4-FFF2-40B4-BE49-F238E27FC236}">
                  <a16:creationId xmlns:a16="http://schemas.microsoft.com/office/drawing/2014/main" id="{31FEB713-A709-4A83-B7E0-59D8F49B7753}"/>
                </a:ext>
              </a:extLst>
            </p:cNvPr>
            <p:cNvSpPr>
              <a:spLocks noEditPoints="1"/>
            </p:cNvSpPr>
            <p:nvPr/>
          </p:nvSpPr>
          <p:spPr bwMode="auto">
            <a:xfrm>
              <a:off x="6322900" y="1846649"/>
              <a:ext cx="670834" cy="369782"/>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rgbClr val="FCB327"/>
            </a:solidFill>
            <a:ln>
              <a:noFill/>
            </a:ln>
            <a:extLst/>
          </p:spPr>
          <p:txBody>
            <a:bodyPr vert="horz" wrap="square" lIns="65882" tIns="32940" rIns="65882" bIns="182854" numCol="1" anchor="b" anchorCtr="0" compatLnSpc="1">
              <a:prstTxWarp prst="textNoShape">
                <a:avLst/>
              </a:prstTxWarp>
            </a:bodyPr>
            <a:lstStyle/>
            <a:p>
              <a:pPr marL="0" marR="0" lvl="0" indent="0" algn="ctr" defTabSz="671947" rtl="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353535"/>
                </a:solidFill>
                <a:effectLst/>
                <a:uLnTx/>
                <a:uFillTx/>
                <a:latin typeface="Segoe UI Semilight"/>
                <a:ea typeface="MS PGothic" charset="0"/>
                <a:cs typeface="+mn-cs"/>
              </a:endParaRPr>
            </a:p>
          </p:txBody>
        </p:sp>
      </p:grpSp>
      <p:pic>
        <p:nvPicPr>
          <p:cNvPr id="16" name="Graphic 15" descr="Woman">
            <a:extLst>
              <a:ext uri="{FF2B5EF4-FFF2-40B4-BE49-F238E27FC236}">
                <a16:creationId xmlns:a16="http://schemas.microsoft.com/office/drawing/2014/main" id="{EEB022D8-326C-45CE-86C4-79317616FC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763" y="3649662"/>
            <a:ext cx="2713703" cy="2713703"/>
          </a:xfrm>
          <a:prstGeom prst="rect">
            <a:avLst/>
          </a:prstGeom>
        </p:spPr>
      </p:pic>
      <p:grpSp>
        <p:nvGrpSpPr>
          <p:cNvPr id="21" name="Group 20">
            <a:extLst>
              <a:ext uri="{FF2B5EF4-FFF2-40B4-BE49-F238E27FC236}">
                <a16:creationId xmlns:a16="http://schemas.microsoft.com/office/drawing/2014/main" id="{9BECD29D-430B-43FD-97DD-B1F17652B5D2}"/>
              </a:ext>
            </a:extLst>
          </p:cNvPr>
          <p:cNvGrpSpPr/>
          <p:nvPr/>
        </p:nvGrpSpPr>
        <p:grpSpPr>
          <a:xfrm>
            <a:off x="2783213" y="3965013"/>
            <a:ext cx="1857263" cy="2122079"/>
            <a:chOff x="2299351" y="4271150"/>
            <a:chExt cx="1857263" cy="2122079"/>
          </a:xfrm>
        </p:grpSpPr>
        <p:sp>
          <p:nvSpPr>
            <p:cNvPr id="17" name="Rectangle 16">
              <a:extLst>
                <a:ext uri="{FF2B5EF4-FFF2-40B4-BE49-F238E27FC236}">
                  <a16:creationId xmlns:a16="http://schemas.microsoft.com/office/drawing/2014/main" id="{FF17DF82-1700-4F18-AE86-5440F8B93818}"/>
                </a:ext>
              </a:extLst>
            </p:cNvPr>
            <p:cNvSpPr/>
            <p:nvPr/>
          </p:nvSpPr>
          <p:spPr bwMode="auto">
            <a:xfrm>
              <a:off x="2299351" y="4271150"/>
              <a:ext cx="1857263" cy="2122079"/>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pic>
          <p:nvPicPr>
            <p:cNvPr id="10" name="Picture 9">
              <a:extLst>
                <a:ext uri="{FF2B5EF4-FFF2-40B4-BE49-F238E27FC236}">
                  <a16:creationId xmlns:a16="http://schemas.microsoft.com/office/drawing/2014/main" id="{D31F75D3-1FB0-4C55-A951-7DC7CEDC3D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1954" y="5064181"/>
              <a:ext cx="514947" cy="514947"/>
            </a:xfrm>
            <a:prstGeom prst="rect">
              <a:avLst/>
            </a:prstGeom>
            <a:ln>
              <a:solidFill>
                <a:sysClr val="window" lastClr="FFFFFF">
                  <a:lumMod val="50000"/>
                </a:sysClr>
              </a:solidFill>
            </a:ln>
          </p:spPr>
        </p:pic>
        <p:pic>
          <p:nvPicPr>
            <p:cNvPr id="12" name="Picture 11">
              <a:extLst>
                <a:ext uri="{FF2B5EF4-FFF2-40B4-BE49-F238E27FC236}">
                  <a16:creationId xmlns:a16="http://schemas.microsoft.com/office/drawing/2014/main" id="{AE23C96B-9C43-43E8-B5BC-399585880590}"/>
                </a:ext>
              </a:extLst>
            </p:cNvPr>
            <p:cNvPicPr>
              <a:picLocks noChangeAspect="1"/>
            </p:cNvPicPr>
            <p:nvPr/>
          </p:nvPicPr>
          <p:blipFill>
            <a:blip r:embed="rId6"/>
            <a:stretch>
              <a:fillRect/>
            </a:stretch>
          </p:blipFill>
          <p:spPr>
            <a:xfrm>
              <a:off x="2536856" y="5064181"/>
              <a:ext cx="524495" cy="524495"/>
            </a:xfrm>
            <a:prstGeom prst="rect">
              <a:avLst/>
            </a:prstGeom>
            <a:solidFill>
              <a:schemeClr val="bg2"/>
            </a:solidFill>
            <a:ln>
              <a:solidFill>
                <a:schemeClr val="tx1"/>
              </a:solidFill>
            </a:ln>
          </p:spPr>
        </p:pic>
        <p:sp>
          <p:nvSpPr>
            <p:cNvPr id="19" name="Arrow: Circular 18">
              <a:extLst>
                <a:ext uri="{FF2B5EF4-FFF2-40B4-BE49-F238E27FC236}">
                  <a16:creationId xmlns:a16="http://schemas.microsoft.com/office/drawing/2014/main" id="{89F6926D-4C80-49E0-ADD2-38DE58B97CE2}"/>
                </a:ext>
              </a:extLst>
            </p:cNvPr>
            <p:cNvSpPr/>
            <p:nvPr/>
          </p:nvSpPr>
          <p:spPr bwMode="auto">
            <a:xfrm>
              <a:off x="2730729" y="4526522"/>
              <a:ext cx="978408" cy="978408"/>
            </a:xfrm>
            <a:prstGeom prst="circularArrow">
              <a:avLst/>
            </a:prstGeom>
            <a:solidFill>
              <a:schemeClr val="accent4">
                <a:lumMod val="90000"/>
                <a:lumOff val="1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20" name="Arrow: Circular 19">
              <a:extLst>
                <a:ext uri="{FF2B5EF4-FFF2-40B4-BE49-F238E27FC236}">
                  <a16:creationId xmlns:a16="http://schemas.microsoft.com/office/drawing/2014/main" id="{089D06AA-6A62-4BC0-9E7C-3BC6CB667899}"/>
                </a:ext>
              </a:extLst>
            </p:cNvPr>
            <p:cNvSpPr/>
            <p:nvPr/>
          </p:nvSpPr>
          <p:spPr bwMode="auto">
            <a:xfrm rot="10800000">
              <a:off x="2742539" y="5138379"/>
              <a:ext cx="978408" cy="978408"/>
            </a:xfrm>
            <a:prstGeom prst="circularArrow">
              <a:avLst/>
            </a:prstGeom>
            <a:solidFill>
              <a:schemeClr val="accent4">
                <a:lumMod val="90000"/>
                <a:lumOff val="1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sp>
        <p:nvSpPr>
          <p:cNvPr id="22" name="Rectangle 21">
            <a:extLst>
              <a:ext uri="{FF2B5EF4-FFF2-40B4-BE49-F238E27FC236}">
                <a16:creationId xmlns:a16="http://schemas.microsoft.com/office/drawing/2014/main" id="{D12C882A-D5F8-43DB-AFF5-D02F8EB898D5}"/>
              </a:ext>
            </a:extLst>
          </p:cNvPr>
          <p:cNvSpPr/>
          <p:nvPr/>
        </p:nvSpPr>
        <p:spPr bwMode="auto">
          <a:xfrm>
            <a:off x="5492585" y="4652810"/>
            <a:ext cx="1044900" cy="746483"/>
          </a:xfrm>
          <a:prstGeom prst="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M</a:t>
            </a:r>
          </a:p>
        </p:txBody>
      </p:sp>
      <p:sp>
        <p:nvSpPr>
          <p:cNvPr id="23" name="Arrow: Right 22">
            <a:extLst>
              <a:ext uri="{FF2B5EF4-FFF2-40B4-BE49-F238E27FC236}">
                <a16:creationId xmlns:a16="http://schemas.microsoft.com/office/drawing/2014/main" id="{9C3E0E59-A5DF-48DB-94A2-171016A9D64D}"/>
              </a:ext>
            </a:extLst>
          </p:cNvPr>
          <p:cNvSpPr/>
          <p:nvPr/>
        </p:nvSpPr>
        <p:spPr bwMode="auto">
          <a:xfrm>
            <a:off x="1934656" y="4760021"/>
            <a:ext cx="696157" cy="532064"/>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24" name="Arrow: Right 23">
            <a:extLst>
              <a:ext uri="{FF2B5EF4-FFF2-40B4-BE49-F238E27FC236}">
                <a16:creationId xmlns:a16="http://schemas.microsoft.com/office/drawing/2014/main" id="{C22E6C16-C455-4344-87FA-EB1ED78ED61E}"/>
              </a:ext>
            </a:extLst>
          </p:cNvPr>
          <p:cNvSpPr/>
          <p:nvPr/>
        </p:nvSpPr>
        <p:spPr bwMode="auto">
          <a:xfrm>
            <a:off x="4792876" y="4761989"/>
            <a:ext cx="547309" cy="532064"/>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25" name="Arrow: Right 24">
            <a:extLst>
              <a:ext uri="{FF2B5EF4-FFF2-40B4-BE49-F238E27FC236}">
                <a16:creationId xmlns:a16="http://schemas.microsoft.com/office/drawing/2014/main" id="{9C9F3ECA-E027-411A-819B-357D04AE04E9}"/>
              </a:ext>
            </a:extLst>
          </p:cNvPr>
          <p:cNvSpPr/>
          <p:nvPr/>
        </p:nvSpPr>
        <p:spPr bwMode="auto">
          <a:xfrm>
            <a:off x="6689885" y="4764605"/>
            <a:ext cx="547309" cy="532064"/>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27" name="Arrow: Right 26">
            <a:extLst>
              <a:ext uri="{FF2B5EF4-FFF2-40B4-BE49-F238E27FC236}">
                <a16:creationId xmlns:a16="http://schemas.microsoft.com/office/drawing/2014/main" id="{20DB34EB-5C25-4A03-8BB6-96860BE26E93}"/>
              </a:ext>
            </a:extLst>
          </p:cNvPr>
          <p:cNvSpPr/>
          <p:nvPr/>
        </p:nvSpPr>
        <p:spPr bwMode="auto">
          <a:xfrm>
            <a:off x="9439461" y="4758044"/>
            <a:ext cx="696157" cy="532064"/>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pic>
        <p:nvPicPr>
          <p:cNvPr id="29" name="Graphic 28" descr="Group">
            <a:extLst>
              <a:ext uri="{FF2B5EF4-FFF2-40B4-BE49-F238E27FC236}">
                <a16:creationId xmlns:a16="http://schemas.microsoft.com/office/drawing/2014/main" id="{2B8D1716-870E-4427-A4F7-1B0EE6140B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06240" y="3896916"/>
            <a:ext cx="2209800" cy="2209800"/>
          </a:xfrm>
          <a:prstGeom prst="rect">
            <a:avLst/>
          </a:prstGeom>
        </p:spPr>
      </p:pic>
      <p:pic>
        <p:nvPicPr>
          <p:cNvPr id="31" name="Picture 30">
            <a:extLst>
              <a:ext uri="{FF2B5EF4-FFF2-40B4-BE49-F238E27FC236}">
                <a16:creationId xmlns:a16="http://schemas.microsoft.com/office/drawing/2014/main" id="{1DAF6F1C-5C62-492C-8BB3-F47CF59E84F7}"/>
              </a:ext>
            </a:extLst>
          </p:cNvPr>
          <p:cNvPicPr>
            <a:picLocks noChangeAspect="1"/>
          </p:cNvPicPr>
          <p:nvPr/>
        </p:nvPicPr>
        <p:blipFill>
          <a:blip r:embed="rId9"/>
          <a:stretch>
            <a:fillRect/>
          </a:stretch>
        </p:blipFill>
        <p:spPr>
          <a:xfrm>
            <a:off x="7354980" y="3931887"/>
            <a:ext cx="1963143" cy="2139858"/>
          </a:xfrm>
          <a:prstGeom prst="rect">
            <a:avLst/>
          </a:prstGeom>
        </p:spPr>
      </p:pic>
    </p:spTree>
    <p:extLst>
      <p:ext uri="{BB962C8B-B14F-4D97-AF65-F5344CB8AC3E}">
        <p14:creationId xmlns:p14="http://schemas.microsoft.com/office/powerpoint/2010/main" val="21780782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7" grpId="0" animBg="1"/>
    </p:bldLst>
  </p:timing>
</p:sld>
</file>

<file path=ppt/slides/slide2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9691-CAEF-43FB-91AD-F33EC32C14EF}"/>
              </a:ext>
            </a:extLst>
          </p:cNvPr>
          <p:cNvSpPr>
            <a:spLocks noGrp="1"/>
          </p:cNvSpPr>
          <p:nvPr>
            <p:ph type="title"/>
          </p:nvPr>
        </p:nvSpPr>
        <p:spPr/>
        <p:txBody>
          <a:bodyPr/>
          <a:lstStyle/>
          <a:p>
            <a:r>
              <a:rPr lang="en-US"/>
              <a:t>Data Connector Roadmap</a:t>
            </a:r>
          </a:p>
        </p:txBody>
      </p:sp>
      <p:sp>
        <p:nvSpPr>
          <p:cNvPr id="3" name="Text Placeholder 2">
            <a:extLst>
              <a:ext uri="{FF2B5EF4-FFF2-40B4-BE49-F238E27FC236}">
                <a16:creationId xmlns:a16="http://schemas.microsoft.com/office/drawing/2014/main" id="{E40000BE-6CCA-46D5-B4A9-A4812290C3B1}"/>
              </a:ext>
            </a:extLst>
          </p:cNvPr>
          <p:cNvSpPr>
            <a:spLocks noGrp="1"/>
          </p:cNvSpPr>
          <p:nvPr>
            <p:ph type="body" sz="quarter" idx="10"/>
          </p:nvPr>
        </p:nvSpPr>
        <p:spPr>
          <a:xfrm>
            <a:off x="274702" y="1211287"/>
            <a:ext cx="11888787" cy="4610493"/>
          </a:xfrm>
        </p:spPr>
        <p:txBody>
          <a:bodyPr/>
          <a:lstStyle/>
          <a:p>
            <a:pPr marL="0" indent="0">
              <a:buNone/>
            </a:pPr>
            <a:r>
              <a:rPr lang="en-US"/>
              <a:t>Today</a:t>
            </a:r>
          </a:p>
          <a:p>
            <a:pPr lvl="1"/>
            <a:r>
              <a:rPr lang="en-US"/>
              <a:t>Custom Connectors supported in Power BI Desktop</a:t>
            </a:r>
          </a:p>
          <a:p>
            <a:pPr lvl="1"/>
            <a:r>
              <a:rPr lang="en-US"/>
              <a:t>Certified Content Pack program for ISVs</a:t>
            </a:r>
          </a:p>
          <a:p>
            <a:pPr lvl="1"/>
            <a:endParaRPr lang="en-US"/>
          </a:p>
          <a:p>
            <a:pPr marL="0" indent="0">
              <a:buNone/>
            </a:pPr>
            <a:r>
              <a:rPr lang="en-US"/>
              <a:t>Planned for CY2017 H2</a:t>
            </a:r>
          </a:p>
          <a:p>
            <a:pPr lvl="1"/>
            <a:r>
              <a:rPr lang="en-US"/>
              <a:t>Distribution through the Office Store</a:t>
            </a:r>
          </a:p>
          <a:p>
            <a:pPr lvl="1"/>
            <a:r>
              <a:rPr lang="en-US"/>
              <a:t>Support in the On-Prem Data Gateway</a:t>
            </a:r>
          </a:p>
          <a:p>
            <a:pPr lvl="1"/>
            <a:r>
              <a:rPr lang="en-US"/>
              <a:t>Versioning and dependency reporting</a:t>
            </a:r>
          </a:p>
          <a:p>
            <a:pPr lvl="1"/>
            <a:r>
              <a:rPr lang="en-US"/>
              <a:t>Improved support for library function extensions</a:t>
            </a:r>
          </a:p>
        </p:txBody>
      </p:sp>
    </p:spTree>
    <p:extLst>
      <p:ext uri="{BB962C8B-B14F-4D97-AF65-F5344CB8AC3E}">
        <p14:creationId xmlns:p14="http://schemas.microsoft.com/office/powerpoint/2010/main" val="3410514453"/>
      </p:ext>
    </p:extLst>
  </p:cSld>
  <p:clrMapOvr>
    <a:masterClrMapping/>
  </p:clrMapOvr>
  <p:transition spd="med">
    <p:fade/>
  </p:transition>
</p:sld>
</file>

<file path=ppt/slides/slide24.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14828"/>
            <a:ext cx="10056812" cy="1181862"/>
          </a:xfrm>
        </p:spPr>
        <p:txBody>
          <a:bodyPr/>
          <a:lstStyle/>
          <a:p>
            <a:r>
              <a:rPr lang="en-US"/>
              <a:t>Demo</a:t>
            </a:r>
          </a:p>
        </p:txBody>
      </p:sp>
      <p:sp>
        <p:nvSpPr>
          <p:cNvPr id="4" name="Text Placeholder 3"/>
          <p:cNvSpPr>
            <a:spLocks noGrp="1"/>
          </p:cNvSpPr>
          <p:nvPr>
            <p:ph type="body" sz="quarter" idx="12"/>
          </p:nvPr>
        </p:nvSpPr>
        <p:spPr/>
        <p:txBody>
          <a:bodyPr/>
          <a:lstStyle/>
          <a:p>
            <a:r>
              <a:rPr lang="en-US"/>
              <a:t>Creating a custom data connector for a web API</a:t>
            </a:r>
          </a:p>
        </p:txBody>
      </p:sp>
    </p:spTree>
    <p:extLst>
      <p:ext uri="{BB962C8B-B14F-4D97-AF65-F5344CB8AC3E}">
        <p14:creationId xmlns:p14="http://schemas.microsoft.com/office/powerpoint/2010/main" val="3296830424"/>
      </p:ext>
    </p:extLst>
  </p:cSld>
  <p:clrMapOvr>
    <a:masterClrMapping/>
  </p:clrMapOvr>
  <p:transition spd="med">
    <p:fade/>
  </p:transition>
</p:sld>
</file>

<file path=ppt/slides/slide2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8F517-0091-48CA-B9B4-E686F132C2C9}"/>
              </a:ext>
            </a:extLst>
          </p:cNvPr>
          <p:cNvSpPr>
            <a:spLocks noGrp="1"/>
          </p:cNvSpPr>
          <p:nvPr>
            <p:ph type="title"/>
          </p:nvPr>
        </p:nvSpPr>
        <p:spPr/>
        <p:txBody>
          <a:bodyPr/>
          <a:lstStyle/>
          <a:p>
            <a:r>
              <a:rPr lang="en-US"/>
              <a:t>Getting the list of games I own on Steam</a:t>
            </a:r>
          </a:p>
        </p:txBody>
      </p:sp>
      <p:sp>
        <p:nvSpPr>
          <p:cNvPr id="6" name="Rectangle 5">
            <a:extLst>
              <a:ext uri="{FF2B5EF4-FFF2-40B4-BE49-F238E27FC236}">
                <a16:creationId xmlns:a16="http://schemas.microsoft.com/office/drawing/2014/main" id="{8D6466BE-AB5B-432C-9D6C-97CE96FED851}"/>
              </a:ext>
            </a:extLst>
          </p:cNvPr>
          <p:cNvSpPr/>
          <p:nvPr/>
        </p:nvSpPr>
        <p:spPr>
          <a:xfrm>
            <a:off x="6827837" y="1212849"/>
            <a:ext cx="5486399" cy="5262979"/>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353535"/>
                </a:solidFill>
                <a:effectLst/>
                <a:uLnTx/>
                <a:uFillTx/>
                <a:latin typeface="Calibri" panose="020F0502020204030204" pitchFamily="34" charset="0"/>
                <a:ea typeface="+mn-ea"/>
                <a:cs typeface="+mn-cs"/>
              </a:rPr>
              <a:t>What I want to do:</a:t>
            </a:r>
          </a:p>
          <a:p>
            <a:pPr marL="342900" marR="0" lvl="0" indent="-342900" algn="l" defTabSz="932742"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a:ln>
                  <a:noFill/>
                </a:ln>
                <a:solidFill>
                  <a:srgbClr val="353535"/>
                </a:solidFill>
                <a:effectLst/>
                <a:uLnTx/>
                <a:uFillTx/>
                <a:latin typeface="Calibri" panose="020F0502020204030204" pitchFamily="34" charset="0"/>
                <a:ea typeface="+mn-ea"/>
                <a:cs typeface="+mn-cs"/>
              </a:rPr>
              <a:t>Use the Steam API to get the list of games I own</a:t>
            </a:r>
          </a:p>
          <a:p>
            <a:pPr marL="342900" marR="0" lvl="0" indent="-342900" algn="l" defTabSz="932742"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a:ln>
                  <a:noFill/>
                </a:ln>
                <a:solidFill>
                  <a:srgbClr val="353535"/>
                </a:solidFill>
                <a:effectLst/>
                <a:uLnTx/>
                <a:uFillTx/>
                <a:latin typeface="Calibri" panose="020F0502020204030204" pitchFamily="34" charset="0"/>
                <a:ea typeface="+mn-ea"/>
                <a:cs typeface="+mn-cs"/>
              </a:rPr>
              <a:t>Get average rating for each game</a:t>
            </a:r>
          </a:p>
          <a:p>
            <a:pPr marL="342900" marR="0" lvl="0" indent="-342900" algn="l" defTabSz="932742"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a:ln>
                  <a:noFill/>
                </a:ln>
                <a:solidFill>
                  <a:srgbClr val="353535"/>
                </a:solidFill>
                <a:effectLst/>
                <a:uLnTx/>
                <a:uFillTx/>
                <a:latin typeface="Calibri" panose="020F0502020204030204" pitchFamily="34" charset="0"/>
                <a:ea typeface="+mn-ea"/>
                <a:cs typeface="+mn-cs"/>
              </a:rPr>
              <a:t>Write a report to help me decide which game I should play next</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353535"/>
              </a:solidFill>
              <a:effectLst/>
              <a:uLnTx/>
              <a:uFillTx/>
              <a:latin typeface="Calibri" panose="020F0502020204030204" pitchFamily="34"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353535"/>
                </a:solidFill>
                <a:effectLst/>
                <a:uLnTx/>
                <a:uFillTx/>
                <a:latin typeface="Calibri" panose="020F0502020204030204" pitchFamily="34" charset="0"/>
                <a:ea typeface="+mn-ea"/>
                <a:cs typeface="+mn-cs"/>
              </a:rPr>
              <a:t>Steps:</a:t>
            </a:r>
          </a:p>
          <a:p>
            <a:pPr marL="457200" marR="0" lvl="0" indent="-457200" algn="l" defTabSz="932742"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a:ln>
                  <a:noFill/>
                </a:ln>
                <a:solidFill>
                  <a:srgbClr val="353535"/>
                </a:solidFill>
                <a:effectLst/>
                <a:uLnTx/>
                <a:uFillTx/>
                <a:latin typeface="Calibri" panose="020F0502020204030204" pitchFamily="34" charset="0"/>
                <a:ea typeface="+mn-ea"/>
                <a:cs typeface="+mn-cs"/>
              </a:rPr>
              <a:t>Signed up for API key</a:t>
            </a:r>
          </a:p>
          <a:p>
            <a:pPr marL="457200" marR="0" lvl="0" indent="-457200" algn="l" defTabSz="932742"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a:ln>
                  <a:noFill/>
                </a:ln>
                <a:solidFill>
                  <a:srgbClr val="353535"/>
                </a:solidFill>
                <a:effectLst/>
                <a:uLnTx/>
                <a:uFillTx/>
                <a:latin typeface="Calibri" panose="020F0502020204030204" pitchFamily="34" charset="0"/>
                <a:ea typeface="+mn-ea"/>
                <a:cs typeface="+mn-cs"/>
              </a:rPr>
              <a:t>Looked over the documentation</a:t>
            </a:r>
          </a:p>
          <a:p>
            <a:pPr marL="457200" marR="0" lvl="0" indent="-457200" algn="l" defTabSz="932742"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a:ln>
                  <a:noFill/>
                </a:ln>
                <a:solidFill>
                  <a:srgbClr val="353535"/>
                </a:solidFill>
                <a:effectLst/>
                <a:uLnTx/>
                <a:uFillTx/>
                <a:latin typeface="Calibri" panose="020F0502020204030204" pitchFamily="34" charset="0"/>
                <a:ea typeface="+mn-ea"/>
                <a:cs typeface="+mn-cs"/>
              </a:rPr>
              <a:t>Figured out I need to:</a:t>
            </a:r>
          </a:p>
          <a:p>
            <a:pPr marL="923571" marR="0" lvl="1" indent="-457200" algn="l" defTabSz="932742" rtl="0" eaLnBrk="1" fontAlgn="auto" latinLnBrk="0" hangingPunct="1">
              <a:lnSpc>
                <a:spcPct val="100000"/>
              </a:lnSpc>
              <a:spcBef>
                <a:spcPts val="0"/>
              </a:spcBef>
              <a:spcAft>
                <a:spcPts val="0"/>
              </a:spcAft>
              <a:buClrTx/>
              <a:buSzTx/>
              <a:buFont typeface="+mj-lt"/>
              <a:buAutoNum type="alphaLcParenR"/>
              <a:tabLst/>
              <a:defRPr/>
            </a:pPr>
            <a:r>
              <a:rPr kumimoji="0" lang="en-US" sz="2400" b="0" i="0" u="none" strike="noStrike" kern="1200" cap="none" spc="0" normalizeH="0" baseline="0" noProof="0">
                <a:ln>
                  <a:noFill/>
                </a:ln>
                <a:solidFill>
                  <a:srgbClr val="353535"/>
                </a:solidFill>
                <a:effectLst/>
                <a:uLnTx/>
                <a:uFillTx/>
                <a:latin typeface="Calibri" panose="020F0502020204030204" pitchFamily="34" charset="0"/>
                <a:ea typeface="+mn-ea"/>
                <a:cs typeface="+mn-cs"/>
              </a:rPr>
              <a:t>Lookup my “</a:t>
            </a:r>
            <a:r>
              <a:rPr kumimoji="0" lang="en-US" sz="2400" b="0" i="0" u="none" strike="noStrike" kern="1200" cap="none" spc="0" normalizeH="0" baseline="0" noProof="0" err="1">
                <a:ln>
                  <a:noFill/>
                </a:ln>
                <a:solidFill>
                  <a:srgbClr val="353535"/>
                </a:solidFill>
                <a:effectLst/>
                <a:uLnTx/>
                <a:uFillTx/>
                <a:latin typeface="Calibri" panose="020F0502020204030204" pitchFamily="34" charset="0"/>
                <a:ea typeface="+mn-ea"/>
                <a:cs typeface="+mn-cs"/>
              </a:rPr>
              <a:t>steamID</a:t>
            </a:r>
            <a:r>
              <a:rPr kumimoji="0" lang="en-US" sz="2400" b="0" i="0" u="none" strike="noStrike" kern="1200" cap="none" spc="0" normalizeH="0" baseline="0" noProof="0">
                <a:ln>
                  <a:noFill/>
                </a:ln>
                <a:solidFill>
                  <a:srgbClr val="353535"/>
                </a:solidFill>
                <a:effectLst/>
                <a:uLnTx/>
                <a:uFillTx/>
                <a:latin typeface="Calibri" panose="020F0502020204030204" pitchFamily="34" charset="0"/>
                <a:ea typeface="+mn-ea"/>
                <a:cs typeface="+mn-cs"/>
              </a:rPr>
              <a:t>”</a:t>
            </a:r>
          </a:p>
          <a:p>
            <a:pPr marL="923571" marR="0" lvl="1" indent="-457200" algn="l" defTabSz="932742" rtl="0" eaLnBrk="1" fontAlgn="auto" latinLnBrk="0" hangingPunct="1">
              <a:lnSpc>
                <a:spcPct val="100000"/>
              </a:lnSpc>
              <a:spcBef>
                <a:spcPts val="0"/>
              </a:spcBef>
              <a:spcAft>
                <a:spcPts val="0"/>
              </a:spcAft>
              <a:buClrTx/>
              <a:buSzTx/>
              <a:buFont typeface="+mj-lt"/>
              <a:buAutoNum type="alphaLcParenR"/>
              <a:tabLst/>
              <a:defRPr/>
            </a:pPr>
            <a:r>
              <a:rPr kumimoji="0" lang="en-US" sz="2400" b="0" i="0" u="none" strike="noStrike" kern="1200" cap="none" spc="0" normalizeH="0" baseline="0" noProof="0">
                <a:ln>
                  <a:noFill/>
                </a:ln>
                <a:solidFill>
                  <a:srgbClr val="353535"/>
                </a:solidFill>
                <a:effectLst/>
                <a:uLnTx/>
                <a:uFillTx/>
                <a:latin typeface="Calibri" panose="020F0502020204030204" pitchFamily="34" charset="0"/>
                <a:ea typeface="+mn-ea"/>
                <a:cs typeface="+mn-cs"/>
              </a:rPr>
              <a:t>Call </a:t>
            </a:r>
            <a:r>
              <a:rPr kumimoji="0" lang="en-US" sz="2400" b="0" i="0" u="none" strike="noStrike" kern="1200" cap="none" spc="0" normalizeH="0" baseline="0" noProof="0" err="1">
                <a:ln>
                  <a:noFill/>
                </a:ln>
                <a:solidFill>
                  <a:srgbClr val="353535"/>
                </a:solidFill>
                <a:effectLst/>
                <a:uLnTx/>
                <a:uFillTx/>
                <a:latin typeface="Calibri" panose="020F0502020204030204" pitchFamily="34" charset="0"/>
                <a:ea typeface="+mn-ea"/>
                <a:cs typeface="+mn-cs"/>
              </a:rPr>
              <a:t>GetOwnedGames</a:t>
            </a:r>
            <a:r>
              <a:rPr kumimoji="0" lang="en-US" sz="2400" b="0" i="0" u="none" strike="noStrike" kern="1200" cap="none" spc="0" normalizeH="0" baseline="0" noProof="0">
                <a:ln>
                  <a:noFill/>
                </a:ln>
                <a:solidFill>
                  <a:srgbClr val="353535"/>
                </a:solidFill>
                <a:effectLst/>
                <a:uLnTx/>
                <a:uFillTx/>
                <a:latin typeface="Calibri" panose="020F0502020204030204" pitchFamily="34" charset="0"/>
                <a:ea typeface="+mn-ea"/>
                <a:cs typeface="+mn-cs"/>
              </a:rPr>
              <a:t> endpoint</a:t>
            </a:r>
          </a:p>
          <a:p>
            <a:pPr marL="923571" marR="0" lvl="1" indent="-457200" algn="l" defTabSz="932742" rtl="0" eaLnBrk="1" fontAlgn="auto" latinLnBrk="0" hangingPunct="1">
              <a:lnSpc>
                <a:spcPct val="100000"/>
              </a:lnSpc>
              <a:spcBef>
                <a:spcPts val="0"/>
              </a:spcBef>
              <a:spcAft>
                <a:spcPts val="0"/>
              </a:spcAft>
              <a:buClrTx/>
              <a:buSzTx/>
              <a:buFont typeface="+mj-lt"/>
              <a:buAutoNum type="alphaLcParenR"/>
              <a:tabLst/>
              <a:defRPr/>
            </a:pPr>
            <a:r>
              <a:rPr kumimoji="0" lang="en-US" sz="2400" b="0" i="0" u="none" strike="noStrike" kern="1200" cap="none" spc="0" normalizeH="0" baseline="0" noProof="0">
                <a:ln>
                  <a:noFill/>
                </a:ln>
                <a:solidFill>
                  <a:srgbClr val="353535"/>
                </a:solidFill>
                <a:effectLst/>
                <a:uLnTx/>
                <a:uFillTx/>
                <a:latin typeface="Calibri" panose="020F0502020204030204" pitchFamily="34" charset="0"/>
                <a:ea typeface="+mn-ea"/>
                <a:cs typeface="+mn-cs"/>
              </a:rPr>
              <a:t>Process the JSON results</a:t>
            </a:r>
          </a:p>
        </p:txBody>
      </p:sp>
      <p:pic>
        <p:nvPicPr>
          <p:cNvPr id="7" name="Picture 6">
            <a:extLst>
              <a:ext uri="{FF2B5EF4-FFF2-40B4-BE49-F238E27FC236}">
                <a16:creationId xmlns:a16="http://schemas.microsoft.com/office/drawing/2014/main" id="{369E7851-0B32-4A2E-8E91-5823CE9E56B5}"/>
              </a:ext>
            </a:extLst>
          </p:cNvPr>
          <p:cNvPicPr>
            <a:picLocks noChangeAspect="1"/>
          </p:cNvPicPr>
          <p:nvPr/>
        </p:nvPicPr>
        <p:blipFill>
          <a:blip r:embed="rId3"/>
          <a:stretch>
            <a:fillRect/>
          </a:stretch>
        </p:blipFill>
        <p:spPr>
          <a:xfrm>
            <a:off x="468398" y="1212848"/>
            <a:ext cx="5918103" cy="5484813"/>
          </a:xfrm>
          <a:prstGeom prst="rect">
            <a:avLst/>
          </a:prstGeom>
        </p:spPr>
      </p:pic>
    </p:spTree>
    <p:extLst>
      <p:ext uri="{BB962C8B-B14F-4D97-AF65-F5344CB8AC3E}">
        <p14:creationId xmlns:p14="http://schemas.microsoft.com/office/powerpoint/2010/main" val="3023984815"/>
      </p:ext>
    </p:extLst>
  </p:cSld>
  <p:clrMapOvr>
    <a:masterClrMapping/>
  </p:clrMapOvr>
  <p:transition spd="med">
    <p:fade/>
  </p:transition>
</p:sld>
</file>

<file path=ppt/slides/slide26.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Demo Summary</a:t>
            </a:r>
          </a:p>
        </p:txBody>
      </p:sp>
      <p:sp>
        <p:nvSpPr>
          <p:cNvPr id="5" name="Text Placeholder 4"/>
          <p:cNvSpPr>
            <a:spLocks noGrp="1"/>
          </p:cNvSpPr>
          <p:nvPr>
            <p:ph type="body" sz="quarter" idx="10"/>
          </p:nvPr>
        </p:nvSpPr>
        <p:spPr/>
        <p:txBody>
          <a:bodyPr/>
          <a:lstStyle/>
          <a:p>
            <a:r>
              <a:rPr lang="en-US"/>
              <a:t>Create </a:t>
            </a:r>
            <a:r>
              <a:rPr lang="en-US">
                <a:solidFill>
                  <a:schemeClr val="tx2"/>
                </a:solidFill>
              </a:rPr>
              <a:t>Data Connectors </a:t>
            </a:r>
            <a:r>
              <a:rPr lang="en-US"/>
              <a:t>using the </a:t>
            </a:r>
            <a:r>
              <a:rPr lang="en-US">
                <a:solidFill>
                  <a:schemeClr val="tx2"/>
                </a:solidFill>
              </a:rPr>
              <a:t>Power Query SDK</a:t>
            </a:r>
          </a:p>
          <a:p>
            <a:pPr lvl="1"/>
            <a:r>
              <a:rPr lang="en-US"/>
              <a:t>Supports Visual Studio 2015 and 2017</a:t>
            </a:r>
          </a:p>
          <a:p>
            <a:pPr lvl="1"/>
            <a:endParaRPr lang="en-US"/>
          </a:p>
          <a:p>
            <a:r>
              <a:rPr lang="en-US"/>
              <a:t>Connectors written in M</a:t>
            </a:r>
          </a:p>
          <a:p>
            <a:pPr lvl="1"/>
            <a:r>
              <a:rPr lang="en-US"/>
              <a:t>Use base data connectivity functions, like </a:t>
            </a:r>
            <a:r>
              <a:rPr lang="en-US" err="1">
                <a:solidFill>
                  <a:schemeClr val="tx2"/>
                </a:solidFill>
              </a:rPr>
              <a:t>Web.Contents</a:t>
            </a:r>
            <a:endParaRPr lang="en-US">
              <a:solidFill>
                <a:schemeClr val="tx2"/>
              </a:solidFill>
            </a:endParaRPr>
          </a:p>
          <a:p>
            <a:pPr lvl="1"/>
            <a:r>
              <a:rPr lang="en-US">
                <a:solidFill>
                  <a:schemeClr val="tx2"/>
                </a:solidFill>
              </a:rPr>
              <a:t>Manipulate and shape data </a:t>
            </a:r>
            <a:r>
              <a:rPr lang="en-US"/>
              <a:t>using Power Query user experience</a:t>
            </a:r>
          </a:p>
          <a:p>
            <a:pPr lvl="1"/>
            <a:endParaRPr lang="en-US"/>
          </a:p>
          <a:p>
            <a:r>
              <a:rPr lang="en-US"/>
              <a:t>Currently supported in </a:t>
            </a:r>
            <a:r>
              <a:rPr lang="en-US">
                <a:solidFill>
                  <a:schemeClr val="tx2"/>
                </a:solidFill>
              </a:rPr>
              <a:t>Power BI Desktop only</a:t>
            </a:r>
          </a:p>
          <a:p>
            <a:pPr lvl="2"/>
            <a:r>
              <a:rPr lang="en-US"/>
              <a:t>Other Power Query experiences and on-premises Data Gateway support for scheduled refresh and direct query </a:t>
            </a:r>
            <a:r>
              <a:rPr lang="en-US">
                <a:solidFill>
                  <a:schemeClr val="tx2"/>
                </a:solidFill>
              </a:rPr>
              <a:t>coming soon</a:t>
            </a:r>
            <a:r>
              <a:rPr lang="en-US"/>
              <a:t>!</a:t>
            </a:r>
          </a:p>
        </p:txBody>
      </p:sp>
    </p:spTree>
    <p:extLst>
      <p:ext uri="{BB962C8B-B14F-4D97-AF65-F5344CB8AC3E}">
        <p14:creationId xmlns:p14="http://schemas.microsoft.com/office/powerpoint/2010/main" val="1342014255"/>
      </p:ext>
    </p:extLst>
  </p:cSld>
  <p:clrMapOvr>
    <a:masterClrMapping/>
  </p:clrMapOvr>
  <p:transition spd="med">
    <p:fade/>
  </p:transition>
</p:sld>
</file>

<file path=ppt/slides/slide2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8FA4D-EA79-493D-9D99-633887D2E1E1}"/>
              </a:ext>
            </a:extLst>
          </p:cNvPr>
          <p:cNvSpPr>
            <a:spLocks noGrp="1"/>
          </p:cNvSpPr>
          <p:nvPr>
            <p:ph type="title"/>
          </p:nvPr>
        </p:nvSpPr>
        <p:spPr/>
        <p:txBody>
          <a:bodyPr/>
          <a:lstStyle/>
          <a:p>
            <a:r>
              <a:rPr lang="en-US"/>
              <a:t>Data Connector Implementation Options</a:t>
            </a:r>
          </a:p>
        </p:txBody>
      </p:sp>
      <p:graphicFrame>
        <p:nvGraphicFramePr>
          <p:cNvPr id="3" name="Table 2">
            <a:extLst>
              <a:ext uri="{FF2B5EF4-FFF2-40B4-BE49-F238E27FC236}">
                <a16:creationId xmlns:a16="http://schemas.microsoft.com/office/drawing/2014/main" id="{EDF7CCF3-900A-46C5-AE84-A57A86E568CF}"/>
              </a:ext>
            </a:extLst>
          </p:cNvPr>
          <p:cNvGraphicFramePr>
            <a:graphicFrameLocks noGrp="1"/>
          </p:cNvGraphicFramePr>
          <p:nvPr>
            <p:extLst/>
          </p:nvPr>
        </p:nvGraphicFramePr>
        <p:xfrm>
          <a:off x="359560" y="1574429"/>
          <a:ext cx="11695806" cy="4795520"/>
        </p:xfrm>
        <a:graphic>
          <a:graphicData uri="http://schemas.openxmlformats.org/drawingml/2006/table">
            <a:tbl>
              <a:tblPr firstRow="1" firstCol="1" bandRow="1">
                <a:tableStyleId>{5C22544A-7EE6-4342-B048-85BDC9FD1C3A}</a:tableStyleId>
              </a:tblPr>
              <a:tblGrid>
                <a:gridCol w="1453059">
                  <a:extLst>
                    <a:ext uri="{9D8B030D-6E8A-4147-A177-3AD203B41FA5}">
                      <a16:colId xmlns:a16="http://schemas.microsoft.com/office/drawing/2014/main" val="3747094181"/>
                    </a:ext>
                  </a:extLst>
                </a:gridCol>
                <a:gridCol w="846498">
                  <a:extLst>
                    <a:ext uri="{9D8B030D-6E8A-4147-A177-3AD203B41FA5}">
                      <a16:colId xmlns:a16="http://schemas.microsoft.com/office/drawing/2014/main" val="2980121039"/>
                    </a:ext>
                  </a:extLst>
                </a:gridCol>
                <a:gridCol w="1492469">
                  <a:extLst>
                    <a:ext uri="{9D8B030D-6E8A-4147-A177-3AD203B41FA5}">
                      <a16:colId xmlns:a16="http://schemas.microsoft.com/office/drawing/2014/main" val="1227090660"/>
                    </a:ext>
                  </a:extLst>
                </a:gridCol>
                <a:gridCol w="7903780">
                  <a:extLst>
                    <a:ext uri="{9D8B030D-6E8A-4147-A177-3AD203B41FA5}">
                      <a16:colId xmlns:a16="http://schemas.microsoft.com/office/drawing/2014/main" val="3002611607"/>
                    </a:ext>
                  </a:extLst>
                </a:gridCol>
              </a:tblGrid>
              <a:tr h="117736">
                <a:tc>
                  <a:txBody>
                    <a:bodyPr/>
                    <a:lstStyle/>
                    <a:p>
                      <a:r>
                        <a:rPr lang="en-US" sz="1800"/>
                        <a:t>Technology</a:t>
                      </a:r>
                    </a:p>
                  </a:txBody>
                  <a:tcPr/>
                </a:tc>
                <a:tc>
                  <a:txBody>
                    <a:bodyPr/>
                    <a:lstStyle/>
                    <a:p>
                      <a:r>
                        <a:rPr lang="en-US" sz="1800"/>
                        <a:t>Direct Query</a:t>
                      </a:r>
                    </a:p>
                  </a:txBody>
                  <a:tcPr/>
                </a:tc>
                <a:tc>
                  <a:txBody>
                    <a:bodyPr/>
                    <a:lstStyle/>
                    <a:p>
                      <a:r>
                        <a:rPr lang="en-US" sz="1800"/>
                        <a:t>Complexity</a:t>
                      </a:r>
                    </a:p>
                  </a:txBody>
                  <a:tcPr/>
                </a:tc>
                <a:tc>
                  <a:txBody>
                    <a:bodyPr/>
                    <a:lstStyle/>
                    <a:p>
                      <a:r>
                        <a:rPr lang="en-US" sz="1800"/>
                        <a:t>Comments</a:t>
                      </a:r>
                    </a:p>
                  </a:txBody>
                  <a:tcPr/>
                </a:tc>
                <a:extLst>
                  <a:ext uri="{0D108BD9-81ED-4DB2-BD59-A6C34878D82A}">
                    <a16:rowId xmlns:a16="http://schemas.microsoft.com/office/drawing/2014/main" val="3802780484"/>
                  </a:ext>
                </a:extLst>
              </a:tr>
              <a:tr h="370840">
                <a:tc>
                  <a:txBody>
                    <a:bodyPr/>
                    <a:lstStyle/>
                    <a:p>
                      <a:r>
                        <a:rPr lang="en-US"/>
                        <a:t>OData</a:t>
                      </a:r>
                    </a:p>
                  </a:txBody>
                  <a:tcPr/>
                </a:tc>
                <a:tc>
                  <a:txBody>
                    <a:bodyPr/>
                    <a:lstStyle/>
                    <a:p>
                      <a:r>
                        <a:rPr lang="en-US"/>
                        <a:t>No</a:t>
                      </a:r>
                    </a:p>
                  </a:txBody>
                  <a:tcPr/>
                </a:tc>
                <a:tc>
                  <a:txBody>
                    <a:bodyPr/>
                    <a:lstStyle/>
                    <a:p>
                      <a:r>
                        <a:rPr lang="en-US" sz="2000">
                          <a:latin typeface="Webdings" panose="05030102010509060703" pitchFamily="18" charset="2"/>
                        </a:rPr>
                        <a:t>@</a:t>
                      </a:r>
                    </a:p>
                  </a:txBody>
                  <a:tcPr/>
                </a:tc>
                <a:tc>
                  <a:txBody>
                    <a:bodyPr/>
                    <a:lstStyle/>
                    <a:p>
                      <a:pPr marL="0" marR="0" fontAlgn="t">
                        <a:spcBef>
                          <a:spcPts val="0"/>
                        </a:spcBef>
                        <a:spcAft>
                          <a:spcPts val="0"/>
                        </a:spcAft>
                      </a:pPr>
                      <a:r>
                        <a:rPr lang="en-US" sz="1800">
                          <a:effectLst/>
                          <a:latin typeface="Calibri" panose="020F0502020204030204" pitchFamily="34" charset="0"/>
                        </a:rPr>
                        <a:t>Automatically inherits all built-in OData behavior (including schema and query folding). Extension is essentially just branding and auth. </a:t>
                      </a:r>
                    </a:p>
                  </a:txBody>
                  <a:tcPr marL="50800" marR="50800" marT="50800" marB="50800"/>
                </a:tc>
                <a:extLst>
                  <a:ext uri="{0D108BD9-81ED-4DB2-BD59-A6C34878D82A}">
                    <a16:rowId xmlns:a16="http://schemas.microsoft.com/office/drawing/2014/main" val="560755420"/>
                  </a:ext>
                </a:extLst>
              </a:tr>
              <a:tr h="370840">
                <a:tc>
                  <a:txBody>
                    <a:bodyPr/>
                    <a:lstStyle/>
                    <a:p>
                      <a:r>
                        <a:rPr lang="en-US"/>
                        <a:t>ODBC</a:t>
                      </a:r>
                    </a:p>
                  </a:txBody>
                  <a:tcPr/>
                </a:tc>
                <a:tc>
                  <a:txBody>
                    <a:bodyPr/>
                    <a:lstStyle/>
                    <a:p>
                      <a:r>
                        <a:rPr lang="en-US"/>
                        <a:t>Yes</a:t>
                      </a:r>
                    </a:p>
                  </a:txBody>
                  <a:tcPr/>
                </a:tc>
                <a:tc>
                  <a:txBody>
                    <a:bodyPr/>
                    <a:lstStyle/>
                    <a:p>
                      <a:r>
                        <a:rPr lang="en-US" sz="2000">
                          <a:latin typeface="Webdings" panose="05030102010509060703" pitchFamily="18" charset="2"/>
                        </a:rPr>
                        <a:t>@@</a:t>
                      </a:r>
                    </a:p>
                  </a:txBody>
                  <a:tcPr/>
                </a:tc>
                <a:tc>
                  <a:txBody>
                    <a:bodyPr/>
                    <a:lstStyle/>
                    <a:p>
                      <a:pPr marL="0" marR="0" fontAlgn="t">
                        <a:spcBef>
                          <a:spcPts val="0"/>
                        </a:spcBef>
                        <a:spcAft>
                          <a:spcPts val="0"/>
                        </a:spcAft>
                      </a:pPr>
                      <a:r>
                        <a:rPr lang="en-US" sz="1800">
                          <a:effectLst/>
                          <a:latin typeface="Calibri" panose="020F0502020204030204" pitchFamily="34" charset="0"/>
                        </a:rPr>
                        <a:t>Complexity depends on adherence to ODBC specification and support for ANSI SQL 92 syntax at the driver level. Capabilities and SQL generation can be overridden at the connector level. </a:t>
                      </a:r>
                    </a:p>
                  </a:txBody>
                  <a:tcPr marL="50800" marR="50800" marT="50800" marB="50800"/>
                </a:tc>
                <a:extLst>
                  <a:ext uri="{0D108BD9-81ED-4DB2-BD59-A6C34878D82A}">
                    <a16:rowId xmlns:a16="http://schemas.microsoft.com/office/drawing/2014/main" val="3414549276"/>
                  </a:ext>
                </a:extLst>
              </a:tr>
              <a:tr h="395034">
                <a:tc>
                  <a:txBody>
                    <a:bodyPr/>
                    <a:lstStyle/>
                    <a:p>
                      <a:r>
                        <a:rPr lang="en-US"/>
                        <a:t>Rest</a:t>
                      </a:r>
                    </a:p>
                  </a:txBody>
                  <a:tcPr/>
                </a:tc>
                <a:tc>
                  <a:txBody>
                    <a:bodyPr/>
                    <a:lstStyle/>
                    <a:p>
                      <a:r>
                        <a:rPr lang="en-US"/>
                        <a:t>Future</a:t>
                      </a:r>
                    </a:p>
                  </a:txBody>
                  <a:tcPr/>
                </a:tc>
                <a:tc>
                  <a:txBody>
                    <a:bodyPr/>
                    <a:lstStyle/>
                    <a:p>
                      <a:r>
                        <a:rPr lang="en-US" sz="2000">
                          <a:latin typeface="Webdings" panose="05030102010509060703" pitchFamily="18" charset="2"/>
                        </a:rPr>
                        <a:t>@@</a:t>
                      </a:r>
                    </a:p>
                    <a:p>
                      <a:r>
                        <a:rPr lang="en-US" sz="2000"/>
                        <a:t>to</a:t>
                      </a:r>
                    </a:p>
                    <a:p>
                      <a:r>
                        <a:rPr lang="en-US" sz="2000">
                          <a:latin typeface="Webdings" panose="05030102010509060703" pitchFamily="18" charset="2"/>
                        </a:rPr>
                        <a:t>@@@@@</a:t>
                      </a:r>
                    </a:p>
                  </a:txBody>
                  <a:tcPr/>
                </a:tc>
                <a:tc>
                  <a:txBody>
                    <a:bodyPr/>
                    <a:lstStyle/>
                    <a:p>
                      <a:pPr marL="0" marR="0" fontAlgn="t">
                        <a:spcBef>
                          <a:spcPts val="0"/>
                        </a:spcBef>
                        <a:spcAft>
                          <a:spcPts val="0"/>
                        </a:spcAft>
                      </a:pPr>
                      <a:r>
                        <a:rPr lang="en-US" sz="1800">
                          <a:effectLst/>
                          <a:latin typeface="Calibri" panose="020F0502020204030204" pitchFamily="34" charset="0"/>
                        </a:rPr>
                        <a:t>Simple extensions provide branding, authentication, and navigation experience. Complexity increases with paging, dynamic request logic, and query parameters. Supporting full Direct Query is rocket science (but getting easier).</a:t>
                      </a:r>
                    </a:p>
                  </a:txBody>
                  <a:tcPr marL="50800" marR="50800" marT="50800" marB="50800"/>
                </a:tc>
                <a:extLst>
                  <a:ext uri="{0D108BD9-81ED-4DB2-BD59-A6C34878D82A}">
                    <a16:rowId xmlns:a16="http://schemas.microsoft.com/office/drawing/2014/main" val="169297476"/>
                  </a:ext>
                </a:extLst>
              </a:tr>
              <a:tr h="370840">
                <a:tc>
                  <a:txBody>
                    <a:bodyPr/>
                    <a:lstStyle/>
                    <a:p>
                      <a:r>
                        <a:rPr lang="en-US" err="1"/>
                        <a:t>ADO.Net</a:t>
                      </a:r>
                      <a:endParaRPr lang="en-US"/>
                    </a:p>
                  </a:txBody>
                  <a:tcPr/>
                </a:tc>
                <a:tc>
                  <a:txBody>
                    <a:bodyPr/>
                    <a:lstStyle/>
                    <a:p>
                      <a:r>
                        <a:rPr lang="en-US"/>
                        <a:t>Future</a:t>
                      </a:r>
                    </a:p>
                  </a:txBody>
                  <a:tcPr/>
                </a:tc>
                <a:tc>
                  <a:txBody>
                    <a:bodyPr/>
                    <a:lstStyle/>
                    <a:p>
                      <a:r>
                        <a:rPr lang="en-US"/>
                        <a:t>Varies</a:t>
                      </a:r>
                    </a:p>
                  </a:txBody>
                  <a:tcPr/>
                </a:tc>
                <a:tc>
                  <a:txBody>
                    <a:bodyPr/>
                    <a:lstStyle/>
                    <a:p>
                      <a:pPr marL="0" marR="0" fontAlgn="t">
                        <a:spcBef>
                          <a:spcPts val="0"/>
                        </a:spcBef>
                        <a:spcAft>
                          <a:spcPts val="0"/>
                        </a:spcAft>
                      </a:pPr>
                      <a:r>
                        <a:rPr lang="en-US" sz="1800">
                          <a:effectLst/>
                          <a:latin typeface="Calibri" panose="020F0502020204030204" pitchFamily="34" charset="0"/>
                        </a:rPr>
                        <a:t>Allows you to plug in .NET code, but connector needs to implement its own command text (SQL) generation logic. ODBC is recommended for integration with relational data sources, particularly if you want Direct Query support.</a:t>
                      </a:r>
                    </a:p>
                  </a:txBody>
                  <a:tcPr marL="50800" marR="50800" marT="50800" marB="50800"/>
                </a:tc>
                <a:extLst>
                  <a:ext uri="{0D108BD9-81ED-4DB2-BD59-A6C34878D82A}">
                    <a16:rowId xmlns:a16="http://schemas.microsoft.com/office/drawing/2014/main" val="4264809952"/>
                  </a:ext>
                </a:extLst>
              </a:tr>
              <a:tr h="370840">
                <a:tc>
                  <a:txBody>
                    <a:bodyPr/>
                    <a:lstStyle/>
                    <a:p>
                      <a:r>
                        <a:rPr lang="en-US"/>
                        <a:t>Other</a:t>
                      </a:r>
                    </a:p>
                  </a:txBody>
                  <a:tcPr/>
                </a:tc>
                <a:tc>
                  <a:txBody>
                    <a:bodyPr/>
                    <a:lstStyle/>
                    <a:p>
                      <a:r>
                        <a:rPr lang="en-US"/>
                        <a:t>Future</a:t>
                      </a:r>
                    </a:p>
                  </a:txBody>
                  <a:tcPr/>
                </a:tc>
                <a:tc>
                  <a:txBody>
                    <a:bodyPr/>
                    <a:lstStyle/>
                    <a:p>
                      <a:r>
                        <a:rPr lang="en-US"/>
                        <a:t>Varies</a:t>
                      </a:r>
                    </a:p>
                  </a:txBody>
                  <a:tcPr/>
                </a:tc>
                <a:tc>
                  <a:txBody>
                    <a:bodyPr/>
                    <a:lstStyle/>
                    <a:p>
                      <a:pPr marL="0" marR="0" fontAlgn="t">
                        <a:spcBef>
                          <a:spcPts val="0"/>
                        </a:spcBef>
                        <a:spcAft>
                          <a:spcPts val="0"/>
                        </a:spcAft>
                      </a:pPr>
                      <a:r>
                        <a:rPr lang="en-US" sz="1800">
                          <a:effectLst/>
                          <a:latin typeface="Calibri" panose="020F0502020204030204" pitchFamily="34" charset="0"/>
                        </a:rPr>
                        <a:t>Made up of calling other M library functions. We currently do not allow File access through an extension, but this limitation may be lifted in the future. </a:t>
                      </a:r>
                    </a:p>
                  </a:txBody>
                  <a:tcPr marL="50800" marR="50800" marT="50800" marB="50800"/>
                </a:tc>
                <a:extLst>
                  <a:ext uri="{0D108BD9-81ED-4DB2-BD59-A6C34878D82A}">
                    <a16:rowId xmlns:a16="http://schemas.microsoft.com/office/drawing/2014/main" val="4289761924"/>
                  </a:ext>
                </a:extLst>
              </a:tr>
            </a:tbl>
          </a:graphicData>
        </a:graphic>
      </p:graphicFrame>
    </p:spTree>
    <p:extLst>
      <p:ext uri="{BB962C8B-B14F-4D97-AF65-F5344CB8AC3E}">
        <p14:creationId xmlns:p14="http://schemas.microsoft.com/office/powerpoint/2010/main" val="2057957429"/>
      </p:ext>
    </p:extLst>
  </p:cSld>
  <p:clrMapOvr>
    <a:masterClrMapping/>
  </p:clrMapOvr>
  <p:transition spd="med">
    <p:fade/>
  </p:transition>
</p:sld>
</file>

<file path=ppt/slides/slide2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14828"/>
            <a:ext cx="10056812" cy="1181862"/>
          </a:xfrm>
        </p:spPr>
        <p:txBody>
          <a:bodyPr/>
          <a:lstStyle/>
          <a:p>
            <a:r>
              <a:rPr lang="en-US"/>
              <a:t>Power Query: Beyond BI…</a:t>
            </a:r>
          </a:p>
        </p:txBody>
      </p:sp>
      <p:sp>
        <p:nvSpPr>
          <p:cNvPr id="4" name="Text Placeholder 3"/>
          <p:cNvSpPr>
            <a:spLocks noGrp="1"/>
          </p:cNvSpPr>
          <p:nvPr>
            <p:ph type="body" sz="quarter" idx="12"/>
          </p:nvPr>
        </p:nvSpPr>
        <p:spPr>
          <a:xfrm>
            <a:off x="274638" y="3043614"/>
            <a:ext cx="12242482" cy="1181862"/>
          </a:xfrm>
        </p:spPr>
        <p:txBody>
          <a:bodyPr/>
          <a:lstStyle/>
          <a:p>
            <a:endParaRPr lang="en-US"/>
          </a:p>
          <a:p>
            <a:r>
              <a:rPr lang="en-US" b="1" u="sng"/>
              <a:t>Common Data Service integration – available today (Private Preview)!</a:t>
            </a:r>
          </a:p>
        </p:txBody>
      </p:sp>
      <p:sp>
        <p:nvSpPr>
          <p:cNvPr id="2" name="Rectangle 1">
            <a:extLst>
              <a:ext uri="{FF2B5EF4-FFF2-40B4-BE49-F238E27FC236}">
                <a16:creationId xmlns:a16="http://schemas.microsoft.com/office/drawing/2014/main" id="{4D2D6366-7E91-4059-9243-E82EE71B0B44}"/>
              </a:ext>
            </a:extLst>
          </p:cNvPr>
          <p:cNvSpPr/>
          <p:nvPr/>
        </p:nvSpPr>
        <p:spPr>
          <a:xfrm>
            <a:off x="274638" y="6472357"/>
            <a:ext cx="6575262" cy="369332"/>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Semilight"/>
                <a:ea typeface="+mn-ea"/>
                <a:cs typeface="+mn-cs"/>
              </a:rPr>
              <a:t>Integration with Flow and PowerApps actively being worked on…</a:t>
            </a:r>
          </a:p>
        </p:txBody>
      </p:sp>
      <p:sp>
        <p:nvSpPr>
          <p:cNvPr id="5" name="Rectangle 4">
            <a:extLst>
              <a:ext uri="{FF2B5EF4-FFF2-40B4-BE49-F238E27FC236}">
                <a16:creationId xmlns:a16="http://schemas.microsoft.com/office/drawing/2014/main" id="{A385DCD7-D597-495F-B215-AD322371385F}"/>
              </a:ext>
            </a:extLst>
          </p:cNvPr>
          <p:cNvSpPr/>
          <p:nvPr/>
        </p:nvSpPr>
        <p:spPr>
          <a:xfrm>
            <a:off x="404443" y="5080437"/>
            <a:ext cx="3350276" cy="461665"/>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sng" strike="noStrike" kern="1200" cap="none" spc="0" normalizeH="0" baseline="0" noProof="0">
                <a:ln>
                  <a:noFill/>
                </a:ln>
                <a:solidFill>
                  <a:srgbClr val="0563C1"/>
                </a:solidFill>
                <a:effectLst/>
                <a:uLnTx/>
                <a:uFillTx/>
                <a:latin typeface="Calibri" panose="020F0502020204030204" pitchFamily="34" charset="0"/>
                <a:ea typeface="Calibri" panose="020F0502020204030204" pitchFamily="34" charset="0"/>
                <a:cs typeface="+mn-cs"/>
                <a:hlinkClick r:id="rId2"/>
              </a:rPr>
              <a:t>https://aka.ms/pqocdspp</a:t>
            </a:r>
            <a:endParaRPr kumimoji="0" lang="en-US" sz="2400" b="0" i="0" u="none" strike="noStrike" kern="1200" cap="none" spc="0" normalizeH="0" baseline="0" noProof="0">
              <a:ln>
                <a:noFill/>
              </a:ln>
              <a:solidFill>
                <a:srgbClr val="FFFFFF"/>
              </a:solidFill>
              <a:effectLst/>
              <a:uLnTx/>
              <a:uFillTx/>
              <a:latin typeface="Segoe UI Semilight"/>
              <a:ea typeface="+mn-ea"/>
              <a:cs typeface="+mn-cs"/>
            </a:endParaRPr>
          </a:p>
        </p:txBody>
      </p:sp>
    </p:spTree>
    <p:extLst>
      <p:ext uri="{BB962C8B-B14F-4D97-AF65-F5344CB8AC3E}">
        <p14:creationId xmlns:p14="http://schemas.microsoft.com/office/powerpoint/2010/main" val="1446996744"/>
      </p:ext>
    </p:extLst>
  </p:cSld>
  <p:clrMapOvr>
    <a:masterClrMapping/>
  </p:clrMapOvr>
  <p:transition spd="med">
    <p:fade/>
  </p:transition>
</p:sld>
</file>

<file path=ppt/slides/slide2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BE48-2E99-4430-8A60-C2CFE25DA540}"/>
              </a:ext>
            </a:extLst>
          </p:cNvPr>
          <p:cNvSpPr>
            <a:spLocks noGrp="1"/>
          </p:cNvSpPr>
          <p:nvPr>
            <p:ph type="title"/>
          </p:nvPr>
        </p:nvSpPr>
        <p:spPr/>
        <p:txBody>
          <a:bodyPr/>
          <a:lstStyle/>
          <a:p>
            <a:r>
              <a:rPr lang="en-US"/>
              <a:t>Helpful Links</a:t>
            </a:r>
          </a:p>
        </p:txBody>
      </p:sp>
      <p:sp>
        <p:nvSpPr>
          <p:cNvPr id="3" name="Text Placeholder 2">
            <a:extLst>
              <a:ext uri="{FF2B5EF4-FFF2-40B4-BE49-F238E27FC236}">
                <a16:creationId xmlns:a16="http://schemas.microsoft.com/office/drawing/2014/main" id="{1B88BA51-22D6-4E81-B2B8-7E2E98F783FC}"/>
              </a:ext>
            </a:extLst>
          </p:cNvPr>
          <p:cNvSpPr>
            <a:spLocks noGrp="1"/>
          </p:cNvSpPr>
          <p:nvPr>
            <p:ph type="body" sz="quarter" idx="10"/>
          </p:nvPr>
        </p:nvSpPr>
        <p:spPr>
          <a:xfrm>
            <a:off x="274638" y="1212850"/>
            <a:ext cx="11888787" cy="5152180"/>
          </a:xfrm>
        </p:spPr>
        <p:txBody>
          <a:bodyPr/>
          <a:lstStyle/>
          <a:p>
            <a:r>
              <a:rPr lang="en-US"/>
              <a:t>Data Connectors </a:t>
            </a:r>
            <a:r>
              <a:rPr lang="en-US" err="1"/>
              <a:t>github</a:t>
            </a:r>
            <a:r>
              <a:rPr lang="en-US"/>
              <a:t> repo</a:t>
            </a:r>
          </a:p>
          <a:p>
            <a:r>
              <a:rPr lang="en-US" sz="2400">
                <a:hlinkClick r:id="rId3"/>
              </a:rPr>
              <a:t>https://aka.ms/DataConnectors</a:t>
            </a:r>
            <a:endParaRPr lang="en-US" sz="2400"/>
          </a:p>
          <a:p>
            <a:r>
              <a:rPr lang="en-US"/>
              <a:t>Data Connectors session from Data Insights Summit</a:t>
            </a:r>
          </a:p>
          <a:p>
            <a:r>
              <a:rPr lang="en-US" sz="2400">
                <a:hlinkClick r:id="rId4"/>
              </a:rPr>
              <a:t>https://www.youtube.com/watch?v=ecfRTEoYadI</a:t>
            </a:r>
            <a:endParaRPr lang="en-US" sz="2400"/>
          </a:p>
          <a:p>
            <a:r>
              <a:rPr lang="en-US"/>
              <a:t>Additional samples</a:t>
            </a:r>
          </a:p>
          <a:p>
            <a:r>
              <a:rPr lang="en-US" sz="2400">
                <a:hlinkClick r:id="rId5"/>
              </a:rPr>
              <a:t>https://github.com/mattmasson/PowerQuery</a:t>
            </a:r>
            <a:r>
              <a:rPr lang="en-US" sz="2400"/>
              <a:t> </a:t>
            </a:r>
          </a:p>
          <a:p>
            <a:r>
              <a:rPr lang="en-US"/>
              <a:t>M Deep Dive video </a:t>
            </a:r>
          </a:p>
          <a:p>
            <a:r>
              <a:rPr lang="en-US" sz="2400">
                <a:hlinkClick r:id="rId6"/>
              </a:rPr>
              <a:t>https://channel9.msdn.com/Events/Ignite/Australia-2017/DA326</a:t>
            </a:r>
            <a:r>
              <a:rPr lang="en-US" sz="2400"/>
              <a:t> </a:t>
            </a:r>
          </a:p>
          <a:p>
            <a:endParaRPr lang="en-US" sz="2400"/>
          </a:p>
          <a:p>
            <a:r>
              <a:rPr lang="en-US"/>
              <a:t>See </a:t>
            </a:r>
            <a:r>
              <a:rPr lang="en-US" err="1">
                <a:hlinkClick r:id="rId7"/>
              </a:rPr>
              <a:t>TripPin</a:t>
            </a:r>
            <a:r>
              <a:rPr lang="en-US">
                <a:hlinkClick r:id="rId7"/>
              </a:rPr>
              <a:t> tutorial</a:t>
            </a:r>
            <a:r>
              <a:rPr lang="en-US"/>
              <a:t> for step by step Data Connector example</a:t>
            </a:r>
          </a:p>
        </p:txBody>
      </p:sp>
    </p:spTree>
    <p:extLst>
      <p:ext uri="{BB962C8B-B14F-4D97-AF65-F5344CB8AC3E}">
        <p14:creationId xmlns:p14="http://schemas.microsoft.com/office/powerpoint/2010/main" val="3864018128"/>
      </p:ext>
    </p:extLst>
  </p:cSld>
  <p:clrMapOvr>
    <a:masterClrMapping/>
  </p:clrMapOvr>
  <p:transition spd="med">
    <p:fade/>
  </p:transition>
</p:sld>
</file>

<file path=ppt/slides/slide3.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Confidentiality slide</a:t>
            </a:r>
          </a:p>
        </p:txBody>
      </p:sp>
    </p:spTree>
    <p:extLst>
      <p:ext uri="{BB962C8B-B14F-4D97-AF65-F5344CB8AC3E}">
        <p14:creationId xmlns:p14="http://schemas.microsoft.com/office/powerpoint/2010/main" val="2144295107"/>
      </p:ext>
    </p:extLst>
  </p:cSld>
  <p:clrMapOvr>
    <a:masterClrMapping/>
  </p:clrMapOvr>
  <p:transition>
    <p:fade/>
  </p:transition>
</p:sld>
</file>

<file path=ppt/slides/slide3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BE48-2E99-4430-8A60-C2CFE25DA540}"/>
              </a:ext>
            </a:extLst>
          </p:cNvPr>
          <p:cNvSpPr>
            <a:spLocks noGrp="1"/>
          </p:cNvSpPr>
          <p:nvPr>
            <p:ph type="title"/>
          </p:nvPr>
        </p:nvSpPr>
        <p:spPr/>
        <p:txBody>
          <a:bodyPr/>
          <a:lstStyle/>
          <a:p>
            <a:r>
              <a:rPr lang="en-US"/>
              <a:t>Related Sessions</a:t>
            </a:r>
          </a:p>
        </p:txBody>
      </p:sp>
      <p:sp>
        <p:nvSpPr>
          <p:cNvPr id="3" name="Text Placeholder 2">
            <a:extLst>
              <a:ext uri="{FF2B5EF4-FFF2-40B4-BE49-F238E27FC236}">
                <a16:creationId xmlns:a16="http://schemas.microsoft.com/office/drawing/2014/main" id="{1B88BA51-22D6-4E81-B2B8-7E2E98F783FC}"/>
              </a:ext>
            </a:extLst>
          </p:cNvPr>
          <p:cNvSpPr>
            <a:spLocks noGrp="1"/>
          </p:cNvSpPr>
          <p:nvPr>
            <p:ph type="body" sz="quarter" idx="10"/>
          </p:nvPr>
        </p:nvSpPr>
        <p:spPr>
          <a:xfrm>
            <a:off x="272272" y="1344930"/>
            <a:ext cx="11888787" cy="5503045"/>
          </a:xfrm>
        </p:spPr>
        <p:txBody>
          <a:bodyPr/>
          <a:lstStyle/>
          <a:p>
            <a:r>
              <a:rPr lang="en-US" sz="3200" b="1"/>
              <a:t>Connections Points: Join us for connector hackathons</a:t>
            </a:r>
          </a:p>
          <a:p>
            <a:endParaRPr lang="en-US" sz="3200"/>
          </a:p>
          <a:p>
            <a:endParaRPr lang="en-US" sz="3200"/>
          </a:p>
          <a:p>
            <a:endParaRPr lang="en-US" sz="3200"/>
          </a:p>
          <a:p>
            <a:endParaRPr lang="en-US" sz="3200"/>
          </a:p>
          <a:p>
            <a:r>
              <a:rPr lang="en-US" sz="3200" b="1"/>
              <a:t>Power BI Desktop: What’s New and What’s Coming - </a:t>
            </a:r>
          </a:p>
          <a:p>
            <a:r>
              <a:rPr lang="en-US" sz="3200"/>
              <a:t>Wednesday 5.30 PM – Venetian L5 Palazzo Ballroom J</a:t>
            </a:r>
          </a:p>
          <a:p>
            <a:endParaRPr lang="en-US" sz="3200"/>
          </a:p>
          <a:p>
            <a:r>
              <a:rPr lang="en-US" sz="3200" b="1"/>
              <a:t>Keeping your data up to date with the On-premises data Gateway –</a:t>
            </a:r>
          </a:p>
          <a:p>
            <a:r>
              <a:rPr lang="en-US" sz="3200"/>
              <a:t>Thursday 5 PM – Venetian L5 Palazzo Ballroom D</a:t>
            </a:r>
          </a:p>
        </p:txBody>
      </p:sp>
      <p:graphicFrame>
        <p:nvGraphicFramePr>
          <p:cNvPr id="4" name="Table 3">
            <a:extLst>
              <a:ext uri="{FF2B5EF4-FFF2-40B4-BE49-F238E27FC236}">
                <a16:creationId xmlns:a16="http://schemas.microsoft.com/office/drawing/2014/main" id="{9E3D55F2-5EAE-4D2F-A3C7-EF91018413FB}"/>
              </a:ext>
            </a:extLst>
          </p:cNvPr>
          <p:cNvGraphicFramePr>
            <a:graphicFrameLocks noGrp="1"/>
          </p:cNvGraphicFramePr>
          <p:nvPr>
            <p:extLst/>
          </p:nvPr>
        </p:nvGraphicFramePr>
        <p:xfrm>
          <a:off x="430925" y="2133205"/>
          <a:ext cx="8145516" cy="1524000"/>
        </p:xfrm>
        <a:graphic>
          <a:graphicData uri="http://schemas.openxmlformats.org/drawingml/2006/table">
            <a:tbl>
              <a:tblPr firstRow="1" bandRow="1">
                <a:tableStyleId>{5C22544A-7EE6-4342-B048-85BDC9FD1C3A}</a:tableStyleId>
              </a:tblPr>
              <a:tblGrid>
                <a:gridCol w="2593911">
                  <a:extLst>
                    <a:ext uri="{9D8B030D-6E8A-4147-A177-3AD203B41FA5}">
                      <a16:colId xmlns:a16="http://schemas.microsoft.com/office/drawing/2014/main" val="1262854477"/>
                    </a:ext>
                  </a:extLst>
                </a:gridCol>
                <a:gridCol w="3407495">
                  <a:extLst>
                    <a:ext uri="{9D8B030D-6E8A-4147-A177-3AD203B41FA5}">
                      <a16:colId xmlns:a16="http://schemas.microsoft.com/office/drawing/2014/main" val="2550462743"/>
                    </a:ext>
                  </a:extLst>
                </a:gridCol>
                <a:gridCol w="2144110">
                  <a:extLst>
                    <a:ext uri="{9D8B030D-6E8A-4147-A177-3AD203B41FA5}">
                      <a16:colId xmlns:a16="http://schemas.microsoft.com/office/drawing/2014/main" val="3061135256"/>
                    </a:ext>
                  </a:extLst>
                </a:gridCol>
              </a:tblGrid>
              <a:tr h="296928">
                <a:tc>
                  <a:txBody>
                    <a:bodyPr/>
                    <a:lstStyle/>
                    <a:p>
                      <a:pPr marL="0" marR="0">
                        <a:spcBef>
                          <a:spcPts val="0"/>
                        </a:spcBef>
                        <a:spcAft>
                          <a:spcPts val="0"/>
                        </a:spcAft>
                      </a:pPr>
                      <a:r>
                        <a:rPr lang="en-US" sz="2000">
                          <a:effectLst/>
                        </a:rPr>
                        <a:t>Date</a:t>
                      </a:r>
                      <a:endParaRPr lang="en-US" sz="2000">
                        <a:effectLst/>
                        <a:latin typeface="Calibri" panose="020F0502020204030204" pitchFamily="34" charset="0"/>
                        <a:ea typeface="Calibri" panose="020F0502020204030204" pitchFamily="34" charset="0"/>
                      </a:endParaRPr>
                    </a:p>
                  </a:txBody>
                  <a:tcPr marL="23607" marR="23607" marT="0" marB="0"/>
                </a:tc>
                <a:tc>
                  <a:txBody>
                    <a:bodyPr/>
                    <a:lstStyle/>
                    <a:p>
                      <a:pPr marL="0" marR="0">
                        <a:spcBef>
                          <a:spcPts val="0"/>
                        </a:spcBef>
                        <a:spcAft>
                          <a:spcPts val="0"/>
                        </a:spcAft>
                      </a:pPr>
                      <a:r>
                        <a:rPr lang="en-US" sz="2000">
                          <a:effectLst/>
                        </a:rPr>
                        <a:t>Location</a:t>
                      </a:r>
                      <a:endParaRPr lang="en-US" sz="2000">
                        <a:effectLst/>
                        <a:latin typeface="Calibri" panose="020F0502020204030204" pitchFamily="34" charset="0"/>
                        <a:ea typeface="Calibri" panose="020F0502020204030204" pitchFamily="34" charset="0"/>
                      </a:endParaRPr>
                    </a:p>
                  </a:txBody>
                  <a:tcPr marL="23607" marR="23607" marT="0" marB="0"/>
                </a:tc>
                <a:tc>
                  <a:txBody>
                    <a:bodyPr/>
                    <a:lstStyle/>
                    <a:p>
                      <a:pPr marL="0" marR="0">
                        <a:spcBef>
                          <a:spcPts val="0"/>
                        </a:spcBef>
                        <a:spcAft>
                          <a:spcPts val="0"/>
                        </a:spcAft>
                      </a:pPr>
                      <a:r>
                        <a:rPr lang="en-US" sz="2000">
                          <a:effectLst/>
                        </a:rPr>
                        <a:t>Start</a:t>
                      </a:r>
                      <a:endParaRPr lang="en-US" sz="2000">
                        <a:effectLst/>
                        <a:latin typeface="Calibri" panose="020F0502020204030204" pitchFamily="34" charset="0"/>
                        <a:ea typeface="Calibri" panose="020F0502020204030204" pitchFamily="34" charset="0"/>
                      </a:endParaRPr>
                    </a:p>
                  </a:txBody>
                  <a:tcPr marL="23607" marR="23607" marT="0" marB="0"/>
                </a:tc>
                <a:extLst>
                  <a:ext uri="{0D108BD9-81ED-4DB2-BD59-A6C34878D82A}">
                    <a16:rowId xmlns:a16="http://schemas.microsoft.com/office/drawing/2014/main" val="400836165"/>
                  </a:ext>
                </a:extLst>
              </a:tr>
              <a:tr h="296928">
                <a:tc>
                  <a:txBody>
                    <a:bodyPr/>
                    <a:lstStyle/>
                    <a:p>
                      <a:pPr marL="0" marR="0">
                        <a:spcBef>
                          <a:spcPts val="0"/>
                        </a:spcBef>
                        <a:spcAft>
                          <a:spcPts val="0"/>
                        </a:spcAft>
                      </a:pPr>
                      <a:r>
                        <a:rPr lang="en-US" sz="2000">
                          <a:effectLst/>
                        </a:rPr>
                        <a:t>Wednesday </a:t>
                      </a:r>
                      <a:endParaRPr lang="en-US" sz="2000">
                        <a:effectLst/>
                        <a:latin typeface="Calibri" panose="020F0502020204030204" pitchFamily="34" charset="0"/>
                        <a:ea typeface="Calibri" panose="020F0502020204030204" pitchFamily="34" charset="0"/>
                      </a:endParaRPr>
                    </a:p>
                  </a:txBody>
                  <a:tcPr marL="23607" marR="23607" marT="0" marB="0"/>
                </a:tc>
                <a:tc>
                  <a:txBody>
                    <a:bodyPr/>
                    <a:lstStyle/>
                    <a:p>
                      <a:pPr marL="0" marR="0">
                        <a:spcBef>
                          <a:spcPts val="0"/>
                        </a:spcBef>
                        <a:spcAft>
                          <a:spcPts val="0"/>
                        </a:spcAft>
                      </a:pPr>
                      <a:r>
                        <a:rPr lang="en-US" sz="2000">
                          <a:effectLst/>
                        </a:rPr>
                        <a:t>Venetian/Sands Expo Hall C</a:t>
                      </a:r>
                      <a:endParaRPr lang="en-US" sz="2000">
                        <a:effectLst/>
                        <a:latin typeface="Calibri" panose="020F0502020204030204" pitchFamily="34" charset="0"/>
                        <a:ea typeface="Calibri" panose="020F0502020204030204" pitchFamily="34" charset="0"/>
                      </a:endParaRPr>
                    </a:p>
                  </a:txBody>
                  <a:tcPr marL="23607" marR="23607" marT="0" marB="0"/>
                </a:tc>
                <a:tc>
                  <a:txBody>
                    <a:bodyPr/>
                    <a:lstStyle/>
                    <a:p>
                      <a:pPr marL="0" marR="0">
                        <a:spcBef>
                          <a:spcPts val="0"/>
                        </a:spcBef>
                        <a:spcAft>
                          <a:spcPts val="0"/>
                        </a:spcAft>
                      </a:pPr>
                      <a:r>
                        <a:rPr lang="en-US" sz="2000">
                          <a:effectLst/>
                        </a:rPr>
                        <a:t>11:30am</a:t>
                      </a:r>
                      <a:endParaRPr lang="en-US" sz="2000">
                        <a:effectLst/>
                        <a:latin typeface="Calibri" panose="020F0502020204030204" pitchFamily="34" charset="0"/>
                        <a:ea typeface="Calibri" panose="020F0502020204030204" pitchFamily="34" charset="0"/>
                      </a:endParaRPr>
                    </a:p>
                  </a:txBody>
                  <a:tcPr marL="23607" marR="23607" marT="0" marB="0"/>
                </a:tc>
                <a:extLst>
                  <a:ext uri="{0D108BD9-81ED-4DB2-BD59-A6C34878D82A}">
                    <a16:rowId xmlns:a16="http://schemas.microsoft.com/office/drawing/2014/main" val="535843823"/>
                  </a:ext>
                </a:extLst>
              </a:tr>
              <a:tr h="296928">
                <a:tc>
                  <a:txBody>
                    <a:bodyPr/>
                    <a:lstStyle/>
                    <a:p>
                      <a:pPr marL="0" marR="0">
                        <a:spcBef>
                          <a:spcPts val="0"/>
                        </a:spcBef>
                        <a:spcAft>
                          <a:spcPts val="0"/>
                        </a:spcAft>
                      </a:pPr>
                      <a:r>
                        <a:rPr lang="en-US" sz="2000">
                          <a:effectLst/>
                        </a:rPr>
                        <a:t>Wednesday</a:t>
                      </a:r>
                      <a:endParaRPr lang="en-US" sz="2000">
                        <a:effectLst/>
                        <a:latin typeface="Calibri" panose="020F0502020204030204" pitchFamily="34" charset="0"/>
                        <a:ea typeface="Calibri" panose="020F0502020204030204" pitchFamily="34" charset="0"/>
                      </a:endParaRPr>
                    </a:p>
                  </a:txBody>
                  <a:tcPr marL="23607" marR="23607" marT="0" marB="0"/>
                </a:tc>
                <a:tc>
                  <a:txBody>
                    <a:bodyPr/>
                    <a:lstStyle/>
                    <a:p>
                      <a:pPr marL="0" marR="0">
                        <a:spcBef>
                          <a:spcPts val="0"/>
                        </a:spcBef>
                        <a:spcAft>
                          <a:spcPts val="0"/>
                        </a:spcAft>
                      </a:pPr>
                      <a:r>
                        <a:rPr lang="en-US" sz="2000">
                          <a:effectLst/>
                        </a:rPr>
                        <a:t>Venetian/Sands Expo Hall C</a:t>
                      </a:r>
                      <a:endParaRPr lang="en-US" sz="2000">
                        <a:effectLst/>
                        <a:latin typeface="Calibri" panose="020F0502020204030204" pitchFamily="34" charset="0"/>
                        <a:ea typeface="Calibri" panose="020F0502020204030204" pitchFamily="34" charset="0"/>
                      </a:endParaRPr>
                    </a:p>
                  </a:txBody>
                  <a:tcPr marL="23607" marR="23607" marT="0" marB="0"/>
                </a:tc>
                <a:tc>
                  <a:txBody>
                    <a:bodyPr/>
                    <a:lstStyle/>
                    <a:p>
                      <a:pPr marL="0" marR="0">
                        <a:spcBef>
                          <a:spcPts val="0"/>
                        </a:spcBef>
                        <a:spcAft>
                          <a:spcPts val="0"/>
                        </a:spcAft>
                      </a:pPr>
                      <a:r>
                        <a:rPr lang="en-US" sz="2000">
                          <a:effectLst/>
                        </a:rPr>
                        <a:t>3:35pm</a:t>
                      </a:r>
                      <a:endParaRPr lang="en-US" sz="2000">
                        <a:effectLst/>
                        <a:latin typeface="Calibri" panose="020F0502020204030204" pitchFamily="34" charset="0"/>
                        <a:ea typeface="Calibri" panose="020F0502020204030204" pitchFamily="34" charset="0"/>
                      </a:endParaRPr>
                    </a:p>
                  </a:txBody>
                  <a:tcPr marL="23607" marR="23607" marT="0" marB="0"/>
                </a:tc>
                <a:extLst>
                  <a:ext uri="{0D108BD9-81ED-4DB2-BD59-A6C34878D82A}">
                    <a16:rowId xmlns:a16="http://schemas.microsoft.com/office/drawing/2014/main" val="2321034167"/>
                  </a:ext>
                </a:extLst>
              </a:tr>
              <a:tr h="296928">
                <a:tc>
                  <a:txBody>
                    <a:bodyPr/>
                    <a:lstStyle/>
                    <a:p>
                      <a:pPr marL="0" marR="0">
                        <a:spcBef>
                          <a:spcPts val="0"/>
                        </a:spcBef>
                        <a:spcAft>
                          <a:spcPts val="0"/>
                        </a:spcAft>
                      </a:pPr>
                      <a:r>
                        <a:rPr lang="en-US" sz="2000">
                          <a:effectLst/>
                        </a:rPr>
                        <a:t>Thursday</a:t>
                      </a:r>
                      <a:endParaRPr lang="en-US" sz="2000">
                        <a:effectLst/>
                        <a:latin typeface="Calibri" panose="020F0502020204030204" pitchFamily="34" charset="0"/>
                        <a:ea typeface="Calibri" panose="020F0502020204030204" pitchFamily="34" charset="0"/>
                      </a:endParaRPr>
                    </a:p>
                  </a:txBody>
                  <a:tcPr marL="23607" marR="23607" marT="0" marB="0"/>
                </a:tc>
                <a:tc>
                  <a:txBody>
                    <a:bodyPr/>
                    <a:lstStyle/>
                    <a:p>
                      <a:pPr marL="0" marR="0">
                        <a:spcBef>
                          <a:spcPts val="0"/>
                        </a:spcBef>
                        <a:spcAft>
                          <a:spcPts val="0"/>
                        </a:spcAft>
                      </a:pPr>
                      <a:r>
                        <a:rPr lang="en-US" sz="2000">
                          <a:effectLst/>
                        </a:rPr>
                        <a:t>Venetian/Sands Expo Hall C</a:t>
                      </a:r>
                      <a:endParaRPr lang="en-US" sz="2000">
                        <a:effectLst/>
                        <a:latin typeface="Calibri" panose="020F0502020204030204" pitchFamily="34" charset="0"/>
                        <a:ea typeface="Calibri" panose="020F0502020204030204" pitchFamily="34" charset="0"/>
                      </a:endParaRPr>
                    </a:p>
                  </a:txBody>
                  <a:tcPr marL="23607" marR="23607" marT="0" marB="0"/>
                </a:tc>
                <a:tc>
                  <a:txBody>
                    <a:bodyPr/>
                    <a:lstStyle/>
                    <a:p>
                      <a:pPr marL="0" marR="0">
                        <a:spcBef>
                          <a:spcPts val="0"/>
                        </a:spcBef>
                        <a:spcAft>
                          <a:spcPts val="0"/>
                        </a:spcAft>
                      </a:pPr>
                      <a:r>
                        <a:rPr lang="en-US" sz="2000">
                          <a:effectLst/>
                        </a:rPr>
                        <a:t>12:40pm</a:t>
                      </a:r>
                      <a:endParaRPr lang="en-US" sz="2000">
                        <a:effectLst/>
                        <a:latin typeface="Calibri" panose="020F0502020204030204" pitchFamily="34" charset="0"/>
                        <a:ea typeface="Calibri" panose="020F0502020204030204" pitchFamily="34" charset="0"/>
                      </a:endParaRPr>
                    </a:p>
                  </a:txBody>
                  <a:tcPr marL="23607" marR="23607" marT="0" marB="0"/>
                </a:tc>
                <a:extLst>
                  <a:ext uri="{0D108BD9-81ED-4DB2-BD59-A6C34878D82A}">
                    <a16:rowId xmlns:a16="http://schemas.microsoft.com/office/drawing/2014/main" val="3643400734"/>
                  </a:ext>
                </a:extLst>
              </a:tr>
              <a:tr h="296928">
                <a:tc>
                  <a:txBody>
                    <a:bodyPr/>
                    <a:lstStyle/>
                    <a:p>
                      <a:pPr marL="0" marR="0">
                        <a:spcBef>
                          <a:spcPts val="0"/>
                        </a:spcBef>
                        <a:spcAft>
                          <a:spcPts val="0"/>
                        </a:spcAft>
                      </a:pPr>
                      <a:r>
                        <a:rPr lang="en-US" sz="2000">
                          <a:effectLst/>
                        </a:rPr>
                        <a:t>Thursday</a:t>
                      </a:r>
                      <a:endParaRPr lang="en-US" sz="2000">
                        <a:effectLst/>
                        <a:latin typeface="Calibri" panose="020F0502020204030204" pitchFamily="34" charset="0"/>
                        <a:ea typeface="Calibri" panose="020F0502020204030204" pitchFamily="34" charset="0"/>
                      </a:endParaRPr>
                    </a:p>
                  </a:txBody>
                  <a:tcPr marL="23607" marR="23607" marT="0" marB="0"/>
                </a:tc>
                <a:tc>
                  <a:txBody>
                    <a:bodyPr/>
                    <a:lstStyle/>
                    <a:p>
                      <a:pPr marL="0" marR="0">
                        <a:spcBef>
                          <a:spcPts val="0"/>
                        </a:spcBef>
                        <a:spcAft>
                          <a:spcPts val="0"/>
                        </a:spcAft>
                      </a:pPr>
                      <a:r>
                        <a:rPr lang="en-US" sz="2000">
                          <a:effectLst/>
                        </a:rPr>
                        <a:t>Venetian/Sands Expo Hall C</a:t>
                      </a:r>
                      <a:endParaRPr lang="en-US" sz="2000">
                        <a:effectLst/>
                        <a:latin typeface="Calibri" panose="020F0502020204030204" pitchFamily="34" charset="0"/>
                        <a:ea typeface="Calibri" panose="020F0502020204030204" pitchFamily="34" charset="0"/>
                      </a:endParaRPr>
                    </a:p>
                  </a:txBody>
                  <a:tcPr marL="23607" marR="23607" marT="0" marB="0"/>
                </a:tc>
                <a:tc>
                  <a:txBody>
                    <a:bodyPr/>
                    <a:lstStyle/>
                    <a:p>
                      <a:pPr marL="0" marR="0">
                        <a:spcBef>
                          <a:spcPts val="0"/>
                        </a:spcBef>
                        <a:spcAft>
                          <a:spcPts val="0"/>
                        </a:spcAft>
                      </a:pPr>
                      <a:r>
                        <a:rPr lang="en-US" sz="2000">
                          <a:effectLst/>
                        </a:rPr>
                        <a:t>3:05pm</a:t>
                      </a:r>
                      <a:endParaRPr lang="en-US" sz="2000">
                        <a:effectLst/>
                        <a:latin typeface="Calibri" panose="020F0502020204030204" pitchFamily="34" charset="0"/>
                        <a:ea typeface="Calibri" panose="020F0502020204030204" pitchFamily="34" charset="0"/>
                      </a:endParaRPr>
                    </a:p>
                  </a:txBody>
                  <a:tcPr marL="23607" marR="23607" marT="0" marB="0"/>
                </a:tc>
                <a:extLst>
                  <a:ext uri="{0D108BD9-81ED-4DB2-BD59-A6C34878D82A}">
                    <a16:rowId xmlns:a16="http://schemas.microsoft.com/office/drawing/2014/main" val="1534215347"/>
                  </a:ext>
                </a:extLst>
              </a:tr>
            </a:tbl>
          </a:graphicData>
        </a:graphic>
      </p:graphicFrame>
    </p:spTree>
    <p:extLst>
      <p:ext uri="{BB962C8B-B14F-4D97-AF65-F5344CB8AC3E}">
        <p14:creationId xmlns:p14="http://schemas.microsoft.com/office/powerpoint/2010/main" val="3323536690"/>
      </p:ext>
    </p:extLst>
  </p:cSld>
  <p:clrMapOvr>
    <a:masterClrMapping/>
  </p:clrMapOvr>
  <p:transition spd="med">
    <p:fade/>
  </p:transition>
</p:sld>
</file>

<file path=ppt/slides/slide3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961391-C871-48A4-B178-3BAA7A5E037B}"/>
              </a:ext>
            </a:extLst>
          </p:cNvPr>
          <p:cNvSpPr txBox="1"/>
          <p:nvPr/>
        </p:nvSpPr>
        <p:spPr>
          <a:xfrm>
            <a:off x="1036637" y="2506662"/>
            <a:ext cx="7620000" cy="129266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7200" b="0" i="0" u="none" strike="noStrike" kern="1200" cap="none" spc="0" normalizeH="0" baseline="0" noProof="0">
                <a:ln>
                  <a:noFill/>
                </a:ln>
                <a:gradFill>
                  <a:gsLst>
                    <a:gs pos="2917">
                      <a:srgbClr val="FFFFFF"/>
                    </a:gs>
                    <a:gs pos="30000">
                      <a:srgbClr val="FFFFFF"/>
                    </a:gs>
                  </a:gsLst>
                  <a:lin ang="5400000" scaled="0"/>
                </a:gradFill>
                <a:effectLst/>
                <a:uLnTx/>
                <a:uFillTx/>
                <a:latin typeface="Segoe UI Semilight"/>
                <a:ea typeface="+mn-ea"/>
                <a:cs typeface="+mn-cs"/>
              </a:rPr>
              <a:t>Q&amp;A</a:t>
            </a:r>
          </a:p>
        </p:txBody>
      </p:sp>
    </p:spTree>
    <p:extLst>
      <p:ext uri="{BB962C8B-B14F-4D97-AF65-F5344CB8AC3E}">
        <p14:creationId xmlns:p14="http://schemas.microsoft.com/office/powerpoint/2010/main" val="2703955965"/>
      </p:ext>
    </p:extLst>
  </p:cSld>
  <p:clrMapOvr>
    <a:masterClrMapping/>
  </p:clrMapOvr>
  <p:transition spd="med">
    <p:fade/>
  </p:transition>
</p:sld>
</file>

<file path=ppt/slides/slide32.xml><?xml version="1.0" encoding="utf-8"?>
<p:sld xmlns:a14="http://schemas.microsoft.com/office/drawing/2010/main"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850010" y="1933100"/>
            <a:ext cx="2626318" cy="400110"/>
          </a:xfrm>
          <a:prstGeom prst="rect">
            <a:avLst/>
          </a:prstGeom>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w="3175">
                  <a:noFill/>
                </a:ln>
                <a:gradFill>
                  <a:gsLst>
                    <a:gs pos="0">
                      <a:srgbClr val="FFFFFF"/>
                    </a:gs>
                    <a:gs pos="100000">
                      <a:srgbClr val="FFFFFF"/>
                    </a:gs>
                  </a:gsLst>
                  <a:lin ang="5400000" scaled="0"/>
                </a:gradFill>
                <a:effectLst/>
                <a:uLnTx/>
                <a:uFillTx/>
                <a:latin typeface="Segoe UI Semilight"/>
                <a:ea typeface="+mn-ea"/>
                <a:cs typeface="Segoe UI Semibold" panose="020B0702040204020203" pitchFamily="34" charset="0"/>
              </a:rPr>
              <a:t>Enjoy a session</a:t>
            </a:r>
          </a:p>
        </p:txBody>
      </p:sp>
      <p:sp>
        <p:nvSpPr>
          <p:cNvPr id="22" name="Rectangle 21"/>
          <p:cNvSpPr/>
          <p:nvPr/>
        </p:nvSpPr>
        <p:spPr>
          <a:xfrm>
            <a:off x="3560301" y="1933100"/>
            <a:ext cx="2626318" cy="400110"/>
          </a:xfrm>
          <a:prstGeom prst="rect">
            <a:avLst/>
          </a:prstGeom>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w="3175">
                  <a:noFill/>
                </a:ln>
                <a:gradFill>
                  <a:gsLst>
                    <a:gs pos="0">
                      <a:srgbClr val="FFFFFF"/>
                    </a:gs>
                    <a:gs pos="100000">
                      <a:srgbClr val="FFFFFF"/>
                    </a:gs>
                  </a:gsLst>
                  <a:lin ang="5400000" scaled="0"/>
                </a:gradFill>
                <a:effectLst/>
                <a:uLnTx/>
                <a:uFillTx/>
                <a:latin typeface="Segoe UI Semilight"/>
                <a:ea typeface="+mn-ea"/>
                <a:cs typeface="Segoe UI Semibold" panose="020B0702040204020203" pitchFamily="34" charset="0"/>
              </a:rPr>
              <a:t>Fill out an </a:t>
            </a:r>
            <a:r>
              <a:rPr kumimoji="0" lang="en-US" sz="2000" b="0" i="0" u="none" strike="noStrike" kern="1200" cap="none" spc="0" normalizeH="0" baseline="0" noProof="0" dirty="0" err="1">
                <a:ln w="3175">
                  <a:noFill/>
                </a:ln>
                <a:gradFill>
                  <a:gsLst>
                    <a:gs pos="0">
                      <a:srgbClr val="FFFFFF"/>
                    </a:gs>
                    <a:gs pos="100000">
                      <a:srgbClr val="FFFFFF"/>
                    </a:gs>
                  </a:gsLst>
                  <a:lin ang="5400000" scaled="0"/>
                </a:gradFill>
                <a:effectLst/>
                <a:uLnTx/>
                <a:uFillTx/>
                <a:latin typeface="Segoe UI Semilight"/>
                <a:ea typeface="+mn-ea"/>
                <a:cs typeface="Segoe UI Semibold" panose="020B0702040204020203" pitchFamily="34" charset="0"/>
              </a:rPr>
              <a:t>eval</a:t>
            </a:r>
            <a:endParaRPr kumimoji="0" lang="en-US" sz="2000" b="0" i="0" u="none" strike="noStrike" kern="1200" cap="none" spc="0" normalizeH="0" baseline="0" noProof="0" dirty="0">
              <a:ln w="3175">
                <a:noFill/>
              </a:ln>
              <a:gradFill>
                <a:gsLst>
                  <a:gs pos="0">
                    <a:srgbClr val="FFFFFF"/>
                  </a:gs>
                  <a:gs pos="100000">
                    <a:srgbClr val="FFFFFF"/>
                  </a:gs>
                </a:gsLst>
                <a:lin ang="5400000" scaled="0"/>
              </a:gradFill>
              <a:effectLst/>
              <a:uLnTx/>
              <a:uFillTx/>
              <a:latin typeface="Segoe UI Semilight"/>
              <a:ea typeface="+mn-ea"/>
              <a:cs typeface="Segoe UI Semibold" panose="020B0702040204020203" pitchFamily="34" charset="0"/>
            </a:endParaRPr>
          </a:p>
        </p:txBody>
      </p:sp>
      <p:sp>
        <p:nvSpPr>
          <p:cNvPr id="29" name="Rectangle 28"/>
          <p:cNvSpPr/>
          <p:nvPr/>
        </p:nvSpPr>
        <p:spPr>
          <a:xfrm>
            <a:off x="8412773" y="1933100"/>
            <a:ext cx="3713140" cy="400110"/>
          </a:xfrm>
          <a:prstGeom prst="rect">
            <a:avLst/>
          </a:prstGeom>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w="3175">
                  <a:noFill/>
                </a:ln>
                <a:gradFill>
                  <a:gsLst>
                    <a:gs pos="0">
                      <a:srgbClr val="FFFFFF"/>
                    </a:gs>
                    <a:gs pos="100000">
                      <a:srgbClr val="FFFFFF"/>
                    </a:gs>
                  </a:gsLst>
                  <a:lin ang="5400000" scaled="0"/>
                </a:gradFill>
                <a:effectLst/>
                <a:uLnTx/>
                <a:uFillTx/>
                <a:latin typeface="Segoe UI Semilight"/>
                <a:ea typeface="+mn-ea"/>
                <a:cs typeface="Segoe UI Semibold" panose="020B0702040204020203" pitchFamily="34" charset="0"/>
              </a:rPr>
              <a:t>Make MS Ready better</a:t>
            </a:r>
          </a:p>
        </p:txBody>
      </p:sp>
      <p:grpSp>
        <p:nvGrpSpPr>
          <p:cNvPr id="64" name="Group 63"/>
          <p:cNvGrpSpPr/>
          <p:nvPr/>
        </p:nvGrpSpPr>
        <p:grpSpPr>
          <a:xfrm>
            <a:off x="265552" y="2562473"/>
            <a:ext cx="12422739" cy="3374340"/>
            <a:chOff x="276110" y="2709862"/>
            <a:chExt cx="12422739" cy="3374340"/>
          </a:xfrm>
        </p:grpSpPr>
        <p:sp>
          <p:nvSpPr>
            <p:cNvPr id="4" name="Rectangle 3"/>
            <p:cNvSpPr/>
            <p:nvPr/>
          </p:nvSpPr>
          <p:spPr>
            <a:xfrm>
              <a:off x="304508" y="2709862"/>
              <a:ext cx="12394341" cy="846386"/>
            </a:xfrm>
            <a:prstGeom prst="rect">
              <a:avLst/>
            </a:prstGeom>
          </p:spPr>
          <p:txBody>
            <a:bodyPr wrap="square" lIns="146304" tIns="0" rIns="146304" bIns="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500" b="0" i="0" u="none" strike="noStrike" kern="1200" cap="none" spc="-100" normalizeH="0" baseline="0" noProof="0" dirty="0">
                  <a:ln w="3175">
                    <a:noFill/>
                  </a:ln>
                  <a:gradFill>
                    <a:gsLst>
                      <a:gs pos="0">
                        <a:srgbClr val="FFFFFF"/>
                      </a:gs>
                      <a:gs pos="100000">
                        <a:srgbClr val="FFFFFF"/>
                      </a:gs>
                    </a:gsLst>
                    <a:lin ang="5400000" scaled="0"/>
                  </a:gradFill>
                  <a:effectLst/>
                  <a:uLnTx/>
                  <a:uFillTx/>
                  <a:latin typeface="Segoe Semibold" panose="020B0702040504020203" pitchFamily="34" charset="0"/>
                  <a:ea typeface="+mn-ea"/>
                  <a:cs typeface="Segoe UI" pitchFamily="34" charset="0"/>
                </a:rPr>
                <a:t>Evaluations </a:t>
              </a:r>
              <a:r>
                <a:rPr kumimoji="0" lang="en-US" sz="5500" b="0" i="0" u="none" strike="noStrike" kern="1200" cap="none" spc="-100" normalizeH="0" baseline="0" noProof="0" dirty="0">
                  <a:ln w="3175">
                    <a:noFill/>
                  </a:ln>
                  <a:gradFill>
                    <a:gsLst>
                      <a:gs pos="0">
                        <a:srgbClr val="FFFFFF"/>
                      </a:gs>
                      <a:gs pos="100000">
                        <a:srgbClr val="FFFFFF"/>
                      </a:gs>
                    </a:gsLst>
                    <a:lin ang="5400000" scaled="0"/>
                  </a:gradFill>
                  <a:effectLst/>
                  <a:uLnTx/>
                  <a:uFillTx/>
                  <a:latin typeface="Segoe UI Light"/>
                  <a:ea typeface="+mn-ea"/>
                  <a:cs typeface="Segoe UI" pitchFamily="34" charset="0"/>
                </a:rPr>
                <a:t>can be submitted via</a:t>
              </a:r>
            </a:p>
          </p:txBody>
        </p:sp>
        <p:sp>
          <p:nvSpPr>
            <p:cNvPr id="26" name="Rectangle 25"/>
            <p:cNvSpPr/>
            <p:nvPr/>
          </p:nvSpPr>
          <p:spPr>
            <a:xfrm>
              <a:off x="276110" y="3597367"/>
              <a:ext cx="11896286" cy="2486835"/>
            </a:xfrm>
            <a:prstGeom prst="rect">
              <a:avLst/>
            </a:prstGeom>
          </p:spPr>
          <p:txBody>
            <a:bodyPr wrap="square" lIns="182880" rIns="182880">
              <a:spAutoFit/>
            </a:bodyPr>
            <a:lstStyle/>
            <a:p>
              <a:pPr marL="0" marR="0" lvl="0" indent="0" algn="l" defTabSz="932742" rtl="0" eaLnBrk="1" fontAlgn="auto" latinLnBrk="0" hangingPunct="1">
                <a:lnSpc>
                  <a:spcPct val="90000"/>
                </a:lnSpc>
                <a:spcBef>
                  <a:spcPts val="600"/>
                </a:spcBef>
                <a:buClrTx/>
                <a:buSzTx/>
                <a:buFontTx/>
                <a:buNone/>
                <a:tabLst/>
                <a:defRPr/>
              </a:pPr>
              <a:r>
                <a:rPr kumimoji="0" lang="en-US" sz="2800" b="0" i="0" u="none" strike="noStrike" kern="1200" cap="none" normalizeH="0" baseline="0" noProof="0" dirty="0">
                  <a:ln w="3175">
                    <a:noFill/>
                  </a:ln>
                  <a:gradFill>
                    <a:gsLst>
                      <a:gs pos="0">
                        <a:srgbClr val="FFFFFF"/>
                      </a:gs>
                      <a:gs pos="100000">
                        <a:srgbClr val="FFFFFF"/>
                      </a:gs>
                    </a:gsLst>
                    <a:lin ang="5400000" scaled="0"/>
                  </a:gradFill>
                  <a:effectLst/>
                  <a:uLnTx/>
                  <a:uFillTx/>
                  <a:latin typeface="Segoe Semibold" panose="020B0702040504020203" pitchFamily="34" charset="0"/>
                  <a:ea typeface="+mn-ea"/>
                  <a:cs typeface="Segoe UI" pitchFamily="34" charset="0"/>
                </a:rPr>
                <a:t>Laptop/Mobile</a:t>
              </a:r>
              <a:r>
                <a:rPr kumimoji="0" lang="en-US" sz="2800" b="0" i="0" u="none" strike="noStrike" kern="1200" cap="none" normalizeH="0" baseline="0" noProof="0" dirty="0">
                  <a:ln w="3175">
                    <a:noFill/>
                  </a:ln>
                  <a:gradFill>
                    <a:gsLst>
                      <a:gs pos="0">
                        <a:srgbClr val="FFFFFF"/>
                      </a:gs>
                      <a:gs pos="100000">
                        <a:srgbClr val="FFFFFF"/>
                      </a:gs>
                    </a:gsLst>
                    <a:lin ang="5400000" scaled="0"/>
                  </a:gradFill>
                  <a:effectLst/>
                  <a:uLnTx/>
                  <a:uFillTx/>
                  <a:latin typeface="Segoe UI Light"/>
                  <a:ea typeface="+mn-ea"/>
                  <a:cs typeface="Segoe UI" pitchFamily="34" charset="0"/>
                </a:rPr>
                <a:t> connect to Schedule Builder on www.microsoftready.com</a:t>
              </a:r>
            </a:p>
            <a:p>
              <a:pPr marL="0" marR="0" lvl="0" indent="0" algn="l" defTabSz="932742" rtl="0" eaLnBrk="1" fontAlgn="auto" latinLnBrk="0" hangingPunct="1">
                <a:lnSpc>
                  <a:spcPct val="90000"/>
                </a:lnSpc>
                <a:spcBef>
                  <a:spcPts val="600"/>
                </a:spcBef>
                <a:buClrTx/>
                <a:buSzTx/>
                <a:buFontTx/>
                <a:buNone/>
                <a:tabLst/>
                <a:defRPr/>
              </a:pPr>
              <a:r>
                <a:rPr kumimoji="0" lang="en-US" sz="2800" b="0" i="0" u="none" strike="noStrike" kern="1200" cap="none" normalizeH="0" baseline="0" noProof="0" dirty="0">
                  <a:ln w="3175">
                    <a:noFill/>
                  </a:ln>
                  <a:gradFill>
                    <a:gsLst>
                      <a:gs pos="0">
                        <a:srgbClr val="FFFFFF"/>
                      </a:gs>
                      <a:gs pos="100000">
                        <a:srgbClr val="FFFFFF"/>
                      </a:gs>
                    </a:gsLst>
                    <a:lin ang="5400000" scaled="0"/>
                  </a:gradFill>
                  <a:effectLst/>
                  <a:uLnTx/>
                  <a:uFillTx/>
                  <a:latin typeface="Segoe Semibold" panose="020B0702040504020203" pitchFamily="34" charset="0"/>
                  <a:ea typeface="+mn-ea"/>
                  <a:cs typeface="Segoe UI" pitchFamily="34" charset="0"/>
                </a:rPr>
                <a:t>Windows/Windows</a:t>
              </a:r>
              <a:r>
                <a:rPr kumimoji="0" lang="en-US" sz="2800" b="0" i="0" u="none" strike="noStrike" kern="1200" cap="none" normalizeH="0" baseline="0" noProof="0" dirty="0">
                  <a:ln w="3175">
                    <a:noFill/>
                  </a:ln>
                  <a:gradFill>
                    <a:gsLst>
                      <a:gs pos="0">
                        <a:srgbClr val="FFFFFF"/>
                      </a:gs>
                      <a:gs pos="100000">
                        <a:srgbClr val="FFFFFF"/>
                      </a:gs>
                    </a:gsLst>
                    <a:lin ang="5400000" scaled="0"/>
                  </a:gradFill>
                  <a:effectLst/>
                  <a:uLnTx/>
                  <a:uFillTx/>
                  <a:latin typeface="Segoe UI Light"/>
                  <a:ea typeface="+mn-ea"/>
                  <a:cs typeface="Segoe UI" pitchFamily="34" charset="0"/>
                </a:rPr>
                <a:t> </a:t>
              </a:r>
              <a:r>
                <a:rPr kumimoji="0" lang="en-US" sz="2800" b="0" i="0" u="none" strike="noStrike" kern="1200" cap="none" normalizeH="0" baseline="0" noProof="0" dirty="0">
                  <a:ln w="3175">
                    <a:noFill/>
                  </a:ln>
                  <a:gradFill>
                    <a:gsLst>
                      <a:gs pos="0">
                        <a:srgbClr val="FFFFFF"/>
                      </a:gs>
                      <a:gs pos="100000">
                        <a:srgbClr val="FFFFFF"/>
                      </a:gs>
                    </a:gsLst>
                    <a:lin ang="5400000" scaled="0"/>
                  </a:gradFill>
                  <a:effectLst/>
                  <a:uLnTx/>
                  <a:uFillTx/>
                  <a:latin typeface="Segoe Semibold" panose="020B0702040504020203" pitchFamily="34" charset="0"/>
                  <a:ea typeface="+mn-ea"/>
                  <a:cs typeface="Segoe UI" pitchFamily="34" charset="0"/>
                </a:rPr>
                <a:t>Phone</a:t>
              </a:r>
              <a:r>
                <a:rPr kumimoji="0" lang="en-US" sz="2800" b="0" i="0" u="none" strike="noStrike" kern="1200" cap="none" normalizeH="0" baseline="0" noProof="0" dirty="0">
                  <a:ln w="3175">
                    <a:noFill/>
                  </a:ln>
                  <a:gradFill>
                    <a:gsLst>
                      <a:gs pos="0">
                        <a:srgbClr val="FFFFFF"/>
                      </a:gs>
                      <a:gs pos="100000">
                        <a:srgbClr val="FFFFFF"/>
                      </a:gs>
                    </a:gsLst>
                    <a:lin ang="5400000" scaled="0"/>
                  </a:gradFill>
                  <a:effectLst/>
                  <a:uLnTx/>
                  <a:uFillTx/>
                  <a:latin typeface="Segoe UI Light"/>
                  <a:ea typeface="+mn-ea"/>
                  <a:cs typeface="Segoe UI" pitchFamily="34" charset="0"/>
                </a:rPr>
                <a:t> MS Ready App (Search “MS Ready” in the Store)</a:t>
              </a:r>
            </a:p>
            <a:p>
              <a:pPr marL="0" marR="0" lvl="0" indent="0" algn="l" defTabSz="932742" rtl="0" eaLnBrk="1" fontAlgn="auto" latinLnBrk="0" hangingPunct="1">
                <a:lnSpc>
                  <a:spcPct val="90000"/>
                </a:lnSpc>
                <a:spcBef>
                  <a:spcPts val="600"/>
                </a:spcBef>
                <a:buClrTx/>
                <a:buSzTx/>
                <a:buFontTx/>
                <a:buNone/>
                <a:tabLst/>
                <a:defRPr/>
              </a:pPr>
              <a:r>
                <a:rPr kumimoji="0" lang="en-US" sz="2800" b="0" i="0" u="none" strike="noStrike" kern="1200" cap="none" normalizeH="0" baseline="0" noProof="0" dirty="0">
                  <a:ln w="3175">
                    <a:noFill/>
                  </a:ln>
                  <a:gradFill>
                    <a:gsLst>
                      <a:gs pos="0">
                        <a:srgbClr val="FFFFFF"/>
                      </a:gs>
                      <a:gs pos="100000">
                        <a:srgbClr val="FFFFFF"/>
                      </a:gs>
                    </a:gsLst>
                    <a:lin ang="5400000" scaled="0"/>
                  </a:gradFill>
                  <a:effectLst/>
                  <a:uLnTx/>
                  <a:uFillTx/>
                  <a:latin typeface="Segoe Semibold" panose="020B0702040504020203" pitchFamily="34" charset="0"/>
                  <a:ea typeface="+mn-ea"/>
                  <a:cs typeface="Segoe UI" pitchFamily="34" charset="0"/>
                </a:rPr>
                <a:t>Your Mobile Device </a:t>
              </a:r>
              <a:r>
                <a:rPr kumimoji="0" lang="en-US" sz="2800" b="0" i="0" u="none" strike="noStrike" kern="1200" cap="none" normalizeH="0" baseline="0" noProof="0" dirty="0">
                  <a:ln w="3175">
                    <a:noFill/>
                  </a:ln>
                  <a:gradFill>
                    <a:gsLst>
                      <a:gs pos="0">
                        <a:srgbClr val="FFFFFF"/>
                      </a:gs>
                      <a:gs pos="100000">
                        <a:srgbClr val="FFFFFF"/>
                      </a:gs>
                    </a:gsLst>
                    <a:lin ang="5400000" scaled="0"/>
                  </a:gradFill>
                  <a:effectLst/>
                  <a:uLnTx/>
                  <a:uFillTx/>
                  <a:latin typeface="Segoe UI Light"/>
                  <a:ea typeface="+mn-ea"/>
                  <a:cs typeface="Segoe UI" pitchFamily="34" charset="0"/>
                </a:rPr>
                <a:t>scan the QR code to reach your </a:t>
              </a:r>
              <a:r>
                <a:rPr kumimoji="0" lang="en-US" sz="2800" b="0" i="0" u="none" strike="noStrike" kern="1200" cap="none" normalizeH="0" baseline="0" noProof="0" dirty="0" err="1">
                  <a:ln w="3175">
                    <a:noFill/>
                  </a:ln>
                  <a:gradFill>
                    <a:gsLst>
                      <a:gs pos="0">
                        <a:srgbClr val="FFFFFF"/>
                      </a:gs>
                      <a:gs pos="100000">
                        <a:srgbClr val="FFFFFF"/>
                      </a:gs>
                    </a:gsLst>
                    <a:lin ang="5400000" scaled="0"/>
                  </a:gradFill>
                  <a:effectLst/>
                  <a:uLnTx/>
                  <a:uFillTx/>
                  <a:latin typeface="Segoe UI Light"/>
                  <a:ea typeface="+mn-ea"/>
                  <a:cs typeface="Segoe UI" pitchFamily="34" charset="0"/>
                </a:rPr>
                <a:t>evals</a:t>
              </a:r>
              <a:endParaRPr kumimoji="0" lang="en-US" sz="2800" b="0" i="0" u="none" strike="noStrike" kern="1200" cap="none" normalizeH="0" baseline="0" noProof="0" dirty="0">
                <a:ln w="3175">
                  <a:noFill/>
                </a:ln>
                <a:gradFill>
                  <a:gsLst>
                    <a:gs pos="0">
                      <a:srgbClr val="FFFFFF"/>
                    </a:gs>
                    <a:gs pos="100000">
                      <a:srgbClr val="FFFFFF"/>
                    </a:gs>
                  </a:gsLst>
                  <a:lin ang="5400000" scaled="0"/>
                </a:gradFill>
                <a:effectLst/>
                <a:uLnTx/>
                <a:uFillTx/>
                <a:latin typeface="Segoe UI Light"/>
                <a:ea typeface="+mn-ea"/>
                <a:cs typeface="Segoe UI" pitchFamily="34" charset="0"/>
              </a:endParaRPr>
            </a:p>
            <a:p>
              <a:pPr marL="0" marR="0" lvl="0" indent="0" algn="l" defTabSz="932742" rtl="0" eaLnBrk="1" fontAlgn="auto" latinLnBrk="0" hangingPunct="1">
                <a:lnSpc>
                  <a:spcPct val="100000"/>
                </a:lnSpc>
                <a:spcBef>
                  <a:spcPts val="600"/>
                </a:spcBef>
                <a:buClrTx/>
                <a:buSzTx/>
                <a:buFontTx/>
                <a:buNone/>
                <a:tabLst/>
                <a:defRPr/>
              </a:pPr>
              <a:endParaRPr kumimoji="0" lang="en-US" sz="2000" b="0" i="0" u="none" strike="noStrike" kern="1200" cap="none" normalizeH="0" baseline="0" noProof="0" dirty="0">
                <a:ln w="3175">
                  <a:noFill/>
                </a:ln>
                <a:gradFill>
                  <a:gsLst>
                    <a:gs pos="0">
                      <a:srgbClr val="FFFFFF"/>
                    </a:gs>
                    <a:gs pos="100000">
                      <a:srgbClr val="FFFFFF"/>
                    </a:gs>
                  </a:gsLst>
                  <a:lin ang="5400000" scaled="0"/>
                </a:gradFill>
                <a:effectLst/>
                <a:uLnTx/>
                <a:uFillTx/>
                <a:latin typeface="Segoe Semibold" panose="020B0702040504020203" pitchFamily="34" charset="0"/>
                <a:ea typeface="+mn-ea"/>
                <a:cs typeface="Segoe UI" pitchFamily="34" charset="0"/>
              </a:endParaRPr>
            </a:p>
            <a:p>
              <a:pPr marL="0" marR="0" lvl="0" indent="0" algn="l" defTabSz="932742" rtl="0" eaLnBrk="1" fontAlgn="auto" latinLnBrk="0" hangingPunct="1">
                <a:lnSpc>
                  <a:spcPct val="100000"/>
                </a:lnSpc>
                <a:spcBef>
                  <a:spcPts val="600"/>
                </a:spcBef>
                <a:buClrTx/>
                <a:buSzTx/>
                <a:buFontTx/>
                <a:buNone/>
                <a:tabLst/>
                <a:defRPr/>
              </a:pPr>
              <a:r>
                <a:rPr kumimoji="0" lang="en-US" sz="2000" b="0" i="0" u="none" strike="noStrike" kern="1200" cap="none" normalizeH="0" baseline="0" noProof="0" dirty="0">
                  <a:ln w="3175">
                    <a:noFill/>
                  </a:ln>
                  <a:gradFill>
                    <a:gsLst>
                      <a:gs pos="0">
                        <a:srgbClr val="FFFFFF"/>
                      </a:gs>
                      <a:gs pos="100000">
                        <a:srgbClr val="FFFFFF"/>
                      </a:gs>
                    </a:gsLst>
                    <a:lin ang="5400000" scaled="0"/>
                  </a:gradFill>
                  <a:effectLst/>
                  <a:uLnTx/>
                  <a:uFillTx/>
                  <a:latin typeface="Segoe Semibold" panose="020B0702040504020203" pitchFamily="34" charset="0"/>
                  <a:ea typeface="+mn-ea"/>
                  <a:cs typeface="Segoe UI" pitchFamily="34" charset="0"/>
                </a:rPr>
                <a:t>*If you plan to remain in this room for the next session, please be sure to scan </a:t>
              </a:r>
              <a:br>
                <a:rPr kumimoji="0" lang="en-US" sz="2000" b="0" i="0" u="none" strike="noStrike" kern="1200" cap="none" normalizeH="0" baseline="0" noProof="0" dirty="0">
                  <a:ln w="3175">
                    <a:noFill/>
                  </a:ln>
                  <a:gradFill>
                    <a:gsLst>
                      <a:gs pos="0">
                        <a:srgbClr val="FFFFFF"/>
                      </a:gs>
                      <a:gs pos="100000">
                        <a:srgbClr val="FFFFFF"/>
                      </a:gs>
                    </a:gsLst>
                    <a:lin ang="5400000" scaled="0"/>
                  </a:gradFill>
                  <a:effectLst/>
                  <a:uLnTx/>
                  <a:uFillTx/>
                  <a:latin typeface="Segoe Semibold" panose="020B0702040504020203" pitchFamily="34" charset="0"/>
                  <a:ea typeface="+mn-ea"/>
                  <a:cs typeface="Segoe UI" pitchFamily="34" charset="0"/>
                </a:rPr>
              </a:br>
              <a:r>
                <a:rPr kumimoji="0" lang="en-US" sz="2000" b="0" i="0" u="none" strike="noStrike" kern="1200" cap="none" normalizeH="0" baseline="0" noProof="0" dirty="0">
                  <a:ln w="3175">
                    <a:noFill/>
                  </a:ln>
                  <a:gradFill>
                    <a:gsLst>
                      <a:gs pos="0">
                        <a:srgbClr val="FFFFFF"/>
                      </a:gs>
                      <a:gs pos="100000">
                        <a:srgbClr val="FFFFFF"/>
                      </a:gs>
                    </a:gsLst>
                    <a:lin ang="5400000" scaled="0"/>
                  </a:gradFill>
                  <a:effectLst/>
                  <a:uLnTx/>
                  <a:uFillTx/>
                  <a:latin typeface="Segoe Semibold" panose="020B0702040504020203" pitchFamily="34" charset="0"/>
                  <a:ea typeface="+mn-ea"/>
                  <a:cs typeface="Segoe UI" pitchFamily="34" charset="0"/>
                </a:rPr>
                <a:t>your badge again at the door prior to the session starting</a:t>
              </a:r>
            </a:p>
          </p:txBody>
        </p:sp>
      </p:grpSp>
      <p:sp>
        <p:nvSpPr>
          <p:cNvPr id="32" name="Rectangle 31"/>
          <p:cNvSpPr/>
          <p:nvPr/>
        </p:nvSpPr>
        <p:spPr>
          <a:xfrm>
            <a:off x="5959806" y="1933100"/>
            <a:ext cx="3209262" cy="400110"/>
          </a:xfrm>
          <a:prstGeom prst="rect">
            <a:avLst/>
          </a:prstGeom>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w="3175">
                  <a:noFill/>
                </a:ln>
                <a:gradFill>
                  <a:gsLst>
                    <a:gs pos="0">
                      <a:srgbClr val="FFFFFF"/>
                    </a:gs>
                    <a:gs pos="100000">
                      <a:srgbClr val="FFFFFF"/>
                    </a:gs>
                  </a:gsLst>
                  <a:lin ang="5400000" scaled="0"/>
                </a:gradFill>
                <a:effectLst/>
                <a:uLnTx/>
                <a:uFillTx/>
                <a:latin typeface="Segoe UI Semilight"/>
                <a:ea typeface="+mn-ea"/>
                <a:cs typeface="Segoe UI Semibold" panose="020B0702040204020203" pitchFamily="34" charset="0"/>
              </a:rPr>
              <a:t>Win a prize</a:t>
            </a:r>
          </a:p>
        </p:txBody>
      </p:sp>
      <p:sp>
        <p:nvSpPr>
          <p:cNvPr id="40" name="Outer"/>
          <p:cNvSpPr/>
          <p:nvPr/>
        </p:nvSpPr>
        <p:spPr bwMode="auto">
          <a:xfrm>
            <a:off x="1457153" y="452093"/>
            <a:ext cx="1444969" cy="1444969"/>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000000"/>
              </a:solidFill>
              <a:effectLst/>
              <a:uLnTx/>
              <a:uFillTx/>
              <a:latin typeface="Segoe UI Semilight"/>
              <a:ea typeface="+mn-ea"/>
              <a:cs typeface="+mn-cs"/>
            </a:endParaRPr>
          </a:p>
        </p:txBody>
      </p:sp>
      <p:sp useBgFill="1">
        <p:nvSpPr>
          <p:cNvPr id="41" name="Inner"/>
          <p:cNvSpPr/>
          <p:nvPr/>
        </p:nvSpPr>
        <p:spPr bwMode="auto">
          <a:xfrm>
            <a:off x="1480121" y="475061"/>
            <a:ext cx="1399032" cy="1399032"/>
          </a:xfrm>
          <a:prstGeom prst="ellipse">
            <a:avLst/>
          </a:prstGeom>
          <a:ln w="1079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47" name="Outer"/>
          <p:cNvSpPr/>
          <p:nvPr/>
        </p:nvSpPr>
        <p:spPr bwMode="auto">
          <a:xfrm>
            <a:off x="4149553" y="452093"/>
            <a:ext cx="1444969" cy="1444969"/>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000000"/>
              </a:solidFill>
              <a:effectLst/>
              <a:uLnTx/>
              <a:uFillTx/>
              <a:latin typeface="Segoe UI Semilight"/>
              <a:ea typeface="+mn-ea"/>
              <a:cs typeface="+mn-cs"/>
            </a:endParaRPr>
          </a:p>
        </p:txBody>
      </p:sp>
      <p:sp useBgFill="1">
        <p:nvSpPr>
          <p:cNvPr id="48" name="Inner"/>
          <p:cNvSpPr/>
          <p:nvPr/>
        </p:nvSpPr>
        <p:spPr bwMode="auto">
          <a:xfrm>
            <a:off x="4173855" y="476396"/>
            <a:ext cx="1396366" cy="1396364"/>
          </a:xfrm>
          <a:prstGeom prst="ellipse">
            <a:avLst/>
          </a:prstGeom>
          <a:ln w="1079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49" name="Outer"/>
          <p:cNvSpPr/>
          <p:nvPr/>
        </p:nvSpPr>
        <p:spPr bwMode="auto">
          <a:xfrm>
            <a:off x="9534353" y="452093"/>
            <a:ext cx="1444969" cy="1444969"/>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000000"/>
              </a:solidFill>
              <a:effectLst/>
              <a:uLnTx/>
              <a:uFillTx/>
              <a:latin typeface="Segoe UI Semilight"/>
              <a:ea typeface="+mn-ea"/>
              <a:cs typeface="+mn-cs"/>
            </a:endParaRPr>
          </a:p>
        </p:txBody>
      </p:sp>
      <p:sp useBgFill="1">
        <p:nvSpPr>
          <p:cNvPr id="50" name="Inner"/>
          <p:cNvSpPr/>
          <p:nvPr/>
        </p:nvSpPr>
        <p:spPr bwMode="auto">
          <a:xfrm>
            <a:off x="9557321" y="475061"/>
            <a:ext cx="1399032" cy="1399032"/>
          </a:xfrm>
          <a:prstGeom prst="ellipse">
            <a:avLst/>
          </a:prstGeom>
          <a:ln w="1079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57" name="Outer"/>
          <p:cNvSpPr/>
          <p:nvPr/>
        </p:nvSpPr>
        <p:spPr bwMode="auto">
          <a:xfrm>
            <a:off x="6841953" y="452093"/>
            <a:ext cx="1444969" cy="1444969"/>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000000"/>
              </a:solidFill>
              <a:effectLst/>
              <a:uLnTx/>
              <a:uFillTx/>
              <a:latin typeface="Segoe UI Semilight"/>
              <a:ea typeface="+mn-ea"/>
              <a:cs typeface="+mn-cs"/>
            </a:endParaRPr>
          </a:p>
        </p:txBody>
      </p:sp>
      <p:sp useBgFill="1">
        <p:nvSpPr>
          <p:cNvPr id="58" name="Inner"/>
          <p:cNvSpPr/>
          <p:nvPr/>
        </p:nvSpPr>
        <p:spPr bwMode="auto">
          <a:xfrm>
            <a:off x="6864921" y="475061"/>
            <a:ext cx="1399032" cy="1399032"/>
          </a:xfrm>
          <a:prstGeom prst="ellipse">
            <a:avLst/>
          </a:prstGeom>
          <a:ln w="1079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mn-ea"/>
              <a:cs typeface="+mn-cs"/>
            </a:endParaRPr>
          </a:p>
        </p:txBody>
      </p:sp>
      <p:pic>
        <p:nvPicPr>
          <p:cNvPr id="28" name="Picture 5"/>
          <p:cNvPicPr>
            <a:picLocks noChangeAspect="1" noChangeArrowheads="1"/>
          </p:cNvPicPr>
          <p:nvPr/>
        </p:nvPicPr>
        <p:blipFill>
          <a:blip r:embed="rId3"/>
          <a:stretch>
            <a:fillRect/>
          </a:stretch>
        </p:blipFill>
        <p:spPr bwMode="auto">
          <a:xfrm>
            <a:off x="10700901" y="5038182"/>
            <a:ext cx="1458784" cy="1458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Freeform 5"/>
          <p:cNvSpPr>
            <a:spLocks noEditPoints="1"/>
          </p:cNvSpPr>
          <p:nvPr/>
        </p:nvSpPr>
        <p:spPr bwMode="auto">
          <a:xfrm>
            <a:off x="1837418" y="999400"/>
            <a:ext cx="684438" cy="350354"/>
          </a:xfrm>
          <a:custGeom>
            <a:avLst/>
            <a:gdLst>
              <a:gd name="T0" fmla="*/ 41 w 140"/>
              <a:gd name="T1" fmla="*/ 70 h 70"/>
              <a:gd name="T2" fmla="*/ 70 w 140"/>
              <a:gd name="T3" fmla="*/ 41 h 70"/>
              <a:gd name="T4" fmla="*/ 99 w 140"/>
              <a:gd name="T5" fmla="*/ 70 h 70"/>
              <a:gd name="T6" fmla="*/ 92 w 140"/>
              <a:gd name="T7" fmla="*/ 21 h 70"/>
              <a:gd name="T8" fmla="*/ 71 w 140"/>
              <a:gd name="T9" fmla="*/ 0 h 70"/>
              <a:gd name="T10" fmla="*/ 51 w 140"/>
              <a:gd name="T11" fmla="*/ 21 h 70"/>
              <a:gd name="T12" fmla="*/ 71 w 140"/>
              <a:gd name="T13" fmla="*/ 41 h 70"/>
              <a:gd name="T14" fmla="*/ 92 w 140"/>
              <a:gd name="T15" fmla="*/ 21 h 70"/>
              <a:gd name="T16" fmla="*/ 36 w 140"/>
              <a:gd name="T17" fmla="*/ 34 h 70"/>
              <a:gd name="T18" fmla="*/ 20 w 140"/>
              <a:gd name="T19" fmla="*/ 18 h 70"/>
              <a:gd name="T20" fmla="*/ 4 w 140"/>
              <a:gd name="T21" fmla="*/ 34 h 70"/>
              <a:gd name="T22" fmla="*/ 20 w 140"/>
              <a:gd name="T23" fmla="*/ 50 h 70"/>
              <a:gd name="T24" fmla="*/ 36 w 140"/>
              <a:gd name="T25" fmla="*/ 34 h 70"/>
              <a:gd name="T26" fmla="*/ 136 w 140"/>
              <a:gd name="T27" fmla="*/ 34 h 70"/>
              <a:gd name="T28" fmla="*/ 120 w 140"/>
              <a:gd name="T29" fmla="*/ 18 h 70"/>
              <a:gd name="T30" fmla="*/ 104 w 140"/>
              <a:gd name="T31" fmla="*/ 34 h 70"/>
              <a:gd name="T32" fmla="*/ 120 w 140"/>
              <a:gd name="T33" fmla="*/ 50 h 70"/>
              <a:gd name="T34" fmla="*/ 136 w 140"/>
              <a:gd name="T35" fmla="*/ 34 h 70"/>
              <a:gd name="T36" fmla="*/ 41 w 140"/>
              <a:gd name="T37" fmla="*/ 70 h 70"/>
              <a:gd name="T38" fmla="*/ 20 w 140"/>
              <a:gd name="T39" fmla="*/ 50 h 70"/>
              <a:gd name="T40" fmla="*/ 0 w 140"/>
              <a:gd name="T41" fmla="*/ 70 h 70"/>
              <a:gd name="T42" fmla="*/ 140 w 140"/>
              <a:gd name="T43" fmla="*/ 70 h 70"/>
              <a:gd name="T44" fmla="*/ 120 w 140"/>
              <a:gd name="T45" fmla="*/ 50 h 70"/>
              <a:gd name="T46" fmla="*/ 99 w 140"/>
              <a:gd name="T4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0" h="70">
                <a:moveTo>
                  <a:pt x="41" y="70"/>
                </a:moveTo>
                <a:cubicBezTo>
                  <a:pt x="41" y="54"/>
                  <a:pt x="54" y="41"/>
                  <a:pt x="70" y="41"/>
                </a:cubicBezTo>
                <a:cubicBezTo>
                  <a:pt x="86" y="41"/>
                  <a:pt x="99" y="54"/>
                  <a:pt x="99" y="70"/>
                </a:cubicBezTo>
                <a:moveTo>
                  <a:pt x="92" y="21"/>
                </a:moveTo>
                <a:cubicBezTo>
                  <a:pt x="92" y="9"/>
                  <a:pt x="83" y="0"/>
                  <a:pt x="71" y="0"/>
                </a:cubicBezTo>
                <a:cubicBezTo>
                  <a:pt x="60" y="0"/>
                  <a:pt x="51" y="9"/>
                  <a:pt x="51" y="21"/>
                </a:cubicBezTo>
                <a:cubicBezTo>
                  <a:pt x="51" y="32"/>
                  <a:pt x="60" y="41"/>
                  <a:pt x="71" y="41"/>
                </a:cubicBezTo>
                <a:cubicBezTo>
                  <a:pt x="83" y="41"/>
                  <a:pt x="92" y="32"/>
                  <a:pt x="92" y="21"/>
                </a:cubicBezTo>
                <a:close/>
                <a:moveTo>
                  <a:pt x="36" y="34"/>
                </a:moveTo>
                <a:cubicBezTo>
                  <a:pt x="36" y="25"/>
                  <a:pt x="29" y="18"/>
                  <a:pt x="20" y="18"/>
                </a:cubicBezTo>
                <a:cubicBezTo>
                  <a:pt x="11" y="18"/>
                  <a:pt x="4" y="25"/>
                  <a:pt x="4" y="34"/>
                </a:cubicBezTo>
                <a:cubicBezTo>
                  <a:pt x="4" y="42"/>
                  <a:pt x="11" y="50"/>
                  <a:pt x="20" y="50"/>
                </a:cubicBezTo>
                <a:cubicBezTo>
                  <a:pt x="29" y="50"/>
                  <a:pt x="36" y="42"/>
                  <a:pt x="36" y="34"/>
                </a:cubicBezTo>
                <a:close/>
                <a:moveTo>
                  <a:pt x="136" y="34"/>
                </a:moveTo>
                <a:cubicBezTo>
                  <a:pt x="136" y="25"/>
                  <a:pt x="129" y="18"/>
                  <a:pt x="120" y="18"/>
                </a:cubicBezTo>
                <a:cubicBezTo>
                  <a:pt x="111" y="18"/>
                  <a:pt x="104" y="25"/>
                  <a:pt x="104" y="34"/>
                </a:cubicBezTo>
                <a:cubicBezTo>
                  <a:pt x="104" y="42"/>
                  <a:pt x="111" y="50"/>
                  <a:pt x="120" y="50"/>
                </a:cubicBezTo>
                <a:cubicBezTo>
                  <a:pt x="129" y="50"/>
                  <a:pt x="136" y="42"/>
                  <a:pt x="136" y="34"/>
                </a:cubicBezTo>
                <a:close/>
                <a:moveTo>
                  <a:pt x="41" y="70"/>
                </a:moveTo>
                <a:cubicBezTo>
                  <a:pt x="41" y="59"/>
                  <a:pt x="32" y="50"/>
                  <a:pt x="20" y="50"/>
                </a:cubicBezTo>
                <a:cubicBezTo>
                  <a:pt x="9" y="50"/>
                  <a:pt x="0" y="59"/>
                  <a:pt x="0" y="70"/>
                </a:cubicBezTo>
                <a:moveTo>
                  <a:pt x="140" y="70"/>
                </a:moveTo>
                <a:cubicBezTo>
                  <a:pt x="140" y="59"/>
                  <a:pt x="131" y="50"/>
                  <a:pt x="120" y="50"/>
                </a:cubicBezTo>
                <a:cubicBezTo>
                  <a:pt x="108" y="50"/>
                  <a:pt x="99" y="59"/>
                  <a:pt x="99" y="70"/>
                </a:cubicBezTo>
              </a:path>
            </a:pathLst>
          </a:custGeom>
          <a:noFill/>
          <a:ln w="190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60" name="Freeform 25"/>
          <p:cNvSpPr>
            <a:spLocks noEditPoints="1"/>
          </p:cNvSpPr>
          <p:nvPr/>
        </p:nvSpPr>
        <p:spPr bwMode="auto">
          <a:xfrm>
            <a:off x="4499199" y="986972"/>
            <a:ext cx="745678" cy="375212"/>
          </a:xfrm>
          <a:custGeom>
            <a:avLst/>
            <a:gdLst>
              <a:gd name="T0" fmla="*/ 279 w 314"/>
              <a:gd name="T1" fmla="*/ 119 h 158"/>
              <a:gd name="T2" fmla="*/ 279 w 314"/>
              <a:gd name="T3" fmla="*/ 103 h 158"/>
              <a:gd name="T4" fmla="*/ 173 w 314"/>
              <a:gd name="T5" fmla="*/ 126 h 158"/>
              <a:gd name="T6" fmla="*/ 110 w 314"/>
              <a:gd name="T7" fmla="*/ 126 h 158"/>
              <a:gd name="T8" fmla="*/ 110 w 314"/>
              <a:gd name="T9" fmla="*/ 158 h 158"/>
              <a:gd name="T10" fmla="*/ 149 w 314"/>
              <a:gd name="T11" fmla="*/ 158 h 158"/>
              <a:gd name="T12" fmla="*/ 219 w 314"/>
              <a:gd name="T13" fmla="*/ 59 h 158"/>
              <a:gd name="T14" fmla="*/ 219 w 314"/>
              <a:gd name="T15" fmla="*/ 0 h 158"/>
              <a:gd name="T16" fmla="*/ 0 w 314"/>
              <a:gd name="T17" fmla="*/ 0 h 158"/>
              <a:gd name="T18" fmla="*/ 0 w 314"/>
              <a:gd name="T19" fmla="*/ 24 h 158"/>
              <a:gd name="T20" fmla="*/ 314 w 314"/>
              <a:gd name="T21" fmla="*/ 59 h 158"/>
              <a:gd name="T22" fmla="*/ 301 w 314"/>
              <a:gd name="T23" fmla="*/ 59 h 158"/>
              <a:gd name="T24" fmla="*/ 173 w 314"/>
              <a:gd name="T25" fmla="*/ 59 h 158"/>
              <a:gd name="T26" fmla="*/ 173 w 314"/>
              <a:gd name="T27" fmla="*/ 158 h 158"/>
              <a:gd name="T28" fmla="*/ 314 w 314"/>
              <a:gd name="T29" fmla="*/ 158 h 158"/>
              <a:gd name="T30" fmla="*/ 314 w 314"/>
              <a:gd name="T31" fmla="*/ 69 h 158"/>
              <a:gd name="T32" fmla="*/ 314 w 314"/>
              <a:gd name="T33" fmla="*/ 59 h 158"/>
              <a:gd name="T34" fmla="*/ 79 w 314"/>
              <a:gd name="T35" fmla="*/ 47 h 158"/>
              <a:gd name="T36" fmla="*/ 70 w 314"/>
              <a:gd name="T37" fmla="*/ 47 h 158"/>
              <a:gd name="T38" fmla="*/ 0 w 314"/>
              <a:gd name="T39" fmla="*/ 47 h 158"/>
              <a:gd name="T40" fmla="*/ 0 w 314"/>
              <a:gd name="T41" fmla="*/ 158 h 158"/>
              <a:gd name="T42" fmla="*/ 79 w 314"/>
              <a:gd name="T43" fmla="*/ 158 h 158"/>
              <a:gd name="T44" fmla="*/ 79 w 314"/>
              <a:gd name="T45" fmla="*/ 55 h 158"/>
              <a:gd name="T46" fmla="*/ 79 w 314"/>
              <a:gd name="T47" fmla="*/ 4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4" h="158">
                <a:moveTo>
                  <a:pt x="279" y="119"/>
                </a:moveTo>
                <a:lnTo>
                  <a:pt x="279" y="103"/>
                </a:lnTo>
                <a:moveTo>
                  <a:pt x="173" y="126"/>
                </a:moveTo>
                <a:lnTo>
                  <a:pt x="110" y="126"/>
                </a:lnTo>
                <a:lnTo>
                  <a:pt x="110" y="158"/>
                </a:lnTo>
                <a:lnTo>
                  <a:pt x="149" y="158"/>
                </a:lnTo>
                <a:moveTo>
                  <a:pt x="219" y="59"/>
                </a:moveTo>
                <a:lnTo>
                  <a:pt x="219" y="0"/>
                </a:lnTo>
                <a:lnTo>
                  <a:pt x="0" y="0"/>
                </a:lnTo>
                <a:lnTo>
                  <a:pt x="0" y="24"/>
                </a:lnTo>
                <a:moveTo>
                  <a:pt x="314" y="59"/>
                </a:moveTo>
                <a:lnTo>
                  <a:pt x="301" y="59"/>
                </a:lnTo>
                <a:lnTo>
                  <a:pt x="173" y="59"/>
                </a:lnTo>
                <a:lnTo>
                  <a:pt x="173" y="158"/>
                </a:lnTo>
                <a:lnTo>
                  <a:pt x="314" y="158"/>
                </a:lnTo>
                <a:lnTo>
                  <a:pt x="314" y="69"/>
                </a:lnTo>
                <a:lnTo>
                  <a:pt x="314" y="59"/>
                </a:lnTo>
                <a:moveTo>
                  <a:pt x="79" y="47"/>
                </a:moveTo>
                <a:lnTo>
                  <a:pt x="70" y="47"/>
                </a:lnTo>
                <a:lnTo>
                  <a:pt x="0" y="47"/>
                </a:lnTo>
                <a:lnTo>
                  <a:pt x="0" y="158"/>
                </a:lnTo>
                <a:lnTo>
                  <a:pt x="79" y="158"/>
                </a:lnTo>
                <a:lnTo>
                  <a:pt x="79" y="55"/>
                </a:lnTo>
                <a:lnTo>
                  <a:pt x="79" y="47"/>
                </a:lnTo>
              </a:path>
            </a:pathLst>
          </a:custGeom>
          <a:noFill/>
          <a:ln w="190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latin typeface="Segoe UI Semilight"/>
            </a:endParaRPr>
          </a:p>
        </p:txBody>
      </p:sp>
      <p:sp>
        <p:nvSpPr>
          <p:cNvPr id="61" name="Freeform 29"/>
          <p:cNvSpPr>
            <a:spLocks noEditPoints="1"/>
          </p:cNvSpPr>
          <p:nvPr/>
        </p:nvSpPr>
        <p:spPr bwMode="auto">
          <a:xfrm>
            <a:off x="7242175" y="873528"/>
            <a:ext cx="644526" cy="602100"/>
          </a:xfrm>
          <a:custGeom>
            <a:avLst/>
            <a:gdLst>
              <a:gd name="T0" fmla="*/ 88 w 104"/>
              <a:gd name="T1" fmla="*/ 97 h 97"/>
              <a:gd name="T2" fmla="*/ 0 w 104"/>
              <a:gd name="T3" fmla="*/ 97 h 97"/>
              <a:gd name="T4" fmla="*/ 0 w 104"/>
              <a:gd name="T5" fmla="*/ 25 h 97"/>
              <a:gd name="T6" fmla="*/ 88 w 104"/>
              <a:gd name="T7" fmla="*/ 25 h 97"/>
              <a:gd name="T8" fmla="*/ 104 w 104"/>
              <a:gd name="T9" fmla="*/ 29 h 97"/>
              <a:gd name="T10" fmla="*/ 104 w 104"/>
              <a:gd name="T11" fmla="*/ 89 h 97"/>
              <a:gd name="T12" fmla="*/ 88 w 104"/>
              <a:gd name="T13" fmla="*/ 97 h 97"/>
              <a:gd name="T14" fmla="*/ 64 w 104"/>
              <a:gd name="T15" fmla="*/ 25 h 97"/>
              <a:gd name="T16" fmla="*/ 64 w 104"/>
              <a:gd name="T17" fmla="*/ 10 h 97"/>
              <a:gd name="T18" fmla="*/ 54 w 104"/>
              <a:gd name="T19" fmla="*/ 0 h 97"/>
              <a:gd name="T20" fmla="*/ 29 w 104"/>
              <a:gd name="T21" fmla="*/ 0 h 97"/>
              <a:gd name="T22" fmla="*/ 20 w 104"/>
              <a:gd name="T23" fmla="*/ 10 h 97"/>
              <a:gd name="T24" fmla="*/ 20 w 104"/>
              <a:gd name="T25" fmla="*/ 25 h 97"/>
              <a:gd name="T26" fmla="*/ 81 w 104"/>
              <a:gd name="T27" fmla="*/ 25 h 97"/>
              <a:gd name="T28" fmla="*/ 81 w 104"/>
              <a:gd name="T29" fmla="*/ 15 h 97"/>
              <a:gd name="T30" fmla="*/ 74 w 104"/>
              <a:gd name="T31" fmla="*/ 9 h 97"/>
              <a:gd name="T32" fmla="*/ 47 w 104"/>
              <a:gd name="T33" fmla="*/ 9 h 97"/>
              <a:gd name="T34" fmla="*/ 40 w 104"/>
              <a:gd name="T35" fmla="*/ 15 h 97"/>
              <a:gd name="T36" fmla="*/ 40 w 104"/>
              <a:gd name="T37" fmla="*/ 25 h 97"/>
              <a:gd name="T38" fmla="*/ 88 w 104"/>
              <a:gd name="T39" fmla="*/ 25 h 97"/>
              <a:gd name="T40" fmla="*/ 88 w 104"/>
              <a:gd name="T41"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97">
                <a:moveTo>
                  <a:pt x="88" y="97"/>
                </a:moveTo>
                <a:cubicBezTo>
                  <a:pt x="0" y="97"/>
                  <a:pt x="0" y="97"/>
                  <a:pt x="0" y="97"/>
                </a:cubicBezTo>
                <a:cubicBezTo>
                  <a:pt x="0" y="25"/>
                  <a:pt x="0" y="25"/>
                  <a:pt x="0" y="25"/>
                </a:cubicBezTo>
                <a:cubicBezTo>
                  <a:pt x="88" y="25"/>
                  <a:pt x="88" y="25"/>
                  <a:pt x="88" y="25"/>
                </a:cubicBezTo>
                <a:cubicBezTo>
                  <a:pt x="104" y="29"/>
                  <a:pt x="104" y="29"/>
                  <a:pt x="104" y="29"/>
                </a:cubicBezTo>
                <a:cubicBezTo>
                  <a:pt x="104" y="89"/>
                  <a:pt x="104" y="89"/>
                  <a:pt x="104" y="89"/>
                </a:cubicBezTo>
                <a:lnTo>
                  <a:pt x="88" y="97"/>
                </a:lnTo>
                <a:close/>
                <a:moveTo>
                  <a:pt x="64" y="25"/>
                </a:moveTo>
                <a:cubicBezTo>
                  <a:pt x="64" y="10"/>
                  <a:pt x="64" y="10"/>
                  <a:pt x="64" y="10"/>
                </a:cubicBezTo>
                <a:cubicBezTo>
                  <a:pt x="64" y="5"/>
                  <a:pt x="60" y="0"/>
                  <a:pt x="54" y="0"/>
                </a:cubicBezTo>
                <a:cubicBezTo>
                  <a:pt x="29" y="0"/>
                  <a:pt x="29" y="0"/>
                  <a:pt x="29" y="0"/>
                </a:cubicBezTo>
                <a:cubicBezTo>
                  <a:pt x="24" y="0"/>
                  <a:pt x="20" y="5"/>
                  <a:pt x="20" y="10"/>
                </a:cubicBezTo>
                <a:cubicBezTo>
                  <a:pt x="20" y="25"/>
                  <a:pt x="20" y="25"/>
                  <a:pt x="20" y="25"/>
                </a:cubicBezTo>
                <a:moveTo>
                  <a:pt x="81" y="25"/>
                </a:moveTo>
                <a:cubicBezTo>
                  <a:pt x="81" y="15"/>
                  <a:pt x="81" y="15"/>
                  <a:pt x="81" y="15"/>
                </a:cubicBezTo>
                <a:cubicBezTo>
                  <a:pt x="81" y="11"/>
                  <a:pt x="77" y="9"/>
                  <a:pt x="74" y="9"/>
                </a:cubicBezTo>
                <a:cubicBezTo>
                  <a:pt x="47" y="9"/>
                  <a:pt x="47" y="9"/>
                  <a:pt x="47" y="9"/>
                </a:cubicBezTo>
                <a:cubicBezTo>
                  <a:pt x="43" y="9"/>
                  <a:pt x="40" y="11"/>
                  <a:pt x="40" y="15"/>
                </a:cubicBezTo>
                <a:cubicBezTo>
                  <a:pt x="40" y="25"/>
                  <a:pt x="40" y="25"/>
                  <a:pt x="40" y="25"/>
                </a:cubicBezTo>
                <a:moveTo>
                  <a:pt x="88" y="25"/>
                </a:moveTo>
                <a:cubicBezTo>
                  <a:pt x="88" y="97"/>
                  <a:pt x="88" y="97"/>
                  <a:pt x="88" y="97"/>
                </a:cubicBezTo>
              </a:path>
            </a:pathLst>
          </a:custGeom>
          <a:noFill/>
          <a:ln w="190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FFFFFF"/>
              </a:solidFill>
              <a:latin typeface="Segoe UI Semilight"/>
            </a:endParaRPr>
          </a:p>
        </p:txBody>
      </p:sp>
      <p:sp>
        <p:nvSpPr>
          <p:cNvPr id="5" name="Star: 5 Points 4">
            <a:extLst>
              <a:ext uri="{FF2B5EF4-FFF2-40B4-BE49-F238E27FC236}">
                <a16:creationId xmlns:a16="http://schemas.microsoft.com/office/drawing/2014/main" id="{9EB6CE4E-7CA1-4A63-8F52-FEBF2839C456}"/>
              </a:ext>
            </a:extLst>
          </p:cNvPr>
          <p:cNvSpPr/>
          <p:nvPr/>
        </p:nvSpPr>
        <p:spPr bwMode="auto">
          <a:xfrm>
            <a:off x="9951966" y="833125"/>
            <a:ext cx="634754" cy="613702"/>
          </a:xfrm>
          <a:prstGeom prst="star5">
            <a:avLst/>
          </a:prstGeom>
          <a:noFill/>
          <a:ln w="190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err="1">
              <a:solidFill>
                <a:srgbClr val="FFFFFF"/>
              </a:solidFill>
              <a:latin typeface="Segoe UI Semilight"/>
            </a:endParaRPr>
          </a:p>
        </p:txBody>
      </p:sp>
    </p:spTree>
    <p:extLst>
      <p:ext uri="{BB962C8B-B14F-4D97-AF65-F5344CB8AC3E}">
        <p14:creationId xmlns:p14="http://schemas.microsoft.com/office/powerpoint/2010/main" val="41243239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100000" autoRev="1" fill="hold" grpId="0" nodeType="withEffect">
                                  <p:stCondLst>
                                    <p:cond delay="200"/>
                                  </p:stCondLst>
                                  <p:childTnLst>
                                    <p:animScale>
                                      <p:cBhvr>
                                        <p:cTn id="6" dur="200" fill="hold"/>
                                        <p:tgtEl>
                                          <p:spTgt spid="40"/>
                                        </p:tgtEl>
                                      </p:cBhvr>
                                      <p:by x="0" y="0"/>
                                    </p:animScale>
                                  </p:childTnLst>
                                </p:cTn>
                              </p:par>
                              <p:par>
                                <p:cTn id="7" presetID="6" presetClass="emph" presetSubtype="0" accel="100000" autoRev="1" fill="hold" grpId="0" nodeType="withEffect">
                                  <p:stCondLst>
                                    <p:cond delay="0"/>
                                  </p:stCondLst>
                                  <p:childTnLst>
                                    <p:animScale>
                                      <p:cBhvr>
                                        <p:cTn id="8" dur="400" fill="hold"/>
                                        <p:tgtEl>
                                          <p:spTgt spid="41"/>
                                        </p:tgtEl>
                                      </p:cBhvr>
                                      <p:by x="0" y="0"/>
                                    </p:animScale>
                                  </p:childTnLst>
                                </p:cTn>
                              </p:par>
                              <p:par>
                                <p:cTn id="9" presetID="1" presetClass="entr" presetSubtype="0" fill="hold" grpId="0" nodeType="withEffect">
                                  <p:stCondLst>
                                    <p:cond delay="0"/>
                                  </p:stCondLst>
                                  <p:childTnLst>
                                    <p:set>
                                      <p:cBhvr>
                                        <p:cTn id="10" dur="1" fill="hold">
                                          <p:stCondLst>
                                            <p:cond delay="399"/>
                                          </p:stCondLst>
                                        </p:cTn>
                                        <p:tgtEl>
                                          <p:spTgt spid="33"/>
                                        </p:tgtEl>
                                        <p:attrNameLst>
                                          <p:attrName>style.visibility</p:attrName>
                                        </p:attrNameLst>
                                      </p:cBhvr>
                                      <p:to>
                                        <p:strVal val="visible"/>
                                      </p:to>
                                    </p:set>
                                  </p:childTnLst>
                                </p:cTn>
                              </p:par>
                              <p:par>
                                <p:cTn id="11" presetID="6" presetClass="emph" presetSubtype="0" accel="100000" autoRev="1" fill="hold" grpId="1" nodeType="withEffect">
                                  <p:stCondLst>
                                    <p:cond delay="0"/>
                                  </p:stCondLst>
                                  <p:childTnLst>
                                    <p:animScale>
                                      <p:cBhvr>
                                        <p:cTn id="12" dur="400" fill="hold"/>
                                        <p:tgtEl>
                                          <p:spTgt spid="33"/>
                                        </p:tgtEl>
                                      </p:cBhvr>
                                      <p:by x="0" y="0"/>
                                    </p:animScale>
                                  </p:childTnLst>
                                </p:cTn>
                              </p:par>
                              <p:par>
                                <p:cTn id="13" presetID="10" presetClass="entr" presetSubtype="0" fill="hold" grpId="0" nodeType="withEffect">
                                  <p:stCondLst>
                                    <p:cond delay="55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250"/>
                                        <p:tgtEl>
                                          <p:spTgt spid="16"/>
                                        </p:tgtEl>
                                      </p:cBhvr>
                                    </p:animEffect>
                                  </p:childTnLst>
                                </p:cTn>
                              </p:par>
                              <p:par>
                                <p:cTn id="16" presetID="6" presetClass="emph" presetSubtype="0" accel="62000" decel="38000" autoRev="1" fill="hold" grpId="1" nodeType="withEffect">
                                  <p:stCondLst>
                                    <p:cond delay="0"/>
                                  </p:stCondLst>
                                  <p:childTnLst>
                                    <p:animScale>
                                      <p:cBhvr>
                                        <p:cTn id="17" dur="500" fill="hold"/>
                                        <p:tgtEl>
                                          <p:spTgt spid="16"/>
                                        </p:tgtEl>
                                      </p:cBhvr>
                                      <p:by x="200000" y="200000"/>
                                    </p:animScale>
                                  </p:childTnLst>
                                </p:cTn>
                              </p:par>
                              <p:par>
                                <p:cTn id="18" presetID="6" presetClass="emph" presetSubtype="0" accel="100000" autoRev="1" fill="hold" grpId="0" nodeType="withEffect">
                                  <p:stCondLst>
                                    <p:cond delay="500"/>
                                  </p:stCondLst>
                                  <p:childTnLst>
                                    <p:animScale>
                                      <p:cBhvr>
                                        <p:cTn id="19" dur="200" fill="hold"/>
                                        <p:tgtEl>
                                          <p:spTgt spid="47"/>
                                        </p:tgtEl>
                                      </p:cBhvr>
                                      <p:by x="0" y="0"/>
                                    </p:animScale>
                                  </p:childTnLst>
                                </p:cTn>
                              </p:par>
                              <p:par>
                                <p:cTn id="20" presetID="6" presetClass="emph" presetSubtype="0" accel="100000" autoRev="1" fill="hold" grpId="0" nodeType="withEffect">
                                  <p:stCondLst>
                                    <p:cond delay="500"/>
                                  </p:stCondLst>
                                  <p:childTnLst>
                                    <p:animScale>
                                      <p:cBhvr>
                                        <p:cTn id="21" dur="400" fill="hold"/>
                                        <p:tgtEl>
                                          <p:spTgt spid="48"/>
                                        </p:tgtEl>
                                      </p:cBhvr>
                                      <p:by x="0" y="0"/>
                                    </p:animScale>
                                  </p:childTnLst>
                                </p:cTn>
                              </p:par>
                              <p:par>
                                <p:cTn id="22" presetID="1" presetClass="entr" presetSubtype="0" fill="hold" grpId="0" nodeType="withEffect">
                                  <p:stCondLst>
                                    <p:cond delay="500"/>
                                  </p:stCondLst>
                                  <p:childTnLst>
                                    <p:set>
                                      <p:cBhvr>
                                        <p:cTn id="23" dur="1" fill="hold">
                                          <p:stCondLst>
                                            <p:cond delay="399"/>
                                          </p:stCondLst>
                                        </p:cTn>
                                        <p:tgtEl>
                                          <p:spTgt spid="60"/>
                                        </p:tgtEl>
                                        <p:attrNameLst>
                                          <p:attrName>style.visibility</p:attrName>
                                        </p:attrNameLst>
                                      </p:cBhvr>
                                      <p:to>
                                        <p:strVal val="visible"/>
                                      </p:to>
                                    </p:set>
                                  </p:childTnLst>
                                </p:cTn>
                              </p:par>
                              <p:par>
                                <p:cTn id="24" presetID="6" presetClass="emph" presetSubtype="0" accel="100000" autoRev="1" fill="hold" grpId="1" nodeType="withEffect">
                                  <p:stCondLst>
                                    <p:cond delay="500"/>
                                  </p:stCondLst>
                                  <p:childTnLst>
                                    <p:animScale>
                                      <p:cBhvr>
                                        <p:cTn id="25" dur="400" fill="hold"/>
                                        <p:tgtEl>
                                          <p:spTgt spid="60"/>
                                        </p:tgtEl>
                                      </p:cBhvr>
                                      <p:by x="0" y="0"/>
                                    </p:animScale>
                                  </p:childTnLst>
                                </p:cTn>
                              </p:par>
                              <p:par>
                                <p:cTn id="26" presetID="10" presetClass="entr" presetSubtype="0" fill="hold" grpId="0" nodeType="withEffect">
                                  <p:stCondLst>
                                    <p:cond delay="105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250"/>
                                        <p:tgtEl>
                                          <p:spTgt spid="22"/>
                                        </p:tgtEl>
                                      </p:cBhvr>
                                    </p:animEffect>
                                  </p:childTnLst>
                                </p:cTn>
                              </p:par>
                              <p:par>
                                <p:cTn id="29" presetID="6" presetClass="emph" presetSubtype="0" accel="62000" decel="38000" autoRev="1" fill="hold" grpId="1" nodeType="withEffect">
                                  <p:stCondLst>
                                    <p:cond delay="500"/>
                                  </p:stCondLst>
                                  <p:childTnLst>
                                    <p:animScale>
                                      <p:cBhvr>
                                        <p:cTn id="30" dur="500" fill="hold"/>
                                        <p:tgtEl>
                                          <p:spTgt spid="22"/>
                                        </p:tgtEl>
                                      </p:cBhvr>
                                      <p:by x="200000" y="200000"/>
                                    </p:animScale>
                                  </p:childTnLst>
                                </p:cTn>
                              </p:par>
                              <p:par>
                                <p:cTn id="31" presetID="6" presetClass="emph" presetSubtype="0" accel="100000" autoRev="1" fill="hold" grpId="0" nodeType="withEffect">
                                  <p:stCondLst>
                                    <p:cond delay="1000"/>
                                  </p:stCondLst>
                                  <p:childTnLst>
                                    <p:animScale>
                                      <p:cBhvr>
                                        <p:cTn id="32" dur="200" fill="hold"/>
                                        <p:tgtEl>
                                          <p:spTgt spid="57"/>
                                        </p:tgtEl>
                                      </p:cBhvr>
                                      <p:by x="0" y="0"/>
                                    </p:animScale>
                                  </p:childTnLst>
                                </p:cTn>
                              </p:par>
                              <p:par>
                                <p:cTn id="33" presetID="6" presetClass="emph" presetSubtype="0" accel="100000" autoRev="1" fill="hold" grpId="0" nodeType="withEffect">
                                  <p:stCondLst>
                                    <p:cond delay="1000"/>
                                  </p:stCondLst>
                                  <p:childTnLst>
                                    <p:animScale>
                                      <p:cBhvr>
                                        <p:cTn id="34" dur="400" fill="hold"/>
                                        <p:tgtEl>
                                          <p:spTgt spid="58"/>
                                        </p:tgtEl>
                                      </p:cBhvr>
                                      <p:by x="0" y="0"/>
                                    </p:animScale>
                                  </p:childTnLst>
                                </p:cTn>
                              </p:par>
                              <p:par>
                                <p:cTn id="35" presetID="1" presetClass="entr" presetSubtype="0" fill="hold" grpId="0" nodeType="withEffect">
                                  <p:stCondLst>
                                    <p:cond delay="1000"/>
                                  </p:stCondLst>
                                  <p:childTnLst>
                                    <p:set>
                                      <p:cBhvr>
                                        <p:cTn id="36" dur="1" fill="hold">
                                          <p:stCondLst>
                                            <p:cond delay="399"/>
                                          </p:stCondLst>
                                        </p:cTn>
                                        <p:tgtEl>
                                          <p:spTgt spid="61"/>
                                        </p:tgtEl>
                                        <p:attrNameLst>
                                          <p:attrName>style.visibility</p:attrName>
                                        </p:attrNameLst>
                                      </p:cBhvr>
                                      <p:to>
                                        <p:strVal val="visible"/>
                                      </p:to>
                                    </p:set>
                                  </p:childTnLst>
                                </p:cTn>
                              </p:par>
                              <p:par>
                                <p:cTn id="37" presetID="6" presetClass="emph" presetSubtype="0" accel="100000" autoRev="1" fill="hold" grpId="1" nodeType="withEffect">
                                  <p:stCondLst>
                                    <p:cond delay="1000"/>
                                  </p:stCondLst>
                                  <p:childTnLst>
                                    <p:animScale>
                                      <p:cBhvr>
                                        <p:cTn id="38" dur="400" fill="hold"/>
                                        <p:tgtEl>
                                          <p:spTgt spid="61"/>
                                        </p:tgtEl>
                                      </p:cBhvr>
                                      <p:by x="0" y="0"/>
                                    </p:animScale>
                                  </p:childTnLst>
                                </p:cTn>
                              </p:par>
                              <p:par>
                                <p:cTn id="39" presetID="10" presetClass="entr" presetSubtype="0" fill="hold" grpId="0" nodeType="withEffect">
                                  <p:stCondLst>
                                    <p:cond delay="155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250"/>
                                        <p:tgtEl>
                                          <p:spTgt spid="32"/>
                                        </p:tgtEl>
                                      </p:cBhvr>
                                    </p:animEffect>
                                  </p:childTnLst>
                                </p:cTn>
                              </p:par>
                              <p:par>
                                <p:cTn id="42" presetID="6" presetClass="emph" presetSubtype="0" accel="62000" decel="38000" autoRev="1" fill="hold" grpId="1" nodeType="withEffect">
                                  <p:stCondLst>
                                    <p:cond delay="1000"/>
                                  </p:stCondLst>
                                  <p:childTnLst>
                                    <p:animScale>
                                      <p:cBhvr>
                                        <p:cTn id="43" dur="500" fill="hold"/>
                                        <p:tgtEl>
                                          <p:spTgt spid="32"/>
                                        </p:tgtEl>
                                      </p:cBhvr>
                                      <p:by x="200000" y="200000"/>
                                    </p:animScale>
                                  </p:childTnLst>
                                </p:cTn>
                              </p:par>
                              <p:par>
                                <p:cTn id="44" presetID="6" presetClass="emph" presetSubtype="0" accel="100000" autoRev="1" fill="hold" grpId="0" nodeType="withEffect">
                                  <p:stCondLst>
                                    <p:cond delay="1500"/>
                                  </p:stCondLst>
                                  <p:childTnLst>
                                    <p:animScale>
                                      <p:cBhvr>
                                        <p:cTn id="45" dur="200" fill="hold"/>
                                        <p:tgtEl>
                                          <p:spTgt spid="49"/>
                                        </p:tgtEl>
                                      </p:cBhvr>
                                      <p:by x="0" y="0"/>
                                    </p:animScale>
                                  </p:childTnLst>
                                </p:cTn>
                              </p:par>
                              <p:par>
                                <p:cTn id="46" presetID="6" presetClass="emph" presetSubtype="0" accel="100000" autoRev="1" fill="hold" grpId="0" nodeType="withEffect">
                                  <p:stCondLst>
                                    <p:cond delay="1500"/>
                                  </p:stCondLst>
                                  <p:childTnLst>
                                    <p:animScale>
                                      <p:cBhvr>
                                        <p:cTn id="47" dur="400" fill="hold"/>
                                        <p:tgtEl>
                                          <p:spTgt spid="50"/>
                                        </p:tgtEl>
                                      </p:cBhvr>
                                      <p:by x="0" y="0"/>
                                    </p:animScale>
                                  </p:childTnLst>
                                </p:cTn>
                              </p:par>
                              <p:par>
                                <p:cTn id="48" presetID="1" presetClass="entr" presetSubtype="0" fill="hold" grpId="0" nodeType="withEffect">
                                  <p:stCondLst>
                                    <p:cond delay="1500"/>
                                  </p:stCondLst>
                                  <p:childTnLst>
                                    <p:set>
                                      <p:cBhvr>
                                        <p:cTn id="49" dur="1" fill="hold">
                                          <p:stCondLst>
                                            <p:cond delay="399"/>
                                          </p:stCondLst>
                                        </p:cTn>
                                        <p:tgtEl>
                                          <p:spTgt spid="5"/>
                                        </p:tgtEl>
                                        <p:attrNameLst>
                                          <p:attrName>style.visibility</p:attrName>
                                        </p:attrNameLst>
                                      </p:cBhvr>
                                      <p:to>
                                        <p:strVal val="visible"/>
                                      </p:to>
                                    </p:set>
                                  </p:childTnLst>
                                </p:cTn>
                              </p:par>
                              <p:par>
                                <p:cTn id="50" presetID="6" presetClass="emph" presetSubtype="0" accel="100000" autoRev="1" fill="hold" grpId="1" nodeType="withEffect">
                                  <p:stCondLst>
                                    <p:cond delay="1500"/>
                                  </p:stCondLst>
                                  <p:childTnLst>
                                    <p:animScale>
                                      <p:cBhvr>
                                        <p:cTn id="51" dur="400" fill="hold"/>
                                        <p:tgtEl>
                                          <p:spTgt spid="5"/>
                                        </p:tgtEl>
                                      </p:cBhvr>
                                      <p:by x="0" y="0"/>
                                    </p:animScale>
                                  </p:childTnLst>
                                </p:cTn>
                              </p:par>
                              <p:par>
                                <p:cTn id="52" presetID="10" presetClass="entr" presetSubtype="0" fill="hold" grpId="0" nodeType="withEffect">
                                  <p:stCondLst>
                                    <p:cond delay="205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250"/>
                                        <p:tgtEl>
                                          <p:spTgt spid="29"/>
                                        </p:tgtEl>
                                      </p:cBhvr>
                                    </p:animEffect>
                                  </p:childTnLst>
                                </p:cTn>
                              </p:par>
                              <p:par>
                                <p:cTn id="55" presetID="6" presetClass="emph" presetSubtype="0" accel="62000" decel="38000" autoRev="1" fill="hold" grpId="1" nodeType="withEffect">
                                  <p:stCondLst>
                                    <p:cond delay="1500"/>
                                  </p:stCondLst>
                                  <p:childTnLst>
                                    <p:animScale>
                                      <p:cBhvr>
                                        <p:cTn id="56" dur="500" fill="hold"/>
                                        <p:tgtEl>
                                          <p:spTgt spid="29"/>
                                        </p:tgtEl>
                                      </p:cBhvr>
                                      <p:by x="2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22" grpId="0"/>
      <p:bldP spid="22" grpId="1"/>
      <p:bldP spid="29" grpId="0"/>
      <p:bldP spid="29" grpId="1"/>
      <p:bldP spid="32" grpId="0"/>
      <p:bldP spid="32" grpId="1"/>
      <p:bldP spid="40" grpId="0" animBg="1"/>
      <p:bldP spid="41" grpId="0" animBg="1"/>
      <p:bldP spid="47" grpId="0" animBg="1"/>
      <p:bldP spid="48" grpId="0" animBg="1"/>
      <p:bldP spid="49" grpId="0" animBg="1"/>
      <p:bldP spid="50" grpId="0" animBg="1"/>
      <p:bldP spid="57" grpId="0" animBg="1"/>
      <p:bldP spid="58" grpId="0" animBg="1"/>
      <p:bldP spid="33" grpId="0" animBg="1"/>
      <p:bldP spid="33" grpId="1" animBg="1"/>
      <p:bldP spid="60" grpId="0" animBg="1"/>
      <p:bldP spid="60" grpId="1" animBg="1"/>
      <p:bldP spid="61" grpId="0" animBg="1"/>
      <p:bldP spid="61" grpId="1" animBg="1"/>
      <p:bldP spid="5" grpId="0" animBg="1"/>
      <p:bldP spid="5" grpId="1" animBg="1"/>
    </p:bldLst>
  </p:timing>
</p:sld>
</file>

<file path=ppt/slides/slide33.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p:transition spd="med">
    <p:fade/>
  </p:transition>
</p:sld>
</file>

<file path=ppt/slides/slide4.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Session objectives and takeaways</a:t>
            </a:r>
          </a:p>
        </p:txBody>
      </p:sp>
      <p:sp>
        <p:nvSpPr>
          <p:cNvPr id="5" name="Text Placeholder 4"/>
          <p:cNvSpPr>
            <a:spLocks noGrp="1"/>
          </p:cNvSpPr>
          <p:nvPr>
            <p:ph type="body" sz="quarter" idx="10"/>
          </p:nvPr>
        </p:nvSpPr>
        <p:spPr>
          <a:xfrm>
            <a:off x="274638" y="1212850"/>
            <a:ext cx="11887200" cy="5724644"/>
          </a:xfrm>
        </p:spPr>
        <p:txBody>
          <a:bodyPr/>
          <a:lstStyle/>
          <a:p>
            <a:r>
              <a:rPr lang="en-US"/>
              <a:t>At the end of this session, you should be </a:t>
            </a:r>
          </a:p>
          <a:p>
            <a:r>
              <a:rPr lang="en-US"/>
              <a:t>better able to…</a:t>
            </a:r>
          </a:p>
          <a:p>
            <a:pPr marL="571500" indent="-571500">
              <a:buFont typeface="Wingdings" panose="05000000000000000000" pitchFamily="2" charset="2"/>
              <a:buChar char="§"/>
            </a:pPr>
            <a:r>
              <a:rPr lang="en-US">
                <a:gradFill>
                  <a:gsLst>
                    <a:gs pos="7965">
                      <a:schemeClr val="tx1"/>
                    </a:gs>
                    <a:gs pos="63000">
                      <a:schemeClr val="tx1"/>
                    </a:gs>
                  </a:gsLst>
                  <a:lin ang="5400000" scaled="0"/>
                </a:gradFill>
              </a:rPr>
              <a:t>Understand </a:t>
            </a:r>
            <a:r>
              <a:rPr lang="en-US" b="1">
                <a:gradFill>
                  <a:gsLst>
                    <a:gs pos="7965">
                      <a:schemeClr val="tx1"/>
                    </a:gs>
                    <a:gs pos="63000">
                      <a:schemeClr val="tx1"/>
                    </a:gs>
                  </a:gsLst>
                  <a:lin ang="5400000" scaled="0"/>
                </a:gradFill>
              </a:rPr>
              <a:t>current Data Connectivity capabilities </a:t>
            </a:r>
            <a:r>
              <a:rPr lang="en-US">
                <a:gradFill>
                  <a:gsLst>
                    <a:gs pos="7965">
                      <a:schemeClr val="tx1"/>
                    </a:gs>
                    <a:gs pos="63000">
                      <a:schemeClr val="tx1"/>
                    </a:gs>
                  </a:gsLst>
                  <a:lin ang="5400000" scaled="0"/>
                </a:gradFill>
              </a:rPr>
              <a:t>across Microsoft BI products, including Power BI, Excel and SSAS</a:t>
            </a:r>
          </a:p>
          <a:p>
            <a:pPr marL="571500" indent="-571500">
              <a:buFont typeface="Wingdings" panose="05000000000000000000" pitchFamily="2" charset="2"/>
              <a:buChar char="§"/>
            </a:pPr>
            <a:r>
              <a:rPr lang="en-US">
                <a:gradFill>
                  <a:gsLst>
                    <a:gs pos="7965">
                      <a:schemeClr val="tx1"/>
                    </a:gs>
                    <a:gs pos="63000">
                      <a:schemeClr val="tx1"/>
                    </a:gs>
                  </a:gsLst>
                  <a:lin ang="5400000" scaled="0"/>
                </a:gradFill>
              </a:rPr>
              <a:t>Learn about </a:t>
            </a:r>
            <a:r>
              <a:rPr lang="en-US" b="1">
                <a:gradFill>
                  <a:gsLst>
                    <a:gs pos="7965">
                      <a:schemeClr val="tx1"/>
                    </a:gs>
                    <a:gs pos="63000">
                      <a:schemeClr val="tx1"/>
                    </a:gs>
                  </a:gsLst>
                  <a:lin ang="5400000" scaled="0"/>
                </a:gradFill>
              </a:rPr>
              <a:t>upcoming connectivity enhancements</a:t>
            </a:r>
            <a:r>
              <a:rPr lang="en-US">
                <a:gradFill>
                  <a:gsLst>
                    <a:gs pos="7965">
                      <a:schemeClr val="tx1"/>
                    </a:gs>
                    <a:gs pos="63000">
                      <a:schemeClr val="tx1"/>
                    </a:gs>
                  </a:gsLst>
                  <a:lin ang="5400000" scaled="0"/>
                </a:gradFill>
              </a:rPr>
              <a:t>, new connectors, etc. for the rest of CY17</a:t>
            </a:r>
          </a:p>
          <a:p>
            <a:pPr marL="571500" indent="-571500">
              <a:buFont typeface="Wingdings" panose="05000000000000000000" pitchFamily="2" charset="2"/>
              <a:buChar char="§"/>
            </a:pPr>
            <a:r>
              <a:rPr lang="en-US">
                <a:gradFill>
                  <a:gsLst>
                    <a:gs pos="7965">
                      <a:schemeClr val="tx1"/>
                    </a:gs>
                    <a:gs pos="63000">
                      <a:schemeClr val="tx1"/>
                    </a:gs>
                  </a:gsLst>
                  <a:lin ang="5400000" scaled="0"/>
                </a:gradFill>
              </a:rPr>
              <a:t>Understand how customers and ISVs can build data connectors and easily plug them into our products, using the </a:t>
            </a:r>
            <a:r>
              <a:rPr lang="en-US" b="1">
                <a:gradFill>
                  <a:gsLst>
                    <a:gs pos="7965">
                      <a:schemeClr val="tx1"/>
                    </a:gs>
                    <a:gs pos="63000">
                      <a:schemeClr val="tx1"/>
                    </a:gs>
                  </a:gsLst>
                  <a:lin ang="5400000" scaled="0"/>
                </a:gradFill>
              </a:rPr>
              <a:t>Data Connectors SDK</a:t>
            </a:r>
          </a:p>
          <a:p>
            <a:pPr marL="571500" indent="-571500">
              <a:buFont typeface="Wingdings" panose="05000000000000000000" pitchFamily="2" charset="2"/>
              <a:buChar char="§"/>
            </a:pPr>
            <a:endParaRPr lang="en-US"/>
          </a:p>
        </p:txBody>
      </p:sp>
    </p:spTree>
    <p:extLst>
      <p:ext uri="{BB962C8B-B14F-4D97-AF65-F5344CB8AC3E}">
        <p14:creationId xmlns:p14="http://schemas.microsoft.com/office/powerpoint/2010/main" val="2531529573"/>
      </p:ext>
    </p:extLst>
  </p:cSld>
  <p:clrMapOvr>
    <a:masterClrMapping/>
  </p:clrMapOvr>
  <p:transition spd="med">
    <p:fade/>
  </p:transition>
</p:sld>
</file>

<file path=ppt/slides/slide5.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Data Acquisition in today’s BI world</a:t>
            </a:r>
          </a:p>
        </p:txBody>
      </p:sp>
      <p:sp>
        <p:nvSpPr>
          <p:cNvPr id="4" name="Text Placeholder 3"/>
          <p:cNvSpPr>
            <a:spLocks noGrp="1"/>
          </p:cNvSpPr>
          <p:nvPr>
            <p:ph type="body" sz="quarter" idx="10"/>
          </p:nvPr>
        </p:nvSpPr>
        <p:spPr>
          <a:xfrm>
            <a:off x="306274" y="1363965"/>
            <a:ext cx="11885514" cy="5421292"/>
          </a:xfrm>
          <a:prstGeom prst="rect">
            <a:avLst/>
          </a:prstGeom>
        </p:spPr>
        <p:txBody>
          <a:bodyPr wrap="square">
            <a:spAutoFit/>
          </a:bodyPr>
          <a:lstStyle/>
          <a:p>
            <a:pPr marL="214279" indent="-214279">
              <a:buFontTx/>
              <a:buChar char="-"/>
            </a:pPr>
            <a:r>
              <a:rPr lang="en-US" sz="2448" b="1" u="sng"/>
              <a:t>Finding</a:t>
            </a:r>
            <a:r>
              <a:rPr lang="en-US" sz="2448"/>
              <a:t> &amp; </a:t>
            </a:r>
            <a:r>
              <a:rPr lang="en-US" sz="2448" b="1" u="sng"/>
              <a:t>Connecting</a:t>
            </a:r>
            <a:r>
              <a:rPr lang="en-US" sz="2448"/>
              <a:t> to data is easy for users</a:t>
            </a:r>
          </a:p>
          <a:p>
            <a:pPr marL="214279" indent="-214279">
              <a:buFontTx/>
              <a:buChar char="-"/>
            </a:pPr>
            <a:endParaRPr lang="en-US" sz="2448"/>
          </a:p>
          <a:p>
            <a:pPr marL="214279" indent="-214279">
              <a:buFontTx/>
              <a:buChar char="-"/>
            </a:pPr>
            <a:r>
              <a:rPr lang="en-US" sz="2448"/>
              <a:t>Experiences for data connectivity are </a:t>
            </a:r>
            <a:r>
              <a:rPr lang="en-US" sz="2448" b="1" u="sng"/>
              <a:t>common across different tools</a:t>
            </a:r>
          </a:p>
          <a:p>
            <a:pPr marL="214279" indent="-214279">
              <a:buFontTx/>
              <a:buChar char="-"/>
            </a:pPr>
            <a:endParaRPr lang="en-US" sz="2448"/>
          </a:p>
          <a:p>
            <a:pPr marL="214279" indent="-214279">
              <a:buFontTx/>
              <a:buChar char="-"/>
            </a:pPr>
            <a:r>
              <a:rPr lang="en-US" sz="2448"/>
              <a:t>Data is </a:t>
            </a:r>
            <a:r>
              <a:rPr lang="en-US" sz="2448" b="1" u="sng"/>
              <a:t>always in the desired shape</a:t>
            </a:r>
            <a:r>
              <a:rPr lang="en-US" sz="2448"/>
              <a:t> for analysis/consumption</a:t>
            </a:r>
          </a:p>
          <a:p>
            <a:pPr marL="214279" indent="-214279">
              <a:buFontTx/>
              <a:buChar char="-"/>
            </a:pPr>
            <a:endParaRPr lang="en-US" sz="2448"/>
          </a:p>
          <a:p>
            <a:pPr marL="214279" indent="-214279">
              <a:buFontTx/>
              <a:buChar char="-"/>
            </a:pPr>
            <a:r>
              <a:rPr lang="en-US" sz="2448" b="1" u="sng"/>
              <a:t>Reshaping data is easy and quick</a:t>
            </a:r>
            <a:r>
              <a:rPr lang="en-US" sz="2448"/>
              <a:t>, so can be done multiple times without effort</a:t>
            </a:r>
            <a:endParaRPr lang="en-US" sz="2448" b="1" u="sng"/>
          </a:p>
          <a:p>
            <a:pPr marL="214279" indent="-214279">
              <a:buFontTx/>
              <a:buChar char="-"/>
            </a:pPr>
            <a:endParaRPr lang="en-US" sz="2448" b="1" u="sng"/>
          </a:p>
          <a:p>
            <a:pPr marL="214279" indent="-214279">
              <a:buFontTx/>
              <a:buChar char="-"/>
            </a:pPr>
            <a:r>
              <a:rPr lang="en-US" sz="2448" b="1" u="sng"/>
              <a:t>Combining</a:t>
            </a:r>
            <a:r>
              <a:rPr lang="en-US" sz="2448"/>
              <a:t> data from multiple sources is straightforward</a:t>
            </a:r>
          </a:p>
          <a:p>
            <a:pPr marL="214279" indent="-214279">
              <a:buFontTx/>
              <a:buChar char="-"/>
            </a:pPr>
            <a:endParaRPr lang="en-US" sz="2448"/>
          </a:p>
          <a:p>
            <a:pPr marL="214279" indent="-214279">
              <a:buFontTx/>
              <a:buChar char="-"/>
            </a:pPr>
            <a:r>
              <a:rPr lang="en-US" sz="2448" b="1" u="sng"/>
              <a:t>Data Volumes are small and manageable</a:t>
            </a:r>
            <a:r>
              <a:rPr lang="en-US" sz="2448"/>
              <a:t>, data usually comes from a </a:t>
            </a:r>
            <a:r>
              <a:rPr lang="en-US" sz="2448" b="1" u="sng"/>
              <a:t>single type of data source</a:t>
            </a:r>
            <a:r>
              <a:rPr lang="en-US" sz="2448"/>
              <a:t>, </a:t>
            </a:r>
            <a:r>
              <a:rPr lang="en-US" sz="2448" b="1" u="sng"/>
              <a:t>data refresh</a:t>
            </a:r>
            <a:r>
              <a:rPr lang="en-US" sz="2448"/>
              <a:t> is never a problem</a:t>
            </a:r>
          </a:p>
          <a:p>
            <a:endParaRPr lang="en-US" sz="2448"/>
          </a:p>
        </p:txBody>
      </p:sp>
    </p:spTree>
    <p:extLst>
      <p:ext uri="{BB962C8B-B14F-4D97-AF65-F5344CB8AC3E}">
        <p14:creationId xmlns:p14="http://schemas.microsoft.com/office/powerpoint/2010/main" val="219969439"/>
      </p:ext>
    </p:extLst>
  </p:cSld>
  <p:clrMapOvr>
    <a:masterClrMapping/>
  </p:clrMapOvr>
  <p:transition spd="med">
    <p:fade/>
  </p:transition>
</p:sld>
</file>

<file path=ppt/slides/slide6.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9045" y="280105"/>
            <a:ext cx="11614813" cy="851052"/>
          </a:xfrm>
        </p:spPr>
        <p:txBody>
          <a:bodyPr/>
          <a:lstStyle/>
          <a:p>
            <a:r>
              <a:rPr lang="en-US"/>
              <a:t>In reality…</a:t>
            </a:r>
          </a:p>
        </p:txBody>
      </p:sp>
      <p:sp>
        <p:nvSpPr>
          <p:cNvPr id="4" name="Text Placeholder 3"/>
          <p:cNvSpPr>
            <a:spLocks noGrp="1"/>
          </p:cNvSpPr>
          <p:nvPr>
            <p:ph type="body" sz="quarter" idx="10"/>
          </p:nvPr>
        </p:nvSpPr>
        <p:spPr>
          <a:xfrm>
            <a:off x="306274" y="1363965"/>
            <a:ext cx="11885514" cy="5386090"/>
          </a:xfrm>
          <a:prstGeom prst="rect">
            <a:avLst/>
          </a:prstGeom>
        </p:spPr>
        <p:txBody>
          <a:bodyPr wrap="square">
            <a:spAutoFit/>
          </a:bodyPr>
          <a:lstStyle/>
          <a:p>
            <a:pPr marL="214279" indent="-214279">
              <a:buFontTx/>
              <a:buChar char="-"/>
            </a:pPr>
            <a:r>
              <a:rPr lang="en-US" sz="2600" b="1" u="sng"/>
              <a:t>Finding</a:t>
            </a:r>
            <a:r>
              <a:rPr lang="en-US" sz="2600"/>
              <a:t> &amp; </a:t>
            </a:r>
            <a:r>
              <a:rPr lang="en-US" sz="2600" b="1" u="sng"/>
              <a:t>Connecting</a:t>
            </a:r>
            <a:r>
              <a:rPr lang="en-US" sz="2600"/>
              <a:t> to data is too difficult</a:t>
            </a:r>
          </a:p>
          <a:p>
            <a:pPr marL="214279" indent="-214279">
              <a:buFontTx/>
              <a:buChar char="-"/>
            </a:pPr>
            <a:endParaRPr lang="en-US" sz="2600"/>
          </a:p>
          <a:p>
            <a:pPr marL="214279" indent="-214279">
              <a:buFontTx/>
              <a:buChar char="-"/>
            </a:pPr>
            <a:r>
              <a:rPr lang="en-US" sz="2600"/>
              <a:t>Experiences for data connectivity are </a:t>
            </a:r>
            <a:r>
              <a:rPr lang="en-US" sz="2600" u="sng"/>
              <a:t>too fragmented</a:t>
            </a:r>
          </a:p>
          <a:p>
            <a:pPr marL="214279" indent="-214279">
              <a:buFontTx/>
              <a:buChar char="-"/>
            </a:pPr>
            <a:endParaRPr lang="en-US" sz="2600"/>
          </a:p>
          <a:p>
            <a:pPr marL="214279" indent="-214279">
              <a:buFontTx/>
              <a:buChar char="-"/>
            </a:pPr>
            <a:r>
              <a:rPr lang="en-US" sz="2600"/>
              <a:t>Data often needs to be </a:t>
            </a:r>
            <a:r>
              <a:rPr lang="en-US" sz="2600" b="1" u="sng"/>
              <a:t>reshaped</a:t>
            </a:r>
            <a:r>
              <a:rPr lang="en-US" sz="2600"/>
              <a:t> before consumption</a:t>
            </a:r>
          </a:p>
          <a:p>
            <a:pPr marL="214279" indent="-214279">
              <a:buFontTx/>
              <a:buChar char="-"/>
            </a:pPr>
            <a:endParaRPr lang="en-US" sz="2600"/>
          </a:p>
          <a:p>
            <a:pPr marL="214279" indent="-214279">
              <a:buFontTx/>
              <a:buChar char="-"/>
            </a:pPr>
            <a:r>
              <a:rPr lang="en-US" sz="2600"/>
              <a:t>Any shaping is one-off and not </a:t>
            </a:r>
            <a:r>
              <a:rPr lang="en-US" sz="2600" b="1" u="sng"/>
              <a:t>repeatable</a:t>
            </a:r>
          </a:p>
          <a:p>
            <a:pPr marL="214279" indent="-214279">
              <a:buFontTx/>
              <a:buChar char="-"/>
            </a:pPr>
            <a:endParaRPr lang="en-US" sz="2600" b="1" u="sng"/>
          </a:p>
          <a:p>
            <a:pPr marL="214279" indent="-214279">
              <a:buFontTx/>
              <a:buChar char="-"/>
            </a:pPr>
            <a:r>
              <a:rPr lang="en-US" sz="2600" b="1" u="sng"/>
              <a:t>Combining</a:t>
            </a:r>
            <a:r>
              <a:rPr lang="en-US" sz="2600"/>
              <a:t> data from multiple sources is difficult</a:t>
            </a:r>
          </a:p>
          <a:p>
            <a:pPr marL="214279" indent="-214279">
              <a:buFontTx/>
              <a:buChar char="-"/>
            </a:pPr>
            <a:endParaRPr lang="en-US" sz="2600"/>
          </a:p>
          <a:p>
            <a:pPr marL="214279" indent="-214279">
              <a:buFontTx/>
              <a:buChar char="-"/>
            </a:pPr>
            <a:r>
              <a:rPr lang="en-US" sz="2600" u="sng"/>
              <a:t>Volume, Velocity &amp; Variety</a:t>
            </a:r>
          </a:p>
          <a:p>
            <a:endParaRPr lang="en-US" sz="2600"/>
          </a:p>
        </p:txBody>
      </p:sp>
    </p:spTree>
    <p:extLst>
      <p:ext uri="{BB962C8B-B14F-4D97-AF65-F5344CB8AC3E}">
        <p14:creationId xmlns:p14="http://schemas.microsoft.com/office/powerpoint/2010/main" val="3188493890"/>
      </p:ext>
    </p:extLst>
  </p:cSld>
  <p:clrMapOvr>
    <a:masterClrMapping/>
  </p:clrMapOvr>
  <p:transition spd="med">
    <p:fade/>
  </p:transition>
</p:sld>
</file>

<file path=ppt/slides/slide7.xml><?xml version="1.0" encoding="utf-8"?>
<p:sld xmlns:a14="http://schemas.microsoft.com/office/drawing/2010/main"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858" y="179094"/>
            <a:ext cx="11887878" cy="917445"/>
          </a:xfrm>
        </p:spPr>
        <p:txBody>
          <a:bodyPr/>
          <a:lstStyle/>
          <a:p>
            <a:r>
              <a:rPr lang="en-US"/>
              <a:t>How does Power Query help?</a:t>
            </a:r>
          </a:p>
        </p:txBody>
      </p:sp>
      <p:sp>
        <p:nvSpPr>
          <p:cNvPr id="7" name="Rectangle 6"/>
          <p:cNvSpPr>
            <a:spLocks noChangeAspect="1"/>
          </p:cNvSpPr>
          <p:nvPr/>
        </p:nvSpPr>
        <p:spPr bwMode="auto">
          <a:xfrm>
            <a:off x="1200624" y="1623075"/>
            <a:ext cx="859593" cy="770350"/>
          </a:xfrm>
          <a:prstGeom prst="rect">
            <a:avLst/>
          </a:prstGeom>
          <a:solidFill>
            <a:srgbClr val="2098D5"/>
          </a:solidFill>
          <a:ln w="25400" cap="flat" cmpd="sng" algn="ctr">
            <a:noFill/>
            <a:prstDash val="solid"/>
          </a:ln>
          <a:effectLst/>
        </p:spPr>
        <p:txBody>
          <a:bodyPr rot="0" spcFirstLastPara="0" vertOverflow="overflow" horzOverflow="overflow" vert="horz" wrap="square" lIns="91401" tIns="45700" rIns="91401" bIns="45700" numCol="1" spcCol="0" rtlCol="0" fromWordArt="0" anchor="ctr" anchorCtr="0" forceAA="0" compatLnSpc="1">
            <a:prstTxWarp prst="textNoShape">
              <a:avLst/>
            </a:prstTxWarp>
            <a:noAutofit/>
          </a:bodyPr>
          <a:lstStyle/>
          <a:p>
            <a:pPr marL="0" marR="0" lvl="0" indent="0" algn="ctr" defTabSz="914235"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353535"/>
              </a:solidFill>
              <a:effectLst/>
              <a:uLnTx/>
              <a:uFillTx/>
              <a:latin typeface="Segoe UI"/>
              <a:ea typeface="+mn-ea"/>
              <a:cs typeface="+mn-cs"/>
            </a:endParaRPr>
          </a:p>
        </p:txBody>
      </p:sp>
      <p:sp>
        <p:nvSpPr>
          <p:cNvPr id="8" name="Text Placeholder 4"/>
          <p:cNvSpPr txBox="1">
            <a:spLocks/>
          </p:cNvSpPr>
          <p:nvPr/>
        </p:nvSpPr>
        <p:spPr>
          <a:xfrm>
            <a:off x="2178066" y="1621849"/>
            <a:ext cx="8763901" cy="771576"/>
          </a:xfrm>
          <a:prstGeom prst="rect">
            <a:avLst/>
          </a:prstGeom>
          <a:solidFill>
            <a:schemeClr val="tx1">
              <a:lumMod val="95000"/>
              <a:alpha val="5000"/>
            </a:schemeClr>
          </a:solidFill>
        </p:spPr>
        <p:txBody>
          <a:bodyPr lIns="137103" tIns="0" rIns="182801"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197" rtl="0" eaLnBrk="1" fontAlgn="auto" latinLnBrk="0" hangingPunct="1">
              <a:lnSpc>
                <a:spcPct val="90000"/>
              </a:lnSpc>
              <a:spcBef>
                <a:spcPct val="20000"/>
              </a:spcBef>
              <a:spcAft>
                <a:spcPts val="0"/>
              </a:spcAft>
              <a:buClrTx/>
              <a:buSzPct val="90000"/>
              <a:buFont typeface="Wingdings" pitchFamily="2" charset="2"/>
              <a:buNone/>
              <a:tabLst/>
              <a:defRPr/>
            </a:pPr>
            <a:r>
              <a:rPr kumimoji="0" lang="en-US" sz="2000" b="0" i="0" u="none" strike="noStrike" kern="1200" cap="none" spc="0" normalizeH="0" baseline="0" noProof="0">
                <a:ln>
                  <a:noFill/>
                </a:ln>
                <a:solidFill>
                  <a:srgbClr val="353535"/>
                </a:solidFill>
                <a:effectLst/>
                <a:uLnTx/>
                <a:uFillTx/>
                <a:latin typeface="Segoe UI"/>
                <a:ea typeface="+mn-ea"/>
                <a:cs typeface="+mn-cs"/>
              </a:rPr>
              <a:t>Discovery and connectivity to a </a:t>
            </a:r>
            <a:r>
              <a:rPr kumimoji="0" lang="en-US" sz="2000" b="1" i="0" u="none" strike="noStrike" kern="1200" cap="none" spc="0" normalizeH="0" baseline="0" noProof="0">
                <a:ln>
                  <a:noFill/>
                </a:ln>
                <a:solidFill>
                  <a:srgbClr val="353535"/>
                </a:solidFill>
                <a:effectLst/>
                <a:uLnTx/>
                <a:uFillTx/>
                <a:latin typeface="Segoe UI"/>
                <a:ea typeface="+mn-ea"/>
                <a:cs typeface="+mn-cs"/>
              </a:rPr>
              <a:t>wide range (75+) of data sources</a:t>
            </a:r>
            <a:r>
              <a:rPr kumimoji="0" lang="en-US" sz="2000" b="0" i="0" u="none" strike="noStrike" kern="1200" cap="none" spc="0" normalizeH="0" baseline="0" noProof="0">
                <a:ln>
                  <a:noFill/>
                </a:ln>
                <a:solidFill>
                  <a:srgbClr val="353535"/>
                </a:solidFill>
                <a:effectLst/>
                <a:uLnTx/>
                <a:uFillTx/>
                <a:latin typeface="Segoe UI"/>
                <a:ea typeface="+mn-ea"/>
                <a:cs typeface="+mn-cs"/>
              </a:rPr>
              <a:t>, including publicly available data of all sizes &amp; shapes. </a:t>
            </a:r>
            <a:endParaRPr kumimoji="0" lang="en-US" sz="2000" b="0" i="0" u="none" strike="noStrike" kern="1200" cap="none" spc="-69" normalizeH="0" baseline="0" noProof="0">
              <a:ln>
                <a:noFill/>
              </a:ln>
              <a:solidFill>
                <a:srgbClr val="353535"/>
              </a:solidFill>
              <a:effectLst/>
              <a:uLnTx/>
              <a:uFillTx/>
              <a:latin typeface="Segoe UI"/>
              <a:ea typeface="+mn-ea"/>
              <a:cs typeface="+mn-cs"/>
            </a:endParaRPr>
          </a:p>
        </p:txBody>
      </p:sp>
      <p:sp>
        <p:nvSpPr>
          <p:cNvPr id="9" name="Rectangle 8"/>
          <p:cNvSpPr>
            <a:spLocks noChangeAspect="1"/>
          </p:cNvSpPr>
          <p:nvPr/>
        </p:nvSpPr>
        <p:spPr bwMode="auto">
          <a:xfrm>
            <a:off x="1200622" y="2642088"/>
            <a:ext cx="859594" cy="854461"/>
          </a:xfrm>
          <a:prstGeom prst="rect">
            <a:avLst/>
          </a:prstGeom>
          <a:solidFill>
            <a:srgbClr val="58AF24"/>
          </a:solidFill>
          <a:ln w="25400" cap="flat" cmpd="sng" algn="ctr">
            <a:noFill/>
            <a:prstDash val="solid"/>
          </a:ln>
          <a:effectLst/>
        </p:spPr>
        <p:txBody>
          <a:bodyPr rot="0" spcFirstLastPara="0" vertOverflow="overflow" horzOverflow="overflow" vert="horz" wrap="square" lIns="91401" tIns="45700" rIns="91401" bIns="45700" numCol="1" spcCol="0" rtlCol="0" fromWordArt="0" anchor="ctr" anchorCtr="0" forceAA="0" compatLnSpc="1">
            <a:prstTxWarp prst="textNoShape">
              <a:avLst/>
            </a:prstTxWarp>
            <a:noAutofit/>
          </a:bodyPr>
          <a:lstStyle/>
          <a:p>
            <a:pPr marL="0" marR="0" lvl="0" indent="0" algn="ctr" defTabSz="914235"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353535"/>
              </a:solidFill>
              <a:effectLst/>
              <a:uLnTx/>
              <a:uFillTx/>
              <a:latin typeface="Segoe UI"/>
              <a:ea typeface="+mn-ea"/>
              <a:cs typeface="+mn-cs"/>
            </a:endParaRPr>
          </a:p>
        </p:txBody>
      </p:sp>
      <p:sp>
        <p:nvSpPr>
          <p:cNvPr id="10" name="Text Placeholder 4"/>
          <p:cNvSpPr txBox="1">
            <a:spLocks/>
          </p:cNvSpPr>
          <p:nvPr/>
        </p:nvSpPr>
        <p:spPr>
          <a:xfrm>
            <a:off x="2157590" y="2642089"/>
            <a:ext cx="8784375" cy="854459"/>
          </a:xfrm>
          <a:prstGeom prst="rect">
            <a:avLst/>
          </a:prstGeom>
          <a:solidFill>
            <a:schemeClr val="tx1">
              <a:lumMod val="95000"/>
              <a:alpha val="5000"/>
            </a:schemeClr>
          </a:solidFill>
        </p:spPr>
        <p:txBody>
          <a:bodyPr lIns="137103" tIns="0" rIns="182801"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197" rtl="0" eaLnBrk="1" fontAlgn="auto" latinLnBrk="0" hangingPunct="1">
              <a:lnSpc>
                <a:spcPct val="90000"/>
              </a:lnSpc>
              <a:spcBef>
                <a:spcPct val="20000"/>
              </a:spcBef>
              <a:spcAft>
                <a:spcPts val="0"/>
              </a:spcAft>
              <a:buClrTx/>
              <a:buSzPct val="90000"/>
              <a:buFont typeface="Wingdings" pitchFamily="2" charset="2"/>
              <a:buNone/>
              <a:tabLst/>
              <a:defRPr/>
            </a:pPr>
            <a:r>
              <a:rPr kumimoji="0" lang="en-US" sz="2000" b="0" i="0" u="none" strike="noStrike" kern="1200" cap="none" spc="0" normalizeH="0" baseline="0" noProof="0">
                <a:ln>
                  <a:noFill/>
                </a:ln>
                <a:solidFill>
                  <a:srgbClr val="353535"/>
                </a:solidFill>
                <a:effectLst/>
                <a:uLnTx/>
                <a:uFillTx/>
                <a:latin typeface="Segoe UI"/>
                <a:ea typeface="+mn-ea"/>
                <a:cs typeface="+mn-cs"/>
              </a:rPr>
              <a:t>Highly interactive and intuitive experience for rapidly and iteratively building queries over </a:t>
            </a:r>
            <a:r>
              <a:rPr kumimoji="0" lang="en-US" sz="2000" b="1" i="0" u="none" strike="noStrike" kern="1200" cap="none" spc="0" normalizeH="0" baseline="0" noProof="0">
                <a:ln>
                  <a:noFill/>
                </a:ln>
                <a:solidFill>
                  <a:srgbClr val="353535"/>
                </a:solidFill>
                <a:effectLst/>
                <a:uLnTx/>
                <a:uFillTx/>
                <a:latin typeface="Segoe UI"/>
                <a:ea typeface="+mn-ea"/>
                <a:cs typeface="+mn-cs"/>
              </a:rPr>
              <a:t>any data source, any size.</a:t>
            </a:r>
          </a:p>
        </p:txBody>
      </p:sp>
      <p:sp>
        <p:nvSpPr>
          <p:cNvPr id="11" name="Text Placeholder 4"/>
          <p:cNvSpPr txBox="1">
            <a:spLocks/>
          </p:cNvSpPr>
          <p:nvPr/>
        </p:nvSpPr>
        <p:spPr>
          <a:xfrm>
            <a:off x="2180213" y="3654101"/>
            <a:ext cx="8761754" cy="832765"/>
          </a:xfrm>
          <a:prstGeom prst="rect">
            <a:avLst/>
          </a:prstGeom>
          <a:solidFill>
            <a:schemeClr val="tx1">
              <a:lumMod val="95000"/>
              <a:alpha val="5000"/>
            </a:schemeClr>
          </a:solidFill>
        </p:spPr>
        <p:txBody>
          <a:bodyPr lIns="137103" tIns="0" rIns="182801"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197" rtl="0" eaLnBrk="1" fontAlgn="auto" latinLnBrk="0" hangingPunct="1">
              <a:lnSpc>
                <a:spcPct val="90000"/>
              </a:lnSpc>
              <a:spcBef>
                <a:spcPct val="20000"/>
              </a:spcBef>
              <a:spcAft>
                <a:spcPts val="0"/>
              </a:spcAft>
              <a:buClrTx/>
              <a:buSzPct val="90000"/>
              <a:buFont typeface="Wingdings" pitchFamily="2" charset="2"/>
              <a:buNone/>
              <a:tabLst/>
              <a:defRPr/>
            </a:pPr>
            <a:r>
              <a:rPr kumimoji="0" lang="en-US" sz="2000" b="1" i="0" u="none" strike="noStrike" kern="1200" cap="none" spc="0" normalizeH="0" baseline="0" noProof="0">
                <a:ln>
                  <a:noFill/>
                </a:ln>
                <a:solidFill>
                  <a:srgbClr val="353535"/>
                </a:solidFill>
                <a:effectLst/>
                <a:uLnTx/>
                <a:uFillTx/>
                <a:latin typeface="Segoe UI"/>
                <a:ea typeface="+mn-ea"/>
                <a:cs typeface="+mn-cs"/>
              </a:rPr>
              <a:t>Consistency</a:t>
            </a:r>
            <a:r>
              <a:rPr kumimoji="0" lang="en-US" sz="2000" b="0" i="0" u="none" strike="noStrike" kern="1200" cap="none" spc="0" normalizeH="0" baseline="0" noProof="0">
                <a:ln>
                  <a:noFill/>
                </a:ln>
                <a:solidFill>
                  <a:srgbClr val="353535"/>
                </a:solidFill>
                <a:effectLst/>
                <a:uLnTx/>
                <a:uFillTx/>
                <a:latin typeface="Segoe UI"/>
                <a:ea typeface="+mn-ea"/>
                <a:cs typeface="+mn-cs"/>
              </a:rPr>
              <a:t> of experience, and parity of query capabilities over all data sources.</a:t>
            </a:r>
          </a:p>
        </p:txBody>
      </p:sp>
      <p:sp>
        <p:nvSpPr>
          <p:cNvPr id="12" name="Text Placeholder 4"/>
          <p:cNvSpPr txBox="1">
            <a:spLocks/>
          </p:cNvSpPr>
          <p:nvPr/>
        </p:nvSpPr>
        <p:spPr>
          <a:xfrm>
            <a:off x="2180211" y="4716289"/>
            <a:ext cx="8761757" cy="871371"/>
          </a:xfrm>
          <a:prstGeom prst="rect">
            <a:avLst/>
          </a:prstGeom>
          <a:solidFill>
            <a:schemeClr val="tx1">
              <a:lumMod val="95000"/>
              <a:alpha val="5000"/>
            </a:schemeClr>
          </a:solidFill>
        </p:spPr>
        <p:txBody>
          <a:bodyPr lIns="137103" tIns="0" rIns="182801"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197" rtl="0" eaLnBrk="1" fontAlgn="auto" latinLnBrk="0" hangingPunct="1">
              <a:lnSpc>
                <a:spcPct val="90000"/>
              </a:lnSpc>
              <a:spcBef>
                <a:spcPct val="20000"/>
              </a:spcBef>
              <a:spcAft>
                <a:spcPts val="0"/>
              </a:spcAft>
              <a:buClrTx/>
              <a:buSzPct val="90000"/>
              <a:buFont typeface="Wingdings" pitchFamily="2" charset="2"/>
              <a:buNone/>
              <a:tabLst/>
              <a:defRPr/>
            </a:pPr>
            <a:r>
              <a:rPr kumimoji="0" lang="en-US" sz="2000" b="1" i="0" u="none" strike="noStrike" kern="1200" cap="none" spc="0" normalizeH="0" baseline="0" noProof="0">
                <a:ln>
                  <a:noFill/>
                </a:ln>
                <a:solidFill>
                  <a:srgbClr val="353535"/>
                </a:solidFill>
                <a:effectLst/>
                <a:uLnTx/>
                <a:uFillTx/>
                <a:latin typeface="Segoe UI"/>
                <a:ea typeface="+mn-ea"/>
                <a:cs typeface="+mn-cs"/>
              </a:rPr>
              <a:t>Combine data</a:t>
            </a:r>
            <a:r>
              <a:rPr kumimoji="0" lang="en-US" sz="2000" b="0" i="0" u="none" strike="noStrike" kern="1200" cap="none" spc="0" normalizeH="0" baseline="0" noProof="0">
                <a:ln>
                  <a:noFill/>
                </a:ln>
                <a:solidFill>
                  <a:srgbClr val="353535"/>
                </a:solidFill>
                <a:effectLst/>
                <a:uLnTx/>
                <a:uFillTx/>
                <a:latin typeface="Segoe UI"/>
                <a:ea typeface="+mn-ea"/>
                <a:cs typeface="+mn-cs"/>
              </a:rPr>
              <a:t> across different data sources; ability to create custom views over data that can then be shared with others in your organization.</a:t>
            </a:r>
          </a:p>
        </p:txBody>
      </p:sp>
      <p:sp>
        <p:nvSpPr>
          <p:cNvPr id="14" name="Rectangle 13"/>
          <p:cNvSpPr>
            <a:spLocks noChangeAspect="1"/>
          </p:cNvSpPr>
          <p:nvPr/>
        </p:nvSpPr>
        <p:spPr bwMode="auto">
          <a:xfrm>
            <a:off x="1200621" y="3654098"/>
            <a:ext cx="859592" cy="832769"/>
          </a:xfrm>
          <a:prstGeom prst="rect">
            <a:avLst/>
          </a:prstGeom>
          <a:solidFill>
            <a:srgbClr val="EF3B24"/>
          </a:solidFill>
          <a:ln w="25400" cap="flat" cmpd="sng" algn="ctr">
            <a:noFill/>
            <a:prstDash val="solid"/>
          </a:ln>
          <a:effectLst/>
        </p:spPr>
        <p:txBody>
          <a:bodyPr rot="0" spcFirstLastPara="0" vertOverflow="overflow" horzOverflow="overflow" vert="horz" wrap="square" lIns="91401" tIns="45700" rIns="91401" bIns="45700" numCol="1" spcCol="0" rtlCol="0" fromWordArt="0" anchor="ctr" anchorCtr="0" forceAA="0" compatLnSpc="1">
            <a:prstTxWarp prst="textNoShape">
              <a:avLst/>
            </a:prstTxWarp>
            <a:noAutofit/>
          </a:bodyPr>
          <a:lstStyle/>
          <a:p>
            <a:pPr marL="0" marR="0" lvl="0" indent="0" algn="ctr" defTabSz="914235"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353535"/>
              </a:solidFill>
              <a:effectLst/>
              <a:uLnTx/>
              <a:uFillTx/>
              <a:latin typeface="Segoe UI"/>
              <a:ea typeface="+mn-ea"/>
              <a:cs typeface="+mn-cs"/>
            </a:endParaRPr>
          </a:p>
        </p:txBody>
      </p:sp>
      <p:sp>
        <p:nvSpPr>
          <p:cNvPr id="15" name="Rectangle 14"/>
          <p:cNvSpPr/>
          <p:nvPr/>
        </p:nvSpPr>
        <p:spPr bwMode="auto">
          <a:xfrm>
            <a:off x="1200918" y="4716289"/>
            <a:ext cx="859594" cy="871371"/>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8" rIns="45708" bIns="91414" numCol="1" spcCol="0" rtlCol="0" fromWordArt="0" anchor="b" anchorCtr="0" forceAA="0" compatLnSpc="1">
            <a:prstTxWarp prst="textNoShape">
              <a:avLst/>
            </a:prstTxWarp>
            <a:noAutofit/>
          </a:bodyPr>
          <a:lstStyle/>
          <a:p>
            <a:pPr marL="0" marR="0" lvl="0" indent="0" algn="ctr" defTabSz="913933"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5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 name="Freeform 8"/>
          <p:cNvSpPr>
            <a:spLocks noEditPoints="1"/>
          </p:cNvSpPr>
          <p:nvPr/>
        </p:nvSpPr>
        <p:spPr bwMode="black">
          <a:xfrm>
            <a:off x="1342344" y="1719638"/>
            <a:ext cx="576146" cy="575995"/>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282" tIns="41142" rIns="82282" bIns="41142"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99"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 name="Freeform 17"/>
          <p:cNvSpPr>
            <a:spLocks noEditPoints="1"/>
          </p:cNvSpPr>
          <p:nvPr/>
        </p:nvSpPr>
        <p:spPr bwMode="black">
          <a:xfrm>
            <a:off x="1384658" y="2827164"/>
            <a:ext cx="491519" cy="491393"/>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82282" tIns="41142" rIns="82282" bIns="41142"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99"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 name="Freeform 83"/>
          <p:cNvSpPr>
            <a:spLocks noEditPoints="1"/>
          </p:cNvSpPr>
          <p:nvPr/>
        </p:nvSpPr>
        <p:spPr bwMode="black">
          <a:xfrm>
            <a:off x="1378964" y="3805043"/>
            <a:ext cx="502905" cy="530879"/>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282" tIns="41142" rIns="82282" bIns="41142"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99"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20" name="Group 19"/>
          <p:cNvGrpSpPr/>
          <p:nvPr/>
        </p:nvGrpSpPr>
        <p:grpSpPr bwMode="black">
          <a:xfrm>
            <a:off x="1269904" y="4858682"/>
            <a:ext cx="721027" cy="586585"/>
            <a:chOff x="5184775" y="225425"/>
            <a:chExt cx="1500188" cy="1220788"/>
          </a:xfrm>
          <a:solidFill>
            <a:srgbClr val="FFFFFF"/>
          </a:solid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8" rIns="91414" bIns="45708"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99"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8" rIns="91414" bIns="45708"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99"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8" rIns="91414" bIns="45708"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99"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2" name="TextBox 1">
            <a:extLst>
              <a:ext uri="{FF2B5EF4-FFF2-40B4-BE49-F238E27FC236}">
                <a16:creationId xmlns:a16="http://schemas.microsoft.com/office/drawing/2014/main" id="{A8DDE7CF-3D2A-41BF-9060-944D5E58B906}"/>
              </a:ext>
            </a:extLst>
          </p:cNvPr>
          <p:cNvSpPr txBox="1"/>
          <p:nvPr/>
        </p:nvSpPr>
        <p:spPr>
          <a:xfrm>
            <a:off x="427858" y="5915383"/>
            <a:ext cx="11506200" cy="926407"/>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sng"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Power Query provides a unified “Data Connectivity and Preparation” experience </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sng"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across Microsoft BI products, including Excel 2010/2013/2016, Power BI and Analysis Services</a:t>
            </a:r>
          </a:p>
        </p:txBody>
      </p:sp>
    </p:spTree>
    <p:extLst>
      <p:ext uri="{BB962C8B-B14F-4D97-AF65-F5344CB8AC3E}">
        <p14:creationId xmlns:p14="http://schemas.microsoft.com/office/powerpoint/2010/main" val="2570791813"/>
      </p:ext>
    </p:extLst>
  </p:cSld>
  <p:clrMapOvr>
    <a:masterClrMapping/>
  </p:clrMapOvr>
  <p:transition spd="med">
    <p:fade/>
  </p:transition>
</p:sld>
</file>

<file path=ppt/slides/slide8.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Data Import Experiences in Excel 2013</a:t>
            </a:r>
          </a:p>
        </p:txBody>
      </p:sp>
      <p:pic>
        <p:nvPicPr>
          <p:cNvPr id="2" name="Picture 1"/>
          <p:cNvPicPr>
            <a:picLocks noChangeAspect="1"/>
          </p:cNvPicPr>
          <p:nvPr/>
        </p:nvPicPr>
        <p:blipFill>
          <a:blip r:embed="rId3"/>
          <a:stretch>
            <a:fillRect/>
          </a:stretch>
        </p:blipFill>
        <p:spPr>
          <a:xfrm>
            <a:off x="351670" y="1499664"/>
            <a:ext cx="7314163" cy="154046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3" name="Picture 2"/>
          <p:cNvPicPr>
            <a:picLocks noChangeAspect="1"/>
          </p:cNvPicPr>
          <p:nvPr/>
        </p:nvPicPr>
        <p:blipFill>
          <a:blip r:embed="rId4"/>
          <a:stretch>
            <a:fillRect/>
          </a:stretch>
        </p:blipFill>
        <p:spPr>
          <a:xfrm>
            <a:off x="1799264" y="3279204"/>
            <a:ext cx="7314163" cy="15132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Picture 10"/>
          <p:cNvPicPr>
            <a:picLocks noChangeAspect="1"/>
          </p:cNvPicPr>
          <p:nvPr/>
        </p:nvPicPr>
        <p:blipFill>
          <a:blip r:embed="rId5"/>
          <a:stretch>
            <a:fillRect/>
          </a:stretch>
        </p:blipFill>
        <p:spPr>
          <a:xfrm>
            <a:off x="4032176" y="4944856"/>
            <a:ext cx="7525006" cy="144967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46667809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41287"/>
            <a:ext cx="11889564" cy="917575"/>
          </a:xfrm>
        </p:spPr>
        <p:txBody>
          <a:bodyPr/>
          <a:lstStyle/>
          <a:p>
            <a:r>
              <a:rPr lang="en-US"/>
              <a:t>Power Query in Excel 2016</a:t>
            </a:r>
          </a:p>
        </p:txBody>
      </p:sp>
      <p:pic>
        <p:nvPicPr>
          <p:cNvPr id="3" name="Picture 2"/>
          <p:cNvPicPr>
            <a:picLocks noChangeAspect="1"/>
          </p:cNvPicPr>
          <p:nvPr/>
        </p:nvPicPr>
        <p:blipFill>
          <a:blip r:embed="rId3"/>
          <a:stretch>
            <a:fillRect/>
          </a:stretch>
        </p:blipFill>
        <p:spPr>
          <a:xfrm>
            <a:off x="878972" y="1004547"/>
            <a:ext cx="10206719" cy="5950300"/>
          </a:xfrm>
          <a:prstGeom prst="rect">
            <a:avLst/>
          </a:prstGeom>
        </p:spPr>
      </p:pic>
      <p:sp>
        <p:nvSpPr>
          <p:cNvPr id="4" name="Rectangle 3"/>
          <p:cNvSpPr/>
          <p:nvPr/>
        </p:nvSpPr>
        <p:spPr>
          <a:xfrm>
            <a:off x="2646941" y="1396695"/>
            <a:ext cx="1060780" cy="707187"/>
          </a:xfrm>
          <a:prstGeom prst="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353535"/>
              </a:solidFill>
              <a:effectLst/>
              <a:uLnTx/>
              <a:uFillTx/>
              <a:latin typeface="Segoe UI Semilight"/>
              <a:ea typeface="+mn-ea"/>
              <a:cs typeface="+mn-cs"/>
            </a:endParaRPr>
          </a:p>
        </p:txBody>
      </p:sp>
    </p:spTree>
    <p:extLst>
      <p:ext uri="{BB962C8B-B14F-4D97-AF65-F5344CB8AC3E}">
        <p14:creationId xmlns:p14="http://schemas.microsoft.com/office/powerpoint/2010/main" val="1634693993"/>
      </p:ext>
    </p:extLst>
  </p:cSld>
  <p:clrMapOvr>
    <a:masterClrMapping/>
  </p:clrMapOvr>
  <p:transition spd="med">
    <p:fade/>
  </p:transition>
</p:sld>
</file>

<file path=ppt/theme/theme1.xml><?xml version="1.0" encoding="utf-8"?>
<a:theme xmlns:thm15="http://schemas.microsoft.com/office/thememl/2012/main" xmlns:a="http://schemas.openxmlformats.org/drawingml/2006/main" name="5-5011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Template_16x9.potx" id="{558C9411-013B-46AF-B938-3E69E5A4C174}" vid="{FABAFD44-59DC-4902-BC77-D5753F5AB942}"/>
    </a:ext>
  </a:extLst>
</a:theme>
</file>

<file path=ppt/theme/theme2.xml><?xml version="1.0" encoding="utf-8"?>
<a:theme xmlns:thm15="http://schemas.microsoft.com/office/thememl/2012/main" xmlns:a="http://schemas.openxmlformats.org/drawingml/2006/main" name="5-50113_Microsoft_Ready_Dark_Template">
  <a:themeElements>
    <a:clrScheme name="Microsoft Ready Dark">
      <a:dk1>
        <a:srgbClr val="353535"/>
      </a:dk1>
      <a:lt1>
        <a:srgbClr val="FFFFFF"/>
      </a:lt1>
      <a:dk2>
        <a:srgbClr val="002050"/>
      </a:dk2>
      <a:lt2>
        <a:srgbClr val="CDF4FF"/>
      </a:lt2>
      <a:accent1>
        <a:srgbClr val="0078D7"/>
      </a:accent1>
      <a:accent2>
        <a:srgbClr val="00BCF2"/>
      </a:accent2>
      <a:accent3>
        <a:srgbClr val="D2D2D2"/>
      </a:accent3>
      <a:accent4>
        <a:srgbClr val="00B294"/>
      </a:accent4>
      <a:accent5>
        <a:srgbClr val="BAD80A"/>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Template_16x9.potx" id="{558C9411-013B-46AF-B938-3E69E5A4C174}" vid="{818913D4-56D4-4C01-B4F7-38DF51EA5A51}"/>
    </a:ext>
  </a:extLst>
</a:theme>
</file>

<file path=ppt/theme/theme3.xml><?xml version="1.0" encoding="utf-8"?>
<a:theme xmlns:thm15="http://schemas.microsoft.com/office/thememl/2012/main" xmlns:a="http://schemas.openxmlformats.org/drawingml/2006/main" name="5-50112_Microsoft_Data_Insights_Summit_Template">
  <a:themeElements>
    <a:clrScheme name="Microsoft Data Insights Summit">
      <a:dk1>
        <a:srgbClr val="353535"/>
      </a:dk1>
      <a:lt1>
        <a:srgbClr val="FFFFFF"/>
      </a:lt1>
      <a:dk2>
        <a:srgbClr val="0078D7"/>
      </a:dk2>
      <a:lt2>
        <a:srgbClr val="E6E6E6"/>
      </a:lt2>
      <a:accent1>
        <a:srgbClr val="0078D7"/>
      </a:accent1>
      <a:accent2>
        <a:srgbClr val="00B294"/>
      </a:accent2>
      <a:accent3>
        <a:srgbClr val="00188F"/>
      </a:accent3>
      <a:accent4>
        <a:srgbClr val="00205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Data_Insights_Summit_16x9_Template.potx" id="{2B47C538-BD25-4370-8584-9EC8A602D77E}" vid="{8994BEC7-3457-4D8D-8314-E918DBF5A28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A584695755FE764EB25B07353E74077C00D779C3CEF1177A4F8B41F96DF87A1F66" ma:contentTypeVersion="27" ma:contentTypeDescription="" ma:contentTypeScope="" ma:versionID="355ce9576f7a92f8d4d46ab889b85f43">
  <xsd:schema xmlns:xsd="http://www.w3.org/2001/XMLSchema" xmlns:xs="http://www.w3.org/2001/XMLSchema" xmlns:p="http://schemas.microsoft.com/office/2006/metadata/properties" xmlns:ns1="http://schemas.microsoft.com/sharepoint/v3" xmlns:ns2="04e01bb1-6d80-42e9-ae53-416b1e8aa845" xmlns:ns3="230e9df3-be65-4c73-a93b-d1236ebd677e" xmlns:ns5="e889e55c-35cf-43c7-aaf4-cf2500919dd8" targetNamespace="http://schemas.microsoft.com/office/2006/metadata/properties" ma:root="true" ma:fieldsID="05421a4bda85fdc4960651f831657982" ns1:_="" ns2:_="" ns3:_="" ns5:_="">
    <xsd:import namespace="http://schemas.microsoft.com/sharepoint/v3"/>
    <xsd:import namespace="04e01bb1-6d80-42e9-ae53-416b1e8aa845"/>
    <xsd:import namespace="230e9df3-be65-4c73-a93b-d1236ebd677e"/>
    <xsd:import namespace="e889e55c-35cf-43c7-aaf4-cf2500919dd8"/>
    <xsd:element name="properties">
      <xsd:complexType>
        <xsd:sequence>
          <xsd:element name="documentManagement">
            <xsd:complexType>
              <xsd:all>
                <xsd:element ref="ns2:e349cd3f156b4e7d8653c9cd4f2d8fb4" minOccurs="0"/>
                <xsd:element ref="ns3:TaxCatchAll" minOccurs="0"/>
                <xsd:element ref="ns3:TaxCatchAllLabel" minOccurs="0"/>
                <xsd:element ref="ns2:g60601ae6c3e4c409eb6a70077dda16d" minOccurs="0"/>
                <xsd:element ref="ns2:l61c8586195b4657a1f710a539f9bc3a"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e6bd9c8ce3ed4fe68161c78952f36fbc" minOccurs="0"/>
                <xsd:element ref="ns2:c2f1b796fca04ddbb48af271e99c8750" minOccurs="0"/>
                <xsd:element ref="ns2:Session_x0020_Code" minOccurs="0"/>
                <xsd:element ref="ns2:MS_x0020_Content_x0020_Owner" minOccurs="0"/>
                <xsd:element ref="ns2:a645af38eebb4a1ea4744f163c56ea26" minOccurs="0"/>
                <xsd:element ref="ns2:fb4e50409e3b4517bb965b3c7125e15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5:_x0062_bc8"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4e01bb1-6d80-42e9-ae53-416b1e8aa845" elementFormDefault="qualified">
    <xsd:import namespace="http://schemas.microsoft.com/office/2006/documentManagement/types"/>
    <xsd:import namespace="http://schemas.microsoft.com/office/infopath/2007/PartnerControls"/>
    <xsd:element name="e349cd3f156b4e7d8653c9cd4f2d8fb4" ma:index="8" nillable="true" ma:taxonomy="true" ma:internalName="e349cd3f156b4e7d8653c9cd4f2d8fb4" ma:taxonomyFieldName="Event_x0020_Name" ma:displayName="Event Name" ma:default="" ma:fieldId="{e349cd3f-156b-4e7d-8653-c9cd4f2d8fb4}"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g60601ae6c3e4c409eb6a70077dda16d" ma:index="12" nillable="true" ma:taxonomy="true" ma:internalName="g60601ae6c3e4c409eb6a70077dda16d" ma:taxonomyFieldName="Event_x0020_Location" ma:displayName="Event Location" ma:default="" ma:fieldId="{060601ae-6c3e-4c40-9eb6-a70077dda16d}"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l61c8586195b4657a1f710a539f9bc3a" ma:index="14" nillable="true" ma:taxonomy="true" ma:internalName="l61c8586195b4657a1f710a539f9bc3a" ma:taxonomyFieldName="Event_x0020_Venue" ma:displayName="Event Venue" ma:default="" ma:fieldId="{561c8586-195b-4657-a1f7-10a539f9bc3a}"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e6bd9c8ce3ed4fe68161c78952f36fbc" ma:index="21" nillable="true" ma:taxonomy="true" ma:internalName="e6bd9c8ce3ed4fe68161c78952f36fbc" ma:taxonomyFieldName="Product" ma:displayName="Product" ma:default="" ma:fieldId="{e6bd9c8c-e3ed-4fe6-8161-c78952f36fb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2f1b796fca04ddbb48af271e99c8750" ma:index="23" nillable="true" ma:taxonomy="true" ma:internalName="c2f1b796fca04ddbb48af271e99c8750" ma:taxonomyFieldName="Campaign" ma:displayName="Campaign" ma:default="" ma:fieldId="{c2f1b796-fca0-4ddb-b48a-f271e99c875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645af38eebb4a1ea4744f163c56ea26" ma:index="27" nillable="true" ma:taxonomy="true" ma:internalName="a645af38eebb4a1ea4744f163c56ea26" ma:taxonomyFieldName="Track" ma:displayName="Track" ma:default="" ma:fieldId="{a645af38-eebb-4a1e-a474-4f163c56ea26}" ma:sspId="e385fb40-52d4-4fae-9c5b-3e8ff8a5878e" ma:termSetId="c41d04fa-0c93-454c-bbda-19a0dbc9ce57" ma:anchorId="00000000-0000-0000-0000-000000000000" ma:open="true" ma:isKeyword="false">
      <xsd:complexType>
        <xsd:sequence>
          <xsd:element ref="pc:Terms" minOccurs="0" maxOccurs="1"/>
        </xsd:sequence>
      </xsd:complexType>
    </xsd:element>
    <xsd:element name="fb4e50409e3b4517bb965b3c7125e153" ma:index="29" nillable="true" ma:taxonomy="true" ma:internalName="fb4e50409e3b4517bb965b3c7125e153" ma:taxonomyFieldName="Audience1" ma:displayName="Audience" ma:default="" ma:fieldId="{fb4e5040-9e3b-4517-bb96-5b3c7125e15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40" nillable="true" ma:displayName="Last Shared By User" ma:description="" ma:hidden="true" ma:internalName="LastSharedByUser" ma:readOnly="true">
      <xsd:simpleType>
        <xsd:restriction base="dms:Note"/>
      </xsd:simpleType>
    </xsd:element>
    <xsd:element name="LastSharedByTime" ma:index="4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508df36-a784-4474-b4a6-3a99ee8c8b37}" ma:internalName="TaxCatchAll" ma:showField="CatchAllData"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508df36-a784-4474-b4a6-3a99ee8c8b37}" ma:internalName="TaxCatchAllLabel" ma:readOnly="true" ma:showField="CatchAllDataLabel"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89e55c-35cf-43c7-aaf4-cf2500919dd8" elementFormDefault="qualified">
    <xsd:import namespace="http://schemas.microsoft.com/office/2006/documentManagement/types"/>
    <xsd:import namespace="http://schemas.microsoft.com/office/infopath/2007/PartnerControls"/>
    <xsd:element name="_x0062_bc8" ma:index="39" nillable="true" ma:displayName="Person or Group" ma:list="UserInfo" ma:internalName="_x0062_bc8">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42" nillable="true" ma:displayName="MediaServiceMetadata" ma:description="" ma:hidden="true" ma:internalName="MediaServiceMetadata" ma:readOnly="true">
      <xsd:simpleType>
        <xsd:restriction base="dms:Note"/>
      </xsd:simpleType>
    </xsd:element>
    <xsd:element name="MediaServiceFastMetadata" ma:index="4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ession_x0020_Code xmlns="04e01bb1-6d80-42e9-ae53-416b1e8aa845" xsi:nil="true"/>
    <LikesCount xmlns="http://schemas.microsoft.com/sharepoint/v3" xsi:nil="true"/>
    <_x0062_bc8 xmlns="e889e55c-35cf-43c7-aaf4-cf2500919dd8">
      <UserInfo>
        <DisplayName/>
        <AccountId xsi:nil="true"/>
        <AccountType/>
      </UserInfo>
    </_x0062_bc8>
    <External_x0020_Speaker xmlns="04e01bb1-6d80-42e9-ae53-416b1e8aa845" xsi:nil="true"/>
    <fb4e50409e3b4517bb965b3c7125e153 xmlns="04e01bb1-6d80-42e9-ae53-416b1e8aa845">
      <Terms xmlns="http://schemas.microsoft.com/office/infopath/2007/PartnerControls"/>
    </fb4e50409e3b4517bb965b3c7125e153>
    <MS_x0020_Content_x0020_Owner xmlns="04e01bb1-6d80-42e9-ae53-416b1e8aa845">
      <UserInfo>
        <DisplayName/>
        <AccountId xsi:nil="true"/>
        <AccountType/>
      </UserInfo>
    </MS_x0020_Content_x0020_Owner>
    <l61c8586195b4657a1f710a539f9bc3a xmlns="04e01bb1-6d80-42e9-ae53-416b1e8aa845">
      <Terms xmlns="http://schemas.microsoft.com/office/infopath/2007/PartnerControls"/>
    </l61c8586195b4657a1f710a539f9bc3a>
    <a645af38eebb4a1ea4744f163c56ea26 xmlns="04e01bb1-6d80-42e9-ae53-416b1e8aa845">
      <Terms xmlns="http://schemas.microsoft.com/office/infopath/2007/PartnerControls"/>
    </a645af38eebb4a1ea4744f163c56ea26>
    <g60601ae6c3e4c409eb6a70077dda16d xmlns="04e01bb1-6d80-42e9-ae53-416b1e8aa845">
      <Terms xmlns="http://schemas.microsoft.com/office/infopath/2007/PartnerControls">
        <TermInfo xmlns="http://schemas.microsoft.com/office/infopath/2007/PartnerControls">
          <TermName xmlns="http://schemas.microsoft.com/office/infopath/2007/PartnerControls">Las Vegas</TermName>
          <TermId xmlns="http://schemas.microsoft.com/office/infopath/2007/PartnerControls">e731b1e0-234c-4781-a780-e65aa36c0b98</TermId>
        </TermInfo>
      </Terms>
    </g60601ae6c3e4c409eb6a70077dda16d>
    <e6bd9c8ce3ed4fe68161c78952f36fbc xmlns="04e01bb1-6d80-42e9-ae53-416b1e8aa845">
      <Terms xmlns="http://schemas.microsoft.com/office/infopath/2007/PartnerControls"/>
    </e6bd9c8ce3ed4fe68161c78952f36fbc>
    <MS_x0020_Speaker xmlns="04e01bb1-6d80-42e9-ae53-416b1e8aa845">
      <UserInfo>
        <DisplayName/>
        <AccountId xsi:nil="true"/>
        <AccountType/>
      </UserInfo>
    </MS_x0020_Speaker>
    <Presentation_x0020_Date xmlns="04e01bb1-6d80-42e9-ae53-416b1e8aa845" xsi:nil="true"/>
    <Event_x0020_Start_x0020_Date xmlns="04e01bb1-6d80-42e9-ae53-416b1e8aa845">2017-07-17T00:00:00+00:00</Event_x0020_Start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Microsoft Ready</TermName>
          <TermId xmlns="http://schemas.microsoft.com/office/infopath/2007/PartnerControls">3ca26e5f-dc1b-4496-bbb3-9dc6901a235f</TermId>
        </TermInfo>
      </Terms>
    </TaxKeywordTaxHTField>
    <e349cd3f156b4e7d8653c9cd4f2d8fb4 xmlns="04e01bb1-6d80-42e9-ae53-416b1e8aa845">
      <Terms xmlns="http://schemas.microsoft.com/office/infopath/2007/PartnerControls">
        <TermInfo xmlns="http://schemas.microsoft.com/office/infopath/2007/PartnerControls">
          <TermName xmlns="http://schemas.microsoft.com/office/infopath/2007/PartnerControls">Microsoft Ready</TermName>
          <TermId xmlns="http://schemas.microsoft.com/office/infopath/2007/PartnerControls">3ca26e5f-dc1b-4496-bbb3-9dc6901a235f</TermId>
        </TermInfo>
      </Terms>
    </e349cd3f156b4e7d8653c9cd4f2d8fb4>
    <TaxCatchAll xmlns="230e9df3-be65-4c73-a93b-d1236ebd677e">
      <Value>83</Value>
      <Value>79</Value>
      <Value>84</Value>
    </TaxCatchAll>
    <Event_x0020_End_x0020_Date xmlns="04e01bb1-6d80-42e9-ae53-416b1e8aa845">2017-07-21T00:00:00+00:00</Event_x0020_End_x0020_Date>
    <c2f1b796fca04ddbb48af271e99c8750 xmlns="04e01bb1-6d80-42e9-ae53-416b1e8aa845">
      <Terms xmlns="http://schemas.microsoft.com/office/infopath/2007/PartnerControls"/>
    </c2f1b796fca04ddbb48af271e99c8750>
  </documentManagement>
</p:properties>
</file>

<file path=customXml/itemProps1.xml><?xml version="1.0" encoding="utf-8"?>
<ds:datastoreItem xmlns:ds="http://schemas.openxmlformats.org/officeDocument/2006/customXml" ds:itemID="{6359B51E-53C4-4BB7-B374-A6BA4D7B16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e01bb1-6d80-42e9-ae53-416b1e8aa845"/>
    <ds:schemaRef ds:uri="230e9df3-be65-4c73-a93b-d1236ebd677e"/>
    <ds:schemaRef ds:uri="e889e55c-35cf-43c7-aaf4-cf2500919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sharepoint/v3"/>
    <ds:schemaRef ds:uri="e889e55c-35cf-43c7-aaf4-cf2500919dd8"/>
    <ds:schemaRef ds:uri="http://www.w3.org/XML/1998/namespace"/>
    <ds:schemaRef ds:uri="http://schemas.openxmlformats.org/package/2006/metadata/core-properties"/>
    <ds:schemaRef ds:uri="http://schemas.microsoft.com/office/infopath/2007/PartnerControls"/>
    <ds:schemaRef ds:uri="http://purl.org/dc/elements/1.1/"/>
    <ds:schemaRef ds:uri="http://purl.org/dc/dcmitype/"/>
    <ds:schemaRef ds:uri="http://schemas.microsoft.com/office/2006/metadata/properties"/>
    <ds:schemaRef ds:uri="230e9df3-be65-4c73-a93b-d1236ebd677e"/>
    <ds:schemaRef ds:uri="04e01bb1-6d80-42e9-ae53-416b1e8aa845"/>
    <ds:schemaRef ds:uri="http://purl.org/dc/terms/"/>
  </ds:schemaRefs>
</ds:datastoreItem>
</file>

<file path=docProps/app.xml><?xml version="1.0" encoding="utf-8"?>
<ap:Properties xmlns:vt="http://schemas.openxmlformats.org/officeDocument/2006/docPropsVTypes" xmlns:ap="http://schemas.openxmlformats.org/officeDocument/2006/extended-properties">
  <ap:Template>Microsoft_Ready_Template_16x9</ap:Template>
  <ap:TotalTime>1</ap:TotalTime>
  <ap:Words>2788</ap:Words>
  <ap:Application>Microsoft Office PowerPoint</ap:Application>
  <ap:PresentationFormat>Custom</ap:PresentationFormat>
  <ap:Paragraphs>369</ap:Paragraphs>
  <ap:Slides>33</ap:Slides>
  <ap:Notes>30</ap:Notes>
  <ap:HiddenSlides>0</ap:HiddenSlides>
  <ap:MMClips>0</ap:MMClips>
  <ap:ScaleCrop>false</ap:ScaleCrop>
  <ap:HeadingPairs>
    <vt:vector baseType="variant" size="6">
      <vt:variant>
        <vt:lpstr>Fonts Used</vt:lpstr>
      </vt:variant>
      <vt:variant>
        <vt:i4>11</vt:i4>
      </vt:variant>
      <vt:variant>
        <vt:lpstr>Theme</vt:lpstr>
      </vt:variant>
      <vt:variant>
        <vt:i4>3</vt:i4>
      </vt:variant>
      <vt:variant>
        <vt:lpstr>Slide Titles</vt:lpstr>
      </vt:variant>
      <vt:variant>
        <vt:i4>33</vt:i4>
      </vt:variant>
    </vt:vector>
  </ap:HeadingPairs>
  <ap:TitlesOfParts>
    <vt:vector baseType="lpstr" size="47">
      <vt:lpstr>MS PGothic</vt:lpstr>
      <vt:lpstr>Arial</vt:lpstr>
      <vt:lpstr>Calibri</vt:lpstr>
      <vt:lpstr>Consolas</vt:lpstr>
      <vt:lpstr>Segoe Semibold</vt:lpstr>
      <vt:lpstr>Segoe UI</vt:lpstr>
      <vt:lpstr>Segoe UI Light</vt:lpstr>
      <vt:lpstr>Segoe UI Semibold</vt:lpstr>
      <vt:lpstr>Segoe UI Semilight</vt:lpstr>
      <vt:lpstr>Webdings</vt:lpstr>
      <vt:lpstr>Wingdings</vt:lpstr>
      <vt:lpstr>5-50113_Microsoft_Ready_Light_Template</vt:lpstr>
      <vt:lpstr>5-50113_Microsoft_Ready_Dark_Template</vt:lpstr>
      <vt:lpstr>5-50112_Microsoft_Data_Insights_Summit_Template</vt:lpstr>
      <vt:lpstr>PowerPoint Presentation</vt:lpstr>
      <vt:lpstr>BI Data Connectivity Roadmap &amp; Extensibility</vt:lpstr>
      <vt:lpstr>Confidentiality slide</vt:lpstr>
      <vt:lpstr>Session objectives and takeaways</vt:lpstr>
      <vt:lpstr>Data Acquisition in today’s BI world</vt:lpstr>
      <vt:lpstr>In reality…</vt:lpstr>
      <vt:lpstr>How does Power Query help?</vt:lpstr>
      <vt:lpstr>Data Import Experiences in Excel 2013</vt:lpstr>
      <vt:lpstr>Power Query in Excel 2016</vt:lpstr>
      <vt:lpstr>Power Query in Power BI Desktop</vt:lpstr>
      <vt:lpstr>Power Query in SQL Server v.Next Data Tools</vt:lpstr>
      <vt:lpstr>Query Editor</vt:lpstr>
      <vt:lpstr>Demo</vt:lpstr>
      <vt:lpstr>Connectivity – Where we’re investing</vt:lpstr>
      <vt:lpstr>Roadmap for CY17 H2</vt:lpstr>
      <vt:lpstr>Demo</vt:lpstr>
      <vt:lpstr>SAP Connectivity</vt:lpstr>
      <vt:lpstr>SAP HANA – Current state + looking ahead</vt:lpstr>
      <vt:lpstr>SAP BW – Current state + looking ahead</vt:lpstr>
      <vt:lpstr>Data Connectors SDK</vt:lpstr>
      <vt:lpstr>What can you do with a Data Connector?</vt:lpstr>
      <vt:lpstr>How it Works</vt:lpstr>
      <vt:lpstr>Data Connector Roadmap</vt:lpstr>
      <vt:lpstr>Demo</vt:lpstr>
      <vt:lpstr>Getting the list of games I own on Steam</vt:lpstr>
      <vt:lpstr>Demo Summary</vt:lpstr>
      <vt:lpstr>Data Connector Implementation Options</vt:lpstr>
      <vt:lpstr>Power Query: Beyond BI…</vt:lpstr>
      <vt:lpstr>Helpful Links</vt:lpstr>
      <vt:lpstr>Related Sessions</vt:lpstr>
      <vt:lpstr>PowerPoint Presentation</vt:lpstr>
      <vt:lpstr>PowerPoint Presentation</vt:lpstr>
      <vt:lpstr>PowerPoint Presentation</vt:lpstr>
    </vt:vector>
  </ap:TitlesOfParts>
  <ap:Manager/>
  <ap:Company>Microsoft Corporation</ap:Company>
  <ap:LinksUpToDate>false</ap:LinksUpToDate>
  <ap:SharedDoc>false</ap:SharedDoc>
  <ap:HyperlinksChanged>false</ap:HyperlinksChanged>
  <ap:AppVersion>16.0000</ap:AppVersion>
</ap:Properties>
</file>

<file path=docProps/core.xml><?xml version="1.0" encoding="utf-8"?>
<coreProperties xmlns:dc="http://purl.org/dc/elements/1.1/" xmlns:dcterms="http://purl.org/dc/terms/" xmlns:xsi="http://www.w3.org/2001/XMLSchema-instance" xmlns="http://schemas.openxmlformats.org/package/2006/metadata/core-properties">
  <dc:subject>&lt;Speech title here&gt;</dc:subject>
  <dc:creator>MS Events 1047</dc:creator>
  <keywords>Microsoft Ready</keywords>
  <dc:description>Template: Mitchell Derrey, Silver Fox Productions_x000d_
Formatting: _x000d_
Audience Type:</dc:description>
  <lastModifiedBy>MS Events 1047</lastModifiedBy>
  <revision>1</revision>
  <dcterms:created xsi:type="dcterms:W3CDTF">2017-07-16T21:55:10.0000000Z</dcterms:created>
  <dcterms:modified xsi:type="dcterms:W3CDTF">2017-07-16T21:57:09.0000000Z</dcterms:modified>
  <category>Microsoft Ready</category>
  <dc:title>Microsoft BI Data Connectivity and Extensibility</dc:title>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0x010100A584695755FE764EB25B07353E74077C00D779C3CEF1177A4F8B41F96DF87A1F66</vt:lpwstr>
  </op:property>
  <op:property fmtid="{D5CDD505-2E9C-101B-9397-08002B2CF9AE}" pid="3" name="Product">
    <vt:lpwstr/>
  </op:property>
  <op:property fmtid="{D5CDD505-2E9C-101B-9397-08002B2CF9AE}" pid="4" name="Event1">
    <vt:lpwstr>622;#Unassigned|2c8af875-f38a-40b8-a0a9-056aed3fc8c0</vt:lpwstr>
  </op:property>
  <op:property fmtid="{D5CDD505-2E9C-101B-9397-08002B2CF9AE}" pid="5" name="Audience">
    <vt:lpwstr/>
  </op:property>
  <op:property fmtid="{D5CDD505-2E9C-101B-9397-08002B2CF9AE}" pid="6" name="Track">
    <vt:lpwstr/>
  </op:property>
  <op:property fmtid="{D5CDD505-2E9C-101B-9397-08002B2CF9AE}" pid="7" name="Event Location">
    <vt:lpwstr>84;#Las Vegas|e731b1e0-234c-4781-a780-e65aa36c0b98</vt:lpwstr>
  </op:property>
  <op:property fmtid="{D5CDD505-2E9C-101B-9397-08002B2CF9AE}" pid="8" name="Campaign">
    <vt:lpwstr/>
  </op:property>
  <op:property fmtid="{D5CDD505-2E9C-101B-9397-08002B2CF9AE}" pid="9" name="IsMyDocuments">
    <vt:bool>true</vt:bool>
  </op:property>
  <op:property fmtid="{D5CDD505-2E9C-101B-9397-08002B2CF9AE}" pid="10" name="TaxKeyword">
    <vt:lpwstr>79;#Microsoft Ready|3ca26e5f-dc1b-4496-bbb3-9dc6901a235f</vt:lpwstr>
  </op:property>
  <op:property fmtid="{D5CDD505-2E9C-101B-9397-08002B2CF9AE}" pid="11" name="Audience1">
    <vt:lpwstr/>
  </op:property>
  <op:property fmtid="{D5CDD505-2E9C-101B-9397-08002B2CF9AE}" pid="12" name="Event Name">
    <vt:lpwstr>Microsoft Ready - Venetian</vt:lpwstr>
  </op:property>
  <op:property fmtid="{D5CDD505-2E9C-101B-9397-08002B2CF9AE}" pid="13" name="Event Venue">
    <vt:lpwstr>Venetian - Las Vegas, NV</vt:lpwstr>
  </op:property>
  <op:property fmtid="{D5CDD505-2E9C-101B-9397-08002B2CF9AE}" pid="14" name="Session Code">
    <vt:lpwstr>TECH-BAAI306</vt:lpwstr>
  </op:property>
  <op:property fmtid="{D5CDD505-2E9C-101B-9397-08002B2CF9AE}" pid="15" name="Title">
    <vt:lpwstr>Microsoft BI Data Connectivity and Extensibility</vt:lpwstr>
  </op:property>
  <op:property fmtid="{D5CDD505-2E9C-101B-9397-08002B2CF9AE}" pid="16" name="External Speaker">
    <vt:lpwstr>Miguel Llopis; Matt Masson</vt:lpwstr>
  </op:property>
  <op:property fmtid="{D5CDD505-2E9C-101B-9397-08002B2CF9AE}" pid="17" name="Event Start Date">
    <vt:filetime>2017-07-15T00:00:00Z</vt:filetime>
  </op:property>
  <op:property fmtid="{D5CDD505-2E9C-101B-9397-08002B2CF9AE}" pid="18" name="Event End Date">
    <vt:filetime>2017-07-22T00:00:00Z</vt:filetime>
  </op:property>
</op:Properties>
</file>