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3" r:id="rId3"/>
    <p:sldId id="26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3600" y="1498602"/>
            <a:ext cx="7010400"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3600" y="4927600"/>
            <a:ext cx="7010400"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5276852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10/23/2019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24205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5200" y="274639"/>
            <a:ext cx="142240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600" y="274639"/>
            <a:ext cx="8534401"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10/23/2019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10236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10/23/2019</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245868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4445000"/>
            <a:ext cx="7010400"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800" y="3124201"/>
            <a:ext cx="7010400"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0012715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600" y="1701800"/>
            <a:ext cx="4978400"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9200" y="1701800"/>
            <a:ext cx="4978400"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10/23/2019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51897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665" y="1608836"/>
            <a:ext cx="4974336"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600" y="2209800"/>
            <a:ext cx="4978400"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3264" y="1608836"/>
            <a:ext cx="4974336"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9200" y="2209800"/>
            <a:ext cx="4978400"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10/23/2019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140268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10/23/2019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92121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10/23/2019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15774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2400" y="0"/>
            <a:ext cx="7924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304801" y="1701800"/>
            <a:ext cx="3352800"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801" y="4648200"/>
            <a:ext cx="3352800"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70401" y="482600"/>
            <a:ext cx="6807200"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10/23/2019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411926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801" y="0"/>
            <a:ext cx="80264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2438401" y="4800600"/>
            <a:ext cx="7315200"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8401" y="279402"/>
            <a:ext cx="7315200"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8401" y="5562600"/>
            <a:ext cx="7315200"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10/23/2019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99428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801" y="0"/>
            <a:ext cx="115824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600" y="6400802"/>
            <a:ext cx="2743200"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10/23/2019</a:t>
            </a:fld>
            <a:endParaRPr lang="en-US"/>
          </a:p>
        </p:txBody>
      </p:sp>
      <p:sp>
        <p:nvSpPr>
          <p:cNvPr id="5" name="Footer Placeholder 4"/>
          <p:cNvSpPr>
            <a:spLocks noGrp="1"/>
          </p:cNvSpPr>
          <p:nvPr>
            <p:ph type="ftr" sz="quarter" idx="3"/>
          </p:nvPr>
        </p:nvSpPr>
        <p:spPr>
          <a:xfrm>
            <a:off x="3908861" y="6400802"/>
            <a:ext cx="6217920"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9795" y="6400802"/>
            <a:ext cx="1107806"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095962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Chapter 6 – Exercise 6.33</a:t>
            </a:r>
            <a:br>
              <a:rPr lang="en-US" sz="4400" dirty="0"/>
            </a:br>
            <a:r>
              <a:rPr lang="en-US" sz="4400" dirty="0"/>
              <a:t>“Open source textbook”</a:t>
            </a:r>
          </a:p>
        </p:txBody>
      </p:sp>
      <p:sp>
        <p:nvSpPr>
          <p:cNvPr id="3" name="Subtitle 2"/>
          <p:cNvSpPr>
            <a:spLocks noGrp="1"/>
          </p:cNvSpPr>
          <p:nvPr>
            <p:ph type="subTitle" idx="1"/>
          </p:nvPr>
        </p:nvSpPr>
        <p:spPr/>
        <p:txBody>
          <a:bodyPr/>
          <a:lstStyle/>
          <a:p>
            <a:r>
              <a:rPr lang="en-US" dirty="0"/>
              <a:t>Presented by S. Ramcharan </a:t>
            </a:r>
          </a:p>
          <a:p>
            <a:r>
              <a:rPr lang="en-US" dirty="0"/>
              <a:t>Oct 23, 2019</a:t>
            </a:r>
          </a:p>
          <a:p>
            <a:endParaRPr lang="en-US" dirty="0"/>
          </a:p>
        </p:txBody>
      </p:sp>
    </p:spTree>
    <p:extLst>
      <p:ext uri="{BB962C8B-B14F-4D97-AF65-F5344CB8AC3E}">
        <p14:creationId xmlns:p14="http://schemas.microsoft.com/office/powerpoint/2010/main" val="316630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15" y="302004"/>
            <a:ext cx="10157354" cy="6065240"/>
          </a:xfrm>
        </p:spPr>
        <p:txBody>
          <a:bodyPr>
            <a:normAutofit fontScale="90000"/>
          </a:bodyPr>
          <a:lstStyle/>
          <a:p>
            <a:pPr>
              <a:lnSpc>
                <a:spcPct val="150000"/>
              </a:lnSpc>
            </a:pPr>
            <a:r>
              <a:rPr lang="en-US" sz="1600" b="1" dirty="0"/>
              <a:t>6.33 Open source textbook. </a:t>
            </a:r>
            <a:r>
              <a:rPr lang="en-US" sz="1600" dirty="0"/>
              <a:t>A professor using an open source introductory statistics book predicts that 60% of the students will purchase a hard copy of the book, 25% will print it out from the web, and 15% will read it online. At the end of the semester he asks his students to complete a survey where they indicate what format of the book they used. Of the 126 students, 71 said they bought a hard copy of the book, 30 said they printed it out from the web, and 25 said they read it online.</a:t>
            </a:r>
            <a:br>
              <a:rPr lang="en-US" sz="1600" dirty="0"/>
            </a:br>
            <a:br>
              <a:rPr lang="en-US" sz="1600" dirty="0"/>
            </a:br>
            <a:r>
              <a:rPr lang="en-US" sz="1600" b="1" dirty="0"/>
              <a:t>(a) State the hypotheses for testing if the professor's predictions were inaccurate.</a:t>
            </a:r>
            <a:br>
              <a:rPr lang="en-US" sz="1600" b="1" dirty="0"/>
            </a:br>
            <a:r>
              <a:rPr lang="en-US" sz="1600" dirty="0"/>
              <a:t>       H</a:t>
            </a:r>
            <a:r>
              <a:rPr lang="en-US" sz="1600" baseline="-25000" dirty="0"/>
              <a:t>0 </a:t>
            </a:r>
            <a:r>
              <a:rPr lang="en-US" sz="1600" dirty="0"/>
              <a:t>: The Professor’s prediction of the student’s book format preference is accurate.  </a:t>
            </a:r>
            <a:br>
              <a:rPr lang="en-US" sz="1600" dirty="0"/>
            </a:br>
            <a:r>
              <a:rPr lang="en-US" sz="1600" dirty="0"/>
              <a:t>       H</a:t>
            </a:r>
            <a:r>
              <a:rPr lang="en-US" sz="1600" baseline="-25000" dirty="0"/>
              <a:t>A </a:t>
            </a:r>
            <a:r>
              <a:rPr lang="en-US" sz="1600" dirty="0"/>
              <a:t>: The Professor’s prediction of the student’s book format preference is not accurate. </a:t>
            </a:r>
            <a:br>
              <a:rPr lang="en-US" sz="1600" dirty="0"/>
            </a:br>
            <a:br>
              <a:rPr lang="en-US" sz="1600" dirty="0"/>
            </a:br>
            <a:r>
              <a:rPr lang="en-US" sz="1600" b="1" dirty="0"/>
              <a:t>(b) How many students did the professor expect to buy the book, print the book, and read the book exclusively online?</a:t>
            </a:r>
            <a:br>
              <a:rPr lang="en-US" sz="1600" b="1" dirty="0"/>
            </a:br>
            <a:r>
              <a:rPr lang="en-US" sz="1600" b="1" dirty="0"/>
              <a:t>        </a:t>
            </a:r>
            <a:r>
              <a:rPr lang="en-US" sz="1600" dirty="0"/>
              <a:t>Expected values: Observed counts * Professor’s prediction %</a:t>
            </a:r>
            <a:br>
              <a:rPr lang="en-US" sz="1600" dirty="0"/>
            </a:br>
            <a:br>
              <a:rPr lang="en-US" sz="1600" dirty="0"/>
            </a:br>
            <a:br>
              <a:rPr lang="en-US" sz="1600" dirty="0"/>
            </a:br>
            <a:br>
              <a:rPr lang="en-US" sz="1600" dirty="0"/>
            </a:br>
            <a:br>
              <a:rPr lang="en-US" sz="1600" dirty="0"/>
            </a:br>
            <a:endParaRPr lang="en-US" sz="1600" b="1" dirty="0"/>
          </a:p>
        </p:txBody>
      </p:sp>
      <p:graphicFrame>
        <p:nvGraphicFramePr>
          <p:cNvPr id="4" name="Table 3">
            <a:extLst>
              <a:ext uri="{FF2B5EF4-FFF2-40B4-BE49-F238E27FC236}">
                <a16:creationId xmlns:a16="http://schemas.microsoft.com/office/drawing/2014/main" id="{49B94E84-7EC2-4B02-8B32-2FD8C0A852B7}"/>
              </a:ext>
            </a:extLst>
          </p:cNvPr>
          <p:cNvGraphicFramePr>
            <a:graphicFrameLocks noGrp="1"/>
          </p:cNvGraphicFramePr>
          <p:nvPr>
            <p:extLst>
              <p:ext uri="{D42A27DB-BD31-4B8C-83A1-F6EECF244321}">
                <p14:modId xmlns:p14="http://schemas.microsoft.com/office/powerpoint/2010/main" val="3038196170"/>
              </p:ext>
            </p:extLst>
          </p:nvPr>
        </p:nvGraphicFramePr>
        <p:xfrm>
          <a:off x="2909089" y="4991452"/>
          <a:ext cx="5939405" cy="872554"/>
        </p:xfrm>
        <a:graphic>
          <a:graphicData uri="http://schemas.openxmlformats.org/drawingml/2006/table">
            <a:tbl>
              <a:tblPr firstRow="1" firstCol="1" bandRow="1">
                <a:tableStyleId>{5C22544A-7EE6-4342-B048-85BDC9FD1C3A}</a:tableStyleId>
              </a:tblPr>
              <a:tblGrid>
                <a:gridCol w="1536797">
                  <a:extLst>
                    <a:ext uri="{9D8B030D-6E8A-4147-A177-3AD203B41FA5}">
                      <a16:colId xmlns:a16="http://schemas.microsoft.com/office/drawing/2014/main" val="2834638645"/>
                    </a:ext>
                  </a:extLst>
                </a:gridCol>
                <a:gridCol w="1447412">
                  <a:extLst>
                    <a:ext uri="{9D8B030D-6E8A-4147-A177-3AD203B41FA5}">
                      <a16:colId xmlns:a16="http://schemas.microsoft.com/office/drawing/2014/main" val="1865509787"/>
                    </a:ext>
                  </a:extLst>
                </a:gridCol>
                <a:gridCol w="1463877">
                  <a:extLst>
                    <a:ext uri="{9D8B030D-6E8A-4147-A177-3AD203B41FA5}">
                      <a16:colId xmlns:a16="http://schemas.microsoft.com/office/drawing/2014/main" val="1214486391"/>
                    </a:ext>
                  </a:extLst>
                </a:gridCol>
                <a:gridCol w="1491319">
                  <a:extLst>
                    <a:ext uri="{9D8B030D-6E8A-4147-A177-3AD203B41FA5}">
                      <a16:colId xmlns:a16="http://schemas.microsoft.com/office/drawing/2014/main" val="2687174295"/>
                    </a:ext>
                  </a:extLst>
                </a:gridCol>
              </a:tblGrid>
              <a:tr h="234891">
                <a:tc>
                  <a:txBody>
                    <a:bodyPr/>
                    <a:lstStyle/>
                    <a:p>
                      <a:pPr marL="0" marR="0">
                        <a:lnSpc>
                          <a:spcPct val="107000"/>
                        </a:lnSpc>
                        <a:spcBef>
                          <a:spcPts val="0"/>
                        </a:spcBef>
                        <a:spcAft>
                          <a:spcPts val="0"/>
                        </a:spcAft>
                      </a:pPr>
                      <a:r>
                        <a:rPr lang="en-US" sz="12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Hard Copy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Print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Read Online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5732205"/>
                  </a:ext>
                </a:extLst>
              </a:tr>
              <a:tr h="310393">
                <a:tc>
                  <a:txBody>
                    <a:bodyPr/>
                    <a:lstStyle/>
                    <a:p>
                      <a:pPr marL="0" marR="0">
                        <a:lnSpc>
                          <a:spcPct val="107000"/>
                        </a:lnSpc>
                        <a:spcBef>
                          <a:spcPts val="0"/>
                        </a:spcBef>
                        <a:spcAft>
                          <a:spcPts val="0"/>
                        </a:spcAft>
                      </a:pPr>
                      <a:r>
                        <a:rPr lang="en-US" sz="1200" dirty="0">
                          <a:effectLst/>
                        </a:rPr>
                        <a:t>Expected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C000"/>
                    </a:solidFill>
                  </a:tcPr>
                </a:tc>
                <a:tc>
                  <a:txBody>
                    <a:bodyPr/>
                    <a:lstStyle/>
                    <a:p>
                      <a:pPr marL="0" marR="0" algn="ctr">
                        <a:lnSpc>
                          <a:spcPct val="107000"/>
                        </a:lnSpc>
                        <a:spcBef>
                          <a:spcPts val="0"/>
                        </a:spcBef>
                        <a:spcAft>
                          <a:spcPts val="0"/>
                        </a:spcAft>
                      </a:pPr>
                      <a:r>
                        <a:rPr lang="en-US" sz="1200" dirty="0">
                          <a:effectLst/>
                        </a:rPr>
                        <a:t>76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C000"/>
                    </a:solidFill>
                  </a:tcPr>
                </a:tc>
                <a:tc>
                  <a:txBody>
                    <a:bodyPr/>
                    <a:lstStyle/>
                    <a:p>
                      <a:pPr marL="0" marR="0" algn="ctr">
                        <a:lnSpc>
                          <a:spcPct val="107000"/>
                        </a:lnSpc>
                        <a:spcBef>
                          <a:spcPts val="0"/>
                        </a:spcBef>
                        <a:spcAft>
                          <a:spcPts val="0"/>
                        </a:spcAft>
                      </a:pPr>
                      <a:r>
                        <a:rPr lang="en-US" sz="1200" dirty="0">
                          <a:effectLst/>
                        </a:rPr>
                        <a:t>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C000"/>
                    </a:solidFill>
                  </a:tcPr>
                </a:tc>
                <a:tc>
                  <a:txBody>
                    <a:bodyPr/>
                    <a:lstStyle/>
                    <a:p>
                      <a:pPr marL="0" marR="0" algn="ctr">
                        <a:lnSpc>
                          <a:spcPct val="107000"/>
                        </a:lnSpc>
                        <a:spcBef>
                          <a:spcPts val="0"/>
                        </a:spcBef>
                        <a:spcAft>
                          <a:spcPts val="0"/>
                        </a:spcAft>
                      </a:pPr>
                      <a:r>
                        <a:rPr lang="en-US" sz="1200" dirty="0">
                          <a:effectLst/>
                        </a:rPr>
                        <a:t>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C000"/>
                    </a:solidFill>
                  </a:tcPr>
                </a:tc>
                <a:extLst>
                  <a:ext uri="{0D108BD9-81ED-4DB2-BD59-A6C34878D82A}">
                    <a16:rowId xmlns:a16="http://schemas.microsoft.com/office/drawing/2014/main" val="953228822"/>
                  </a:ext>
                </a:extLst>
              </a:tr>
              <a:tr h="327270">
                <a:tc>
                  <a:txBody>
                    <a:bodyPr/>
                    <a:lstStyle/>
                    <a:p>
                      <a:pPr marL="0" marR="0">
                        <a:lnSpc>
                          <a:spcPct val="107000"/>
                        </a:lnSpc>
                        <a:spcBef>
                          <a:spcPts val="0"/>
                        </a:spcBef>
                        <a:spcAft>
                          <a:spcPts val="0"/>
                        </a:spcAft>
                      </a:pPr>
                      <a:r>
                        <a:rPr lang="en-US" sz="1200" dirty="0">
                          <a:effectLst/>
                        </a:rPr>
                        <a:t>Observed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857156"/>
                  </a:ext>
                </a:extLst>
              </a:tr>
            </a:tbl>
          </a:graphicData>
        </a:graphic>
      </p:graphicFrame>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97" y="76200"/>
            <a:ext cx="10157354" cy="6629400"/>
          </a:xfrm>
        </p:spPr>
        <p:txBody>
          <a:bodyPr>
            <a:normAutofit/>
          </a:bodyPr>
          <a:lstStyle/>
          <a:p>
            <a:pPr marL="0" marR="0">
              <a:lnSpc>
                <a:spcPct val="150000"/>
              </a:lnSpc>
              <a:spcBef>
                <a:spcPts val="0"/>
              </a:spcBef>
              <a:spcAft>
                <a:spcPts val="0"/>
              </a:spcAft>
            </a:pPr>
            <a:r>
              <a:rPr lang="en-US" sz="1200" b="1" dirty="0"/>
              <a:t>6.33 Open source textbook –</a:t>
            </a:r>
            <a:br>
              <a:rPr lang="en-US" sz="1200" b="1" dirty="0"/>
            </a:br>
            <a:br>
              <a:rPr lang="en-US" sz="1200" b="1" dirty="0"/>
            </a:br>
            <a:r>
              <a:rPr lang="en-US" sz="1200" b="1" dirty="0"/>
              <a:t>(c) This is an appropriate setting for a chi-square test. List the conditions required for a test and verify they are satisfied.</a:t>
            </a:r>
            <a:br>
              <a:rPr lang="en-US" sz="1200" b="1" dirty="0"/>
            </a:br>
            <a:r>
              <a:rPr lang="en-US" sz="1200" b="1" dirty="0"/>
              <a:t>      </a:t>
            </a:r>
            <a:r>
              <a:rPr lang="en-US" sz="1200" dirty="0"/>
              <a:t>This scenario meets the required conditions for a chi-square test: </a:t>
            </a:r>
            <a:br>
              <a:rPr lang="en-US" sz="1200" dirty="0"/>
            </a:br>
            <a:r>
              <a:rPr lang="en-US" sz="1200" dirty="0"/>
              <a:t>             Independence:  Each case(student) contributes to one count on the table</a:t>
            </a:r>
            <a:br>
              <a:rPr lang="en-US" sz="1200" dirty="0"/>
            </a:br>
            <a:r>
              <a:rPr lang="en-US" sz="1200" dirty="0"/>
              <a:t>             Sampling: Each category has at least 5 expected cases</a:t>
            </a:r>
            <a:br>
              <a:rPr lang="en-US" sz="1200" b="1" dirty="0"/>
            </a:br>
            <a:br>
              <a:rPr lang="en-US" sz="1200" dirty="0"/>
            </a:br>
            <a:r>
              <a:rPr lang="en-US" sz="1200" b="1" dirty="0"/>
              <a:t>(d) Calculate the chi-squared statistic, the degrees of freedom associated with it, and the p-value.</a:t>
            </a:r>
            <a:br>
              <a:rPr lang="en-US" sz="1200" b="1" dirty="0"/>
            </a:br>
            <a:r>
              <a:rPr lang="en-US" sz="1200" b="1" dirty="0"/>
              <a:t>        </a:t>
            </a:r>
            <a:r>
              <a:rPr lang="en-US" sz="1200" dirty="0"/>
              <a:t>X</a:t>
            </a:r>
            <a:r>
              <a:rPr lang="en-US" sz="1200" baseline="30000" dirty="0"/>
              <a:t>2</a:t>
            </a:r>
            <a:r>
              <a:rPr lang="en-US" sz="1200" dirty="0"/>
              <a:t>  = (observed count1 -  null count1)</a:t>
            </a:r>
            <a:r>
              <a:rPr lang="en-US" sz="1200" baseline="30000" dirty="0"/>
              <a:t>2</a:t>
            </a:r>
            <a:r>
              <a:rPr lang="en-US" sz="1200" dirty="0"/>
              <a:t>  / null count1 +… + (observed count3  - null count3)</a:t>
            </a:r>
            <a:r>
              <a:rPr lang="en-US" sz="1200" baseline="30000" dirty="0"/>
              <a:t> 2</a:t>
            </a:r>
            <a:r>
              <a:rPr lang="en-US" sz="1200" dirty="0"/>
              <a:t>  / null count3</a:t>
            </a:r>
            <a:br>
              <a:rPr lang="en-US" sz="1200" dirty="0"/>
            </a:br>
            <a:r>
              <a:rPr lang="en-US" sz="1200" dirty="0"/>
              <a:t>        X</a:t>
            </a:r>
            <a:r>
              <a:rPr lang="en-US" sz="1200" baseline="30000" dirty="0"/>
              <a:t>2</a:t>
            </a:r>
            <a:r>
              <a:rPr lang="en-US" sz="1200" dirty="0"/>
              <a:t> = (71 – 76)</a:t>
            </a:r>
            <a:r>
              <a:rPr lang="en-US" sz="1200" baseline="30000" dirty="0"/>
              <a:t>2</a:t>
            </a:r>
            <a:r>
              <a:rPr lang="en-US" sz="1200" dirty="0"/>
              <a:t> /76 + (30-32)</a:t>
            </a:r>
            <a:r>
              <a:rPr lang="en-US" sz="1200" baseline="30000" dirty="0"/>
              <a:t>2</a:t>
            </a:r>
            <a:r>
              <a:rPr lang="en-US" sz="1200" dirty="0"/>
              <a:t> /32 +(25-19)</a:t>
            </a:r>
            <a:r>
              <a:rPr lang="en-US" sz="1200" baseline="30000" dirty="0"/>
              <a:t>2</a:t>
            </a:r>
            <a:r>
              <a:rPr lang="en-US" sz="1200" dirty="0"/>
              <a:t> /19</a:t>
            </a:r>
            <a:br>
              <a:rPr lang="en-US" sz="1200" dirty="0"/>
            </a:br>
            <a:r>
              <a:rPr lang="en-US" sz="1200" dirty="0"/>
              <a:t>            =  0.3289 + 0.125 + 1.8947</a:t>
            </a:r>
            <a:br>
              <a:rPr lang="en-US" sz="1200" dirty="0"/>
            </a:br>
            <a:r>
              <a:rPr lang="en-US" sz="1200" dirty="0"/>
              <a:t>            = 2.34</a:t>
            </a:r>
            <a:br>
              <a:rPr lang="en-US" sz="1200" dirty="0"/>
            </a:br>
            <a:r>
              <a:rPr lang="en-US" sz="1200" dirty="0"/>
              <a:t>       Degrees of freedom ( k-1) = (3-1) = 2</a:t>
            </a:r>
            <a:br>
              <a:rPr lang="en-US" sz="1200" dirty="0"/>
            </a:br>
            <a:r>
              <a:rPr lang="en-US" sz="1200" dirty="0"/>
              <a:t>       p-value equals 0.3104</a:t>
            </a:r>
            <a:br>
              <a:rPr lang="en-US" sz="1600" dirty="0">
                <a:latin typeface="Calibri" panose="020F0502020204030204" pitchFamily="34" charset="0"/>
                <a:ea typeface="Calibri" panose="020F0502020204030204" pitchFamily="34" charset="0"/>
                <a:cs typeface="Times New Roman" panose="02020603050405020304" pitchFamily="18" charset="0"/>
              </a:rPr>
            </a:br>
            <a:br>
              <a:rPr lang="en-US" sz="1200" b="1" dirty="0"/>
            </a:br>
            <a:r>
              <a:rPr lang="en-US" sz="1200" b="1" dirty="0"/>
              <a:t>(e) Based on the p-value calculated in part (d), what is the conclusion of the hypothesis test? Interpret your conclusion in this context.</a:t>
            </a:r>
            <a:br>
              <a:rPr lang="en-US" sz="1200" b="1" dirty="0"/>
            </a:br>
            <a:r>
              <a:rPr lang="en-US" sz="1200" b="1" dirty="0"/>
              <a:t>     </a:t>
            </a:r>
            <a:r>
              <a:rPr lang="en-US" sz="1200" dirty="0"/>
              <a:t>We will not reject H</a:t>
            </a:r>
            <a:r>
              <a:rPr lang="en-US" sz="1200" baseline="-25000" dirty="0"/>
              <a:t>0 </a:t>
            </a:r>
            <a:r>
              <a:rPr lang="en-US" sz="1200" dirty="0"/>
              <a:t>because the p-value is large. The data does not provide strong evidence to support that the professor's predictions were inaccurate.</a:t>
            </a:r>
            <a:br>
              <a:rPr lang="en-US" sz="1200" dirty="0"/>
            </a:br>
            <a:br>
              <a:rPr lang="en-US" sz="1200" dirty="0"/>
            </a:br>
            <a:br>
              <a:rPr lang="en-US" sz="1200" dirty="0"/>
            </a:br>
            <a:r>
              <a:rPr lang="en-US" sz="1200" dirty="0"/>
              <a:t>                                                                                           </a:t>
            </a:r>
            <a:r>
              <a:rPr lang="en-US" sz="2000" dirty="0">
                <a:solidFill>
                  <a:srgbClr val="FFC000"/>
                </a:solidFill>
              </a:rPr>
              <a:t>~  THANK YOU  ~</a:t>
            </a:r>
            <a:br>
              <a:rPr lang="en-US" sz="1200" dirty="0"/>
            </a:br>
            <a:endParaRPr lang="en-US" sz="1200" dirty="0"/>
          </a:p>
        </p:txBody>
      </p:sp>
      <p:graphicFrame>
        <p:nvGraphicFramePr>
          <p:cNvPr id="5" name="Table 4">
            <a:extLst>
              <a:ext uri="{FF2B5EF4-FFF2-40B4-BE49-F238E27FC236}">
                <a16:creationId xmlns:a16="http://schemas.microsoft.com/office/drawing/2014/main" id="{81701600-5667-44E9-8BCD-D752F130EC73}"/>
              </a:ext>
            </a:extLst>
          </p:cNvPr>
          <p:cNvGraphicFramePr>
            <a:graphicFrameLocks noGrp="1"/>
          </p:cNvGraphicFramePr>
          <p:nvPr>
            <p:extLst>
              <p:ext uri="{D42A27DB-BD31-4B8C-83A1-F6EECF244321}">
                <p14:modId xmlns:p14="http://schemas.microsoft.com/office/powerpoint/2010/main" val="4259761589"/>
              </p:ext>
            </p:extLst>
          </p:nvPr>
        </p:nvGraphicFramePr>
        <p:xfrm>
          <a:off x="6632808" y="2984309"/>
          <a:ext cx="2736850" cy="803529"/>
        </p:xfrm>
        <a:graphic>
          <a:graphicData uri="http://schemas.openxmlformats.org/drawingml/2006/table">
            <a:tbl>
              <a:tblPr firstRow="1" firstCol="1" bandRow="1"/>
              <a:tblGrid>
                <a:gridCol w="1022350">
                  <a:extLst>
                    <a:ext uri="{9D8B030D-6E8A-4147-A177-3AD203B41FA5}">
                      <a16:colId xmlns:a16="http://schemas.microsoft.com/office/drawing/2014/main" val="3152437668"/>
                    </a:ext>
                  </a:extLst>
                </a:gridCol>
                <a:gridCol w="571500">
                  <a:extLst>
                    <a:ext uri="{9D8B030D-6E8A-4147-A177-3AD203B41FA5}">
                      <a16:colId xmlns:a16="http://schemas.microsoft.com/office/drawing/2014/main" val="3549579648"/>
                    </a:ext>
                  </a:extLst>
                </a:gridCol>
                <a:gridCol w="514350">
                  <a:extLst>
                    <a:ext uri="{9D8B030D-6E8A-4147-A177-3AD203B41FA5}">
                      <a16:colId xmlns:a16="http://schemas.microsoft.com/office/drawing/2014/main" val="1917526700"/>
                    </a:ext>
                  </a:extLst>
                </a:gridCol>
                <a:gridCol w="628650">
                  <a:extLst>
                    <a:ext uri="{9D8B030D-6E8A-4147-A177-3AD203B41FA5}">
                      <a16:colId xmlns:a16="http://schemas.microsoft.com/office/drawing/2014/main" val="3912386409"/>
                    </a:ext>
                  </a:extLst>
                </a:gridCol>
              </a:tblGrid>
              <a:tr h="234950">
                <a:tc>
                  <a:txBody>
                    <a:bodyPr/>
                    <a:lstStyle/>
                    <a:p>
                      <a:pPr marL="0" marR="0">
                        <a:lnSpc>
                          <a:spcPct val="106000"/>
                        </a:lnSpc>
                        <a:spcBef>
                          <a:spcPts val="0"/>
                        </a:spcBef>
                        <a:spcAft>
                          <a:spcPts val="0"/>
                        </a:spcAft>
                      </a:pPr>
                      <a:r>
                        <a:rPr lang="en-US" sz="1200" b="1" kern="120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14E77"/>
                    </a:solidFill>
                  </a:tcPr>
                </a:tc>
                <a:tc>
                  <a:txBody>
                    <a:bodyPr/>
                    <a:lstStyle/>
                    <a:p>
                      <a:pPr marL="0" marR="0" algn="ctr">
                        <a:lnSpc>
                          <a:spcPct val="106000"/>
                        </a:lnSpc>
                        <a:spcBef>
                          <a:spcPts val="0"/>
                        </a:spcBef>
                        <a:spcAft>
                          <a:spcPts val="0"/>
                        </a:spcAft>
                      </a:pPr>
                      <a:r>
                        <a:rPr lang="en-US" sz="1200" b="1" kern="120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Hard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0"/>
                        </a:spcAft>
                      </a:pPr>
                      <a:r>
                        <a:rPr lang="en-US" sz="1200" b="1" kern="120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Copy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14E77"/>
                    </a:solidFill>
                  </a:tcPr>
                </a:tc>
                <a:tc>
                  <a:txBody>
                    <a:bodyPr/>
                    <a:lstStyle/>
                    <a:p>
                      <a:pPr marL="0" marR="0" algn="ctr">
                        <a:lnSpc>
                          <a:spcPct val="106000"/>
                        </a:lnSpc>
                        <a:spcBef>
                          <a:spcPts val="0"/>
                        </a:spcBef>
                        <a:spcAft>
                          <a:spcPts val="0"/>
                        </a:spcAft>
                      </a:pPr>
                      <a:r>
                        <a:rPr lang="en-US" sz="1200" b="1" kern="120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Print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14E77"/>
                    </a:solidFill>
                  </a:tcPr>
                </a:tc>
                <a:tc>
                  <a:txBody>
                    <a:bodyPr/>
                    <a:lstStyle/>
                    <a:p>
                      <a:pPr marL="0" marR="0" algn="ctr">
                        <a:lnSpc>
                          <a:spcPct val="106000"/>
                        </a:lnSpc>
                        <a:spcBef>
                          <a:spcPts val="0"/>
                        </a:spcBef>
                        <a:spcAft>
                          <a:spcPts val="0"/>
                        </a:spcAft>
                      </a:pPr>
                      <a:r>
                        <a:rPr lang="en-US" sz="1200" b="1" kern="120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Read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0"/>
                        </a:spcAft>
                      </a:pPr>
                      <a:r>
                        <a:rPr lang="en-US" sz="1200" b="1" kern="120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14E77"/>
                    </a:solidFill>
                  </a:tcPr>
                </a:tc>
                <a:extLst>
                  <a:ext uri="{0D108BD9-81ED-4DB2-BD59-A6C34878D82A}">
                    <a16:rowId xmlns:a16="http://schemas.microsoft.com/office/drawing/2014/main" val="2395954755"/>
                  </a:ext>
                </a:extLst>
              </a:tr>
              <a:tr h="209550">
                <a:tc>
                  <a:txBody>
                    <a:bodyPr/>
                    <a:lstStyle/>
                    <a:p>
                      <a:pPr marL="0" marR="0">
                        <a:lnSpc>
                          <a:spcPct val="106000"/>
                        </a:lnSpc>
                        <a:spcBef>
                          <a:spcPts val="0"/>
                        </a:spcBef>
                        <a:spcAft>
                          <a:spcPts val="0"/>
                        </a:spcAft>
                      </a:pPr>
                      <a:r>
                        <a:rPr lang="en-US" sz="1200" kern="1200">
                          <a:solidFill>
                            <a:srgbClr val="374C81"/>
                          </a:solidFill>
                          <a:effectLst/>
                          <a:latin typeface="Century Gothic" panose="020B0502020202020204" pitchFamily="34" charset="0"/>
                          <a:ea typeface="Times New Roman" panose="02020603050405020304" pitchFamily="18" charset="0"/>
                          <a:cs typeface="Arial" panose="020B0604020202020204" pitchFamily="34" charset="0"/>
                        </a:rPr>
                        <a:t>Expected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1200" kern="1200" dirty="0">
                          <a:solidFill>
                            <a:srgbClr val="374C81"/>
                          </a:solidFill>
                          <a:effectLst/>
                          <a:latin typeface="Century Gothic" panose="020B0502020202020204" pitchFamily="34" charset="0"/>
                          <a:ea typeface="Times New Roman" panose="02020603050405020304" pitchFamily="18" charset="0"/>
                          <a:cs typeface="Arial" panose="020B0604020202020204" pitchFamily="34" charset="0"/>
                        </a:rPr>
                        <a:t>76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1200" kern="1200" dirty="0">
                          <a:solidFill>
                            <a:srgbClr val="374C81"/>
                          </a:solidFill>
                          <a:effectLst/>
                          <a:latin typeface="Century Gothic" panose="020B0502020202020204" pitchFamily="34" charset="0"/>
                          <a:ea typeface="Times New Roman" panose="02020603050405020304" pitchFamily="18" charset="0"/>
                          <a:cs typeface="Arial" panose="020B0604020202020204" pitchFamily="34" charset="0"/>
                        </a:rPr>
                        <a:t>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1200" kern="1200">
                          <a:solidFill>
                            <a:srgbClr val="374C81"/>
                          </a:solidFill>
                          <a:effectLst/>
                          <a:latin typeface="Century Gothic" panose="020B0502020202020204" pitchFamily="34" charset="0"/>
                          <a:ea typeface="Times New Roman" panose="02020603050405020304" pitchFamily="18" charset="0"/>
                          <a:cs typeface="Arial" panose="020B0604020202020204" pitchFamily="34"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96556711"/>
                  </a:ext>
                </a:extLst>
              </a:tr>
              <a:tr h="206375">
                <a:tc>
                  <a:txBody>
                    <a:bodyPr/>
                    <a:lstStyle/>
                    <a:p>
                      <a:pPr marL="0" marR="0">
                        <a:lnSpc>
                          <a:spcPct val="106000"/>
                        </a:lnSpc>
                        <a:spcBef>
                          <a:spcPts val="0"/>
                        </a:spcBef>
                        <a:spcAft>
                          <a:spcPts val="0"/>
                        </a:spcAft>
                      </a:pPr>
                      <a:r>
                        <a:rPr lang="en-US" sz="1200" b="1" kern="1200">
                          <a:solidFill>
                            <a:srgbClr val="FFFFFF"/>
                          </a:solidFill>
                          <a:effectLst/>
                          <a:latin typeface="Century Gothic" panose="020B0502020202020204" pitchFamily="34" charset="0"/>
                          <a:ea typeface="Times New Roman" panose="02020603050405020304" pitchFamily="18" charset="0"/>
                          <a:cs typeface="Arial" panose="020B0604020202020204" pitchFamily="34" charset="0"/>
                        </a:rPr>
                        <a:t>Observed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14E77"/>
                    </a:solidFill>
                  </a:tcPr>
                </a:tc>
                <a:tc>
                  <a:txBody>
                    <a:bodyPr/>
                    <a:lstStyle/>
                    <a:p>
                      <a:pPr marL="0" marR="0" algn="ctr">
                        <a:lnSpc>
                          <a:spcPct val="106000"/>
                        </a:lnSpc>
                        <a:spcBef>
                          <a:spcPts val="0"/>
                        </a:spcBef>
                        <a:spcAft>
                          <a:spcPts val="0"/>
                        </a:spcAft>
                      </a:pPr>
                      <a:r>
                        <a:rPr lang="en-US" sz="1200" kern="1200">
                          <a:solidFill>
                            <a:srgbClr val="374C81"/>
                          </a:solidFill>
                          <a:effectLst/>
                          <a:latin typeface="Century Gothic" panose="020B0502020202020204" pitchFamily="34" charset="0"/>
                          <a:ea typeface="Times New Roman" panose="02020603050405020304" pitchFamily="18" charset="0"/>
                          <a:cs typeface="Arial" panose="020B0604020202020204" pitchFamily="34" charset="0"/>
                        </a:rPr>
                        <a:t>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9EC"/>
                    </a:solidFill>
                  </a:tcPr>
                </a:tc>
                <a:tc>
                  <a:txBody>
                    <a:bodyPr/>
                    <a:lstStyle/>
                    <a:p>
                      <a:pPr marL="0" marR="0" algn="ctr">
                        <a:lnSpc>
                          <a:spcPct val="106000"/>
                        </a:lnSpc>
                        <a:spcBef>
                          <a:spcPts val="0"/>
                        </a:spcBef>
                        <a:spcAft>
                          <a:spcPts val="0"/>
                        </a:spcAft>
                      </a:pPr>
                      <a:r>
                        <a:rPr lang="en-US" sz="1200" kern="1200" dirty="0">
                          <a:solidFill>
                            <a:srgbClr val="374C81"/>
                          </a:solidFill>
                          <a:effectLst/>
                          <a:latin typeface="Century Gothic" panose="020B0502020202020204" pitchFamily="34" charset="0"/>
                          <a:ea typeface="Times New Roman" panose="02020603050405020304" pitchFamily="18" charset="0"/>
                          <a:cs typeface="Arial" panose="020B0604020202020204" pitchFamily="34" charset="0"/>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9EC"/>
                    </a:solidFill>
                  </a:tcPr>
                </a:tc>
                <a:tc>
                  <a:txBody>
                    <a:bodyPr/>
                    <a:lstStyle/>
                    <a:p>
                      <a:pPr marL="0" marR="0" algn="ctr">
                        <a:lnSpc>
                          <a:spcPct val="106000"/>
                        </a:lnSpc>
                        <a:spcBef>
                          <a:spcPts val="0"/>
                        </a:spcBef>
                        <a:spcAft>
                          <a:spcPts val="0"/>
                        </a:spcAft>
                      </a:pPr>
                      <a:r>
                        <a:rPr lang="en-US" sz="1200" kern="1200" dirty="0">
                          <a:solidFill>
                            <a:srgbClr val="374C81"/>
                          </a:solidFill>
                          <a:effectLst/>
                          <a:latin typeface="Century Gothic" panose="020B0502020202020204" pitchFamily="34" charset="0"/>
                          <a:ea typeface="Times New Roman" panose="02020603050405020304" pitchFamily="18" charset="0"/>
                          <a:cs typeface="Arial" panose="020B0604020202020204" pitchFamily="34" charset="0"/>
                        </a:rPr>
                        <a:t>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9EC"/>
                    </a:solidFill>
                  </a:tcPr>
                </a:tc>
                <a:extLst>
                  <a:ext uri="{0D108BD9-81ED-4DB2-BD59-A6C34878D82A}">
                    <a16:rowId xmlns:a16="http://schemas.microsoft.com/office/drawing/2014/main" val="2623427414"/>
                  </a:ext>
                </a:extLst>
              </a:tr>
            </a:tbl>
          </a:graphicData>
        </a:graphic>
      </p:graphicFrame>
    </p:spTree>
    <p:extLst>
      <p:ext uri="{BB962C8B-B14F-4D97-AF65-F5344CB8AC3E}">
        <p14:creationId xmlns:p14="http://schemas.microsoft.com/office/powerpoint/2010/main" val="15323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docProps/app.xml><?xml version="1.0" encoding="utf-8"?>
<Properties xmlns="http://schemas.openxmlformats.org/officeDocument/2006/extended-properties" xmlns:vt="http://schemas.openxmlformats.org/officeDocument/2006/docPropsVTypes">
  <TotalTime>273</TotalTime>
  <Words>152</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Century Gothic</vt:lpstr>
      <vt:lpstr>Books 16x9</vt:lpstr>
      <vt:lpstr>Chapter 6 – Exercise 6.33 “Open source textbook”</vt:lpstr>
      <vt:lpstr>6.33 Open source textbook. A professor using an open source introductory statistics book predicts that 60% of the students will purchase a hard copy of the book, 25% will print it out from the web, and 15% will read it online. At the end of the semester he asks his students to complete a survey where they indicate what format of the book they used. Of the 126 students, 71 said they bought a hard copy of the book, 30 said they printed it out from the web, and 25 said they read it online.  (a) State the hypotheses for testing if the professor's predictions were inaccurate.        H0 : The Professor’s prediction of the student’s book format preference is accurate.          HA : The Professor’s prediction of the student’s book format preference is not accurate.   (b) How many students did the professor expect to buy the book, print the book, and read the book exclusively online?         Expected values: Observed counts * Professor’s prediction %     </vt:lpstr>
      <vt:lpstr>6.33 Open source textbook –  (c) This is an appropriate setting for a chi-square test. List the conditions required for a test and verify they are satisfied.       This scenario meets the required conditions for a chi-square test:               Independence:  Each case(student) contributes to one count on the table              Sampling: Each category has at least 5 expected cases  (d) Calculate the chi-squared statistic, the degrees of freedom associated with it, and the p-value.         X2  = (observed count1 -  null count1)2  / null count1 +… + (observed count3  - null count3) 2  / null count3         X2 = (71 – 76)2 /76 + (30-32)2 /32 +(25-19)2 /19             =  0.3289 + 0.125 + 1.8947             = 2.34        Degrees of freedom ( k-1) = (3-1) = 2        p-value equals 0.3104  (e) Based on the p-value calculated in part (d), what is the conclusion of the hypothesis test? Interpret your conclusion in this context.      We will not reject H0 because the p-value is large. The data does not provide strong evidence to support that the professor's predictions were inaccurate.                                                                                              ~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Exercise 6.33 “Open source textbook”</dc:title>
  <dc:creator>Ramcharan, Samantha</dc:creator>
  <cp:lastModifiedBy>S Ramcharan</cp:lastModifiedBy>
  <cp:revision>22</cp:revision>
  <dcterms:created xsi:type="dcterms:W3CDTF">2019-10-22T14:05:41Z</dcterms:created>
  <dcterms:modified xsi:type="dcterms:W3CDTF">2019-10-24T00:29:34Z</dcterms:modified>
</cp:coreProperties>
</file>