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60" r:id="rId5"/>
    <p:sldId id="257" r:id="rId6"/>
    <p:sldId id="269" r:id="rId7"/>
    <p:sldId id="263" r:id="rId8"/>
    <p:sldId id="264" r:id="rId9"/>
    <p:sldId id="265" r:id="rId10"/>
    <p:sldId id="266" r:id="rId11"/>
    <p:sldId id="267"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A5321-B546-4281-B0DA-2DAE8822AC52}" type="doc">
      <dgm:prSet loTypeId="urn:microsoft.com/office/officeart/2005/8/layout/hProcess9" loCatId="process" qsTypeId="urn:microsoft.com/office/officeart/2005/8/quickstyle/simple1" qsCatId="simple" csTypeId="urn:microsoft.com/office/officeart/2005/8/colors/accent6_4" csCatId="accent6" phldr="1"/>
      <dgm:spPr/>
    </dgm:pt>
    <dgm:pt modelId="{9D477EC2-A387-499C-A980-F725704BB76F}">
      <dgm:prSet phldrT="[Text]"/>
      <dgm:spPr/>
      <dgm:t>
        <a:bodyPr/>
        <a:lstStyle/>
        <a:p>
          <a:r>
            <a:rPr lang="en-IN" dirty="0"/>
            <a:t>Model creation in Google colab jupyter notebook</a:t>
          </a:r>
        </a:p>
      </dgm:t>
    </dgm:pt>
    <dgm:pt modelId="{48CBFF12-7FEF-4DB9-A73A-4DCD67596E26}" type="parTrans" cxnId="{8691C1CC-F32E-40E2-B590-4BDE7C3F754E}">
      <dgm:prSet/>
      <dgm:spPr/>
      <dgm:t>
        <a:bodyPr/>
        <a:lstStyle/>
        <a:p>
          <a:endParaRPr lang="en-IN"/>
        </a:p>
      </dgm:t>
    </dgm:pt>
    <dgm:pt modelId="{1AD814C7-2EC9-4CB3-A67F-2E181E0B991A}" type="sibTrans" cxnId="{8691C1CC-F32E-40E2-B590-4BDE7C3F754E}">
      <dgm:prSet/>
      <dgm:spPr/>
      <dgm:t>
        <a:bodyPr/>
        <a:lstStyle/>
        <a:p>
          <a:endParaRPr lang="en-IN"/>
        </a:p>
      </dgm:t>
    </dgm:pt>
    <dgm:pt modelId="{CD91B6CA-BBE5-415D-875D-CAFAF43F9FB8}">
      <dgm:prSet phldrT="[Text]"/>
      <dgm:spPr/>
      <dgm:t>
        <a:bodyPr/>
        <a:lstStyle/>
        <a:p>
          <a:r>
            <a:rPr lang="en-IN" dirty="0"/>
            <a:t>Data storage in Fire base</a:t>
          </a:r>
        </a:p>
      </dgm:t>
    </dgm:pt>
    <dgm:pt modelId="{258DBBE4-7621-41F9-9C3C-085C40F8C0F5}" type="parTrans" cxnId="{59E504EC-E20F-4F72-A204-01BB2C1C3E89}">
      <dgm:prSet/>
      <dgm:spPr/>
      <dgm:t>
        <a:bodyPr/>
        <a:lstStyle/>
        <a:p>
          <a:endParaRPr lang="en-IN"/>
        </a:p>
      </dgm:t>
    </dgm:pt>
    <dgm:pt modelId="{CD790AE3-EE31-40FF-84C1-9E2D785ED3BC}" type="sibTrans" cxnId="{59E504EC-E20F-4F72-A204-01BB2C1C3E89}">
      <dgm:prSet/>
      <dgm:spPr/>
      <dgm:t>
        <a:bodyPr/>
        <a:lstStyle/>
        <a:p>
          <a:endParaRPr lang="en-IN"/>
        </a:p>
      </dgm:t>
    </dgm:pt>
    <dgm:pt modelId="{71A62BDE-9F0D-4C52-94C5-BFC283DC7130}">
      <dgm:prSet phldrT="[Text]"/>
      <dgm:spPr/>
      <dgm:t>
        <a:bodyPr/>
        <a:lstStyle/>
        <a:p>
          <a:r>
            <a:rPr lang="en-IN" dirty="0"/>
            <a:t>App creation using android studio</a:t>
          </a:r>
        </a:p>
      </dgm:t>
    </dgm:pt>
    <dgm:pt modelId="{E8DDEE2D-79F0-42BC-B715-6295EB6D1857}" type="parTrans" cxnId="{B8BFC50E-AF9B-4BBA-A1EC-9361742AA07C}">
      <dgm:prSet/>
      <dgm:spPr/>
      <dgm:t>
        <a:bodyPr/>
        <a:lstStyle/>
        <a:p>
          <a:endParaRPr lang="en-IN"/>
        </a:p>
      </dgm:t>
    </dgm:pt>
    <dgm:pt modelId="{62F2D0EF-7A92-4213-A177-E9C748BF5F66}" type="sibTrans" cxnId="{B8BFC50E-AF9B-4BBA-A1EC-9361742AA07C}">
      <dgm:prSet/>
      <dgm:spPr/>
      <dgm:t>
        <a:bodyPr/>
        <a:lstStyle/>
        <a:p>
          <a:endParaRPr lang="en-IN"/>
        </a:p>
      </dgm:t>
    </dgm:pt>
    <dgm:pt modelId="{EF18BC8C-5E7B-4B61-B299-85BD3E90805A}" type="pres">
      <dgm:prSet presAssocID="{609A5321-B546-4281-B0DA-2DAE8822AC52}" presName="CompostProcess" presStyleCnt="0">
        <dgm:presLayoutVars>
          <dgm:dir/>
          <dgm:resizeHandles val="exact"/>
        </dgm:presLayoutVars>
      </dgm:prSet>
      <dgm:spPr/>
    </dgm:pt>
    <dgm:pt modelId="{9B772C90-3E97-4725-AFFA-C5418EEDD51A}" type="pres">
      <dgm:prSet presAssocID="{609A5321-B546-4281-B0DA-2DAE8822AC52}" presName="arrow" presStyleLbl="bgShp" presStyleIdx="0" presStyleCnt="1"/>
      <dgm:spPr/>
    </dgm:pt>
    <dgm:pt modelId="{3DB38312-53F6-41D9-ABED-DD6614EF34BC}" type="pres">
      <dgm:prSet presAssocID="{609A5321-B546-4281-B0DA-2DAE8822AC52}" presName="linearProcess" presStyleCnt="0"/>
      <dgm:spPr/>
    </dgm:pt>
    <dgm:pt modelId="{DD4EDF4F-2E00-4A3F-95DA-11388F6F837A}" type="pres">
      <dgm:prSet presAssocID="{9D477EC2-A387-499C-A980-F725704BB76F}" presName="textNode" presStyleLbl="node1" presStyleIdx="0" presStyleCnt="3">
        <dgm:presLayoutVars>
          <dgm:bulletEnabled val="1"/>
        </dgm:presLayoutVars>
      </dgm:prSet>
      <dgm:spPr/>
    </dgm:pt>
    <dgm:pt modelId="{BF1F9A70-2A5B-4561-96E7-81DBC1952074}" type="pres">
      <dgm:prSet presAssocID="{1AD814C7-2EC9-4CB3-A67F-2E181E0B991A}" presName="sibTrans" presStyleCnt="0"/>
      <dgm:spPr/>
    </dgm:pt>
    <dgm:pt modelId="{76A2EDBB-2449-42BF-A96B-555890EA4669}" type="pres">
      <dgm:prSet presAssocID="{CD91B6CA-BBE5-415D-875D-CAFAF43F9FB8}" presName="textNode" presStyleLbl="node1" presStyleIdx="1" presStyleCnt="3">
        <dgm:presLayoutVars>
          <dgm:bulletEnabled val="1"/>
        </dgm:presLayoutVars>
      </dgm:prSet>
      <dgm:spPr/>
    </dgm:pt>
    <dgm:pt modelId="{6A925975-B51D-424F-9058-42311964BD9C}" type="pres">
      <dgm:prSet presAssocID="{CD790AE3-EE31-40FF-84C1-9E2D785ED3BC}" presName="sibTrans" presStyleCnt="0"/>
      <dgm:spPr/>
    </dgm:pt>
    <dgm:pt modelId="{7FD0F881-8F7C-47C0-BA24-9792E8C9851D}" type="pres">
      <dgm:prSet presAssocID="{71A62BDE-9F0D-4C52-94C5-BFC283DC7130}" presName="textNode" presStyleLbl="node1" presStyleIdx="2" presStyleCnt="3">
        <dgm:presLayoutVars>
          <dgm:bulletEnabled val="1"/>
        </dgm:presLayoutVars>
      </dgm:prSet>
      <dgm:spPr/>
    </dgm:pt>
  </dgm:ptLst>
  <dgm:cxnLst>
    <dgm:cxn modelId="{B8BFC50E-AF9B-4BBA-A1EC-9361742AA07C}" srcId="{609A5321-B546-4281-B0DA-2DAE8822AC52}" destId="{71A62BDE-9F0D-4C52-94C5-BFC283DC7130}" srcOrd="2" destOrd="0" parTransId="{E8DDEE2D-79F0-42BC-B715-6295EB6D1857}" sibTransId="{62F2D0EF-7A92-4213-A177-E9C748BF5F66}"/>
    <dgm:cxn modelId="{AF296C1D-1464-423B-82EE-2D481BCA2C93}" type="presOf" srcId="{609A5321-B546-4281-B0DA-2DAE8822AC52}" destId="{EF18BC8C-5E7B-4B61-B299-85BD3E90805A}" srcOrd="0" destOrd="0" presId="urn:microsoft.com/office/officeart/2005/8/layout/hProcess9"/>
    <dgm:cxn modelId="{91C89233-B0D8-4D33-96A8-D9A56DC78AF3}" type="presOf" srcId="{CD91B6CA-BBE5-415D-875D-CAFAF43F9FB8}" destId="{76A2EDBB-2449-42BF-A96B-555890EA4669}" srcOrd="0" destOrd="0" presId="urn:microsoft.com/office/officeart/2005/8/layout/hProcess9"/>
    <dgm:cxn modelId="{4FFEEB4F-1399-45EF-BE0A-53EA8EDBA935}" type="presOf" srcId="{71A62BDE-9F0D-4C52-94C5-BFC283DC7130}" destId="{7FD0F881-8F7C-47C0-BA24-9792E8C9851D}" srcOrd="0" destOrd="0" presId="urn:microsoft.com/office/officeart/2005/8/layout/hProcess9"/>
    <dgm:cxn modelId="{8691C1CC-F32E-40E2-B590-4BDE7C3F754E}" srcId="{609A5321-B546-4281-B0DA-2DAE8822AC52}" destId="{9D477EC2-A387-499C-A980-F725704BB76F}" srcOrd="0" destOrd="0" parTransId="{48CBFF12-7FEF-4DB9-A73A-4DCD67596E26}" sibTransId="{1AD814C7-2EC9-4CB3-A67F-2E181E0B991A}"/>
    <dgm:cxn modelId="{405774D6-E809-46C1-AE16-32B09A8ECF6A}" type="presOf" srcId="{9D477EC2-A387-499C-A980-F725704BB76F}" destId="{DD4EDF4F-2E00-4A3F-95DA-11388F6F837A}" srcOrd="0" destOrd="0" presId="urn:microsoft.com/office/officeart/2005/8/layout/hProcess9"/>
    <dgm:cxn modelId="{59E504EC-E20F-4F72-A204-01BB2C1C3E89}" srcId="{609A5321-B546-4281-B0DA-2DAE8822AC52}" destId="{CD91B6CA-BBE5-415D-875D-CAFAF43F9FB8}" srcOrd="1" destOrd="0" parTransId="{258DBBE4-7621-41F9-9C3C-085C40F8C0F5}" sibTransId="{CD790AE3-EE31-40FF-84C1-9E2D785ED3BC}"/>
    <dgm:cxn modelId="{B041C66E-807B-47AC-9180-66A597382584}" type="presParOf" srcId="{EF18BC8C-5E7B-4B61-B299-85BD3E90805A}" destId="{9B772C90-3E97-4725-AFFA-C5418EEDD51A}" srcOrd="0" destOrd="0" presId="urn:microsoft.com/office/officeart/2005/8/layout/hProcess9"/>
    <dgm:cxn modelId="{8FD7A838-C6F7-4549-A310-20D8F71AB048}" type="presParOf" srcId="{EF18BC8C-5E7B-4B61-B299-85BD3E90805A}" destId="{3DB38312-53F6-41D9-ABED-DD6614EF34BC}" srcOrd="1" destOrd="0" presId="urn:microsoft.com/office/officeart/2005/8/layout/hProcess9"/>
    <dgm:cxn modelId="{E36F4559-7069-488C-B587-C44B2F97C7AF}" type="presParOf" srcId="{3DB38312-53F6-41D9-ABED-DD6614EF34BC}" destId="{DD4EDF4F-2E00-4A3F-95DA-11388F6F837A}" srcOrd="0" destOrd="0" presId="urn:microsoft.com/office/officeart/2005/8/layout/hProcess9"/>
    <dgm:cxn modelId="{5512FD64-5A2D-4FE3-8233-CA54152CC052}" type="presParOf" srcId="{3DB38312-53F6-41D9-ABED-DD6614EF34BC}" destId="{BF1F9A70-2A5B-4561-96E7-81DBC1952074}" srcOrd="1" destOrd="0" presId="urn:microsoft.com/office/officeart/2005/8/layout/hProcess9"/>
    <dgm:cxn modelId="{B8146F34-F7A0-4300-9771-86D305FB66EF}" type="presParOf" srcId="{3DB38312-53F6-41D9-ABED-DD6614EF34BC}" destId="{76A2EDBB-2449-42BF-A96B-555890EA4669}" srcOrd="2" destOrd="0" presId="urn:microsoft.com/office/officeart/2005/8/layout/hProcess9"/>
    <dgm:cxn modelId="{60CF67CE-9ACF-4D58-8605-F32BC644B1A5}" type="presParOf" srcId="{3DB38312-53F6-41D9-ABED-DD6614EF34BC}" destId="{6A925975-B51D-424F-9058-42311964BD9C}" srcOrd="3" destOrd="0" presId="urn:microsoft.com/office/officeart/2005/8/layout/hProcess9"/>
    <dgm:cxn modelId="{F6AEDFB8-D7E8-47AE-9040-F7EAA8096389}" type="presParOf" srcId="{3DB38312-53F6-41D9-ABED-DD6614EF34BC}" destId="{7FD0F881-8F7C-47C0-BA24-9792E8C9851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72C90-3E97-4725-AFFA-C5418EEDD51A}">
      <dsp:nvSpPr>
        <dsp:cNvPr id="0" name=""/>
        <dsp:cNvSpPr/>
      </dsp:nvSpPr>
      <dsp:spPr>
        <a:xfrm>
          <a:off x="751403" y="0"/>
          <a:ext cx="8515905" cy="3124200"/>
        </a:xfrm>
        <a:prstGeom prst="rightArrow">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EDF4F-2E00-4A3F-95DA-11388F6F837A}">
      <dsp:nvSpPr>
        <dsp:cNvPr id="0" name=""/>
        <dsp:cNvSpPr/>
      </dsp:nvSpPr>
      <dsp:spPr>
        <a:xfrm>
          <a:off x="339501" y="937260"/>
          <a:ext cx="3005613" cy="1249680"/>
        </a:xfrm>
        <a:prstGeom prst="roundRect">
          <a:avLst/>
        </a:prstGeom>
        <a:solidFill>
          <a:schemeClr val="accent6">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Model creation in Google colab jupyter notebook</a:t>
          </a:r>
        </a:p>
      </dsp:txBody>
      <dsp:txXfrm>
        <a:off x="400505" y="998264"/>
        <a:ext cx="2883605" cy="1127672"/>
      </dsp:txXfrm>
    </dsp:sp>
    <dsp:sp modelId="{76A2EDBB-2449-42BF-A96B-555890EA4669}">
      <dsp:nvSpPr>
        <dsp:cNvPr id="0" name=""/>
        <dsp:cNvSpPr/>
      </dsp:nvSpPr>
      <dsp:spPr>
        <a:xfrm>
          <a:off x="3506549" y="937260"/>
          <a:ext cx="3005613" cy="1249680"/>
        </a:xfrm>
        <a:prstGeom prst="roundRect">
          <a:avLst/>
        </a:prstGeom>
        <a:solidFill>
          <a:schemeClr val="accent6">
            <a:shade val="50000"/>
            <a:hueOff val="-201295"/>
            <a:satOff val="14227"/>
            <a:lumOff val="251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storage in Fire base</a:t>
          </a:r>
        </a:p>
      </dsp:txBody>
      <dsp:txXfrm>
        <a:off x="3567553" y="998264"/>
        <a:ext cx="2883605" cy="1127672"/>
      </dsp:txXfrm>
    </dsp:sp>
    <dsp:sp modelId="{7FD0F881-8F7C-47C0-BA24-9792E8C9851D}">
      <dsp:nvSpPr>
        <dsp:cNvPr id="0" name=""/>
        <dsp:cNvSpPr/>
      </dsp:nvSpPr>
      <dsp:spPr>
        <a:xfrm>
          <a:off x="6673597" y="937260"/>
          <a:ext cx="3005613" cy="1249680"/>
        </a:xfrm>
        <a:prstGeom prst="roundRect">
          <a:avLst/>
        </a:prstGeom>
        <a:solidFill>
          <a:schemeClr val="accent6">
            <a:shade val="50000"/>
            <a:hueOff val="-201295"/>
            <a:satOff val="14227"/>
            <a:lumOff val="251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App creation using android studio</a:t>
          </a:r>
        </a:p>
      </dsp:txBody>
      <dsp:txXfrm>
        <a:off x="6734601" y="998264"/>
        <a:ext cx="2883605" cy="11276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5/24/2020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5/24/2020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1011114"/>
            <a:ext cx="8174971" cy="2557145"/>
          </a:xfrm>
        </p:spPr>
        <p:txBody>
          <a:bodyPr>
            <a:normAutofit/>
          </a:bodyPr>
          <a:lstStyle/>
          <a:p>
            <a:pPr algn="l"/>
            <a:r>
              <a:rPr lang="en-US" sz="6200" dirty="0"/>
              <a:t>Effective Real-time Pothole Finder</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fontScale="62500" lnSpcReduction="20000"/>
          </a:bodyPr>
          <a:lstStyle/>
          <a:p>
            <a:pPr algn="l"/>
            <a:r>
              <a:rPr lang="en-US" dirty="0">
                <a:latin typeface="Bahnschrift Light" panose="020B0502040204020203" pitchFamily="34" charset="0"/>
              </a:rPr>
              <a:t>SUDHARSHAN G  - 17BEC1122</a:t>
            </a:r>
          </a:p>
          <a:p>
            <a:pPr algn="l"/>
            <a:r>
              <a:rPr lang="en-US" dirty="0">
                <a:latin typeface="Bahnschrift Light" panose="020B0502040204020203" pitchFamily="34" charset="0"/>
              </a:rPr>
              <a:t>VENKATESH T – 17BEC1138</a:t>
            </a:r>
          </a:p>
          <a:p>
            <a:pPr algn="l"/>
            <a:r>
              <a:rPr lang="en-US" dirty="0">
                <a:latin typeface="Bahnschrift Light" panose="020B0502040204020203" pitchFamily="34" charset="0"/>
              </a:rPr>
              <a:t>SOWDESHWARS -17BEC1196</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8F852E-06A5-46A0-85EC-8B833705C148}"/>
              </a:ext>
            </a:extLst>
          </p:cNvPr>
          <p:cNvPicPr>
            <a:picLocks noGrp="1" noChangeAspect="1"/>
          </p:cNvPicPr>
          <p:nvPr>
            <p:ph idx="1"/>
          </p:nvPr>
        </p:nvPicPr>
        <p:blipFill>
          <a:blip r:embed="rId2"/>
          <a:stretch>
            <a:fillRect/>
          </a:stretch>
        </p:blipFill>
        <p:spPr>
          <a:xfrm>
            <a:off x="1811099" y="448469"/>
            <a:ext cx="2823660" cy="5961062"/>
          </a:xfrm>
          <a:prstGeom prst="rect">
            <a:avLst/>
          </a:prstGeom>
        </p:spPr>
      </p:pic>
      <p:pic>
        <p:nvPicPr>
          <p:cNvPr id="6" name="Picture 5">
            <a:extLst>
              <a:ext uri="{FF2B5EF4-FFF2-40B4-BE49-F238E27FC236}">
                <a16:creationId xmlns:a16="http://schemas.microsoft.com/office/drawing/2014/main" id="{9A89BB12-1430-4162-90E0-45F820F194CD}"/>
              </a:ext>
            </a:extLst>
          </p:cNvPr>
          <p:cNvPicPr>
            <a:picLocks noChangeAspect="1"/>
          </p:cNvPicPr>
          <p:nvPr/>
        </p:nvPicPr>
        <p:blipFill>
          <a:blip r:embed="rId3"/>
          <a:stretch>
            <a:fillRect/>
          </a:stretch>
        </p:blipFill>
        <p:spPr>
          <a:xfrm>
            <a:off x="5287108" y="448469"/>
            <a:ext cx="2823661" cy="5961062"/>
          </a:xfrm>
          <a:prstGeom prst="rect">
            <a:avLst/>
          </a:prstGeom>
        </p:spPr>
      </p:pic>
      <p:sp>
        <p:nvSpPr>
          <p:cNvPr id="7" name="AutoShape 2" descr="blob:https://web.whatsapp.com/7d76df71-1d33-47d7-9cbe-62534da07c8c">
            <a:extLst>
              <a:ext uri="{FF2B5EF4-FFF2-40B4-BE49-F238E27FC236}">
                <a16:creationId xmlns:a16="http://schemas.microsoft.com/office/drawing/2014/main" id="{22FE56EC-807F-4FEB-97ED-BEE6F47E08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64F3694-4848-4EBE-8B08-CC5CBE222CD3}"/>
              </a:ext>
            </a:extLst>
          </p:cNvPr>
          <p:cNvPicPr>
            <a:picLocks noChangeAspect="1"/>
          </p:cNvPicPr>
          <p:nvPr/>
        </p:nvPicPr>
        <p:blipFill>
          <a:blip r:embed="rId4"/>
          <a:stretch>
            <a:fillRect/>
          </a:stretch>
        </p:blipFill>
        <p:spPr>
          <a:xfrm>
            <a:off x="8661299" y="448470"/>
            <a:ext cx="2823661" cy="5961062"/>
          </a:xfrm>
          <a:prstGeom prst="rect">
            <a:avLst/>
          </a:prstGeom>
        </p:spPr>
      </p:pic>
    </p:spTree>
    <p:extLst>
      <p:ext uri="{BB962C8B-B14F-4D97-AF65-F5344CB8AC3E}">
        <p14:creationId xmlns:p14="http://schemas.microsoft.com/office/powerpoint/2010/main" val="19360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961412" y="415132"/>
            <a:ext cx="7411825" cy="1752599"/>
          </a:xfrm>
        </p:spPr>
        <p:txBody>
          <a:bodyPr>
            <a:normAutofit/>
          </a:bodyPr>
          <a:lstStyle/>
          <a:p>
            <a:pPr algn="l"/>
            <a:r>
              <a:rPr lang="en-US" dirty="0">
                <a:latin typeface="Bahnschrift" panose="020B0502040204020203"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838319" y="2227264"/>
            <a:ext cx="8762879" cy="3665172"/>
          </a:xfrm>
        </p:spPr>
        <p:txBody>
          <a:bodyPr anchor="t">
            <a:normAutofit lnSpcReduction="10000"/>
          </a:bodyPr>
          <a:lstStyle/>
          <a:p>
            <a:r>
              <a:rPr lang="en-US" sz="2000" dirty="0">
                <a:latin typeface="Times New Roman" panose="02020603050405020304" pitchFamily="18" charset="0"/>
                <a:cs typeface="Times New Roman" panose="02020603050405020304" pitchFamily="18" charset="0"/>
              </a:rPr>
              <a:t>Pothole is a common problem in damaged roads and pavements. Vehicles get damaged, people get stumbled, drivers lose control over the car and accidents take place. A system is required that can detect potholes as fast as possible and help to avoid them.</a:t>
            </a:r>
          </a:p>
          <a:p>
            <a:r>
              <a:rPr lang="en-US" sz="2000" dirty="0">
                <a:latin typeface="Times New Roman" panose="02020603050405020304" pitchFamily="18" charset="0"/>
                <a:cs typeface="Times New Roman" panose="02020603050405020304" pitchFamily="18" charset="0"/>
              </a:rPr>
              <a:t>Potholes cause huge trouble in regular transportation system. Vehicles may get damaged when they hit pothole. People who are visually impaired face a great problem due to potholes while navigating.</a:t>
            </a:r>
          </a:p>
          <a:p>
            <a:r>
              <a:rPr lang="en-US" sz="2000" dirty="0">
                <a:latin typeface="Times New Roman" panose="02020603050405020304" pitchFamily="18" charset="0"/>
                <a:cs typeface="Times New Roman" panose="02020603050405020304" pitchFamily="18" charset="0"/>
              </a:rPr>
              <a:t>A system is being described which is capable of detecting potholes in video frames as well  as localizing and tracking them. The system can also make instantaneous signal and warn about the detected potholes. It works in real-time even in mobile devices like android smart- phone.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F025-D331-4511-82DD-34E13A2E50D3}"/>
              </a:ext>
            </a:extLst>
          </p:cNvPr>
          <p:cNvSpPr>
            <a:spLocks noGrp="1"/>
          </p:cNvSpPr>
          <p:nvPr>
            <p:ph type="title"/>
          </p:nvPr>
        </p:nvSpPr>
        <p:spPr>
          <a:xfrm>
            <a:off x="1484312" y="545123"/>
            <a:ext cx="7747612" cy="1354016"/>
          </a:xfrm>
        </p:spPr>
        <p:txBody>
          <a:bodyPr>
            <a:normAutofit fontScale="90000"/>
          </a:bodyPr>
          <a:lstStyle/>
          <a:p>
            <a:pPr marL="342900" lvl="0" indent="-342900" algn="l">
              <a:spcBef>
                <a:spcPts val="45"/>
              </a:spcBef>
              <a:spcAft>
                <a:spcPts val="0"/>
              </a:spcAft>
              <a:tabLst>
                <a:tab pos="1022350" algn="l"/>
              </a:tabLst>
            </a:pPr>
            <a:r>
              <a:rPr lang="en-US" sz="4900" spc="40" dirty="0">
                <a:latin typeface="Bahnschrift" panose="020B0502040204020203" pitchFamily="34" charset="0"/>
                <a:ea typeface="Times New Roman" panose="02020603050405020304" pitchFamily="18" charset="0"/>
              </a:rPr>
              <a:t>T</a:t>
            </a:r>
            <a:r>
              <a:rPr lang="en-US" sz="4400" spc="40" dirty="0">
                <a:latin typeface="Bahnschrift" panose="020B0502040204020203" pitchFamily="34" charset="0"/>
                <a:ea typeface="Times New Roman" panose="02020603050405020304" pitchFamily="18" charset="0"/>
              </a:rPr>
              <a:t>echnical Requirements</a:t>
            </a:r>
            <a:br>
              <a:rPr lang="en-IN" sz="6000"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2732DA-C035-4CC0-912E-92F369E46A1C}"/>
              </a:ext>
            </a:extLst>
          </p:cNvPr>
          <p:cNvSpPr>
            <a:spLocks noGrp="1"/>
          </p:cNvSpPr>
          <p:nvPr>
            <p:ph idx="1"/>
          </p:nvPr>
        </p:nvSpPr>
        <p:spPr>
          <a:xfrm>
            <a:off x="1484312" y="1899139"/>
            <a:ext cx="10018713" cy="4807927"/>
          </a:xfrm>
        </p:spPr>
        <p:txBody>
          <a:bodyPr>
            <a:normAutofit lnSpcReduction="10000"/>
          </a:bodyPr>
          <a:lstStyle/>
          <a:p>
            <a:endParaRPr lang="en-US" sz="1800" dirty="0"/>
          </a:p>
          <a:p>
            <a:r>
              <a:rPr lang="en-US" sz="1800" dirty="0">
                <a:latin typeface="Times New Roman" panose="02020603050405020304" pitchFamily="18" charset="0"/>
                <a:cs typeface="Times New Roman" panose="02020603050405020304" pitchFamily="18" charset="0"/>
              </a:rPr>
              <a:t>The following technical requirements were identified for  the research, preliminary system development, testing and deployment—</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A dataset of images is required to be fed the model     for training purpose. In case of video, frames can be extracted as images and must be annotated.</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Dataset images must be annotated in such a way that the regions of interest i.e. image-areas having pothole must be selected e.g. as bounding-boxes.</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For model train-up, a digital workstation computer is recommended with “at least” following configurations—</a:t>
            </a:r>
          </a:p>
          <a:p>
            <a:pPr marL="914400" lvl="2" indent="0">
              <a:lnSpc>
                <a:spcPts val="1135"/>
              </a:lnSpc>
              <a:spcBef>
                <a:spcPts val="45"/>
              </a:spcBef>
              <a:spcAft>
                <a:spcPts val="0"/>
              </a:spcAft>
              <a:buSzPts val="700"/>
              <a:buNone/>
              <a:tabLst>
                <a:tab pos="606425" algn="l"/>
              </a:tabLst>
            </a:pP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marL="914400" lvl="2" indent="0">
              <a:lnSpc>
                <a:spcPts val="1135"/>
              </a:lnSpc>
              <a:spcBef>
                <a:spcPts val="45"/>
              </a:spcBef>
              <a:spcAft>
                <a:spcPts val="0"/>
              </a:spcAft>
              <a:buSzPts val="700"/>
              <a:buNone/>
              <a:tabLst>
                <a:tab pos="606425" algn="l"/>
              </a:tabLst>
            </a:pPr>
            <a:r>
              <a:rPr lang="en-US" dirty="0">
                <a:latin typeface="Times New Roman" panose="02020603050405020304" pitchFamily="18" charset="0"/>
                <a:ea typeface="Arial" panose="020B0604020202020204" pitchFamily="34" charset="0"/>
                <a:cs typeface="Times New Roman" panose="02020603050405020304" pitchFamily="18" charset="0"/>
              </a:rPr>
              <a:t>CPU: 2.2 GHz (6</a:t>
            </a:r>
            <a:r>
              <a:rPr lang="en-US" spc="220"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Gen)</a:t>
            </a:r>
          </a:p>
          <a:p>
            <a:pPr marL="914400" lvl="2" indent="0">
              <a:lnSpc>
                <a:spcPts val="1135"/>
              </a:lnSpc>
              <a:spcBef>
                <a:spcPts val="45"/>
              </a:spcBef>
              <a:spcAft>
                <a:spcPts val="0"/>
              </a:spcAft>
              <a:buSzPts val="700"/>
              <a:buNone/>
              <a:tabLst>
                <a:tab pos="606425" algn="l"/>
              </a:tabLst>
            </a:pP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Arial" panose="020B0604020202020204" pitchFamily="34" charset="0"/>
                <a:cs typeface="Times New Roman" panose="02020603050405020304" pitchFamily="18" charset="0"/>
              </a:rPr>
              <a:t>RAM:</a:t>
            </a:r>
            <a:r>
              <a:rPr lang="en-US" spc="90"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16</a:t>
            </a:r>
            <a:r>
              <a:rPr lang="en-US" spc="95"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GB</a:t>
            </a:r>
            <a:r>
              <a:rPr lang="en-US" spc="90"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(2400</a:t>
            </a:r>
            <a:r>
              <a:rPr lang="en-US" spc="95"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MHz</a:t>
            </a:r>
            <a:r>
              <a:rPr lang="en-US" spc="95"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DDR4)</a:t>
            </a:r>
            <a:endParaRPr lang="en-IN" dirty="0">
              <a:latin typeface="Times New Roman" panose="02020603050405020304" pitchFamily="18" charset="0"/>
              <a:ea typeface="Arial" panose="020B0604020202020204" pitchFamily="34" charset="0"/>
              <a:cs typeface="Times New Roman" panose="02020603050405020304" pitchFamily="18" charset="0"/>
            </a:endParaRPr>
          </a:p>
          <a:p>
            <a:pPr marL="914400" lvl="2" indent="0">
              <a:spcBef>
                <a:spcPts val="45"/>
              </a:spcBef>
              <a:spcAft>
                <a:spcPts val="0"/>
              </a:spcAft>
              <a:buSzPts val="700"/>
              <a:buNone/>
              <a:tabLst>
                <a:tab pos="606425" algn="l"/>
              </a:tabLst>
            </a:pPr>
            <a:r>
              <a:rPr lang="en-US" dirty="0">
                <a:latin typeface="Times New Roman" panose="02020603050405020304" pitchFamily="18" charset="0"/>
                <a:ea typeface="Arial" panose="020B0604020202020204" pitchFamily="34" charset="0"/>
                <a:cs typeface="Times New Roman" panose="02020603050405020304" pitchFamily="18" charset="0"/>
              </a:rPr>
              <a:t>GPU:</a:t>
            </a:r>
            <a:endParaRPr lang="en-IN" dirty="0">
              <a:latin typeface="Times New Roman" panose="02020603050405020304" pitchFamily="18" charset="0"/>
              <a:ea typeface="Arial" panose="020B0604020202020204" pitchFamily="34" charset="0"/>
              <a:cs typeface="Times New Roman" panose="02020603050405020304" pitchFamily="18" charset="0"/>
            </a:endParaRPr>
          </a:p>
          <a:p>
            <a:pPr marL="1600200" lvl="3" indent="-228600">
              <a:spcBef>
                <a:spcPts val="345"/>
              </a:spcBef>
              <a:spcAft>
                <a:spcPts val="0"/>
              </a:spcAft>
              <a:buSzPts val="1000"/>
              <a:buFont typeface="Times New Roman" panose="02020603050405020304" pitchFamily="18" charset="0"/>
              <a:buChar char="–"/>
              <a:tabLst>
                <a:tab pos="74549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VRAM:</a:t>
            </a:r>
            <a:r>
              <a:rPr lang="en-US" sz="1800" spc="9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12GB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3" indent="-228600">
              <a:spcBef>
                <a:spcPts val="45"/>
              </a:spcBef>
              <a:spcAft>
                <a:spcPts val="0"/>
              </a:spcAft>
              <a:buSzPts val="1000"/>
              <a:buFont typeface="Times New Roman" panose="02020603050405020304" pitchFamily="18" charset="0"/>
              <a:buChar char="–"/>
              <a:tabLst>
                <a:tab pos="74549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Computing Capability:</a:t>
            </a:r>
            <a:r>
              <a:rPr lang="en-US" sz="1800" spc="-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1600200" lvl="3" indent="-228600">
              <a:spcBef>
                <a:spcPts val="45"/>
              </a:spcBef>
              <a:spcAft>
                <a:spcPts val="0"/>
              </a:spcAft>
              <a:buSzPts val="1000"/>
              <a:buFont typeface="Times New Roman" panose="02020603050405020304" pitchFamily="18" charset="0"/>
              <a:buChar char="–"/>
              <a:tabLst>
                <a:tab pos="74549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CUDA support.</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pPr>
            <a:endParaRPr lang="en-IN" sz="1800" dirty="0"/>
          </a:p>
          <a:p>
            <a:pPr marL="0" indent="0">
              <a:buNone/>
            </a:pPr>
            <a:endParaRPr lang="en-IN" dirty="0"/>
          </a:p>
        </p:txBody>
      </p:sp>
    </p:spTree>
    <p:extLst>
      <p:ext uri="{BB962C8B-B14F-4D97-AF65-F5344CB8AC3E}">
        <p14:creationId xmlns:p14="http://schemas.microsoft.com/office/powerpoint/2010/main" val="203635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DBB8-2E50-4FCA-8E70-25E89E340882}"/>
              </a:ext>
            </a:extLst>
          </p:cNvPr>
          <p:cNvSpPr>
            <a:spLocks noGrp="1"/>
          </p:cNvSpPr>
          <p:nvPr>
            <p:ph type="title"/>
          </p:nvPr>
        </p:nvSpPr>
        <p:spPr>
          <a:xfrm>
            <a:off x="1484310" y="410308"/>
            <a:ext cx="10018713" cy="1752599"/>
          </a:xfrm>
        </p:spPr>
        <p:txBody>
          <a:bodyPr/>
          <a:lstStyle/>
          <a:p>
            <a:pPr algn="l"/>
            <a:r>
              <a:rPr lang="en-IN" dirty="0">
                <a:latin typeface="Bahnschrift" panose="020B0502040204020203" pitchFamily="34" charset="0"/>
                <a:cs typeface="Times New Roman" panose="02020603050405020304" pitchFamily="18" charset="0"/>
              </a:rPr>
              <a:t>Interaction of Different Training Components</a:t>
            </a:r>
          </a:p>
        </p:txBody>
      </p:sp>
      <p:sp>
        <p:nvSpPr>
          <p:cNvPr id="6" name="AutoShape 4" descr="blob:https://web.whatsapp.com/7c057e75-9d2f-4974-8705-d37ece3c68a5">
            <a:extLst>
              <a:ext uri="{FF2B5EF4-FFF2-40B4-BE49-F238E27FC236}">
                <a16:creationId xmlns:a16="http://schemas.microsoft.com/office/drawing/2014/main" id="{3C3C9D92-7B37-42EB-AF57-48344B51997B}"/>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Figure illustrates the interaction of different components during training. The whole model was </a:t>
            </a:r>
            <a:r>
              <a:rPr lang="en-US" sz="2000" dirty="0">
                <a:latin typeface="Times New Roman" panose="02020603050405020304" pitchFamily="18" charset="0"/>
                <a:cs typeface="Times New Roman" panose="02020603050405020304" pitchFamily="18" charset="0"/>
              </a:rPr>
              <a:t>trained and evaluated on the Google </a:t>
            </a:r>
            <a:r>
              <a:rPr lang="en-US" sz="2000" dirty="0" err="1">
                <a:latin typeface="Times New Roman" panose="02020603050405020304" pitchFamily="18" charset="0"/>
                <a:cs typeface="Times New Roman" panose="02020603050405020304" pitchFamily="18" charset="0"/>
              </a:rPr>
              <a:t>Colaboratory</a:t>
            </a:r>
            <a:r>
              <a:rPr lang="en-US"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C08403-989D-47A4-A867-904935288331}"/>
              </a:ext>
            </a:extLst>
          </p:cNvPr>
          <p:cNvPicPr>
            <a:picLocks noChangeAspect="1"/>
          </p:cNvPicPr>
          <p:nvPr/>
        </p:nvPicPr>
        <p:blipFill>
          <a:blip r:embed="rId2"/>
          <a:stretch>
            <a:fillRect/>
          </a:stretch>
        </p:blipFill>
        <p:spPr>
          <a:xfrm>
            <a:off x="3745156" y="3543300"/>
            <a:ext cx="5229225" cy="2743200"/>
          </a:xfrm>
          <a:prstGeom prst="rect">
            <a:avLst/>
          </a:prstGeom>
        </p:spPr>
      </p:pic>
    </p:spTree>
    <p:extLst>
      <p:ext uri="{BB962C8B-B14F-4D97-AF65-F5344CB8AC3E}">
        <p14:creationId xmlns:p14="http://schemas.microsoft.com/office/powerpoint/2010/main" val="336560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AC75-B5B1-418C-BE9D-8CFF7544737F}"/>
              </a:ext>
            </a:extLst>
          </p:cNvPr>
          <p:cNvSpPr>
            <a:spLocks noGrp="1"/>
          </p:cNvSpPr>
          <p:nvPr>
            <p:ph type="title"/>
          </p:nvPr>
        </p:nvSpPr>
        <p:spPr>
          <a:xfrm>
            <a:off x="1484311" y="685800"/>
            <a:ext cx="8811481" cy="1011115"/>
          </a:xfrm>
        </p:spPr>
        <p:txBody>
          <a:bodyPr/>
          <a:lstStyle/>
          <a:p>
            <a:pPr algn="l"/>
            <a:r>
              <a:rPr lang="en-IN" dirty="0">
                <a:latin typeface="Bahnschrift" panose="020B0502040204020203" pitchFamily="34" charset="0"/>
                <a:cs typeface="Times New Roman" panose="02020603050405020304" pitchFamily="18" charset="0"/>
              </a:rPr>
              <a:t>Steps Involved</a:t>
            </a:r>
          </a:p>
        </p:txBody>
      </p:sp>
      <p:graphicFrame>
        <p:nvGraphicFramePr>
          <p:cNvPr id="4" name="Content Placeholder 3">
            <a:extLst>
              <a:ext uri="{FF2B5EF4-FFF2-40B4-BE49-F238E27FC236}">
                <a16:creationId xmlns:a16="http://schemas.microsoft.com/office/drawing/2014/main" id="{B45E667A-FBA3-451E-8DAB-498714EF0B84}"/>
              </a:ext>
            </a:extLst>
          </p:cNvPr>
          <p:cNvGraphicFramePr>
            <a:graphicFrameLocks noGrp="1"/>
          </p:cNvGraphicFramePr>
          <p:nvPr>
            <p:ph idx="1"/>
            <p:extLst>
              <p:ext uri="{D42A27DB-BD31-4B8C-83A1-F6EECF244321}">
                <p14:modId xmlns:p14="http://schemas.microsoft.com/office/powerpoint/2010/main" val="1857404816"/>
              </p:ext>
            </p:extLst>
          </p:nvPr>
        </p:nvGraphicFramePr>
        <p:xfrm>
          <a:off x="1484311" y="186690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32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C2E1-4AE5-4C57-AEAA-964FF3CC224E}"/>
              </a:ext>
            </a:extLst>
          </p:cNvPr>
          <p:cNvSpPr>
            <a:spLocks noGrp="1"/>
          </p:cNvSpPr>
          <p:nvPr>
            <p:ph type="title"/>
          </p:nvPr>
        </p:nvSpPr>
        <p:spPr>
          <a:xfrm>
            <a:off x="1382559" y="70339"/>
            <a:ext cx="9919312" cy="1556238"/>
          </a:xfrm>
        </p:spPr>
        <p:txBody>
          <a:bodyPr/>
          <a:lstStyle/>
          <a:p>
            <a:pPr algn="l"/>
            <a:r>
              <a:rPr lang="en-IN" dirty="0">
                <a:latin typeface="Bahnschrift" panose="020B0502040204020203" pitchFamily="34" charset="0"/>
                <a:cs typeface="Times New Roman" panose="02020603050405020304" pitchFamily="18" charset="0"/>
              </a:rPr>
              <a:t>Google colab jupyter notebook</a:t>
            </a:r>
          </a:p>
        </p:txBody>
      </p:sp>
      <p:pic>
        <p:nvPicPr>
          <p:cNvPr id="4" name="Content Placeholder 3">
            <a:extLst>
              <a:ext uri="{FF2B5EF4-FFF2-40B4-BE49-F238E27FC236}">
                <a16:creationId xmlns:a16="http://schemas.microsoft.com/office/drawing/2014/main" id="{51805002-C9C1-4C69-818C-055204D0C7FA}"/>
              </a:ext>
            </a:extLst>
          </p:cNvPr>
          <p:cNvPicPr>
            <a:picLocks noGrp="1" noChangeAspect="1"/>
          </p:cNvPicPr>
          <p:nvPr>
            <p:ph idx="1"/>
          </p:nvPr>
        </p:nvPicPr>
        <p:blipFill>
          <a:blip r:embed="rId2"/>
          <a:stretch>
            <a:fillRect/>
          </a:stretch>
        </p:blipFill>
        <p:spPr>
          <a:xfrm>
            <a:off x="2231781" y="1471988"/>
            <a:ext cx="7869116" cy="4119918"/>
          </a:xfrm>
          <a:prstGeom prst="rect">
            <a:avLst/>
          </a:prstGeom>
        </p:spPr>
      </p:pic>
      <p:sp>
        <p:nvSpPr>
          <p:cNvPr id="5" name="Rectangle 4">
            <a:extLst>
              <a:ext uri="{FF2B5EF4-FFF2-40B4-BE49-F238E27FC236}">
                <a16:creationId xmlns:a16="http://schemas.microsoft.com/office/drawing/2014/main" id="{FD4CCCED-CBA4-4BED-AD2B-C066D78D727A}"/>
              </a:ext>
            </a:extLst>
          </p:cNvPr>
          <p:cNvSpPr/>
          <p:nvPr/>
        </p:nvSpPr>
        <p:spPr>
          <a:xfrm>
            <a:off x="2231781" y="5762635"/>
            <a:ext cx="598112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The model is built using Google colab jupyter notebook.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15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F437-CA64-488A-8553-83172BB0043F}"/>
              </a:ext>
            </a:extLst>
          </p:cNvPr>
          <p:cNvSpPr>
            <a:spLocks noGrp="1"/>
          </p:cNvSpPr>
          <p:nvPr>
            <p:ph type="title"/>
          </p:nvPr>
        </p:nvSpPr>
        <p:spPr>
          <a:xfrm>
            <a:off x="1484310" y="87924"/>
            <a:ext cx="8187227" cy="1257300"/>
          </a:xfrm>
        </p:spPr>
        <p:txBody>
          <a:bodyPr/>
          <a:lstStyle/>
          <a:p>
            <a:pPr algn="l"/>
            <a:r>
              <a:rPr lang="en-IN" dirty="0">
                <a:latin typeface="Bahnschrift" panose="020B0502040204020203" pitchFamily="34" charset="0"/>
                <a:cs typeface="Times New Roman" panose="02020603050405020304" pitchFamily="18" charset="0"/>
              </a:rPr>
              <a:t>Fire Base</a:t>
            </a:r>
          </a:p>
        </p:txBody>
      </p:sp>
      <p:pic>
        <p:nvPicPr>
          <p:cNvPr id="4" name="Content Placeholder 3">
            <a:extLst>
              <a:ext uri="{FF2B5EF4-FFF2-40B4-BE49-F238E27FC236}">
                <a16:creationId xmlns:a16="http://schemas.microsoft.com/office/drawing/2014/main" id="{D93D6DF8-2C05-4D9B-80CC-88986EACC531}"/>
              </a:ext>
            </a:extLst>
          </p:cNvPr>
          <p:cNvPicPr>
            <a:picLocks noGrp="1" noChangeAspect="1"/>
          </p:cNvPicPr>
          <p:nvPr>
            <p:ph idx="1"/>
          </p:nvPr>
        </p:nvPicPr>
        <p:blipFill>
          <a:blip r:embed="rId2"/>
          <a:stretch>
            <a:fillRect/>
          </a:stretch>
        </p:blipFill>
        <p:spPr>
          <a:xfrm>
            <a:off x="2347546" y="1345224"/>
            <a:ext cx="8009792" cy="4289570"/>
          </a:xfrm>
          <a:prstGeom prst="rect">
            <a:avLst/>
          </a:prstGeom>
        </p:spPr>
      </p:pic>
      <p:sp>
        <p:nvSpPr>
          <p:cNvPr id="5" name="Rectangle 4">
            <a:extLst>
              <a:ext uri="{FF2B5EF4-FFF2-40B4-BE49-F238E27FC236}">
                <a16:creationId xmlns:a16="http://schemas.microsoft.com/office/drawing/2014/main" id="{5B43E95C-EAE2-4D9D-9965-3E0A0C83EB08}"/>
              </a:ext>
            </a:extLst>
          </p:cNvPr>
          <p:cNvSpPr/>
          <p:nvPr/>
        </p:nvSpPr>
        <p:spPr>
          <a:xfrm>
            <a:off x="2347546" y="5811688"/>
            <a:ext cx="5743880"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The coordinates of the potholes are stored in fire 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79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FF3-6637-4BC1-BE33-7F6B0026430F}"/>
              </a:ext>
            </a:extLst>
          </p:cNvPr>
          <p:cNvSpPr>
            <a:spLocks noGrp="1"/>
          </p:cNvSpPr>
          <p:nvPr>
            <p:ph type="title"/>
          </p:nvPr>
        </p:nvSpPr>
        <p:spPr>
          <a:xfrm>
            <a:off x="1484312" y="123093"/>
            <a:ext cx="7756404" cy="1266092"/>
          </a:xfrm>
        </p:spPr>
        <p:txBody>
          <a:bodyPr/>
          <a:lstStyle/>
          <a:p>
            <a:pPr algn="l"/>
            <a:r>
              <a:rPr lang="en-IN" dirty="0">
                <a:latin typeface="Bahnschrift" panose="020B0502040204020203" pitchFamily="34" charset="0"/>
                <a:cs typeface="Times New Roman" panose="02020603050405020304" pitchFamily="18" charset="0"/>
              </a:rPr>
              <a:t>Android Studio</a:t>
            </a:r>
          </a:p>
        </p:txBody>
      </p:sp>
      <p:pic>
        <p:nvPicPr>
          <p:cNvPr id="4" name="Content Placeholder 3">
            <a:extLst>
              <a:ext uri="{FF2B5EF4-FFF2-40B4-BE49-F238E27FC236}">
                <a16:creationId xmlns:a16="http://schemas.microsoft.com/office/drawing/2014/main" id="{C328C070-EDF9-4ACE-A0CF-6095C4D054AE}"/>
              </a:ext>
            </a:extLst>
          </p:cNvPr>
          <p:cNvPicPr>
            <a:picLocks noGrp="1" noChangeAspect="1"/>
          </p:cNvPicPr>
          <p:nvPr>
            <p:ph idx="1"/>
          </p:nvPr>
        </p:nvPicPr>
        <p:blipFill>
          <a:blip r:embed="rId2"/>
          <a:stretch>
            <a:fillRect/>
          </a:stretch>
        </p:blipFill>
        <p:spPr>
          <a:xfrm>
            <a:off x="1941635" y="1389185"/>
            <a:ext cx="8308730" cy="4248888"/>
          </a:xfrm>
          <a:prstGeom prst="rect">
            <a:avLst/>
          </a:prstGeom>
        </p:spPr>
      </p:pic>
      <p:sp>
        <p:nvSpPr>
          <p:cNvPr id="5" name="Rectangle 4">
            <a:extLst>
              <a:ext uri="{FF2B5EF4-FFF2-40B4-BE49-F238E27FC236}">
                <a16:creationId xmlns:a16="http://schemas.microsoft.com/office/drawing/2014/main" id="{A38CE7EF-4E28-4FB9-A949-85EAAFC25094}"/>
              </a:ext>
            </a:extLst>
          </p:cNvPr>
          <p:cNvSpPr/>
          <p:nvPr/>
        </p:nvSpPr>
        <p:spPr>
          <a:xfrm>
            <a:off x="1941635" y="5822716"/>
            <a:ext cx="8667078"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app is built using Android studio. After interfacing , the app indicates the potholes using the </a:t>
            </a:r>
            <a:r>
              <a:rPr lang="en-US" sz="2000" dirty="0" err="1">
                <a:latin typeface="Times New Roman" panose="02020603050405020304" pitchFamily="18" charset="0"/>
                <a:cs typeface="Times New Roman" panose="02020603050405020304" pitchFamily="18" charset="0"/>
              </a:rPr>
              <a:t>datas</a:t>
            </a:r>
            <a:r>
              <a:rPr lang="en-US" sz="2000" dirty="0">
                <a:latin typeface="Times New Roman" panose="02020603050405020304" pitchFamily="18" charset="0"/>
                <a:cs typeface="Times New Roman" panose="02020603050405020304" pitchFamily="18" charset="0"/>
              </a:rPr>
              <a:t> stored in  firebase.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8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B0C1-F464-4C06-A04E-081A2705EEC7}"/>
              </a:ext>
            </a:extLst>
          </p:cNvPr>
          <p:cNvSpPr>
            <a:spLocks noGrp="1"/>
          </p:cNvSpPr>
          <p:nvPr>
            <p:ph type="title"/>
          </p:nvPr>
        </p:nvSpPr>
        <p:spPr>
          <a:xfrm>
            <a:off x="1484311" y="265113"/>
            <a:ext cx="7800366" cy="1283677"/>
          </a:xfrm>
        </p:spPr>
        <p:txBody>
          <a:bodyPr/>
          <a:lstStyle/>
          <a:p>
            <a:pPr algn="l"/>
            <a:r>
              <a:rPr lang="en-IN" dirty="0">
                <a:latin typeface="Bahnschrift" panose="020B0502040204020203" pitchFamily="34"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7446159D-3D70-4527-B5CB-815F5F825DA8}"/>
              </a:ext>
            </a:extLst>
          </p:cNvPr>
          <p:cNvPicPr>
            <a:picLocks noGrp="1" noChangeAspect="1"/>
          </p:cNvPicPr>
          <p:nvPr>
            <p:ph idx="1"/>
          </p:nvPr>
        </p:nvPicPr>
        <p:blipFill>
          <a:blip r:embed="rId2"/>
          <a:stretch>
            <a:fillRect/>
          </a:stretch>
        </p:blipFill>
        <p:spPr>
          <a:xfrm>
            <a:off x="1361218" y="1469659"/>
            <a:ext cx="7319929" cy="4397633"/>
          </a:xfrm>
          <a:prstGeom prst="rect">
            <a:avLst/>
          </a:prstGeom>
        </p:spPr>
      </p:pic>
      <p:pic>
        <p:nvPicPr>
          <p:cNvPr id="6" name="Picture 5">
            <a:extLst>
              <a:ext uri="{FF2B5EF4-FFF2-40B4-BE49-F238E27FC236}">
                <a16:creationId xmlns:a16="http://schemas.microsoft.com/office/drawing/2014/main" id="{DAFC6AD9-AC99-47DD-9C3C-CFFD204AB703}"/>
              </a:ext>
            </a:extLst>
          </p:cNvPr>
          <p:cNvPicPr>
            <a:picLocks noChangeAspect="1"/>
          </p:cNvPicPr>
          <p:nvPr/>
        </p:nvPicPr>
        <p:blipFill>
          <a:blip r:embed="rId3"/>
          <a:stretch>
            <a:fillRect/>
          </a:stretch>
        </p:blipFill>
        <p:spPr>
          <a:xfrm>
            <a:off x="9058641" y="2480285"/>
            <a:ext cx="2867025" cy="2828925"/>
          </a:xfrm>
          <a:prstGeom prst="rect">
            <a:avLst/>
          </a:prstGeom>
        </p:spPr>
      </p:pic>
    </p:spTree>
    <p:extLst>
      <p:ext uri="{BB962C8B-B14F-4D97-AF65-F5344CB8AC3E}">
        <p14:creationId xmlns:p14="http://schemas.microsoft.com/office/powerpoint/2010/main" val="3868163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353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Bahnschrift Light</vt:lpstr>
      <vt:lpstr>Calibri</vt:lpstr>
      <vt:lpstr>Corbel</vt:lpstr>
      <vt:lpstr>Times New Roman</vt:lpstr>
      <vt:lpstr>Parallax</vt:lpstr>
      <vt:lpstr>Effective Real-time Pothole Finder</vt:lpstr>
      <vt:lpstr>Introduction</vt:lpstr>
      <vt:lpstr>Technical Requirements </vt:lpstr>
      <vt:lpstr>Interaction of Different Training Components</vt:lpstr>
      <vt:lpstr>Steps Involved</vt:lpstr>
      <vt:lpstr>Google colab jupyter notebook</vt:lpstr>
      <vt:lpstr>Fire Base</vt:lpstr>
      <vt:lpstr>Android Studio</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2020-05-24T11:02:16Z</dcterms:created>
  <dcterms:modified xsi:type="dcterms:W3CDTF">2020-05-24T12:08:07Z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