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78" r:id="rId4"/>
    <p:sldId id="279" r:id="rId5"/>
    <p:sldId id="280" r:id="rId6"/>
    <p:sldId id="281" r:id="rId7"/>
    <p:sldId id="282" r:id="rId8"/>
    <p:sldId id="259" r:id="rId9"/>
    <p:sldId id="283" r:id="rId10"/>
    <p:sldId id="261" r:id="rId11"/>
    <p:sldId id="277" r:id="rId12"/>
    <p:sldId id="262" r:id="rId13"/>
    <p:sldId id="272" r:id="rId14"/>
    <p:sldId id="273" r:id="rId15"/>
    <p:sldId id="285" r:id="rId16"/>
    <p:sldId id="263" r:id="rId17"/>
    <p:sldId id="284" r:id="rId18"/>
    <p:sldId id="264" r:id="rId19"/>
    <p:sldId id="271" r:id="rId20"/>
    <p:sldId id="286" r:id="rId21"/>
    <p:sldId id="287" r:id="rId22"/>
    <p:sldId id="288" r:id="rId23"/>
    <p:sldId id="292" r:id="rId24"/>
    <p:sldId id="289" r:id="rId25"/>
    <p:sldId id="290"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6F45-5FAA-4379-9476-D7E0031AB5AF}" type="doc">
      <dgm:prSet loTypeId="urn:microsoft.com/office/officeart/2005/8/layout/process4" loCatId="process" qsTypeId="urn:microsoft.com/office/officeart/2005/8/quickstyle/simple1" qsCatId="simple" csTypeId="urn:microsoft.com/office/officeart/2005/8/colors/accent1_5" csCatId="accent1" phldr="1"/>
      <dgm:spPr/>
      <dgm:t>
        <a:bodyPr/>
        <a:lstStyle/>
        <a:p>
          <a:endParaRPr lang="en-US"/>
        </a:p>
      </dgm:t>
    </dgm:pt>
    <dgm:pt modelId="{6F6047E6-A10B-4A2A-821E-CA192CBB737C}">
      <dgm:prSet phldrT="[Text]" custT="1"/>
      <dgm:spPr/>
      <dgm:t>
        <a:bodyPr/>
        <a:lstStyle/>
        <a:p>
          <a:r>
            <a:rPr lang="en-US" sz="2400" dirty="0"/>
            <a:t>Accessing Object and Animal10 Dataset</a:t>
          </a:r>
        </a:p>
      </dgm:t>
    </dgm:pt>
    <dgm:pt modelId="{AAD23736-9462-49CF-8A62-E8D815858DCC}" type="parTrans" cxnId="{C3DDED29-96F8-44A9-94D1-23E51B9B6FB0}">
      <dgm:prSet/>
      <dgm:spPr/>
      <dgm:t>
        <a:bodyPr/>
        <a:lstStyle/>
        <a:p>
          <a:endParaRPr lang="en-US"/>
        </a:p>
      </dgm:t>
    </dgm:pt>
    <dgm:pt modelId="{0477F83E-C539-4FB4-8630-2A31BE55F47C}" type="sibTrans" cxnId="{C3DDED29-96F8-44A9-94D1-23E51B9B6FB0}">
      <dgm:prSet/>
      <dgm:spPr/>
      <dgm:t>
        <a:bodyPr/>
        <a:lstStyle/>
        <a:p>
          <a:endParaRPr lang="en-US"/>
        </a:p>
      </dgm:t>
    </dgm:pt>
    <dgm:pt modelId="{35035B5D-3E6B-44FD-A6BD-FB9491BE8581}">
      <dgm:prSet phldrT="[Text]" custT="1"/>
      <dgm:spPr/>
      <dgm:t>
        <a:bodyPr/>
        <a:lstStyle/>
        <a:p>
          <a:r>
            <a:rPr lang="en-US" sz="2400" dirty="0"/>
            <a:t>FCNN Model Training and Development</a:t>
          </a:r>
        </a:p>
      </dgm:t>
    </dgm:pt>
    <dgm:pt modelId="{947213BB-2797-4772-947B-1E3A44774A2A}" type="parTrans" cxnId="{6FB8533A-E1F0-4616-A687-37DC94B51A9C}">
      <dgm:prSet/>
      <dgm:spPr/>
      <dgm:t>
        <a:bodyPr/>
        <a:lstStyle/>
        <a:p>
          <a:endParaRPr lang="en-US"/>
        </a:p>
      </dgm:t>
    </dgm:pt>
    <dgm:pt modelId="{FC51D698-2CEA-428E-A355-C0D5D1918D99}" type="sibTrans" cxnId="{6FB8533A-E1F0-4616-A687-37DC94B51A9C}">
      <dgm:prSet/>
      <dgm:spPr/>
      <dgm:t>
        <a:bodyPr/>
        <a:lstStyle/>
        <a:p>
          <a:endParaRPr lang="en-US"/>
        </a:p>
      </dgm:t>
    </dgm:pt>
    <dgm:pt modelId="{8B6B7CA5-2B24-41DF-9E14-09EF8DC51554}">
      <dgm:prSet phldrT="[Text]" custT="1"/>
      <dgm:spPr/>
      <dgm:t>
        <a:bodyPr/>
        <a:lstStyle/>
        <a:p>
          <a:r>
            <a:rPr lang="en-US" sz="1600" dirty="0"/>
            <a:t>VGG Architecture</a:t>
          </a:r>
        </a:p>
      </dgm:t>
    </dgm:pt>
    <dgm:pt modelId="{B8359A2C-51B4-47C0-A762-0C414235DE68}" type="parTrans" cxnId="{2403BF17-A7A4-4ED3-BE9B-703807C5D8A5}">
      <dgm:prSet/>
      <dgm:spPr/>
      <dgm:t>
        <a:bodyPr/>
        <a:lstStyle/>
        <a:p>
          <a:endParaRPr lang="en-US"/>
        </a:p>
      </dgm:t>
    </dgm:pt>
    <dgm:pt modelId="{65B73410-1456-40FD-ABA4-8EDC3214D513}" type="sibTrans" cxnId="{2403BF17-A7A4-4ED3-BE9B-703807C5D8A5}">
      <dgm:prSet/>
      <dgm:spPr/>
      <dgm:t>
        <a:bodyPr/>
        <a:lstStyle/>
        <a:p>
          <a:endParaRPr lang="en-US"/>
        </a:p>
      </dgm:t>
    </dgm:pt>
    <dgm:pt modelId="{E6E95A05-4BD6-440C-8F41-0215E3C9EDE2}">
      <dgm:prSet phldrT="[Text]" custT="1"/>
      <dgm:spPr/>
      <dgm:t>
        <a:bodyPr/>
        <a:lstStyle/>
        <a:p>
          <a:r>
            <a:rPr lang="en-US" sz="1600" dirty="0"/>
            <a:t>ResNet Architecture</a:t>
          </a:r>
        </a:p>
      </dgm:t>
    </dgm:pt>
    <dgm:pt modelId="{C5F80C85-A767-4F2D-8797-92EE25439DAE}" type="parTrans" cxnId="{D547B2BA-3B15-4463-8AA2-30B088CEAF96}">
      <dgm:prSet/>
      <dgm:spPr/>
      <dgm:t>
        <a:bodyPr/>
        <a:lstStyle/>
        <a:p>
          <a:endParaRPr lang="en-US"/>
        </a:p>
      </dgm:t>
    </dgm:pt>
    <dgm:pt modelId="{EE155C18-5ADA-4066-B831-A21BE19CCA12}" type="sibTrans" cxnId="{D547B2BA-3B15-4463-8AA2-30B088CEAF96}">
      <dgm:prSet/>
      <dgm:spPr/>
      <dgm:t>
        <a:bodyPr/>
        <a:lstStyle/>
        <a:p>
          <a:endParaRPr lang="en-US"/>
        </a:p>
      </dgm:t>
    </dgm:pt>
    <dgm:pt modelId="{86B1A19A-646A-4F4B-B991-A0653D7AAEC3}">
      <dgm:prSet phldrT="[Text]" custT="1"/>
      <dgm:spPr/>
      <dgm:t>
        <a:bodyPr/>
        <a:lstStyle/>
        <a:p>
          <a:r>
            <a:rPr lang="en-US" sz="2400" dirty="0"/>
            <a:t>Deploying trained models on test dataset</a:t>
          </a:r>
        </a:p>
      </dgm:t>
    </dgm:pt>
    <dgm:pt modelId="{34E24DB2-7C45-49CE-99EA-964EE953072F}" type="parTrans" cxnId="{3ED0A9BF-ED07-4E77-8B9A-C4AE352DB254}">
      <dgm:prSet/>
      <dgm:spPr/>
      <dgm:t>
        <a:bodyPr/>
        <a:lstStyle/>
        <a:p>
          <a:endParaRPr lang="en-US"/>
        </a:p>
      </dgm:t>
    </dgm:pt>
    <dgm:pt modelId="{9A732E1E-5B00-4CEC-8852-4D0C4D3E02E5}" type="sibTrans" cxnId="{3ED0A9BF-ED07-4E77-8B9A-C4AE352DB254}">
      <dgm:prSet/>
      <dgm:spPr/>
      <dgm:t>
        <a:bodyPr/>
        <a:lstStyle/>
        <a:p>
          <a:endParaRPr lang="en-US"/>
        </a:p>
      </dgm:t>
    </dgm:pt>
    <dgm:pt modelId="{AFCA1281-7A1D-490C-8FA1-B0040486BB9A}">
      <dgm:prSet phldrT="[Text]" custT="1"/>
      <dgm:spPr/>
      <dgm:t>
        <a:bodyPr/>
        <a:lstStyle/>
        <a:p>
          <a:r>
            <a:rPr lang="en-US" sz="2400" dirty="0"/>
            <a:t>Performance Evaluation of the two models</a:t>
          </a:r>
        </a:p>
      </dgm:t>
    </dgm:pt>
    <dgm:pt modelId="{F8F46BCB-6B52-491A-B92A-CE59A48B4F8E}" type="parTrans" cxnId="{218956E2-9561-4191-9124-75CCA81C84BA}">
      <dgm:prSet/>
      <dgm:spPr/>
      <dgm:t>
        <a:bodyPr/>
        <a:lstStyle/>
        <a:p>
          <a:endParaRPr lang="en-US"/>
        </a:p>
      </dgm:t>
    </dgm:pt>
    <dgm:pt modelId="{EC8063D0-CCCE-46C0-A28F-52D7955E8D74}" type="sibTrans" cxnId="{218956E2-9561-4191-9124-75CCA81C84BA}">
      <dgm:prSet/>
      <dgm:spPr/>
      <dgm:t>
        <a:bodyPr/>
        <a:lstStyle/>
        <a:p>
          <a:endParaRPr lang="en-US"/>
        </a:p>
      </dgm:t>
    </dgm:pt>
    <dgm:pt modelId="{E0859F34-6C35-417A-BED0-6EB72787FA85}">
      <dgm:prSet phldrT="[Text]" custT="1"/>
      <dgm:spPr/>
      <dgm:t>
        <a:bodyPr/>
        <a:lstStyle/>
        <a:p>
          <a:r>
            <a:rPr lang="en-US" sz="2400" dirty="0"/>
            <a:t>Results and Future work recommendation</a:t>
          </a:r>
        </a:p>
      </dgm:t>
    </dgm:pt>
    <dgm:pt modelId="{197358FE-5288-4758-8D91-9A5639279392}" type="parTrans" cxnId="{9AF34AD6-5FF4-4E25-8890-FF34A72A26F0}">
      <dgm:prSet/>
      <dgm:spPr/>
      <dgm:t>
        <a:bodyPr/>
        <a:lstStyle/>
        <a:p>
          <a:endParaRPr lang="en-US"/>
        </a:p>
      </dgm:t>
    </dgm:pt>
    <dgm:pt modelId="{D0C5E439-90E3-4041-9A89-69E7F14D186D}" type="sibTrans" cxnId="{9AF34AD6-5FF4-4E25-8890-FF34A72A26F0}">
      <dgm:prSet/>
      <dgm:spPr/>
      <dgm:t>
        <a:bodyPr/>
        <a:lstStyle/>
        <a:p>
          <a:endParaRPr lang="en-US"/>
        </a:p>
      </dgm:t>
    </dgm:pt>
    <dgm:pt modelId="{B622A64C-6756-4BB7-858A-A6F412DB5DBE}">
      <dgm:prSet phldrT="[Text]" custT="1"/>
      <dgm:spPr/>
      <dgm:t>
        <a:bodyPr/>
        <a:lstStyle/>
        <a:p>
          <a:r>
            <a:rPr lang="en-US" sz="2400" dirty="0"/>
            <a:t>Image Preprocessing and splitting test and train dataset</a:t>
          </a:r>
        </a:p>
      </dgm:t>
    </dgm:pt>
    <dgm:pt modelId="{C5F8CCB2-0DF3-4B36-BFDA-76B2F00D6C6C}" type="sibTrans" cxnId="{99704665-E4CF-4B7D-9BEB-FEA7E90EFF20}">
      <dgm:prSet/>
      <dgm:spPr/>
      <dgm:t>
        <a:bodyPr/>
        <a:lstStyle/>
        <a:p>
          <a:endParaRPr lang="en-US"/>
        </a:p>
      </dgm:t>
    </dgm:pt>
    <dgm:pt modelId="{D07F13C9-1FCC-4B8B-9EAD-F3BCA2022B15}" type="parTrans" cxnId="{99704665-E4CF-4B7D-9BEB-FEA7E90EFF20}">
      <dgm:prSet/>
      <dgm:spPr/>
      <dgm:t>
        <a:bodyPr/>
        <a:lstStyle/>
        <a:p>
          <a:endParaRPr lang="en-US"/>
        </a:p>
      </dgm:t>
    </dgm:pt>
    <dgm:pt modelId="{CCBFA89A-2999-41C2-8B06-64D97461B459}">
      <dgm:prSet phldrT="[Text]" custT="1"/>
      <dgm:spPr/>
      <dgm:t>
        <a:bodyPr/>
        <a:lstStyle/>
        <a:p>
          <a:r>
            <a:rPr lang="en-US" sz="1600" dirty="0"/>
            <a:t>Coco dataset</a:t>
          </a:r>
        </a:p>
      </dgm:t>
    </dgm:pt>
    <dgm:pt modelId="{CFA006EB-74E2-4603-BE42-1A2C74216A5D}" type="sibTrans" cxnId="{AC3511D3-0E93-4E38-9644-DD7B80182AE0}">
      <dgm:prSet/>
      <dgm:spPr/>
      <dgm:t>
        <a:bodyPr/>
        <a:lstStyle/>
        <a:p>
          <a:endParaRPr lang="en-US"/>
        </a:p>
      </dgm:t>
    </dgm:pt>
    <dgm:pt modelId="{CF8C981F-CFF1-4E2F-8E69-37789172DD1F}" type="parTrans" cxnId="{AC3511D3-0E93-4E38-9644-DD7B80182AE0}">
      <dgm:prSet/>
      <dgm:spPr/>
      <dgm:t>
        <a:bodyPr/>
        <a:lstStyle/>
        <a:p>
          <a:endParaRPr lang="en-US"/>
        </a:p>
      </dgm:t>
    </dgm:pt>
    <dgm:pt modelId="{9A0FD205-4E98-4C0A-BBE1-438225634B4F}" type="pres">
      <dgm:prSet presAssocID="{33516F45-5FAA-4379-9476-D7E0031AB5AF}" presName="Name0" presStyleCnt="0">
        <dgm:presLayoutVars>
          <dgm:dir/>
          <dgm:animLvl val="lvl"/>
          <dgm:resizeHandles val="exact"/>
        </dgm:presLayoutVars>
      </dgm:prSet>
      <dgm:spPr/>
    </dgm:pt>
    <dgm:pt modelId="{39A85BE9-3EC7-4820-BE81-8070DBF5E293}" type="pres">
      <dgm:prSet presAssocID="{E0859F34-6C35-417A-BED0-6EB72787FA85}" presName="boxAndChildren" presStyleCnt="0"/>
      <dgm:spPr/>
    </dgm:pt>
    <dgm:pt modelId="{9DD06D46-49F0-4C04-8C3F-8D24AEC88E6E}" type="pres">
      <dgm:prSet presAssocID="{E0859F34-6C35-417A-BED0-6EB72787FA85}" presName="parentTextBox" presStyleLbl="node1" presStyleIdx="0" presStyleCnt="6"/>
      <dgm:spPr/>
    </dgm:pt>
    <dgm:pt modelId="{CF916F47-DC11-4FFD-B616-3C3DA85E7E41}" type="pres">
      <dgm:prSet presAssocID="{EC8063D0-CCCE-46C0-A28F-52D7955E8D74}" presName="sp" presStyleCnt="0"/>
      <dgm:spPr/>
    </dgm:pt>
    <dgm:pt modelId="{18255F8E-5AC3-4480-AEBC-8CB6CC97C5F1}" type="pres">
      <dgm:prSet presAssocID="{AFCA1281-7A1D-490C-8FA1-B0040486BB9A}" presName="arrowAndChildren" presStyleCnt="0"/>
      <dgm:spPr/>
    </dgm:pt>
    <dgm:pt modelId="{4962A7DF-CE1A-4DC2-A5D0-7BC72BD07FF8}" type="pres">
      <dgm:prSet presAssocID="{AFCA1281-7A1D-490C-8FA1-B0040486BB9A}" presName="parentTextArrow" presStyleLbl="node1" presStyleIdx="1" presStyleCnt="6"/>
      <dgm:spPr/>
    </dgm:pt>
    <dgm:pt modelId="{23DE4235-AAAF-4994-9BEB-898B737972FC}" type="pres">
      <dgm:prSet presAssocID="{9A732E1E-5B00-4CEC-8852-4D0C4D3E02E5}" presName="sp" presStyleCnt="0"/>
      <dgm:spPr/>
    </dgm:pt>
    <dgm:pt modelId="{3A0B6B02-FD8D-4890-9504-75D9A6A5D414}" type="pres">
      <dgm:prSet presAssocID="{86B1A19A-646A-4F4B-B991-A0653D7AAEC3}" presName="arrowAndChildren" presStyleCnt="0"/>
      <dgm:spPr/>
    </dgm:pt>
    <dgm:pt modelId="{B732F78E-0E5B-4D82-B382-9EC2965C6A09}" type="pres">
      <dgm:prSet presAssocID="{86B1A19A-646A-4F4B-B991-A0653D7AAEC3}" presName="parentTextArrow" presStyleLbl="node1" presStyleIdx="2" presStyleCnt="6"/>
      <dgm:spPr/>
    </dgm:pt>
    <dgm:pt modelId="{EC19FF9D-6DC3-4A24-A5D7-E2B444EDDD3D}" type="pres">
      <dgm:prSet presAssocID="{FC51D698-2CEA-428E-A355-C0D5D1918D99}" presName="sp" presStyleCnt="0"/>
      <dgm:spPr/>
    </dgm:pt>
    <dgm:pt modelId="{31982D4C-C90C-4B19-B19D-0D7602AF6AAB}" type="pres">
      <dgm:prSet presAssocID="{35035B5D-3E6B-44FD-A6BD-FB9491BE8581}" presName="arrowAndChildren" presStyleCnt="0"/>
      <dgm:spPr/>
    </dgm:pt>
    <dgm:pt modelId="{ECA651D0-2D7D-488C-B1E1-CB39B1F1D7B4}" type="pres">
      <dgm:prSet presAssocID="{35035B5D-3E6B-44FD-A6BD-FB9491BE8581}" presName="parentTextArrow" presStyleLbl="node1" presStyleIdx="2" presStyleCnt="6"/>
      <dgm:spPr/>
    </dgm:pt>
    <dgm:pt modelId="{EE86CC0B-B692-4F22-9CF1-C426599A9D72}" type="pres">
      <dgm:prSet presAssocID="{35035B5D-3E6B-44FD-A6BD-FB9491BE8581}" presName="arrow" presStyleLbl="node1" presStyleIdx="3" presStyleCnt="6"/>
      <dgm:spPr/>
    </dgm:pt>
    <dgm:pt modelId="{19265A21-5A95-4717-8418-9F1370CC48CF}" type="pres">
      <dgm:prSet presAssocID="{35035B5D-3E6B-44FD-A6BD-FB9491BE8581}" presName="descendantArrow" presStyleCnt="0"/>
      <dgm:spPr/>
    </dgm:pt>
    <dgm:pt modelId="{6EE161A1-87AA-46ED-8555-AB1A53239ADA}" type="pres">
      <dgm:prSet presAssocID="{8B6B7CA5-2B24-41DF-9E14-09EF8DC51554}" presName="childTextArrow" presStyleLbl="fgAccFollowNode1" presStyleIdx="0" presStyleCnt="3">
        <dgm:presLayoutVars>
          <dgm:bulletEnabled val="1"/>
        </dgm:presLayoutVars>
      </dgm:prSet>
      <dgm:spPr/>
    </dgm:pt>
    <dgm:pt modelId="{615BFA67-CE03-4EED-80E4-532D7962BF19}" type="pres">
      <dgm:prSet presAssocID="{E6E95A05-4BD6-440C-8F41-0215E3C9EDE2}" presName="childTextArrow" presStyleLbl="fgAccFollowNode1" presStyleIdx="1" presStyleCnt="3">
        <dgm:presLayoutVars>
          <dgm:bulletEnabled val="1"/>
        </dgm:presLayoutVars>
      </dgm:prSet>
      <dgm:spPr/>
    </dgm:pt>
    <dgm:pt modelId="{B48A413C-2BA3-442C-AD1C-CC7D5716C777}" type="pres">
      <dgm:prSet presAssocID="{C5F8CCB2-0DF3-4B36-BFDA-76B2F00D6C6C}" presName="sp" presStyleCnt="0"/>
      <dgm:spPr/>
    </dgm:pt>
    <dgm:pt modelId="{50667595-00B7-4BE4-A2E0-F0FBB64C05CE}" type="pres">
      <dgm:prSet presAssocID="{B622A64C-6756-4BB7-858A-A6F412DB5DBE}" presName="arrowAndChildren" presStyleCnt="0"/>
      <dgm:spPr/>
    </dgm:pt>
    <dgm:pt modelId="{73E31EEF-CD3D-4C90-8E15-53B846338BA8}" type="pres">
      <dgm:prSet presAssocID="{B622A64C-6756-4BB7-858A-A6F412DB5DBE}" presName="parentTextArrow" presStyleLbl="node1" presStyleIdx="4" presStyleCnt="6"/>
      <dgm:spPr/>
    </dgm:pt>
    <dgm:pt modelId="{02AECE32-D7EE-41B6-AA14-1EA17588ECD1}" type="pres">
      <dgm:prSet presAssocID="{0477F83E-C539-4FB4-8630-2A31BE55F47C}" presName="sp" presStyleCnt="0"/>
      <dgm:spPr/>
    </dgm:pt>
    <dgm:pt modelId="{6955126E-3819-4E8A-8348-730A075DD4EE}" type="pres">
      <dgm:prSet presAssocID="{6F6047E6-A10B-4A2A-821E-CA192CBB737C}" presName="arrowAndChildren" presStyleCnt="0"/>
      <dgm:spPr/>
    </dgm:pt>
    <dgm:pt modelId="{C6A4A7BE-6B1D-4C59-96F6-D47F400D2725}" type="pres">
      <dgm:prSet presAssocID="{6F6047E6-A10B-4A2A-821E-CA192CBB737C}" presName="parentTextArrow" presStyleLbl="node1" presStyleIdx="4" presStyleCnt="6"/>
      <dgm:spPr/>
    </dgm:pt>
    <dgm:pt modelId="{8C053DCA-EC3C-462B-8CBD-132C43094169}" type="pres">
      <dgm:prSet presAssocID="{6F6047E6-A10B-4A2A-821E-CA192CBB737C}" presName="arrow" presStyleLbl="node1" presStyleIdx="5" presStyleCnt="6"/>
      <dgm:spPr/>
    </dgm:pt>
    <dgm:pt modelId="{CB145B37-74FE-4559-89D2-8C8F0F48547B}" type="pres">
      <dgm:prSet presAssocID="{6F6047E6-A10B-4A2A-821E-CA192CBB737C}" presName="descendantArrow" presStyleCnt="0"/>
      <dgm:spPr/>
    </dgm:pt>
    <dgm:pt modelId="{F6F047E6-60D9-4B8E-9379-427CDFC4EA3C}" type="pres">
      <dgm:prSet presAssocID="{CCBFA89A-2999-41C2-8B06-64D97461B459}" presName="childTextArrow" presStyleLbl="fgAccFollowNode1" presStyleIdx="2" presStyleCnt="3">
        <dgm:presLayoutVars>
          <dgm:bulletEnabled val="1"/>
        </dgm:presLayoutVars>
      </dgm:prSet>
      <dgm:spPr/>
    </dgm:pt>
  </dgm:ptLst>
  <dgm:cxnLst>
    <dgm:cxn modelId="{2BA11A06-98DA-4B40-9561-14A5AA58A02E}" type="presOf" srcId="{35035B5D-3E6B-44FD-A6BD-FB9491BE8581}" destId="{ECA651D0-2D7D-488C-B1E1-CB39B1F1D7B4}" srcOrd="0" destOrd="0" presId="urn:microsoft.com/office/officeart/2005/8/layout/process4"/>
    <dgm:cxn modelId="{2403BF17-A7A4-4ED3-BE9B-703807C5D8A5}" srcId="{35035B5D-3E6B-44FD-A6BD-FB9491BE8581}" destId="{8B6B7CA5-2B24-41DF-9E14-09EF8DC51554}" srcOrd="0" destOrd="0" parTransId="{B8359A2C-51B4-47C0-A762-0C414235DE68}" sibTransId="{65B73410-1456-40FD-ABA4-8EDC3214D513}"/>
    <dgm:cxn modelId="{0A51F41A-4897-4522-889D-E8FD2FF8319B}" type="presOf" srcId="{6F6047E6-A10B-4A2A-821E-CA192CBB737C}" destId="{8C053DCA-EC3C-462B-8CBD-132C43094169}" srcOrd="1" destOrd="0" presId="urn:microsoft.com/office/officeart/2005/8/layout/process4"/>
    <dgm:cxn modelId="{6F421E29-5490-4DF0-98E1-EF647CD6AAA0}" type="presOf" srcId="{AFCA1281-7A1D-490C-8FA1-B0040486BB9A}" destId="{4962A7DF-CE1A-4DC2-A5D0-7BC72BD07FF8}" srcOrd="0" destOrd="0" presId="urn:microsoft.com/office/officeart/2005/8/layout/process4"/>
    <dgm:cxn modelId="{C3DDED29-96F8-44A9-94D1-23E51B9B6FB0}" srcId="{33516F45-5FAA-4379-9476-D7E0031AB5AF}" destId="{6F6047E6-A10B-4A2A-821E-CA192CBB737C}" srcOrd="0" destOrd="0" parTransId="{AAD23736-9462-49CF-8A62-E8D815858DCC}" sibTransId="{0477F83E-C539-4FB4-8630-2A31BE55F47C}"/>
    <dgm:cxn modelId="{E1019435-B18D-4F26-8420-8C9CDD0DD3DD}" type="presOf" srcId="{E0859F34-6C35-417A-BED0-6EB72787FA85}" destId="{9DD06D46-49F0-4C04-8C3F-8D24AEC88E6E}" srcOrd="0" destOrd="0" presId="urn:microsoft.com/office/officeart/2005/8/layout/process4"/>
    <dgm:cxn modelId="{6FB8533A-E1F0-4616-A687-37DC94B51A9C}" srcId="{33516F45-5FAA-4379-9476-D7E0031AB5AF}" destId="{35035B5D-3E6B-44FD-A6BD-FB9491BE8581}" srcOrd="2" destOrd="0" parTransId="{947213BB-2797-4772-947B-1E3A44774A2A}" sibTransId="{FC51D698-2CEA-428E-A355-C0D5D1918D99}"/>
    <dgm:cxn modelId="{99704665-E4CF-4B7D-9BEB-FEA7E90EFF20}" srcId="{33516F45-5FAA-4379-9476-D7E0031AB5AF}" destId="{B622A64C-6756-4BB7-858A-A6F412DB5DBE}" srcOrd="1" destOrd="0" parTransId="{D07F13C9-1FCC-4B8B-9EAD-F3BCA2022B15}" sibTransId="{C5F8CCB2-0DF3-4B36-BFDA-76B2F00D6C6C}"/>
    <dgm:cxn modelId="{B6A77677-B057-49B9-AF98-1E57096C2C04}" type="presOf" srcId="{B622A64C-6756-4BB7-858A-A6F412DB5DBE}" destId="{73E31EEF-CD3D-4C90-8E15-53B846338BA8}" srcOrd="0" destOrd="0" presId="urn:microsoft.com/office/officeart/2005/8/layout/process4"/>
    <dgm:cxn modelId="{BD534182-0BEB-4BA7-AEF8-3B7F800A99B2}" type="presOf" srcId="{35035B5D-3E6B-44FD-A6BD-FB9491BE8581}" destId="{EE86CC0B-B692-4F22-9CF1-C426599A9D72}" srcOrd="1" destOrd="0" presId="urn:microsoft.com/office/officeart/2005/8/layout/process4"/>
    <dgm:cxn modelId="{CBF8A5BA-DB72-41C9-8CAE-812E63ACA3C1}" type="presOf" srcId="{E6E95A05-4BD6-440C-8F41-0215E3C9EDE2}" destId="{615BFA67-CE03-4EED-80E4-532D7962BF19}" srcOrd="0" destOrd="0" presId="urn:microsoft.com/office/officeart/2005/8/layout/process4"/>
    <dgm:cxn modelId="{D547B2BA-3B15-4463-8AA2-30B088CEAF96}" srcId="{35035B5D-3E6B-44FD-A6BD-FB9491BE8581}" destId="{E6E95A05-4BD6-440C-8F41-0215E3C9EDE2}" srcOrd="1" destOrd="0" parTransId="{C5F80C85-A767-4F2D-8797-92EE25439DAE}" sibTransId="{EE155C18-5ADA-4066-B831-A21BE19CCA12}"/>
    <dgm:cxn modelId="{AD19B9BB-835C-47AC-BF3E-717D076B2104}" type="presOf" srcId="{33516F45-5FAA-4379-9476-D7E0031AB5AF}" destId="{9A0FD205-4E98-4C0A-BBE1-438225634B4F}" srcOrd="0" destOrd="0" presId="urn:microsoft.com/office/officeart/2005/8/layout/process4"/>
    <dgm:cxn modelId="{1CA867BC-B5CD-4C13-BB7C-5036D9C325C2}" type="presOf" srcId="{6F6047E6-A10B-4A2A-821E-CA192CBB737C}" destId="{C6A4A7BE-6B1D-4C59-96F6-D47F400D2725}" srcOrd="0" destOrd="0" presId="urn:microsoft.com/office/officeart/2005/8/layout/process4"/>
    <dgm:cxn modelId="{3ED0A9BF-ED07-4E77-8B9A-C4AE352DB254}" srcId="{33516F45-5FAA-4379-9476-D7E0031AB5AF}" destId="{86B1A19A-646A-4F4B-B991-A0653D7AAEC3}" srcOrd="3" destOrd="0" parTransId="{34E24DB2-7C45-49CE-99EA-964EE953072F}" sibTransId="{9A732E1E-5B00-4CEC-8852-4D0C4D3E02E5}"/>
    <dgm:cxn modelId="{AC3511D3-0E93-4E38-9644-DD7B80182AE0}" srcId="{6F6047E6-A10B-4A2A-821E-CA192CBB737C}" destId="{CCBFA89A-2999-41C2-8B06-64D97461B459}" srcOrd="0" destOrd="0" parTransId="{CF8C981F-CFF1-4E2F-8E69-37789172DD1F}" sibTransId="{CFA006EB-74E2-4603-BE42-1A2C74216A5D}"/>
    <dgm:cxn modelId="{9AF34AD6-5FF4-4E25-8890-FF34A72A26F0}" srcId="{33516F45-5FAA-4379-9476-D7E0031AB5AF}" destId="{E0859F34-6C35-417A-BED0-6EB72787FA85}" srcOrd="5" destOrd="0" parTransId="{197358FE-5288-4758-8D91-9A5639279392}" sibTransId="{D0C5E439-90E3-4041-9A89-69E7F14D186D}"/>
    <dgm:cxn modelId="{218956E2-9561-4191-9124-75CCA81C84BA}" srcId="{33516F45-5FAA-4379-9476-D7E0031AB5AF}" destId="{AFCA1281-7A1D-490C-8FA1-B0040486BB9A}" srcOrd="4" destOrd="0" parTransId="{F8F46BCB-6B52-491A-B92A-CE59A48B4F8E}" sibTransId="{EC8063D0-CCCE-46C0-A28F-52D7955E8D74}"/>
    <dgm:cxn modelId="{BC608BE5-432C-4D3F-A38C-2EBA71CE7251}" type="presOf" srcId="{86B1A19A-646A-4F4B-B991-A0653D7AAEC3}" destId="{B732F78E-0E5B-4D82-B382-9EC2965C6A09}" srcOrd="0" destOrd="0" presId="urn:microsoft.com/office/officeart/2005/8/layout/process4"/>
    <dgm:cxn modelId="{99AB9FE7-C0ED-4E2C-88F8-EE851F87C933}" type="presOf" srcId="{8B6B7CA5-2B24-41DF-9E14-09EF8DC51554}" destId="{6EE161A1-87AA-46ED-8555-AB1A53239ADA}" srcOrd="0" destOrd="0" presId="urn:microsoft.com/office/officeart/2005/8/layout/process4"/>
    <dgm:cxn modelId="{761736F2-CFAB-4DA7-AF2B-B3347ADD50B0}" type="presOf" srcId="{CCBFA89A-2999-41C2-8B06-64D97461B459}" destId="{F6F047E6-60D9-4B8E-9379-427CDFC4EA3C}" srcOrd="0" destOrd="0" presId="urn:microsoft.com/office/officeart/2005/8/layout/process4"/>
    <dgm:cxn modelId="{C938C1BB-68B6-4FBD-ADAD-AA2550A6C6E8}" type="presParOf" srcId="{9A0FD205-4E98-4C0A-BBE1-438225634B4F}" destId="{39A85BE9-3EC7-4820-BE81-8070DBF5E293}" srcOrd="0" destOrd="0" presId="urn:microsoft.com/office/officeart/2005/8/layout/process4"/>
    <dgm:cxn modelId="{8BE573F2-4374-4282-9B4C-9AB5C744F867}" type="presParOf" srcId="{39A85BE9-3EC7-4820-BE81-8070DBF5E293}" destId="{9DD06D46-49F0-4C04-8C3F-8D24AEC88E6E}" srcOrd="0" destOrd="0" presId="urn:microsoft.com/office/officeart/2005/8/layout/process4"/>
    <dgm:cxn modelId="{BDC326E8-259B-41C7-BD0E-FA6241703362}" type="presParOf" srcId="{9A0FD205-4E98-4C0A-BBE1-438225634B4F}" destId="{CF916F47-DC11-4FFD-B616-3C3DA85E7E41}" srcOrd="1" destOrd="0" presId="urn:microsoft.com/office/officeart/2005/8/layout/process4"/>
    <dgm:cxn modelId="{71B7D235-A471-41E7-B633-A2D88BC16A81}" type="presParOf" srcId="{9A0FD205-4E98-4C0A-BBE1-438225634B4F}" destId="{18255F8E-5AC3-4480-AEBC-8CB6CC97C5F1}" srcOrd="2" destOrd="0" presId="urn:microsoft.com/office/officeart/2005/8/layout/process4"/>
    <dgm:cxn modelId="{969B5C44-D701-4455-929F-D640988158A5}" type="presParOf" srcId="{18255F8E-5AC3-4480-AEBC-8CB6CC97C5F1}" destId="{4962A7DF-CE1A-4DC2-A5D0-7BC72BD07FF8}" srcOrd="0" destOrd="0" presId="urn:microsoft.com/office/officeart/2005/8/layout/process4"/>
    <dgm:cxn modelId="{DCFBD139-6CF7-4499-825F-C2266688C515}" type="presParOf" srcId="{9A0FD205-4E98-4C0A-BBE1-438225634B4F}" destId="{23DE4235-AAAF-4994-9BEB-898B737972FC}" srcOrd="3" destOrd="0" presId="urn:microsoft.com/office/officeart/2005/8/layout/process4"/>
    <dgm:cxn modelId="{37622891-9133-4045-94B4-F5A43BE90D4A}" type="presParOf" srcId="{9A0FD205-4E98-4C0A-BBE1-438225634B4F}" destId="{3A0B6B02-FD8D-4890-9504-75D9A6A5D414}" srcOrd="4" destOrd="0" presId="urn:microsoft.com/office/officeart/2005/8/layout/process4"/>
    <dgm:cxn modelId="{95331DDA-5336-400D-8E7A-09ACF2AF8835}" type="presParOf" srcId="{3A0B6B02-FD8D-4890-9504-75D9A6A5D414}" destId="{B732F78E-0E5B-4D82-B382-9EC2965C6A09}" srcOrd="0" destOrd="0" presId="urn:microsoft.com/office/officeart/2005/8/layout/process4"/>
    <dgm:cxn modelId="{42CDCE6A-0989-4E23-BE3B-33ED316FEA45}" type="presParOf" srcId="{9A0FD205-4E98-4C0A-BBE1-438225634B4F}" destId="{EC19FF9D-6DC3-4A24-A5D7-E2B444EDDD3D}" srcOrd="5" destOrd="0" presId="urn:microsoft.com/office/officeart/2005/8/layout/process4"/>
    <dgm:cxn modelId="{C2BEFE8E-63D4-49E2-9D81-6E0F70BEE015}" type="presParOf" srcId="{9A0FD205-4E98-4C0A-BBE1-438225634B4F}" destId="{31982D4C-C90C-4B19-B19D-0D7602AF6AAB}" srcOrd="6" destOrd="0" presId="urn:microsoft.com/office/officeart/2005/8/layout/process4"/>
    <dgm:cxn modelId="{F5F93D07-9EE5-4E6F-B73D-CDBC49FBB908}" type="presParOf" srcId="{31982D4C-C90C-4B19-B19D-0D7602AF6AAB}" destId="{ECA651D0-2D7D-488C-B1E1-CB39B1F1D7B4}" srcOrd="0" destOrd="0" presId="urn:microsoft.com/office/officeart/2005/8/layout/process4"/>
    <dgm:cxn modelId="{E535BFD4-F6A6-44AC-A8E5-3CE664CC4113}" type="presParOf" srcId="{31982D4C-C90C-4B19-B19D-0D7602AF6AAB}" destId="{EE86CC0B-B692-4F22-9CF1-C426599A9D72}" srcOrd="1" destOrd="0" presId="urn:microsoft.com/office/officeart/2005/8/layout/process4"/>
    <dgm:cxn modelId="{EC1E3229-BE44-47F2-803D-CE1FF0A1BB0F}" type="presParOf" srcId="{31982D4C-C90C-4B19-B19D-0D7602AF6AAB}" destId="{19265A21-5A95-4717-8418-9F1370CC48CF}" srcOrd="2" destOrd="0" presId="urn:microsoft.com/office/officeart/2005/8/layout/process4"/>
    <dgm:cxn modelId="{759003E0-F632-4EDD-9846-5EA9D3B18D9E}" type="presParOf" srcId="{19265A21-5A95-4717-8418-9F1370CC48CF}" destId="{6EE161A1-87AA-46ED-8555-AB1A53239ADA}" srcOrd="0" destOrd="0" presId="urn:microsoft.com/office/officeart/2005/8/layout/process4"/>
    <dgm:cxn modelId="{EF67BFC0-5D70-4358-B06C-B72A8A480D03}" type="presParOf" srcId="{19265A21-5A95-4717-8418-9F1370CC48CF}" destId="{615BFA67-CE03-4EED-80E4-532D7962BF19}" srcOrd="1" destOrd="0" presId="urn:microsoft.com/office/officeart/2005/8/layout/process4"/>
    <dgm:cxn modelId="{228C942F-C416-4AA8-BBBC-647EA9494077}" type="presParOf" srcId="{9A0FD205-4E98-4C0A-BBE1-438225634B4F}" destId="{B48A413C-2BA3-442C-AD1C-CC7D5716C777}" srcOrd="7" destOrd="0" presId="urn:microsoft.com/office/officeart/2005/8/layout/process4"/>
    <dgm:cxn modelId="{BE59CBE7-D900-4F7E-97E7-E1B7D6597214}" type="presParOf" srcId="{9A0FD205-4E98-4C0A-BBE1-438225634B4F}" destId="{50667595-00B7-4BE4-A2E0-F0FBB64C05CE}" srcOrd="8" destOrd="0" presId="urn:microsoft.com/office/officeart/2005/8/layout/process4"/>
    <dgm:cxn modelId="{27DBB8BF-2673-4B68-82F4-BE8F041557FB}" type="presParOf" srcId="{50667595-00B7-4BE4-A2E0-F0FBB64C05CE}" destId="{73E31EEF-CD3D-4C90-8E15-53B846338BA8}" srcOrd="0" destOrd="0" presId="urn:microsoft.com/office/officeart/2005/8/layout/process4"/>
    <dgm:cxn modelId="{619BC109-F0BD-4E4A-A432-18A57AD50E1D}" type="presParOf" srcId="{9A0FD205-4E98-4C0A-BBE1-438225634B4F}" destId="{02AECE32-D7EE-41B6-AA14-1EA17588ECD1}" srcOrd="9" destOrd="0" presId="urn:microsoft.com/office/officeart/2005/8/layout/process4"/>
    <dgm:cxn modelId="{728399CB-D5E5-47D3-8E2C-E3329B3FF9C8}" type="presParOf" srcId="{9A0FD205-4E98-4C0A-BBE1-438225634B4F}" destId="{6955126E-3819-4E8A-8348-730A075DD4EE}" srcOrd="10" destOrd="0" presId="urn:microsoft.com/office/officeart/2005/8/layout/process4"/>
    <dgm:cxn modelId="{AC15DC80-089D-49E4-8368-F35BE1CF3FF7}" type="presParOf" srcId="{6955126E-3819-4E8A-8348-730A075DD4EE}" destId="{C6A4A7BE-6B1D-4C59-96F6-D47F400D2725}" srcOrd="0" destOrd="0" presId="urn:microsoft.com/office/officeart/2005/8/layout/process4"/>
    <dgm:cxn modelId="{905E2E86-81E6-45F8-9223-D5A5C4DFD672}" type="presParOf" srcId="{6955126E-3819-4E8A-8348-730A075DD4EE}" destId="{8C053DCA-EC3C-462B-8CBD-132C43094169}" srcOrd="1" destOrd="0" presId="urn:microsoft.com/office/officeart/2005/8/layout/process4"/>
    <dgm:cxn modelId="{53982A5D-058C-4A10-BF6E-55912067363F}" type="presParOf" srcId="{6955126E-3819-4E8A-8348-730A075DD4EE}" destId="{CB145B37-74FE-4559-89D2-8C8F0F48547B}" srcOrd="2" destOrd="0" presId="urn:microsoft.com/office/officeart/2005/8/layout/process4"/>
    <dgm:cxn modelId="{ADE81F99-BD40-45B3-B54C-DA9DD21773A5}" type="presParOf" srcId="{CB145B37-74FE-4559-89D2-8C8F0F48547B}" destId="{F6F047E6-60D9-4B8E-9379-427CDFC4EA3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06D46-49F0-4C04-8C3F-8D24AEC88E6E}">
      <dsp:nvSpPr>
        <dsp:cNvPr id="0" name=""/>
        <dsp:cNvSpPr/>
      </dsp:nvSpPr>
      <dsp:spPr>
        <a:xfrm>
          <a:off x="0" y="4335597"/>
          <a:ext cx="8229600" cy="569044"/>
        </a:xfrm>
        <a:prstGeom prst="rect">
          <a:avLst/>
        </a:prstGeom>
        <a:solidFill>
          <a:schemeClr val="accent1">
            <a:alpha val="9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Results and Future work recommendation</a:t>
          </a:r>
        </a:p>
      </dsp:txBody>
      <dsp:txXfrm>
        <a:off x="0" y="4335597"/>
        <a:ext cx="8229600" cy="569044"/>
      </dsp:txXfrm>
    </dsp:sp>
    <dsp:sp modelId="{4962A7DF-CE1A-4DC2-A5D0-7BC72BD07FF8}">
      <dsp:nvSpPr>
        <dsp:cNvPr id="0" name=""/>
        <dsp:cNvSpPr/>
      </dsp:nvSpPr>
      <dsp:spPr>
        <a:xfrm rot="10800000">
          <a:off x="0" y="3468941"/>
          <a:ext cx="8229600" cy="875190"/>
        </a:xfrm>
        <a:prstGeom prst="upArrowCallout">
          <a:avLst/>
        </a:prstGeom>
        <a:solidFill>
          <a:schemeClr val="accent1">
            <a:alpha val="90000"/>
            <a:hueOff val="0"/>
            <a:satOff val="0"/>
            <a:lumOff val="0"/>
            <a:alphaOff val="-8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Performance Evaluation of the two models</a:t>
          </a:r>
        </a:p>
      </dsp:txBody>
      <dsp:txXfrm rot="10800000">
        <a:off x="0" y="3468941"/>
        <a:ext cx="8229600" cy="568672"/>
      </dsp:txXfrm>
    </dsp:sp>
    <dsp:sp modelId="{B732F78E-0E5B-4D82-B382-9EC2965C6A09}">
      <dsp:nvSpPr>
        <dsp:cNvPr id="0" name=""/>
        <dsp:cNvSpPr/>
      </dsp:nvSpPr>
      <dsp:spPr>
        <a:xfrm rot="10800000">
          <a:off x="0" y="2602286"/>
          <a:ext cx="8229600" cy="875190"/>
        </a:xfrm>
        <a:prstGeom prst="upArrowCallout">
          <a:avLst/>
        </a:prstGeom>
        <a:solidFill>
          <a:schemeClr val="accent1">
            <a:alpha val="90000"/>
            <a:hueOff val="0"/>
            <a:satOff val="0"/>
            <a:lumOff val="0"/>
            <a:alphaOff val="-16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Deploying trained models on test dataset</a:t>
          </a:r>
        </a:p>
      </dsp:txBody>
      <dsp:txXfrm rot="10800000">
        <a:off x="0" y="2602286"/>
        <a:ext cx="8229600" cy="568672"/>
      </dsp:txXfrm>
    </dsp:sp>
    <dsp:sp modelId="{EE86CC0B-B692-4F22-9CF1-C426599A9D72}">
      <dsp:nvSpPr>
        <dsp:cNvPr id="0" name=""/>
        <dsp:cNvSpPr/>
      </dsp:nvSpPr>
      <dsp:spPr>
        <a:xfrm rot="10800000">
          <a:off x="0" y="1735631"/>
          <a:ext cx="8229600" cy="875190"/>
        </a:xfrm>
        <a:prstGeom prst="upArrowCallout">
          <a:avLst/>
        </a:prstGeom>
        <a:solidFill>
          <a:schemeClr val="accent1">
            <a:alpha val="90000"/>
            <a:hueOff val="0"/>
            <a:satOff val="0"/>
            <a:lumOff val="0"/>
            <a:alphaOff val="-24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FCNN Model Training and Development</a:t>
          </a:r>
        </a:p>
      </dsp:txBody>
      <dsp:txXfrm rot="-10800000">
        <a:off x="0" y="1735631"/>
        <a:ext cx="8229600" cy="307191"/>
      </dsp:txXfrm>
    </dsp:sp>
    <dsp:sp modelId="{6EE161A1-87AA-46ED-8555-AB1A53239ADA}">
      <dsp:nvSpPr>
        <dsp:cNvPr id="0" name=""/>
        <dsp:cNvSpPr/>
      </dsp:nvSpPr>
      <dsp:spPr>
        <a:xfrm>
          <a:off x="0" y="2042823"/>
          <a:ext cx="4114799" cy="261682"/>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VGG Architecture</a:t>
          </a:r>
        </a:p>
      </dsp:txBody>
      <dsp:txXfrm>
        <a:off x="0" y="2042823"/>
        <a:ext cx="4114799" cy="261682"/>
      </dsp:txXfrm>
    </dsp:sp>
    <dsp:sp modelId="{615BFA67-CE03-4EED-80E4-532D7962BF19}">
      <dsp:nvSpPr>
        <dsp:cNvPr id="0" name=""/>
        <dsp:cNvSpPr/>
      </dsp:nvSpPr>
      <dsp:spPr>
        <a:xfrm>
          <a:off x="4114800" y="2042823"/>
          <a:ext cx="4114799" cy="261682"/>
        </a:xfrm>
        <a:prstGeom prst="rect">
          <a:avLst/>
        </a:prstGeom>
        <a:solidFill>
          <a:schemeClr val="accent1">
            <a:alpha val="90000"/>
            <a:tint val="40000"/>
            <a:hueOff val="0"/>
            <a:satOff val="0"/>
            <a:lumOff val="0"/>
            <a:alphaOff val="-2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ResNet Architecture</a:t>
          </a:r>
        </a:p>
      </dsp:txBody>
      <dsp:txXfrm>
        <a:off x="4114800" y="2042823"/>
        <a:ext cx="4114799" cy="261682"/>
      </dsp:txXfrm>
    </dsp:sp>
    <dsp:sp modelId="{73E31EEF-CD3D-4C90-8E15-53B846338BA8}">
      <dsp:nvSpPr>
        <dsp:cNvPr id="0" name=""/>
        <dsp:cNvSpPr/>
      </dsp:nvSpPr>
      <dsp:spPr>
        <a:xfrm rot="10800000">
          <a:off x="0" y="868976"/>
          <a:ext cx="8229600" cy="875190"/>
        </a:xfrm>
        <a:prstGeom prst="upArrowCallout">
          <a:avLst/>
        </a:prstGeom>
        <a:solidFill>
          <a:schemeClr val="accent1">
            <a:alpha val="90000"/>
            <a:hueOff val="0"/>
            <a:satOff val="0"/>
            <a:lumOff val="0"/>
            <a:alphaOff val="-32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Image Preprocessing and splitting test and train dataset</a:t>
          </a:r>
        </a:p>
      </dsp:txBody>
      <dsp:txXfrm rot="10800000">
        <a:off x="0" y="868976"/>
        <a:ext cx="8229600" cy="568672"/>
      </dsp:txXfrm>
    </dsp:sp>
    <dsp:sp modelId="{8C053DCA-EC3C-462B-8CBD-132C43094169}">
      <dsp:nvSpPr>
        <dsp:cNvPr id="0" name=""/>
        <dsp:cNvSpPr/>
      </dsp:nvSpPr>
      <dsp:spPr>
        <a:xfrm rot="10800000">
          <a:off x="0" y="2321"/>
          <a:ext cx="8229600" cy="875190"/>
        </a:xfrm>
        <a:prstGeom prst="upArrowCallout">
          <a:avLst/>
        </a:prstGeom>
        <a:solidFill>
          <a:schemeClr val="accent1">
            <a:alpha val="90000"/>
            <a:hueOff val="0"/>
            <a:satOff val="0"/>
            <a:lumOff val="0"/>
            <a:alphaOff val="-4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Accessing Object and Animal10 Dataset</a:t>
          </a:r>
        </a:p>
      </dsp:txBody>
      <dsp:txXfrm rot="-10800000">
        <a:off x="0" y="2321"/>
        <a:ext cx="8229600" cy="307191"/>
      </dsp:txXfrm>
    </dsp:sp>
    <dsp:sp modelId="{F6F047E6-60D9-4B8E-9379-427CDFC4EA3C}">
      <dsp:nvSpPr>
        <dsp:cNvPr id="0" name=""/>
        <dsp:cNvSpPr/>
      </dsp:nvSpPr>
      <dsp:spPr>
        <a:xfrm>
          <a:off x="0" y="309513"/>
          <a:ext cx="8229600" cy="261682"/>
        </a:xfrm>
        <a:prstGeom prst="rect">
          <a:avLst/>
        </a:prstGeom>
        <a:solidFill>
          <a:schemeClr val="accent1">
            <a:alpha val="90000"/>
            <a:tint val="40000"/>
            <a:hueOff val="0"/>
            <a:satOff val="0"/>
            <a:lumOff val="0"/>
            <a:alphaOff val="-4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Coco dataset</a:t>
          </a:r>
        </a:p>
      </dsp:txBody>
      <dsp:txXfrm>
        <a:off x="0" y="309513"/>
        <a:ext cx="8229600" cy="2616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317AC-1681-413F-B29D-0CCCCF6D25A2}" type="datetimeFigureOut">
              <a:rPr lang="en-IN" smtClean="0"/>
              <a:t>17-06-2021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63FC2-A521-40AF-AF30-2BFAB75EF29A}" type="slidenum">
              <a:rPr lang="en-IN" smtClean="0"/>
              <a:t>‹#›</a:t>
            </a:fld>
            <a:endParaRPr lang="en-IN" dirty="0"/>
          </a:p>
        </p:txBody>
      </p:sp>
    </p:spTree>
    <p:extLst>
      <p:ext uri="{BB962C8B-B14F-4D97-AF65-F5344CB8AC3E}">
        <p14:creationId xmlns:p14="http://schemas.microsoft.com/office/powerpoint/2010/main" val="184474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63FC2-A521-40AF-AF30-2BFAB75EF29A}" type="slidenum">
              <a:rPr lang="en-IN" smtClean="0"/>
              <a:t>4</a:t>
            </a:fld>
            <a:endParaRPr lang="en-IN"/>
          </a:p>
        </p:txBody>
      </p:sp>
    </p:spTree>
    <p:extLst>
      <p:ext uri="{BB962C8B-B14F-4D97-AF65-F5344CB8AC3E}">
        <p14:creationId xmlns:p14="http://schemas.microsoft.com/office/powerpoint/2010/main" val="55511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53707D-E243-4F94-AF16-0535461D0DA4}" type="slidenum">
              <a:rPr lang="en-IN" smtClean="0"/>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95BCAF-0A31-4A05-B82A-2F6476FA716B}" type="datetimeFigureOut">
              <a:rPr lang="en-IN" smtClean="0"/>
              <a:t>17-06-2021</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B53707D-E243-4F94-AF16-0535461D0DA4}"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codataset.org/#hom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11531986_Animal_Identification_in_Low_Quality_Camera-Trap_Images_Using_Very_Deep_Convolutional_Neural_Networks_and_Confidence_Threshol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905000"/>
          </a:xfrm>
        </p:spPr>
        <p:txBody>
          <a:bodyPr>
            <a:normAutofit/>
          </a:bodyPr>
          <a:lstStyle/>
          <a:p>
            <a:pPr algn="ctr"/>
            <a:r>
              <a:rPr lang="en-US" sz="3400" b="1" dirty="0">
                <a:latin typeface="Times New Roman" pitchFamily="18" charset="0"/>
                <a:cs typeface="Times New Roman" pitchFamily="18" charset="0"/>
              </a:rPr>
              <a:t>FAST ENHANCED UNIDENTIFIABLE OBJECT DETECTION USING DEEP LEARNING ALGORITHM</a:t>
            </a:r>
            <a:endParaRPr lang="en-IN" sz="3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505200"/>
            <a:ext cx="6597316" cy="2667000"/>
          </a:xfrm>
        </p:spPr>
        <p:txBody>
          <a:bodyPr>
            <a:normAutofit fontScale="92500"/>
          </a:bodyPr>
          <a:lstStyle/>
          <a:p>
            <a:r>
              <a:rPr lang="en-US" sz="2400" b="1" dirty="0">
                <a:solidFill>
                  <a:schemeClr val="tx1"/>
                </a:solidFill>
                <a:latin typeface="Times New Roman" pitchFamily="18" charset="0"/>
                <a:cs typeface="Times New Roman" pitchFamily="18" charset="0"/>
              </a:rPr>
              <a:t>BATCH 11</a:t>
            </a:r>
          </a:p>
          <a:p>
            <a:r>
              <a:rPr lang="en-US" sz="2400" b="1" dirty="0">
                <a:solidFill>
                  <a:schemeClr val="tx1"/>
                </a:solidFill>
                <a:latin typeface="Times New Roman" pitchFamily="18" charset="0"/>
                <a:cs typeface="Times New Roman" pitchFamily="18" charset="0"/>
              </a:rPr>
              <a:t>TEAM MEMBERS :MONISHA V-2017PECCS175</a:t>
            </a:r>
          </a:p>
          <a:p>
            <a:r>
              <a:rPr lang="en-US" sz="2400" b="1" dirty="0">
                <a:solidFill>
                  <a:schemeClr val="tx1"/>
                </a:solidFill>
                <a:latin typeface="Times New Roman" pitchFamily="18" charset="0"/>
                <a:cs typeface="Times New Roman" pitchFamily="18" charset="0"/>
              </a:rPr>
              <a:t>                                    RAMYA S-2017PECCS204</a:t>
            </a:r>
          </a:p>
          <a:p>
            <a:r>
              <a:rPr lang="en-US" sz="2400" b="1" dirty="0">
                <a:solidFill>
                  <a:schemeClr val="tx1"/>
                </a:solidFill>
                <a:latin typeface="Times New Roman" pitchFamily="18" charset="0"/>
                <a:cs typeface="Times New Roman" pitchFamily="18" charset="0"/>
              </a:rPr>
              <a:t>                                    RAMYA S-2017PECCS205</a:t>
            </a:r>
          </a:p>
          <a:p>
            <a:r>
              <a:rPr lang="en-US" sz="2400" b="1" dirty="0">
                <a:solidFill>
                  <a:schemeClr val="tx1"/>
                </a:solidFill>
                <a:latin typeface="Times New Roman" pitchFamily="18" charset="0"/>
                <a:cs typeface="Times New Roman" pitchFamily="18" charset="0"/>
              </a:rPr>
              <a:t>GUIDE DETAILS : Mrs. </a:t>
            </a:r>
            <a:r>
              <a:rPr lang="en-US" sz="2400" b="1">
                <a:solidFill>
                  <a:schemeClr val="tx1"/>
                </a:solidFill>
                <a:latin typeface="Times New Roman" pitchFamily="18" charset="0"/>
                <a:cs typeface="Times New Roman" pitchFamily="18" charset="0"/>
              </a:rPr>
              <a:t>MAHESWARI </a:t>
            </a:r>
            <a:r>
              <a:rPr lang="en-US" sz="2400" b="1" dirty="0">
                <a:solidFill>
                  <a:schemeClr val="tx1"/>
                </a:solidFill>
                <a:latin typeface="Times New Roman" pitchFamily="18" charset="0"/>
                <a:cs typeface="Times New Roman" pitchFamily="18" charset="0"/>
              </a:rPr>
              <a:t>M</a:t>
            </a:r>
          </a:p>
          <a:p>
            <a:r>
              <a:rPr lang="en-US" sz="2400" dirty="0">
                <a:solidFill>
                  <a:schemeClr val="tx1"/>
                </a:solidFill>
                <a:latin typeface="Times New Roman" pitchFamily="18" charset="0"/>
                <a:cs typeface="Times New Roman" pitchFamily="18" charset="0"/>
              </a:rPr>
              <a:t> </a:t>
            </a:r>
          </a:p>
          <a:p>
            <a:endParaRPr lang="en-IN" sz="2400" dirty="0"/>
          </a:p>
        </p:txBody>
      </p:sp>
    </p:spTree>
    <p:extLst>
      <p:ext uri="{BB962C8B-B14F-4D97-AF65-F5344CB8AC3E}">
        <p14:creationId xmlns:p14="http://schemas.microsoft.com/office/powerpoint/2010/main" val="6922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4351"/>
          </a:xfrm>
        </p:spPr>
        <p:txBody>
          <a:bodyPr>
            <a:normAutofit fontScale="90000"/>
          </a:bodyPr>
          <a:lstStyle/>
          <a:p>
            <a:pPr algn="l"/>
            <a:r>
              <a:rPr lang="en-US" sz="3200" b="1" dirty="0">
                <a:latin typeface="Times New Roman" pitchFamily="18" charset="0"/>
                <a:cs typeface="Times New Roman" pitchFamily="18" charset="0"/>
              </a:rPr>
              <a:t>UML DIAGRAM</a:t>
            </a:r>
            <a:endParaRPr lang="en-IN" sz="3200" b="1"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id="{722CADC0-9BAD-4CF0-85D4-FCD7255ADFD5}"/>
              </a:ext>
            </a:extLst>
          </p:cNvPr>
          <p:cNvSpPr>
            <a:spLocks noGrp="1"/>
          </p:cNvSpPr>
          <p:nvPr>
            <p:ph idx="1"/>
          </p:nvPr>
        </p:nvSpPr>
        <p:spPr>
          <a:xfrm>
            <a:off x="457200" y="1047751"/>
            <a:ext cx="8229600" cy="5429249"/>
          </a:xfrm>
        </p:spPr>
        <p:txBody>
          <a:bodyPr/>
          <a:lstStyle/>
          <a:p>
            <a:r>
              <a:rPr lang="en-US" b="1" dirty="0">
                <a:latin typeface="Times New Roman" pitchFamily="18" charset="0"/>
                <a:cs typeface="Times New Roman" pitchFamily="18" charset="0"/>
              </a:rPr>
              <a:t>FLOWCHART</a:t>
            </a:r>
          </a:p>
          <a:p>
            <a:endParaRPr lang="en-US"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id="{869F1320-33FC-4B8B-81F1-A4D8B94E2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7010400" cy="527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8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pPr marL="0" indent="0">
              <a:buNone/>
            </a:pPr>
            <a:r>
              <a:rPr lang="en-US" b="1" dirty="0">
                <a:latin typeface="Times New Roman" pitchFamily="18" charset="0"/>
                <a:cs typeface="Times New Roman" pitchFamily="18" charset="0"/>
              </a:rPr>
              <a:t>SEQUENCE DIAGRAM</a:t>
            </a:r>
          </a:p>
          <a:p>
            <a:endParaRPr lang="en-IN"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83" y="1600200"/>
            <a:ext cx="5372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71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a:latin typeface="Times New Roman" pitchFamily="18" charset="0"/>
                <a:cs typeface="Times New Roman" pitchFamily="18" charset="0"/>
              </a:rPr>
              <a:t>OVERVIEW</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519691"/>
              </p:ext>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9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a:latin typeface="Times New Roman" pitchFamily="18" charset="0"/>
                <a:cs typeface="Times New Roman" pitchFamily="18" charset="0"/>
              </a:rPr>
              <a:t>OBJECT DATA COLLECTION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Real time data collected from  Coco dataset.</a:t>
            </a:r>
          </a:p>
          <a:p>
            <a:pPr algn="just"/>
            <a:r>
              <a:rPr lang="en-US" dirty="0">
                <a:latin typeface="Times New Roman" pitchFamily="18" charset="0"/>
                <a:cs typeface="Times New Roman" pitchFamily="18" charset="0"/>
              </a:rPr>
              <a:t>Collection of data is one of the major and most important tasks of any machine learning projects. </a:t>
            </a:r>
          </a:p>
          <a:p>
            <a:pPr algn="just"/>
            <a:r>
              <a:rPr lang="en-US" dirty="0">
                <a:latin typeface="Times New Roman" pitchFamily="18" charset="0"/>
                <a:cs typeface="Times New Roman" pitchFamily="18" charset="0"/>
              </a:rPr>
              <a:t>Because the input we feed to the algorithms is data. So, the algorithms efficiency and accuracy depends upon the correctness and quality of data collected. So as the data same will be the output. </a:t>
            </a:r>
          </a:p>
          <a:p>
            <a:r>
              <a:rPr lang="en-US" dirty="0">
                <a:latin typeface="Times New Roman" pitchFamily="18" charset="0"/>
                <a:cs typeface="Times New Roman" pitchFamily="18" charset="0"/>
              </a:rPr>
              <a:t>We collect the data from Coco dataset which is trained and we use that for detecting the objects we feed as input through video or images.</a:t>
            </a:r>
          </a:p>
          <a:p>
            <a:endParaRPr lang="en-IN" dirty="0"/>
          </a:p>
          <a:p>
            <a:endParaRPr lang="en-IN" dirty="0"/>
          </a:p>
        </p:txBody>
      </p:sp>
    </p:spTree>
    <p:extLst>
      <p:ext uri="{BB962C8B-B14F-4D97-AF65-F5344CB8AC3E}">
        <p14:creationId xmlns:p14="http://schemas.microsoft.com/office/powerpoint/2010/main" val="384769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a:latin typeface="Times New Roman" pitchFamily="18" charset="0"/>
                <a:cs typeface="Times New Roman" pitchFamily="18" charset="0"/>
              </a:rPr>
              <a:t>DATA PREPROCESSING</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Data collected from various means will be in an unorganized format and there may be lot of null values, in-valid data values and unwanted data. </a:t>
            </a:r>
          </a:p>
          <a:p>
            <a:pPr algn="just"/>
            <a:r>
              <a:rPr lang="en-US" dirty="0">
                <a:latin typeface="Times New Roman" pitchFamily="18" charset="0"/>
                <a:cs typeface="Times New Roman" pitchFamily="18" charset="0"/>
              </a:rPr>
              <a:t>Cleaning all these data and replacing them with appropriate or approximate data and removing null and missing data and replacing them with some fixed alternate values are the basic steps in pre processing of data.</a:t>
            </a:r>
          </a:p>
          <a:p>
            <a:pPr algn="just"/>
            <a:r>
              <a:rPr lang="en-US" dirty="0">
                <a:latin typeface="Times New Roman" pitchFamily="18" charset="0"/>
                <a:cs typeface="Times New Roman" pitchFamily="18" charset="0"/>
              </a:rPr>
              <a:t> Even data collected may contain completely garbage values. It may not be in exact format or way that is meant to be. </a:t>
            </a:r>
          </a:p>
          <a:p>
            <a:pPr algn="just"/>
            <a:r>
              <a:rPr lang="en-US" dirty="0">
                <a:latin typeface="Times New Roman" pitchFamily="18" charset="0"/>
                <a:cs typeface="Times New Roman" pitchFamily="18" charset="0"/>
              </a:rPr>
              <a:t>All such cases must be verified and replaced with alternate values to make data meaning meaningful and useful for further processing. Data must be kept in an organized format. </a:t>
            </a:r>
          </a:p>
          <a:p>
            <a:endParaRPr lang="en-US" dirty="0"/>
          </a:p>
          <a:p>
            <a:endParaRPr lang="en-IN" dirty="0"/>
          </a:p>
          <a:p>
            <a:endParaRPr lang="en-IN" dirty="0"/>
          </a:p>
        </p:txBody>
      </p:sp>
    </p:spTree>
    <p:extLst>
      <p:ext uri="{BB962C8B-B14F-4D97-AF65-F5344CB8AC3E}">
        <p14:creationId xmlns:p14="http://schemas.microsoft.com/office/powerpoint/2010/main" val="210378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7400"/>
          </a:xfrm>
        </p:spPr>
        <p:txBody>
          <a:bodyPr>
            <a:normAutofit/>
          </a:bodyPr>
          <a:lstStyle/>
          <a:p>
            <a:r>
              <a:rPr lang="en-US" sz="3200" b="1" dirty="0">
                <a:latin typeface="Times New Roman" pitchFamily="18" charset="0"/>
                <a:cs typeface="Times New Roman" pitchFamily="18" charset="0"/>
              </a:rPr>
              <a:t>DATASET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lstStyle/>
          <a:p>
            <a:r>
              <a:rPr lang="en-US" dirty="0">
                <a:latin typeface="Times New Roman" panose="02020603050405020304" pitchFamily="18" charset="0"/>
                <a:cs typeface="Times New Roman" panose="02020603050405020304" pitchFamily="18" charset="0"/>
              </a:rPr>
              <a:t>Extracting trained images from COCO Dataset.</a:t>
            </a:r>
          </a:p>
          <a:p>
            <a:r>
              <a:rPr lang="en-US" dirty="0">
                <a:latin typeface="Times New Roman" panose="02020603050405020304" pitchFamily="18" charset="0"/>
                <a:cs typeface="Times New Roman" panose="02020603050405020304" pitchFamily="18" charset="0"/>
              </a:rPr>
              <a:t>The COCO Dataset has 121,408 images. The COCO Dataset has 883,331 object annotations. The COCO Dataset has 80 classes</a:t>
            </a:r>
          </a:p>
          <a:p>
            <a:r>
              <a:rPr lang="en-US" dirty="0">
                <a:latin typeface="Times New Roman" panose="02020603050405020304" pitchFamily="18" charset="0"/>
                <a:cs typeface="Times New Roman" panose="02020603050405020304" pitchFamily="18" charset="0"/>
              </a:rPr>
              <a:t>COCO, short for Common Objects in Context, is large image recognition/classification, object detection, segmentation, and captioning dataset. </a:t>
            </a:r>
          </a:p>
          <a:p>
            <a:r>
              <a:rPr lang="en-US" dirty="0">
                <a:latin typeface="Times New Roman" panose="02020603050405020304" pitchFamily="18" charset="0"/>
                <a:cs typeface="Times New Roman" panose="02020603050405020304" pitchFamily="18" charset="0"/>
              </a:rPr>
              <a:t>Volume: 330K images (200K+ annotated); more than 2M instances in 80 object categories, with 5 captions per image, and 250,000 people with key points</a:t>
            </a:r>
            <a:r>
              <a:rPr lang="en-US" dirty="0"/>
              <a:t>.</a:t>
            </a:r>
          </a:p>
          <a:p>
            <a:r>
              <a:rPr lang="en-IN" dirty="0">
                <a:hlinkClick r:id="rId2"/>
              </a:rPr>
              <a:t>http://cocodataset.org/#home</a:t>
            </a:r>
            <a:endParaRPr lang="en-IN" dirty="0"/>
          </a:p>
        </p:txBody>
      </p:sp>
    </p:spTree>
    <p:extLst>
      <p:ext uri="{BB962C8B-B14F-4D97-AF65-F5344CB8AC3E}">
        <p14:creationId xmlns:p14="http://schemas.microsoft.com/office/powerpoint/2010/main" val="2816372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a:latin typeface="Times New Roman" pitchFamily="18" charset="0"/>
                <a:cs typeface="Times New Roman" pitchFamily="18" charset="0"/>
              </a:rPr>
              <a:t>ALGORITHMS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600" b="1" dirty="0">
                <a:latin typeface="Times New Roman" pitchFamily="18" charset="0"/>
                <a:cs typeface="Times New Roman" pitchFamily="18" charset="0"/>
              </a:rPr>
              <a:t>YOLO</a:t>
            </a:r>
          </a:p>
          <a:p>
            <a:pPr algn="just"/>
            <a:r>
              <a:rPr lang="en-US" sz="2600" dirty="0">
                <a:solidFill>
                  <a:schemeClr val="tx1">
                    <a:lumMod val="75000"/>
                    <a:lumOff val="25000"/>
                  </a:schemeClr>
                </a:solidFill>
                <a:latin typeface="Times New Roman" pitchFamily="18" charset="0"/>
                <a:cs typeface="Times New Roman" pitchFamily="18" charset="0"/>
              </a:rPr>
              <a:t>In this approach, a single neural network divides the image into regions and predicts bounding boxes and probabilities for each region. </a:t>
            </a:r>
          </a:p>
          <a:p>
            <a:pPr algn="just"/>
            <a:r>
              <a:rPr lang="en-US" sz="2600" dirty="0">
                <a:solidFill>
                  <a:schemeClr val="tx1">
                    <a:lumMod val="75000"/>
                    <a:lumOff val="25000"/>
                  </a:schemeClr>
                </a:solidFill>
                <a:latin typeface="Times New Roman" pitchFamily="18" charset="0"/>
                <a:cs typeface="Times New Roman" pitchFamily="18" charset="0"/>
              </a:rPr>
              <a:t>The neural network predicts bounding boxes and class probabilities directly from full images in one evaluation. The base YOLO model processes images in real-time at 45 frames per second. </a:t>
            </a:r>
          </a:p>
          <a:p>
            <a:pPr algn="just"/>
            <a:r>
              <a:rPr lang="en-US" sz="2600" dirty="0">
                <a:solidFill>
                  <a:schemeClr val="tx1">
                    <a:lumMod val="75000"/>
                    <a:lumOff val="25000"/>
                  </a:schemeClr>
                </a:solidFill>
                <a:latin typeface="Times New Roman" pitchFamily="18" charset="0"/>
                <a:cs typeface="Times New Roman" pitchFamily="18" charset="0"/>
              </a:rPr>
              <a:t>The pre-trained YOLO network weights are provided that can be used directly in any implementation and hence no need to train a model on example images. </a:t>
            </a:r>
          </a:p>
          <a:p>
            <a:pPr marL="0" indent="0">
              <a:buNone/>
            </a:pP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36828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6E953899-DD80-46D2-96B4-F95E45B720AE}"/>
              </a:ext>
            </a:extLst>
          </p:cNvPr>
          <p:cNvPicPr>
            <a:picLocks noGrp="1" noChangeAspect="1"/>
          </p:cNvPicPr>
          <p:nvPr>
            <p:ph idx="1"/>
          </p:nvPr>
        </p:nvPicPr>
        <p:blipFill rotWithShape="1">
          <a:blip r:embed="rId2"/>
          <a:srcRect r="6260"/>
          <a:stretch/>
        </p:blipFill>
        <p:spPr>
          <a:xfrm>
            <a:off x="457200" y="838200"/>
            <a:ext cx="8305800" cy="5410200"/>
          </a:xfrm>
        </p:spPr>
      </p:pic>
    </p:spTree>
    <p:extLst>
      <p:ext uri="{BB962C8B-B14F-4D97-AF65-F5344CB8AC3E}">
        <p14:creationId xmlns:p14="http://schemas.microsoft.com/office/powerpoint/2010/main" val="289966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marL="0" indent="0">
              <a:buNone/>
            </a:pPr>
            <a:r>
              <a:rPr lang="en-US" sz="2600" b="1" dirty="0">
                <a:latin typeface="Times New Roman" pitchFamily="18" charset="0"/>
                <a:cs typeface="Times New Roman" pitchFamily="18" charset="0"/>
              </a:rPr>
              <a:t>FRCNN</a:t>
            </a:r>
          </a:p>
          <a:p>
            <a:pPr algn="just"/>
            <a:r>
              <a:rPr lang="en-US" sz="2800" dirty="0">
                <a:latin typeface="Times New Roman" pitchFamily="18" charset="0"/>
                <a:cs typeface="Times New Roman" pitchFamily="18" charset="0"/>
              </a:rPr>
              <a:t>In FRCNN instead of running classification on huge number of regions we pass the image through selective search and select first 2000 region proposal from the result and run classification on that.</a:t>
            </a:r>
          </a:p>
          <a:p>
            <a:pPr algn="just"/>
            <a:r>
              <a:rPr lang="en-US" sz="2800" dirty="0">
                <a:latin typeface="Times New Roman" pitchFamily="18" charset="0"/>
                <a:cs typeface="Times New Roman" pitchFamily="18" charset="0"/>
              </a:rPr>
              <a:t> In this way instead of classifying huge number of regions we need to just classify first 2000 regions. This makes this algorithm fast compared to previous techniques of object detection. </a:t>
            </a:r>
          </a:p>
          <a:p>
            <a:pPr algn="just"/>
            <a:r>
              <a:rPr lang="en-US" sz="2800" dirty="0">
                <a:latin typeface="Times New Roman" pitchFamily="18" charset="0"/>
                <a:cs typeface="Times New Roman" pitchFamily="18" charset="0"/>
              </a:rPr>
              <a:t>There are 4 steps in FRCNN. They are as follows :-Pass the image through selective search and generate region proposal. Calculate IOU (intersection over union) on proposed region with ground truth data and add label to the proposed regions. Do transfer learning using the proposed regions with the labels. </a:t>
            </a:r>
          </a:p>
          <a:p>
            <a:pPr algn="just"/>
            <a:r>
              <a:rPr lang="en-US" sz="2800" dirty="0">
                <a:latin typeface="Times New Roman" pitchFamily="18" charset="0"/>
                <a:cs typeface="Times New Roman" pitchFamily="18" charset="0"/>
              </a:rPr>
              <a:t>Pass the test image to selective search and then pass the first 2000 proposed regions from the trained model and predict the class of those regions.</a:t>
            </a:r>
            <a:endParaRPr lang="en-IN" sz="28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88526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5E828161-5A33-46FC-A026-2EF82C58C7E3}"/>
              </a:ext>
            </a:extLst>
          </p:cNvPr>
          <p:cNvPicPr>
            <a:picLocks noGrp="1" noChangeAspect="1"/>
          </p:cNvPicPr>
          <p:nvPr>
            <p:ph idx="1"/>
          </p:nvPr>
        </p:nvPicPr>
        <p:blipFill>
          <a:blip r:embed="rId2"/>
          <a:stretch>
            <a:fillRect/>
          </a:stretch>
        </p:blipFill>
        <p:spPr>
          <a:xfrm>
            <a:off x="1371600" y="685800"/>
            <a:ext cx="6248400" cy="5052060"/>
          </a:xfrm>
        </p:spPr>
      </p:pic>
    </p:spTree>
    <p:extLst>
      <p:ext uri="{BB962C8B-B14F-4D97-AF65-F5344CB8AC3E}">
        <p14:creationId xmlns:p14="http://schemas.microsoft.com/office/powerpoint/2010/main" val="215394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Our framework detects all the objects based on training set provided to it. Main view of this project is to increase the accuracy rate of the detection. It recognize the object even in blur stage or under less brightness.</a:t>
            </a:r>
          </a:p>
          <a:p>
            <a:pPr algn="just"/>
            <a:r>
              <a:rPr lang="en-US" dirty="0">
                <a:latin typeface="Times New Roman" pitchFamily="18" charset="0"/>
                <a:cs typeface="Times New Roman" pitchFamily="18" charset="0"/>
              </a:rPr>
              <a:t>In recent days the detection of  objects is done with FRCNN and YOLO. It has advantages in terms of efficiency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,0.08 second per image, effectiveness and simplicity over existing algorithms. </a:t>
            </a:r>
          </a:p>
          <a:p>
            <a:pPr algn="just"/>
            <a:r>
              <a:rPr lang="en-IN" dirty="0">
                <a:latin typeface="Times New Roman" pitchFamily="18" charset="0"/>
                <a:cs typeface="Times New Roman" pitchFamily="18" charset="0"/>
              </a:rPr>
              <a:t>O</a:t>
            </a:r>
            <a:r>
              <a:rPr lang="en-US" dirty="0" err="1">
                <a:latin typeface="Times New Roman" pitchFamily="18" charset="0"/>
                <a:cs typeface="Times New Roman" pitchFamily="18" charset="0"/>
              </a:rPr>
              <a:t>ver</a:t>
            </a:r>
            <a:r>
              <a:rPr lang="en-US" dirty="0">
                <a:latin typeface="Times New Roman" pitchFamily="18" charset="0"/>
                <a:cs typeface="Times New Roman" pitchFamily="18" charset="0"/>
              </a:rPr>
              <a:t> 60-65k images can be trained for detection. This framework can be constructed using deep learning</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sz="2000" dirty="0"/>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234305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70467"/>
          </a:xfrm>
        </p:spPr>
        <p:txBody>
          <a:bodyPr>
            <a:normAutofit/>
          </a:bodyPr>
          <a:lstStyle/>
          <a:p>
            <a:r>
              <a:rPr lang="en-US" sz="3200" b="1" dirty="0">
                <a:latin typeface="Times New Roman" pitchFamily="18" charset="0"/>
                <a:cs typeface="Times New Roman" pitchFamily="18" charset="0"/>
              </a:rPr>
              <a:t>PERFORMANCE ANALYSIS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29267"/>
            <a:ext cx="8229600" cy="5147733"/>
          </a:xfrm>
        </p:spPr>
        <p:txBody>
          <a:bodyPr/>
          <a:lstStyle/>
          <a:p>
            <a:r>
              <a:rPr lang="en-US" b="1" dirty="0">
                <a:latin typeface="Times New Roman" pitchFamily="18" charset="0"/>
                <a:cs typeface="Times New Roman" pitchFamily="18" charset="0"/>
              </a:rPr>
              <a:t>Table1</a:t>
            </a:r>
            <a:r>
              <a:rPr lang="en-US" dirty="0">
                <a:latin typeface="Times New Roman" pitchFamily="18" charset="0"/>
                <a:cs typeface="Times New Roman" pitchFamily="18" charset="0"/>
              </a:rPr>
              <a:t>.Comparison of accuracy(%) between FRCNN, YOLO and combination of both in COCO dataset. This table shows that performance is better when we combine both the algorithms for detecting an object and we get a gain of 2.5. </a:t>
            </a:r>
          </a:p>
          <a:p>
            <a:endParaRPr lang="en-I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71800"/>
            <a:ext cx="62293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709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2000"/>
            <a:ext cx="8229600" cy="5715000"/>
          </a:xfrm>
        </p:spPr>
        <p:txBody>
          <a:bodyPr/>
          <a:lstStyle/>
          <a:p>
            <a:r>
              <a:rPr lang="en-US" dirty="0">
                <a:latin typeface="Times New Roman" pitchFamily="18" charset="0"/>
                <a:cs typeface="Times New Roman" pitchFamily="18" charset="0"/>
              </a:rPr>
              <a:t>Comparison of the performance among Fast RCNN , YOLO and Fast RCNN+YOLO in COCO dataset. </a:t>
            </a:r>
          </a:p>
          <a:p>
            <a:endParaRPr lang="en-IN"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1752600"/>
            <a:ext cx="4749800" cy="429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91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a:latin typeface="Times New Roman" pitchFamily="18" charset="0"/>
                <a:cs typeface="Times New Roman" pitchFamily="18" charset="0"/>
              </a:rPr>
              <a:t>SCREEN SHOTS</a:t>
            </a:r>
            <a:endParaRPr lang="en-IN" sz="32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3505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1600200"/>
            <a:ext cx="3429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965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38100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143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23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sz="2800" dirty="0">
                <a:latin typeface="Times New Roman" pitchFamily="18" charset="0"/>
                <a:cs typeface="Times New Roman" pitchFamily="18" charset="0"/>
              </a:rPr>
              <a:t>Based on experimental results we are able to detect object more precisely and identify the objects individually with exact location of an object in the picture in x ,y axis. This paper also provide experimental results on different methods for object detection and identification and compares each method for their efficiencies. </a:t>
            </a:r>
          </a:p>
          <a:p>
            <a:r>
              <a:rPr lang="en-US" sz="2800" dirty="0">
                <a:latin typeface="Times New Roman" pitchFamily="18" charset="0"/>
                <a:cs typeface="Times New Roman" pitchFamily="18" charset="0"/>
              </a:rPr>
              <a:t>In Future, it will be enhanced by achieving alert signals by detecting the objects.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03695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Autofit/>
          </a:bodyPr>
          <a:lstStyle/>
          <a:p>
            <a:r>
              <a:rPr lang="en-US" sz="1800" dirty="0">
                <a:latin typeface="Times New Roman" pitchFamily="18" charset="0"/>
                <a:cs typeface="Times New Roman" pitchFamily="18" charset="0"/>
              </a:rPr>
              <a:t>[1] P. F. </a:t>
            </a:r>
            <a:r>
              <a:rPr lang="en-US" sz="1800" dirty="0" err="1">
                <a:latin typeface="Times New Roman" pitchFamily="18" charset="0"/>
                <a:cs typeface="Times New Roman" pitchFamily="18" charset="0"/>
              </a:rPr>
              <a:t>Felzenszwalb</a:t>
            </a:r>
            <a:r>
              <a:rPr lang="en-US" sz="1800" dirty="0">
                <a:latin typeface="Times New Roman" pitchFamily="18" charset="0"/>
                <a:cs typeface="Times New Roman" pitchFamily="18" charset="0"/>
              </a:rPr>
              <a:t>, R. B. </a:t>
            </a:r>
            <a:r>
              <a:rPr lang="en-US" sz="1800" dirty="0" err="1">
                <a:latin typeface="Times New Roman" pitchFamily="18" charset="0"/>
                <a:cs typeface="Times New Roman" pitchFamily="18" charset="0"/>
              </a:rPr>
              <a:t>Girshick</a:t>
            </a:r>
            <a:r>
              <a:rPr lang="en-US" sz="1800" dirty="0">
                <a:latin typeface="Times New Roman" pitchFamily="18" charset="0"/>
                <a:cs typeface="Times New Roman" pitchFamily="18" charset="0"/>
              </a:rPr>
              <a:t>, D. </a:t>
            </a:r>
            <a:r>
              <a:rPr lang="en-US" sz="1800" dirty="0" err="1">
                <a:latin typeface="Times New Roman" pitchFamily="18" charset="0"/>
                <a:cs typeface="Times New Roman" pitchFamily="18" charset="0"/>
              </a:rPr>
              <a:t>Mcallester</a:t>
            </a:r>
            <a:r>
              <a:rPr lang="en-US" sz="1800" dirty="0">
                <a:latin typeface="Times New Roman" pitchFamily="18" charset="0"/>
                <a:cs typeface="Times New Roman" pitchFamily="18" charset="0"/>
              </a:rPr>
              <a:t>, and D. </a:t>
            </a:r>
            <a:r>
              <a:rPr lang="en-US" sz="1800" dirty="0" err="1">
                <a:latin typeface="Times New Roman" pitchFamily="18" charset="0"/>
                <a:cs typeface="Times New Roman" pitchFamily="18" charset="0"/>
              </a:rPr>
              <a:t>Ramanan</a:t>
            </a:r>
            <a:r>
              <a:rPr lang="en-US" sz="1800" dirty="0">
                <a:latin typeface="Times New Roman" pitchFamily="18" charset="0"/>
                <a:cs typeface="Times New Roman" pitchFamily="18" charset="0"/>
              </a:rPr>
              <a:t>, “Object detection with discriminatively trained part-based models,” IEEE Trans. Pattern Anal. Mach. </a:t>
            </a:r>
            <a:r>
              <a:rPr lang="en-US" sz="1800" dirty="0" err="1">
                <a:latin typeface="Times New Roman" pitchFamily="18" charset="0"/>
                <a:cs typeface="Times New Roman" pitchFamily="18" charset="0"/>
              </a:rPr>
              <a:t>Intell</a:t>
            </a:r>
            <a:r>
              <a:rPr lang="en-US" sz="1800" dirty="0">
                <a:latin typeface="Times New Roman" pitchFamily="18" charset="0"/>
                <a:cs typeface="Times New Roman" pitchFamily="18" charset="0"/>
              </a:rPr>
              <a:t>., vol. 32, no. 9, p. 1627, 2010. </a:t>
            </a:r>
          </a:p>
          <a:p>
            <a:r>
              <a:rPr lang="en-US" sz="1800" dirty="0">
                <a:latin typeface="Times New Roman" pitchFamily="18" charset="0"/>
                <a:cs typeface="Times New Roman" pitchFamily="18" charset="0"/>
              </a:rPr>
              <a:t>[2] K. K. Sung and T. </a:t>
            </a:r>
            <a:r>
              <a:rPr lang="en-US" sz="1800" dirty="0" err="1">
                <a:latin typeface="Times New Roman" pitchFamily="18" charset="0"/>
                <a:cs typeface="Times New Roman" pitchFamily="18" charset="0"/>
              </a:rPr>
              <a:t>Poggio</a:t>
            </a:r>
            <a:r>
              <a:rPr lang="en-US" sz="1800" dirty="0">
                <a:latin typeface="Times New Roman" pitchFamily="18" charset="0"/>
                <a:cs typeface="Times New Roman" pitchFamily="18" charset="0"/>
              </a:rPr>
              <a:t>, “Example-based learning for view-based human face detection,” IEEE Trans. Pattern Anal. Mach. </a:t>
            </a:r>
            <a:r>
              <a:rPr lang="en-US" sz="1800" dirty="0" err="1">
                <a:latin typeface="Times New Roman" pitchFamily="18" charset="0"/>
                <a:cs typeface="Times New Roman" pitchFamily="18" charset="0"/>
              </a:rPr>
              <a:t>Intell</a:t>
            </a:r>
            <a:r>
              <a:rPr lang="en-US" sz="1800" dirty="0">
                <a:latin typeface="Times New Roman" pitchFamily="18" charset="0"/>
                <a:cs typeface="Times New Roman" pitchFamily="18" charset="0"/>
              </a:rPr>
              <a:t>., vol. 20, no. 1, pp. 39–51, 2002. </a:t>
            </a:r>
          </a:p>
          <a:p>
            <a:r>
              <a:rPr lang="en-US" sz="1800" dirty="0">
                <a:latin typeface="Times New Roman" pitchFamily="18" charset="0"/>
                <a:cs typeface="Times New Roman" pitchFamily="18" charset="0"/>
              </a:rPr>
              <a:t>[3] C. </a:t>
            </a:r>
            <a:r>
              <a:rPr lang="en-US" sz="1800" dirty="0" err="1">
                <a:latin typeface="Times New Roman" pitchFamily="18" charset="0"/>
                <a:cs typeface="Times New Roman" pitchFamily="18" charset="0"/>
              </a:rPr>
              <a:t>Wojek</a:t>
            </a:r>
            <a:r>
              <a:rPr lang="en-US" sz="1800" dirty="0">
                <a:latin typeface="Times New Roman" pitchFamily="18" charset="0"/>
                <a:cs typeface="Times New Roman" pitchFamily="18" charset="0"/>
              </a:rPr>
              <a:t>, P. Dollar, B. </a:t>
            </a:r>
            <a:r>
              <a:rPr lang="en-US" sz="1800" dirty="0" err="1">
                <a:latin typeface="Times New Roman" pitchFamily="18" charset="0"/>
                <a:cs typeface="Times New Roman" pitchFamily="18" charset="0"/>
              </a:rPr>
              <a:t>Schiele</a:t>
            </a:r>
            <a:r>
              <a:rPr lang="en-US" sz="1800" dirty="0">
                <a:latin typeface="Times New Roman" pitchFamily="18" charset="0"/>
                <a:cs typeface="Times New Roman" pitchFamily="18" charset="0"/>
              </a:rPr>
              <a:t>, and P. </a:t>
            </a:r>
            <a:r>
              <a:rPr lang="en-US" sz="1800" dirty="0" err="1">
                <a:latin typeface="Times New Roman" pitchFamily="18" charset="0"/>
                <a:cs typeface="Times New Roman" pitchFamily="18" charset="0"/>
              </a:rPr>
              <a:t>Perona</a:t>
            </a:r>
            <a:r>
              <a:rPr lang="en-US" sz="1800" dirty="0">
                <a:latin typeface="Times New Roman" pitchFamily="18" charset="0"/>
                <a:cs typeface="Times New Roman" pitchFamily="18" charset="0"/>
              </a:rPr>
              <a:t>, “Pedestrian detection: An evaluation of the state of the art,” IEEE Trans. Pattern Anal. Mach. </a:t>
            </a:r>
            <a:r>
              <a:rPr lang="en-US" sz="1800" dirty="0" err="1">
                <a:latin typeface="Times New Roman" pitchFamily="18" charset="0"/>
                <a:cs typeface="Times New Roman" pitchFamily="18" charset="0"/>
              </a:rPr>
              <a:t>Intell</a:t>
            </a:r>
            <a:r>
              <a:rPr lang="en-US" sz="1800" dirty="0">
                <a:latin typeface="Times New Roman" pitchFamily="18" charset="0"/>
                <a:cs typeface="Times New Roman" pitchFamily="18" charset="0"/>
              </a:rPr>
              <a:t>., vol. 34, no. 4, p. 743, 2012. </a:t>
            </a:r>
          </a:p>
          <a:p>
            <a:r>
              <a:rPr lang="en-US" sz="1800" dirty="0">
                <a:latin typeface="Times New Roman" pitchFamily="18" charset="0"/>
                <a:cs typeface="Times New Roman" pitchFamily="18" charset="0"/>
              </a:rPr>
              <a:t>[4] H. </a:t>
            </a:r>
            <a:r>
              <a:rPr lang="en-US" sz="1800" dirty="0" err="1">
                <a:latin typeface="Times New Roman" pitchFamily="18" charset="0"/>
                <a:cs typeface="Times New Roman" pitchFamily="18" charset="0"/>
              </a:rPr>
              <a:t>Kobatake</a:t>
            </a:r>
            <a:r>
              <a:rPr lang="en-US" sz="1800" dirty="0">
                <a:latin typeface="Times New Roman" pitchFamily="18" charset="0"/>
                <a:cs typeface="Times New Roman" pitchFamily="18" charset="0"/>
              </a:rPr>
              <a:t> and Y. </a:t>
            </a:r>
            <a:r>
              <a:rPr lang="en-US" sz="1800" dirty="0" err="1">
                <a:latin typeface="Times New Roman" pitchFamily="18" charset="0"/>
                <a:cs typeface="Times New Roman" pitchFamily="18" charset="0"/>
              </a:rPr>
              <a:t>Yoshinaga</a:t>
            </a:r>
            <a:r>
              <a:rPr lang="en-US" sz="1800" dirty="0">
                <a:latin typeface="Times New Roman" pitchFamily="18" charset="0"/>
                <a:cs typeface="Times New Roman" pitchFamily="18" charset="0"/>
              </a:rPr>
              <a:t>, “Detection of spicules on mammogram based on skeleton analysis.” IEEE Trans. Med. </a:t>
            </a:r>
            <a:r>
              <a:rPr lang="en-US" sz="1800" dirty="0" err="1">
                <a:latin typeface="Times New Roman" pitchFamily="18" charset="0"/>
                <a:cs typeface="Times New Roman" pitchFamily="18" charset="0"/>
              </a:rPr>
              <a:t>Imag</a:t>
            </a:r>
            <a:r>
              <a:rPr lang="en-US" sz="1800" dirty="0">
                <a:latin typeface="Times New Roman" pitchFamily="18" charset="0"/>
                <a:cs typeface="Times New Roman" pitchFamily="18" charset="0"/>
              </a:rPr>
              <a:t>., vol. 15, no. 3, pp. 235–245, 1996. </a:t>
            </a:r>
          </a:p>
          <a:p>
            <a:r>
              <a:rPr lang="en-IN" sz="1800" dirty="0">
                <a:latin typeface="Times New Roman" pitchFamily="18" charset="0"/>
                <a:cs typeface="Times New Roman" pitchFamily="18" charset="0"/>
              </a:rPr>
              <a:t>[5] Y. </a:t>
            </a:r>
            <a:r>
              <a:rPr lang="en-IN" sz="1800" dirty="0" err="1">
                <a:latin typeface="Times New Roman" pitchFamily="18" charset="0"/>
                <a:cs typeface="Times New Roman" pitchFamily="18" charset="0"/>
              </a:rPr>
              <a:t>Jia</a:t>
            </a:r>
            <a:r>
              <a:rPr lang="en-IN" sz="1800" dirty="0">
                <a:latin typeface="Times New Roman" pitchFamily="18" charset="0"/>
                <a:cs typeface="Times New Roman" pitchFamily="18" charset="0"/>
              </a:rPr>
              <a:t>, E. </a:t>
            </a:r>
            <a:r>
              <a:rPr lang="en-IN" sz="1800" dirty="0" err="1">
                <a:latin typeface="Times New Roman" pitchFamily="18" charset="0"/>
                <a:cs typeface="Times New Roman" pitchFamily="18" charset="0"/>
              </a:rPr>
              <a:t>Shelhamer</a:t>
            </a:r>
            <a:r>
              <a:rPr lang="en-IN" sz="1800" dirty="0">
                <a:latin typeface="Times New Roman" pitchFamily="18" charset="0"/>
                <a:cs typeface="Times New Roman" pitchFamily="18" charset="0"/>
              </a:rPr>
              <a:t>, J. Donahue, S. </a:t>
            </a:r>
            <a:r>
              <a:rPr lang="en-IN" sz="1800" dirty="0" err="1">
                <a:latin typeface="Times New Roman" pitchFamily="18" charset="0"/>
                <a:cs typeface="Times New Roman" pitchFamily="18" charset="0"/>
              </a:rPr>
              <a:t>Karayev</a:t>
            </a:r>
            <a:r>
              <a:rPr lang="en-IN" sz="1800" dirty="0">
                <a:latin typeface="Times New Roman" pitchFamily="18" charset="0"/>
                <a:cs typeface="Times New Roman" pitchFamily="18" charset="0"/>
              </a:rPr>
              <a:t>, J. Long, R. </a:t>
            </a:r>
            <a:r>
              <a:rPr lang="en-IN" sz="1800" dirty="0" err="1">
                <a:latin typeface="Times New Roman" pitchFamily="18" charset="0"/>
                <a:cs typeface="Times New Roman" pitchFamily="18" charset="0"/>
              </a:rPr>
              <a:t>Girshick</a:t>
            </a:r>
            <a:r>
              <a:rPr lang="en-IN" sz="1800" dirty="0">
                <a:latin typeface="Times New Roman" pitchFamily="18" charset="0"/>
                <a:cs typeface="Times New Roman" pitchFamily="18" charset="0"/>
              </a:rPr>
              <a:t>, S. </a:t>
            </a:r>
            <a:r>
              <a:rPr lang="en-IN" sz="1800" dirty="0" err="1">
                <a:latin typeface="Times New Roman" pitchFamily="18" charset="0"/>
                <a:cs typeface="Times New Roman" pitchFamily="18" charset="0"/>
              </a:rPr>
              <a:t>Guadarrama</a:t>
            </a:r>
            <a:r>
              <a:rPr lang="en-IN" sz="1800" dirty="0">
                <a:latin typeface="Times New Roman" pitchFamily="18" charset="0"/>
                <a:cs typeface="Times New Roman" pitchFamily="18" charset="0"/>
              </a:rPr>
              <a:t>, and T. Darrell, “</a:t>
            </a:r>
            <a:r>
              <a:rPr lang="en-IN" sz="1800" dirty="0" err="1">
                <a:latin typeface="Times New Roman" pitchFamily="18" charset="0"/>
                <a:cs typeface="Times New Roman" pitchFamily="18" charset="0"/>
              </a:rPr>
              <a:t>Caffe</a:t>
            </a:r>
            <a:r>
              <a:rPr lang="en-IN" sz="1800" dirty="0">
                <a:latin typeface="Times New Roman" pitchFamily="18" charset="0"/>
                <a:cs typeface="Times New Roman" pitchFamily="18" charset="0"/>
              </a:rPr>
              <a:t>: Convolutional architecture for fast feature embedding,” in ACM MM, 2014. </a:t>
            </a:r>
          </a:p>
          <a:p>
            <a:r>
              <a:rPr lang="en-US" sz="1800" dirty="0">
                <a:latin typeface="Times New Roman" pitchFamily="18" charset="0"/>
                <a:cs typeface="Times New Roman" pitchFamily="18" charset="0"/>
              </a:rPr>
              <a:t>[6] A. </a:t>
            </a:r>
            <a:r>
              <a:rPr lang="en-US" sz="1800" dirty="0" err="1">
                <a:latin typeface="Times New Roman" pitchFamily="18" charset="0"/>
                <a:cs typeface="Times New Roman" pitchFamily="18" charset="0"/>
              </a:rPr>
              <a:t>Krizhevsky</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Sutskever</a:t>
            </a:r>
            <a:r>
              <a:rPr lang="en-US" sz="1800" dirty="0">
                <a:latin typeface="Times New Roman" pitchFamily="18" charset="0"/>
                <a:cs typeface="Times New Roman" pitchFamily="18" charset="0"/>
              </a:rPr>
              <a:t>, and G. E. Hinton, “</a:t>
            </a:r>
            <a:r>
              <a:rPr lang="en-US" sz="1800" dirty="0" err="1">
                <a:latin typeface="Times New Roman" pitchFamily="18" charset="0"/>
                <a:cs typeface="Times New Roman" pitchFamily="18" charset="0"/>
              </a:rPr>
              <a:t>Imagenet</a:t>
            </a:r>
            <a:r>
              <a:rPr lang="en-US" sz="1800" dirty="0">
                <a:latin typeface="Times New Roman" pitchFamily="18" charset="0"/>
                <a:cs typeface="Times New Roman" pitchFamily="18" charset="0"/>
              </a:rPr>
              <a:t> classification with deep convolutional neural networks,” in NIPS, 2012. </a:t>
            </a:r>
          </a:p>
          <a:p>
            <a:r>
              <a:rPr lang="en-US" sz="1800" dirty="0">
                <a:latin typeface="Times New Roman" pitchFamily="18" charset="0"/>
                <a:cs typeface="Times New Roman" pitchFamily="18" charset="0"/>
              </a:rPr>
              <a:t>[7] Z. Cao, T. Simon, S.-E. Wei, and Y. Sheikh, “</a:t>
            </a:r>
            <a:r>
              <a:rPr lang="en-US" sz="1800" dirty="0" err="1">
                <a:latin typeface="Times New Roman" pitchFamily="18" charset="0"/>
                <a:cs typeface="Times New Roman" pitchFamily="18" charset="0"/>
              </a:rPr>
              <a:t>Realtime</a:t>
            </a:r>
            <a:r>
              <a:rPr lang="en-US" sz="1800" dirty="0">
                <a:latin typeface="Times New Roman" pitchFamily="18" charset="0"/>
                <a:cs typeface="Times New Roman" pitchFamily="18" charset="0"/>
              </a:rPr>
              <a:t> multi-person 2d pose estimation using part affinity fields,” in CVPR, 2017. </a:t>
            </a:r>
          </a:p>
        </p:txBody>
      </p:sp>
    </p:spTree>
    <p:extLst>
      <p:ext uri="{BB962C8B-B14F-4D97-AF65-F5344CB8AC3E}">
        <p14:creationId xmlns:p14="http://schemas.microsoft.com/office/powerpoint/2010/main" val="15599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r>
              <a:rPr lang="en-US" sz="1800" dirty="0">
                <a:latin typeface="Times New Roman" pitchFamily="18" charset="0"/>
                <a:cs typeface="Times New Roman" pitchFamily="18" charset="0"/>
              </a:rPr>
              <a:t>[8] Z. Yang and R. </a:t>
            </a:r>
            <a:r>
              <a:rPr lang="en-US" sz="1800" dirty="0" err="1">
                <a:latin typeface="Times New Roman" pitchFamily="18" charset="0"/>
                <a:cs typeface="Times New Roman" pitchFamily="18" charset="0"/>
              </a:rPr>
              <a:t>Nevatia</a:t>
            </a:r>
            <a:r>
              <a:rPr lang="en-US" sz="1800" dirty="0">
                <a:latin typeface="Times New Roman" pitchFamily="18" charset="0"/>
                <a:cs typeface="Times New Roman" pitchFamily="18" charset="0"/>
              </a:rPr>
              <a:t>, “A multi-scale cascade fully convolutional network face detector,” in ICPR, 2016. </a:t>
            </a:r>
          </a:p>
          <a:p>
            <a:r>
              <a:rPr lang="en-US" sz="1800" dirty="0">
                <a:latin typeface="Times New Roman" pitchFamily="18" charset="0"/>
                <a:cs typeface="Times New Roman" pitchFamily="18" charset="0"/>
              </a:rPr>
              <a:t>[9] C. Chen, A. </a:t>
            </a:r>
            <a:r>
              <a:rPr lang="en-US" sz="1800" dirty="0" err="1">
                <a:latin typeface="Times New Roman" pitchFamily="18" charset="0"/>
                <a:cs typeface="Times New Roman" pitchFamily="18" charset="0"/>
              </a:rPr>
              <a:t>Seff</a:t>
            </a:r>
            <a:r>
              <a:rPr lang="en-US" sz="1800" dirty="0">
                <a:latin typeface="Times New Roman" pitchFamily="18" charset="0"/>
                <a:cs typeface="Times New Roman" pitchFamily="18" charset="0"/>
              </a:rPr>
              <a:t>, A. L. </a:t>
            </a:r>
            <a:r>
              <a:rPr lang="en-US" sz="1800" dirty="0" err="1">
                <a:latin typeface="Times New Roman" pitchFamily="18" charset="0"/>
                <a:cs typeface="Times New Roman" pitchFamily="18" charset="0"/>
              </a:rPr>
              <a:t>Kornhauser</a:t>
            </a:r>
            <a:r>
              <a:rPr lang="en-US" sz="1800" dirty="0">
                <a:latin typeface="Times New Roman" pitchFamily="18" charset="0"/>
                <a:cs typeface="Times New Roman" pitchFamily="18" charset="0"/>
              </a:rPr>
              <a:t>, and J. Xiao, “</a:t>
            </a:r>
            <a:r>
              <a:rPr lang="en-US" sz="1800" dirty="0" err="1">
                <a:latin typeface="Times New Roman" pitchFamily="18" charset="0"/>
                <a:cs typeface="Times New Roman" pitchFamily="18" charset="0"/>
              </a:rPr>
              <a:t>Deepdriving</a:t>
            </a:r>
            <a:r>
              <a:rPr lang="en-US" sz="1800" dirty="0">
                <a:latin typeface="Times New Roman" pitchFamily="18" charset="0"/>
                <a:cs typeface="Times New Roman" pitchFamily="18" charset="0"/>
              </a:rPr>
              <a:t>: Learning affordance for direct perception in autonomous driving,” in ICCV, 2015. </a:t>
            </a:r>
          </a:p>
          <a:p>
            <a:r>
              <a:rPr lang="it-IT" sz="1800" dirty="0">
                <a:latin typeface="Times New Roman" pitchFamily="18" charset="0"/>
                <a:cs typeface="Times New Roman" pitchFamily="18" charset="0"/>
              </a:rPr>
              <a:t>[10] X. Chen, H. Ma, J. Wan, B. Li, and T. Xia, “Multi-view </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[11] A. </a:t>
            </a:r>
            <a:r>
              <a:rPr lang="en-IN" sz="1800" dirty="0" err="1">
                <a:latin typeface="Times New Roman" pitchFamily="18" charset="0"/>
                <a:cs typeface="Times New Roman" pitchFamily="18" charset="0"/>
              </a:rPr>
              <a:t>Dundar</a:t>
            </a:r>
            <a:r>
              <a:rPr lang="en-IN" sz="1800" dirty="0">
                <a:latin typeface="Times New Roman" pitchFamily="18" charset="0"/>
                <a:cs typeface="Times New Roman" pitchFamily="18" charset="0"/>
              </a:rPr>
              <a:t>, J. Jin, B. Martini, and E. </a:t>
            </a:r>
            <a:r>
              <a:rPr lang="en-IN" sz="1800" dirty="0" err="1">
                <a:latin typeface="Times New Roman" pitchFamily="18" charset="0"/>
                <a:cs typeface="Times New Roman" pitchFamily="18" charset="0"/>
              </a:rPr>
              <a:t>Culurciello</a:t>
            </a:r>
            <a:r>
              <a:rPr lang="en-IN" sz="1800" dirty="0">
                <a:latin typeface="Times New Roman" pitchFamily="18" charset="0"/>
                <a:cs typeface="Times New Roman" pitchFamily="18" charset="0"/>
              </a:rPr>
              <a:t>, “Embedded streaming deep neural networks accelerator with applications,” IEEE Trans. Neural </a:t>
            </a:r>
            <a:r>
              <a:rPr lang="en-IN" sz="1800" dirty="0" err="1">
                <a:latin typeface="Times New Roman" pitchFamily="18" charset="0"/>
                <a:cs typeface="Times New Roman" pitchFamily="18" charset="0"/>
              </a:rPr>
              <a:t>Netw</a:t>
            </a:r>
            <a:r>
              <a:rPr lang="en-IN" sz="1800" dirty="0">
                <a:latin typeface="Times New Roman" pitchFamily="18" charset="0"/>
                <a:cs typeface="Times New Roman" pitchFamily="18" charset="0"/>
              </a:rPr>
              <a:t>. &amp; Learning Syst., vol. 28, no. 7, pp. 1572–1583, 2017. </a:t>
            </a:r>
          </a:p>
          <a:p>
            <a:r>
              <a:rPr lang="en-IN" sz="1800" dirty="0">
                <a:latin typeface="Times New Roman" pitchFamily="18" charset="0"/>
                <a:cs typeface="Times New Roman" pitchFamily="18" charset="0"/>
              </a:rPr>
              <a:t>[12] R. J. </a:t>
            </a:r>
            <a:r>
              <a:rPr lang="en-IN" sz="1800" dirty="0" err="1">
                <a:latin typeface="Times New Roman" pitchFamily="18" charset="0"/>
                <a:cs typeface="Times New Roman" pitchFamily="18" charset="0"/>
              </a:rPr>
              <a:t>Cintra</a:t>
            </a:r>
            <a:r>
              <a:rPr lang="en-IN" sz="1800" dirty="0">
                <a:latin typeface="Times New Roman" pitchFamily="18" charset="0"/>
                <a:cs typeface="Times New Roman" pitchFamily="18" charset="0"/>
              </a:rPr>
              <a:t>, S. </a:t>
            </a:r>
            <a:r>
              <a:rPr lang="en-IN" sz="1800" dirty="0" err="1">
                <a:latin typeface="Times New Roman" pitchFamily="18" charset="0"/>
                <a:cs typeface="Times New Roman" pitchFamily="18" charset="0"/>
              </a:rPr>
              <a:t>Duffner</a:t>
            </a:r>
            <a:r>
              <a:rPr lang="en-IN" sz="1800" dirty="0">
                <a:latin typeface="Times New Roman" pitchFamily="18" charset="0"/>
                <a:cs typeface="Times New Roman" pitchFamily="18" charset="0"/>
              </a:rPr>
              <a:t>, C. Garcia, and A. </a:t>
            </a:r>
            <a:r>
              <a:rPr lang="en-IN" sz="1800" dirty="0" err="1">
                <a:latin typeface="Times New Roman" pitchFamily="18" charset="0"/>
                <a:cs typeface="Times New Roman" pitchFamily="18" charset="0"/>
              </a:rPr>
              <a:t>Leite</a:t>
            </a:r>
            <a:r>
              <a:rPr lang="en-IN" sz="1800" dirty="0">
                <a:latin typeface="Times New Roman" pitchFamily="18" charset="0"/>
                <a:cs typeface="Times New Roman" pitchFamily="18" charset="0"/>
              </a:rPr>
              <a:t>, “Low-complexity approximate convolutional neural networks,” IEEE Trans. Neural </a:t>
            </a:r>
            <a:r>
              <a:rPr lang="en-IN" sz="1800" dirty="0" err="1">
                <a:latin typeface="Times New Roman" pitchFamily="18" charset="0"/>
                <a:cs typeface="Times New Roman" pitchFamily="18" charset="0"/>
              </a:rPr>
              <a:t>Netw</a:t>
            </a:r>
            <a:r>
              <a:rPr lang="en-IN" sz="1800" dirty="0">
                <a:latin typeface="Times New Roman" pitchFamily="18" charset="0"/>
                <a:cs typeface="Times New Roman" pitchFamily="18" charset="0"/>
              </a:rPr>
              <a:t>. &amp; Learning Syst., vol. PP, no. 99, pp. 1–12, 2018. </a:t>
            </a:r>
          </a:p>
          <a:p>
            <a:r>
              <a:rPr lang="en-IN" sz="1800" dirty="0">
                <a:latin typeface="Times New Roman" pitchFamily="18" charset="0"/>
                <a:cs typeface="Times New Roman" pitchFamily="18" charset="0"/>
              </a:rPr>
              <a:t>[13] S. H. Khan, M. Hayat, M. </a:t>
            </a:r>
            <a:r>
              <a:rPr lang="en-IN" sz="1800" dirty="0" err="1">
                <a:latin typeface="Times New Roman" pitchFamily="18" charset="0"/>
                <a:cs typeface="Times New Roman" pitchFamily="18" charset="0"/>
              </a:rPr>
              <a:t>Bennamoun</a:t>
            </a:r>
            <a:r>
              <a:rPr lang="en-IN" sz="1800" dirty="0">
                <a:latin typeface="Times New Roman" pitchFamily="18" charset="0"/>
                <a:cs typeface="Times New Roman" pitchFamily="18" charset="0"/>
              </a:rPr>
              <a:t>, F. A. </a:t>
            </a:r>
            <a:r>
              <a:rPr lang="en-IN" sz="1800" dirty="0" err="1">
                <a:latin typeface="Times New Roman" pitchFamily="18" charset="0"/>
                <a:cs typeface="Times New Roman" pitchFamily="18" charset="0"/>
              </a:rPr>
              <a:t>Sohel</a:t>
            </a:r>
            <a:r>
              <a:rPr lang="en-IN" sz="1800" dirty="0">
                <a:latin typeface="Times New Roman" pitchFamily="18" charset="0"/>
                <a:cs typeface="Times New Roman" pitchFamily="18" charset="0"/>
              </a:rPr>
              <a:t>, and R. </a:t>
            </a:r>
            <a:r>
              <a:rPr lang="en-IN" sz="1800" dirty="0" err="1">
                <a:latin typeface="Times New Roman" pitchFamily="18" charset="0"/>
                <a:cs typeface="Times New Roman" pitchFamily="18" charset="0"/>
              </a:rPr>
              <a:t>Togneri</a:t>
            </a:r>
            <a:r>
              <a:rPr lang="en-IN" sz="1800" dirty="0">
                <a:latin typeface="Times New Roman" pitchFamily="18" charset="0"/>
                <a:cs typeface="Times New Roman" pitchFamily="18" charset="0"/>
              </a:rPr>
              <a:t>, “Cost-sensitive learning of deep feature representations from imbalanced data.” IEEE Trans. Neural </a:t>
            </a:r>
            <a:r>
              <a:rPr lang="en-IN" sz="1800" dirty="0" err="1">
                <a:latin typeface="Times New Roman" pitchFamily="18" charset="0"/>
                <a:cs typeface="Times New Roman" pitchFamily="18" charset="0"/>
              </a:rPr>
              <a:t>Netw</a:t>
            </a:r>
            <a:r>
              <a:rPr lang="en-IN" sz="1800" dirty="0">
                <a:latin typeface="Times New Roman" pitchFamily="18" charset="0"/>
                <a:cs typeface="Times New Roman" pitchFamily="18" charset="0"/>
              </a:rPr>
              <a:t>. &amp; Learning Syst., vol. PP, no. 99, pp. 1–15, 2017. </a:t>
            </a:r>
          </a:p>
          <a:p>
            <a:r>
              <a:rPr lang="en-IN" sz="1800" dirty="0">
                <a:latin typeface="Times New Roman" pitchFamily="18" charset="0"/>
                <a:cs typeface="Times New Roman" pitchFamily="18" charset="0"/>
              </a:rPr>
              <a:t>[14] A. </a:t>
            </a:r>
            <a:r>
              <a:rPr lang="en-IN" sz="1800" dirty="0" err="1">
                <a:latin typeface="Times New Roman" pitchFamily="18" charset="0"/>
                <a:cs typeface="Times New Roman" pitchFamily="18" charset="0"/>
              </a:rPr>
              <a:t>Stuhlsatz</a:t>
            </a:r>
            <a:r>
              <a:rPr lang="en-IN" sz="1800" dirty="0">
                <a:latin typeface="Times New Roman" pitchFamily="18" charset="0"/>
                <a:cs typeface="Times New Roman" pitchFamily="18" charset="0"/>
              </a:rPr>
              <a:t>, J. </a:t>
            </a:r>
            <a:r>
              <a:rPr lang="en-IN" sz="1800" dirty="0" err="1">
                <a:latin typeface="Times New Roman" pitchFamily="18" charset="0"/>
                <a:cs typeface="Times New Roman" pitchFamily="18" charset="0"/>
              </a:rPr>
              <a:t>Lippel</a:t>
            </a:r>
            <a:r>
              <a:rPr lang="en-IN" sz="1800" dirty="0">
                <a:latin typeface="Times New Roman" pitchFamily="18" charset="0"/>
                <a:cs typeface="Times New Roman" pitchFamily="18" charset="0"/>
              </a:rPr>
              <a:t>, and T. </a:t>
            </a:r>
            <a:r>
              <a:rPr lang="en-IN" sz="1800" dirty="0" err="1">
                <a:latin typeface="Times New Roman" pitchFamily="18" charset="0"/>
                <a:cs typeface="Times New Roman" pitchFamily="18" charset="0"/>
              </a:rPr>
              <a:t>Zielke</a:t>
            </a:r>
            <a:r>
              <a:rPr lang="en-IN" sz="1800" dirty="0">
                <a:latin typeface="Times New Roman" pitchFamily="18" charset="0"/>
                <a:cs typeface="Times New Roman" pitchFamily="18" charset="0"/>
              </a:rPr>
              <a:t>, “Feature extraction with deep neural networks by a generalized discriminant analysis.” IEEE Trans. Neural </a:t>
            </a:r>
            <a:r>
              <a:rPr lang="en-IN" sz="1800" dirty="0" err="1">
                <a:latin typeface="Times New Roman" pitchFamily="18" charset="0"/>
                <a:cs typeface="Times New Roman" pitchFamily="18" charset="0"/>
              </a:rPr>
              <a:t>Netw</a:t>
            </a:r>
            <a:r>
              <a:rPr lang="en-IN" sz="1800" dirty="0">
                <a:latin typeface="Times New Roman" pitchFamily="18" charset="0"/>
                <a:cs typeface="Times New Roman" pitchFamily="18" charset="0"/>
              </a:rPr>
              <a:t>. &amp; Learning Syst., vol. 23, no. 4, pp. 596–608, 2012. </a:t>
            </a:r>
          </a:p>
          <a:p>
            <a:r>
              <a:rPr lang="en-US" sz="1800" dirty="0">
                <a:latin typeface="Times New Roman" pitchFamily="18" charset="0"/>
                <a:cs typeface="Times New Roman" pitchFamily="18" charset="0"/>
              </a:rPr>
              <a:t>[15] R. </a:t>
            </a:r>
            <a:r>
              <a:rPr lang="en-US" sz="1800" dirty="0" err="1">
                <a:latin typeface="Times New Roman" pitchFamily="18" charset="0"/>
                <a:cs typeface="Times New Roman" pitchFamily="18" charset="0"/>
              </a:rPr>
              <a:t>Girshick</a:t>
            </a:r>
            <a:r>
              <a:rPr lang="en-US" sz="1800" dirty="0">
                <a:latin typeface="Times New Roman" pitchFamily="18" charset="0"/>
                <a:cs typeface="Times New Roman" pitchFamily="18" charset="0"/>
              </a:rPr>
              <a:t>, J. Donahue, T. Darrell, and J. Malik, “Rich feature hierarchies for accurate object detection and semantic segmentation,” in CVPR, 2014</a:t>
            </a:r>
            <a:r>
              <a:rPr lang="en-US" sz="1800" dirty="0"/>
              <a:t>. </a:t>
            </a:r>
            <a:endParaRPr lang="en-IN" sz="1800" dirty="0"/>
          </a:p>
        </p:txBody>
      </p:sp>
    </p:spTree>
    <p:extLst>
      <p:ext uri="{BB962C8B-B14F-4D97-AF65-F5344CB8AC3E}">
        <p14:creationId xmlns:p14="http://schemas.microsoft.com/office/powerpoint/2010/main" val="44410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a:latin typeface="Times New Roman" pitchFamily="18" charset="0"/>
                <a:cs typeface="Times New Roman" pitchFamily="18" charset="0"/>
              </a:rPr>
              <a:t>LITERATURE SURVEY</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8682252"/>
              </p:ext>
            </p:extLst>
          </p:nvPr>
        </p:nvGraphicFramePr>
        <p:xfrm>
          <a:off x="457200" y="1295401"/>
          <a:ext cx="8229601" cy="5259886"/>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864220">
                  <a:extLst>
                    <a:ext uri="{9D8B030D-6E8A-4147-A177-3AD203B41FA5}">
                      <a16:colId xmlns:a16="http://schemas.microsoft.com/office/drawing/2014/main" val="20001"/>
                    </a:ext>
                  </a:extLst>
                </a:gridCol>
                <a:gridCol w="1739590">
                  <a:extLst>
                    <a:ext uri="{9D8B030D-6E8A-4147-A177-3AD203B41FA5}">
                      <a16:colId xmlns:a16="http://schemas.microsoft.com/office/drawing/2014/main" val="20002"/>
                    </a:ext>
                  </a:extLst>
                </a:gridCol>
                <a:gridCol w="2475571">
                  <a:extLst>
                    <a:ext uri="{9D8B030D-6E8A-4147-A177-3AD203B41FA5}">
                      <a16:colId xmlns:a16="http://schemas.microsoft.com/office/drawing/2014/main" val="20003"/>
                    </a:ext>
                  </a:extLst>
                </a:gridCol>
                <a:gridCol w="2007220">
                  <a:extLst>
                    <a:ext uri="{9D8B030D-6E8A-4147-A177-3AD203B41FA5}">
                      <a16:colId xmlns:a16="http://schemas.microsoft.com/office/drawing/2014/main" val="20004"/>
                    </a:ext>
                  </a:extLst>
                </a:gridCol>
              </a:tblGrid>
              <a:tr h="687886">
                <a:tc>
                  <a:txBody>
                    <a:bodyPr/>
                    <a:lstStyle/>
                    <a:p>
                      <a:pPr algn="just"/>
                      <a:r>
                        <a:rPr lang="en-US" sz="2400" b="0" dirty="0">
                          <a:latin typeface="Times New Roman" pitchFamily="18" charset="0"/>
                          <a:cs typeface="Times New Roman" pitchFamily="18" charset="0"/>
                        </a:rPr>
                        <a:t>Author</a:t>
                      </a:r>
                    </a:p>
                  </a:txBody>
                  <a:tcPr anchor="ctr"/>
                </a:tc>
                <a:tc>
                  <a:txBody>
                    <a:bodyPr/>
                    <a:lstStyle/>
                    <a:p>
                      <a:pPr algn="just"/>
                      <a:r>
                        <a:rPr lang="en-US" sz="2400" b="0" dirty="0">
                          <a:latin typeface="Times New Roman" pitchFamily="18" charset="0"/>
                          <a:cs typeface="Times New Roman" pitchFamily="18" charset="0"/>
                        </a:rPr>
                        <a:t>Year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a:solidFill>
                            <a:schemeClr val="tx1"/>
                          </a:solidFill>
                          <a:latin typeface="Times New Roman" pitchFamily="18" charset="0"/>
                          <a:ea typeface="+mn-ea"/>
                          <a:cs typeface="Times New Roman" pitchFamily="18" charset="0"/>
                        </a:rPr>
                        <a:t>Disadvantages</a:t>
                      </a:r>
                    </a:p>
                  </a:txBody>
                  <a:tcPr anchor="ctr"/>
                </a:tc>
                <a:extLst>
                  <a:ext uri="{0D108BD9-81ED-4DB2-BD59-A6C34878D82A}">
                    <a16:rowId xmlns:a16="http://schemas.microsoft.com/office/drawing/2014/main" val="10000"/>
                  </a:ext>
                </a:extLst>
              </a:tr>
              <a:tr h="426511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Guoben</a:t>
                      </a:r>
                      <a:r>
                        <a:rPr lang="en-US" sz="1800" dirty="0">
                          <a:latin typeface="Times New Roman" pitchFamily="18" charset="0"/>
                          <a:cs typeface="Times New Roman" pitchFamily="18" charset="0"/>
                        </a:rPr>
                        <a:t> Chen et al</a:t>
                      </a:r>
                    </a:p>
                    <a:p>
                      <a:pPr algn="just"/>
                      <a:endParaRPr lang="en-US" sz="1800" dirty="0">
                        <a:latin typeface="Times New Roman" pitchFamily="18" charset="0"/>
                        <a:cs typeface="Times New Roman" pitchFamily="18" charset="0"/>
                      </a:endParaRPr>
                    </a:p>
                  </a:txBody>
                  <a:tcPr anchor="ctr"/>
                </a:tc>
                <a:tc>
                  <a:txBody>
                    <a:bodyPr/>
                    <a:lstStyle/>
                    <a:p>
                      <a:pPr algn="just"/>
                      <a:r>
                        <a:rPr lang="en-US" sz="1800" dirty="0">
                          <a:latin typeface="Times New Roman" pitchFamily="18" charset="0"/>
                          <a:cs typeface="Times New Roman" pitchFamily="18" charset="0"/>
                        </a:rPr>
                        <a:t>2015</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Deep Convolutional Neural Network Based Species Recognition For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Wild Animal Monitoring</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hlinkClick r:id="rId2"/>
                        </a:rPr>
                        <a:t>https://ieeexplore.ieee.org/document/8833257</a:t>
                      </a:r>
                      <a:endParaRPr lang="en-US" sz="1800" dirty="0">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latin typeface="Times New Roman" pitchFamily="18" charset="0"/>
                          <a:cs typeface="Times New Roman" pitchFamily="18" charset="0"/>
                        </a:rPr>
                        <a:t>Supposedly,</a:t>
                      </a:r>
                      <a:r>
                        <a:rPr lang="en-US" sz="1400" baseline="0" dirty="0">
                          <a:latin typeface="Times New Roman" pitchFamily="18" charset="0"/>
                          <a:cs typeface="Times New Roman" pitchFamily="18" charset="0"/>
                        </a:rPr>
                        <a:t> this paper presents the first attempt to automate wild life monitoring using Deep Convolutional Neural Network on camera trap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a:latin typeface="Times New Roman" pitchFamily="18" charset="0"/>
                          <a:cs typeface="Times New Roman" pitchFamily="18" charset="0"/>
                        </a:rPr>
                        <a:t>In this paper, the performance of DNN is benchmarked against Visual Bag of Words automation method</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a:latin typeface="Times New Roman" pitchFamily="18" charset="0"/>
                          <a:cs typeface="Times New Roman" pitchFamily="18" charset="0"/>
                        </a:rPr>
                        <a:t>The DNN model was trained on 14346 images and tested upon 9530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a:latin typeface="Times New Roman" pitchFamily="18" charset="0"/>
                          <a:cs typeface="Times New Roman" pitchFamily="18" charset="0"/>
                        </a:rPr>
                        <a:t>It achieved a better prediction performance over the visual bag of words method</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a:latin typeface="Times New Roman" pitchFamily="18" charset="0"/>
                          <a:cs typeface="Times New Roman" pitchFamily="18" charset="0"/>
                        </a:rPr>
                        <a:t>Although,</a:t>
                      </a:r>
                      <a:r>
                        <a:rPr lang="en-US" sz="1400" baseline="0" dirty="0">
                          <a:latin typeface="Times New Roman" pitchFamily="18" charset="0"/>
                          <a:cs typeface="Times New Roman" pitchFamily="18" charset="0"/>
                        </a:rPr>
                        <a:t> this method provides  an automated method to classify wild animals, it didn’t achieve full automation</a:t>
                      </a:r>
                    </a:p>
                    <a:p>
                      <a:pPr marL="171450" indent="-171450" algn="just">
                        <a:buFont typeface="Arial" pitchFamily="34" charset="0"/>
                        <a:buChar char="•"/>
                      </a:pPr>
                      <a:endParaRPr lang="en-US" sz="1400" baseline="0" dirty="0">
                        <a:latin typeface="Times New Roman" pitchFamily="18" charset="0"/>
                        <a:cs typeface="Times New Roman" pitchFamily="18" charset="0"/>
                      </a:endParaRPr>
                    </a:p>
                    <a:p>
                      <a:pPr marL="171450" indent="-171450" algn="just">
                        <a:buFont typeface="Arial" pitchFamily="34" charset="0"/>
                        <a:buChar char="•"/>
                      </a:pPr>
                      <a:r>
                        <a:rPr lang="en-US" sz="1400" baseline="0" dirty="0">
                          <a:latin typeface="Times New Roman" pitchFamily="18" charset="0"/>
                          <a:cs typeface="Times New Roman" pitchFamily="18" charset="0"/>
                        </a:rPr>
                        <a:t>Moreover, the method discussed in the paper heavily depends on training data annotated through other methods including manual efforts. But that could be considered as an </a:t>
                      </a:r>
                      <a:r>
                        <a:rPr lang="en-US" sz="1400" baseline="0" dirty="0" err="1">
                          <a:latin typeface="Times New Roman" pitchFamily="18" charset="0"/>
                          <a:cs typeface="Times New Roman" pitchFamily="18" charset="0"/>
                        </a:rPr>
                        <a:t>intial</a:t>
                      </a:r>
                      <a:r>
                        <a:rPr lang="en-US" sz="1400" baseline="0" dirty="0">
                          <a:latin typeface="Times New Roman" pitchFamily="18" charset="0"/>
                          <a:cs typeface="Times New Roman" pitchFamily="18" charset="0"/>
                        </a:rPr>
                        <a:t> constraint rather than throughout the whole process </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888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70068132"/>
              </p:ext>
            </p:extLst>
          </p:nvPr>
        </p:nvGraphicFramePr>
        <p:xfrm>
          <a:off x="457200" y="609600"/>
          <a:ext cx="8229600" cy="57912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72352">
                  <a:extLst>
                    <a:ext uri="{9D8B030D-6E8A-4147-A177-3AD203B41FA5}">
                      <a16:colId xmlns:a16="http://schemas.microsoft.com/office/drawing/2014/main" val="20003"/>
                    </a:ext>
                  </a:extLst>
                </a:gridCol>
                <a:gridCol w="1842448">
                  <a:extLst>
                    <a:ext uri="{9D8B030D-6E8A-4147-A177-3AD203B41FA5}">
                      <a16:colId xmlns:a16="http://schemas.microsoft.com/office/drawing/2014/main" val="20004"/>
                    </a:ext>
                  </a:extLst>
                </a:gridCol>
              </a:tblGrid>
              <a:tr h="737381">
                <a:tc>
                  <a:txBody>
                    <a:bodyPr/>
                    <a:lstStyle/>
                    <a:p>
                      <a:pPr algn="just"/>
                      <a:r>
                        <a:rPr lang="en-US" sz="2400" b="0" dirty="0">
                          <a:latin typeface="Times New Roman" pitchFamily="18" charset="0"/>
                          <a:cs typeface="Times New Roman" pitchFamily="18" charset="0"/>
                        </a:rPr>
                        <a:t>Author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Times New Roman" pitchFamily="18" charset="0"/>
                          <a:ea typeface="+mn-ea"/>
                          <a:cs typeface="Times New Roman" pitchFamily="18" charset="0"/>
                        </a:rPr>
                        <a:t>Year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a:solidFill>
                            <a:schemeClr val="tx1"/>
                          </a:solidFill>
                          <a:latin typeface="Times New Roman" pitchFamily="18" charset="0"/>
                          <a:ea typeface="+mn-ea"/>
                          <a:cs typeface="Times New Roman" pitchFamily="18" charset="0"/>
                        </a:rPr>
                        <a:t>Disadvantages</a:t>
                      </a:r>
                    </a:p>
                  </a:txBody>
                  <a:tcPr anchor="ctr"/>
                </a:tc>
                <a:extLst>
                  <a:ext uri="{0D108BD9-81ED-4DB2-BD59-A6C34878D82A}">
                    <a16:rowId xmlns:a16="http://schemas.microsoft.com/office/drawing/2014/main" val="10000"/>
                  </a:ext>
                </a:extLst>
              </a:tr>
              <a:tr h="2310619">
                <a:tc>
                  <a:txBody>
                    <a:bodyPr/>
                    <a:lstStyle/>
                    <a:p>
                      <a:pPr algn="just"/>
                      <a:r>
                        <a:rPr lang="en-US" sz="1800" dirty="0">
                          <a:latin typeface="Times New Roman" pitchFamily="18" charset="0"/>
                          <a:cs typeface="Times New Roman" pitchFamily="18" charset="0"/>
                        </a:rPr>
                        <a:t>Gomez </a:t>
                      </a:r>
                    </a:p>
                    <a:p>
                      <a:pPr algn="just"/>
                      <a:r>
                        <a:rPr lang="en-US" sz="1800" dirty="0">
                          <a:latin typeface="Times New Roman" pitchFamily="18" charset="0"/>
                          <a:cs typeface="Times New Roman" pitchFamily="18" charset="0"/>
                        </a:rPr>
                        <a:t>et al</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2016</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Animal Identification in low quality camera-trap images using very deep convolutional neural</a:t>
                      </a:r>
                      <a:r>
                        <a:rPr lang="en-US" sz="1600" baseline="0" dirty="0">
                          <a:latin typeface="Times New Roman" pitchFamily="18" charset="0"/>
                          <a:cs typeface="Times New Roman" pitchFamily="18" charset="0"/>
                        </a:rPr>
                        <a:t> networks and confidence thresholds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hlinkClick r:id="rId3"/>
                        </a:rPr>
                        <a:t>https://</a:t>
                      </a:r>
                      <a:r>
                        <a:rPr lang="en-US" sz="1600" dirty="0">
                          <a:solidFill>
                            <a:srgbClr val="0070C0"/>
                          </a:solidFill>
                          <a:latin typeface="Times New Roman" pitchFamily="18" charset="0"/>
                          <a:cs typeface="Times New Roman" pitchFamily="18" charset="0"/>
                          <a:hlinkClick r:id="rId3"/>
                        </a:rPr>
                        <a:t>www.researchgate.net/publication/311531986_Animal_Identification_in_Low_Quality_Camera-Trap_Images_Using_Very_Deep_Convolutional_Neural_Networks_and_Confidence_Thresholds</a:t>
                      </a:r>
                      <a:endParaRPr lang="en-US" sz="1600" dirty="0">
                        <a:solidFill>
                          <a:srgbClr val="0070C0"/>
                        </a:solidFill>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a:latin typeface="Times New Roman" pitchFamily="18" charset="0"/>
                          <a:cs typeface="Times New Roman" pitchFamily="18" charset="0"/>
                        </a:rPr>
                        <a:t>Successfully applied DNNs to distinguishing birds </a:t>
                      </a:r>
                      <a:r>
                        <a:rPr lang="en-US" sz="1400" baseline="0" dirty="0" err="1">
                          <a:latin typeface="Times New Roman" pitchFamily="18" charset="0"/>
                          <a:cs typeface="Times New Roman" pitchFamily="18" charset="0"/>
                        </a:rPr>
                        <a:t>vs</a:t>
                      </a:r>
                      <a:r>
                        <a:rPr lang="en-US" sz="1400" baseline="0" dirty="0">
                          <a:latin typeface="Times New Roman" pitchFamily="18" charset="0"/>
                          <a:cs typeface="Times New Roman" pitchFamily="18" charset="0"/>
                        </a:rPr>
                        <a:t> mammals in a small dataset of 1572 images and distinguish two mammal sets in a dataset of 2597 images </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a:latin typeface="Times New Roman" pitchFamily="18" charset="0"/>
                          <a:cs typeface="Times New Roman" pitchFamily="18" charset="0"/>
                        </a:rPr>
                        <a:t>This method achieved better testing accuracy than Chen et </a:t>
                      </a:r>
                      <a:r>
                        <a:rPr lang="en-US" sz="1400" baseline="0" dirty="0" err="1">
                          <a:latin typeface="Times New Roman" pitchFamily="18" charset="0"/>
                          <a:cs typeface="Times New Roman" pitchFamily="18" charset="0"/>
                        </a:rPr>
                        <a:t>al’s</a:t>
                      </a:r>
                      <a:r>
                        <a:rPr lang="en-US" sz="1400" baseline="0" dirty="0">
                          <a:latin typeface="Times New Roman" pitchFamily="18" charset="0"/>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a:latin typeface="Times New Roman" pitchFamily="18" charset="0"/>
                          <a:cs typeface="Times New Roman" pitchFamily="18" charset="0"/>
                        </a:rPr>
                        <a:t>Even</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though,</a:t>
                      </a:r>
                      <a:r>
                        <a:rPr lang="en-US" sz="1400" baseline="0" dirty="0">
                          <a:latin typeface="Times New Roman" pitchFamily="18" charset="0"/>
                          <a:cs typeface="Times New Roman" pitchFamily="18" charset="0"/>
                        </a:rPr>
                        <a:t> this method provides  an automated method to classify wild animals with better accuracy, the test dataset used performance evaluation was very small </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449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13682839"/>
              </p:ext>
            </p:extLst>
          </p:nvPr>
        </p:nvGraphicFramePr>
        <p:xfrm>
          <a:off x="457200" y="533400"/>
          <a:ext cx="8229600" cy="62230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37084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Works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Gomez, </a:t>
                      </a:r>
                      <a:r>
                        <a:rPr lang="en-US" sz="1800" dirty="0" err="1"/>
                        <a:t>Diez</a:t>
                      </a:r>
                      <a:r>
                        <a:rPr lang="en-US" sz="1800" dirty="0"/>
                        <a:t> G et al</a:t>
                      </a:r>
                    </a:p>
                    <a:p>
                      <a:endParaRPr lang="en-IN" dirty="0"/>
                    </a:p>
                  </a:txBody>
                  <a:tcPr/>
                </a:tc>
                <a:tc>
                  <a:txBody>
                    <a:bodyPr/>
                    <a:lstStyle/>
                    <a:p>
                      <a:r>
                        <a:rPr lang="en-US" dirty="0"/>
                        <a:t>2018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Towards automatic wild animal monitoring:</a:t>
                      </a:r>
                      <a:r>
                        <a:rPr lang="en-US" sz="1800" baseline="0" dirty="0"/>
                        <a:t> Identification of animal species in camera-trap images using very deep CNN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000FF"/>
                          </a:solidFill>
                        </a:rPr>
                        <a:t>https://www.researchgate.net/publication/301840248_Towards_Automatic_Wild_Animal_Monitoring_Identification_of_Animal_Species_in_Camera-trap_Images_using_Very_Deep_Convolutional_Neural_Networks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This paper focuses on evaluating deep convolutional neural networks on the open source Snapshot Serengeti dataset which is much larger dataset with more than 3 million images</a:t>
                      </a:r>
                    </a:p>
                    <a:p>
                      <a:endParaRPr lang="en-IN" dirty="0"/>
                    </a:p>
                  </a:txBody>
                  <a:tcPr/>
                </a:tc>
                <a:tc>
                  <a:txBody>
                    <a:bodyPr/>
                    <a:lstStyle/>
                    <a:p>
                      <a:pPr marL="171450" indent="-171450">
                        <a:buFont typeface="Arial" pitchFamily="34" charset="0"/>
                        <a:buChar char="•"/>
                      </a:pPr>
                      <a:r>
                        <a:rPr lang="en-US" sz="1800" dirty="0"/>
                        <a:t>The</a:t>
                      </a:r>
                      <a:r>
                        <a:rPr lang="en-US" sz="1800" baseline="0" dirty="0"/>
                        <a:t> estimated accuracy of their models seem to be only around 57 %. </a:t>
                      </a:r>
                    </a:p>
                    <a:p>
                      <a:pPr marL="171450" indent="-171450">
                        <a:buFont typeface="Arial" pitchFamily="34" charset="0"/>
                        <a:buChar char="•"/>
                      </a:pPr>
                      <a:r>
                        <a:rPr lang="en-US" sz="1800" baseline="0" dirty="0"/>
                        <a:t>And moreover, this paper only focuses on evaluating 26 species out of 48 species available in the snapshot Serengeti dataset. </a:t>
                      </a:r>
                      <a:endParaRPr lang="en-US" sz="1800" dirty="0"/>
                    </a:p>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51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57126546"/>
              </p:ext>
            </p:extLst>
          </p:nvPr>
        </p:nvGraphicFramePr>
        <p:xfrm>
          <a:off x="457200" y="609600"/>
          <a:ext cx="8077200" cy="5486400"/>
        </p:xfrm>
        <a:graphic>
          <a:graphicData uri="http://schemas.openxmlformats.org/drawingml/2006/table">
            <a:tbl>
              <a:tblPr firstRow="1" bandRow="1">
                <a:tableStyleId>{5940675A-B579-460E-94D1-54222C63F5DA}</a:tableStyleId>
              </a:tblPr>
              <a:tblGrid>
                <a:gridCol w="1116361">
                  <a:extLst>
                    <a:ext uri="{9D8B030D-6E8A-4147-A177-3AD203B41FA5}">
                      <a16:colId xmlns:a16="http://schemas.microsoft.com/office/drawing/2014/main" val="20000"/>
                    </a:ext>
                  </a:extLst>
                </a:gridCol>
                <a:gridCol w="1116361">
                  <a:extLst>
                    <a:ext uri="{9D8B030D-6E8A-4147-A177-3AD203B41FA5}">
                      <a16:colId xmlns:a16="http://schemas.microsoft.com/office/drawing/2014/main" val="20001"/>
                    </a:ext>
                  </a:extLst>
                </a:gridCol>
                <a:gridCol w="1838712">
                  <a:extLst>
                    <a:ext uri="{9D8B030D-6E8A-4147-A177-3AD203B41FA5}">
                      <a16:colId xmlns:a16="http://schemas.microsoft.com/office/drawing/2014/main" val="20002"/>
                    </a:ext>
                  </a:extLst>
                </a:gridCol>
                <a:gridCol w="2167054">
                  <a:extLst>
                    <a:ext uri="{9D8B030D-6E8A-4147-A177-3AD203B41FA5}">
                      <a16:colId xmlns:a16="http://schemas.microsoft.com/office/drawing/2014/main" val="20003"/>
                    </a:ext>
                  </a:extLst>
                </a:gridCol>
                <a:gridCol w="1838712">
                  <a:extLst>
                    <a:ext uri="{9D8B030D-6E8A-4147-A177-3AD203B41FA5}">
                      <a16:colId xmlns:a16="http://schemas.microsoft.com/office/drawing/2014/main" val="20004"/>
                    </a:ext>
                  </a:extLst>
                </a:gridCol>
              </a:tblGrid>
              <a:tr h="737381">
                <a:tc>
                  <a:txBody>
                    <a:bodyPr/>
                    <a:lstStyle/>
                    <a:p>
                      <a:pPr algn="just"/>
                      <a:r>
                        <a:rPr lang="en-US" sz="2000" b="0" dirty="0">
                          <a:latin typeface="Times New Roman" pitchFamily="18" charset="0"/>
                          <a:cs typeface="Times New Roman" pitchFamily="18" charset="0"/>
                        </a:rPr>
                        <a:t>Author</a:t>
                      </a:r>
                    </a:p>
                  </a:txBody>
                  <a:tcPr anchor="ctr"/>
                </a:tc>
                <a:tc>
                  <a:txBody>
                    <a:bodyPr/>
                    <a:lstStyle/>
                    <a:p>
                      <a:pPr algn="just"/>
                      <a:r>
                        <a:rPr lang="en-US" sz="2000" b="0" dirty="0">
                          <a:latin typeface="Times New Roman" pitchFamily="18" charset="0"/>
                          <a:cs typeface="Times New Roman" pitchFamily="18" charset="0"/>
                        </a:rPr>
                        <a:t>Year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imes New Roman" pitchFamily="18" charset="0"/>
                          <a:ea typeface="+mn-ea"/>
                          <a:cs typeface="Times New Roman" pitchFamily="18" charset="0"/>
                        </a:rPr>
                        <a:t>Work</a:t>
                      </a:r>
                    </a:p>
                  </a:txBody>
                  <a:tcPr anchor="ctr"/>
                </a:tc>
                <a:tc>
                  <a:txBody>
                    <a:bodyPr/>
                    <a:lstStyle/>
                    <a:p>
                      <a:pPr algn="just"/>
                      <a:r>
                        <a:rPr lang="en-US" sz="2000" b="0" kern="1200" dirty="0">
                          <a:solidFill>
                            <a:schemeClr val="tx1"/>
                          </a:solidFill>
                          <a:latin typeface="Times New Roman" pitchFamily="18" charset="0"/>
                          <a:ea typeface="+mn-ea"/>
                          <a:cs typeface="Times New Roman" pitchFamily="18" charset="0"/>
                        </a:rPr>
                        <a:t>Disadvantages</a:t>
                      </a:r>
                    </a:p>
                  </a:txBody>
                  <a:tcPr anchor="ctr"/>
                </a:tc>
                <a:extLst>
                  <a:ext uri="{0D108BD9-81ED-4DB2-BD59-A6C34878D82A}">
                    <a16:rowId xmlns:a16="http://schemas.microsoft.com/office/drawing/2014/main" val="10000"/>
                  </a:ext>
                </a:extLst>
              </a:tr>
              <a:tr h="2310619">
                <a:tc>
                  <a:txBody>
                    <a:bodyPr/>
                    <a:lstStyle/>
                    <a:p>
                      <a:pPr algn="just"/>
                      <a:r>
                        <a:rPr lang="en-US" sz="1600" dirty="0">
                          <a:latin typeface="Times New Roman" pitchFamily="18" charset="0"/>
                          <a:cs typeface="Times New Roman" pitchFamily="18" charset="0"/>
                        </a:rPr>
                        <a:t>Joseph </a:t>
                      </a:r>
                      <a:r>
                        <a:rPr lang="en-US" sz="1600" dirty="0" err="1">
                          <a:latin typeface="Times New Roman" pitchFamily="18" charset="0"/>
                          <a:cs typeface="Times New Roman" pitchFamily="18" charset="0"/>
                        </a:rPr>
                        <a:t>Redmon</a:t>
                      </a:r>
                      <a:r>
                        <a:rPr lang="en-US" sz="1600" dirty="0">
                          <a:latin typeface="Times New Roman" pitchFamily="18" charset="0"/>
                          <a:cs typeface="Times New Roman" pitchFamily="18" charset="0"/>
                        </a:rPr>
                        <a:t>,</a:t>
                      </a:r>
                    </a:p>
                  </a:txBody>
                  <a:tcPr/>
                </a:tc>
                <a:tc>
                  <a:txBody>
                    <a:bodyPr/>
                    <a:lstStyle/>
                    <a:p>
                      <a:pPr algn="just"/>
                      <a:r>
                        <a:rPr lang="en-US" sz="1600" dirty="0">
                          <a:latin typeface="Times New Roman" pitchFamily="18" charset="0"/>
                          <a:cs typeface="Times New Roman" pitchFamily="18" charset="0"/>
                        </a:rPr>
                        <a:t>2016</a:t>
                      </a:r>
                    </a:p>
                  </a:txBody>
                  <a:tcPr/>
                </a:tc>
                <a:tc>
                  <a:txBody>
                    <a:bodyPr/>
                    <a:lstStyle/>
                    <a:p>
                      <a:pPr algn="just"/>
                      <a:r>
                        <a:rPr lang="en-US" sz="1600" dirty="0">
                          <a:latin typeface="Times New Roman" pitchFamily="18" charset="0"/>
                          <a:cs typeface="Times New Roman" pitchFamily="18" charset="0"/>
                        </a:rPr>
                        <a:t>You Only Look Once: Unified, Real-Time Object Detection</a:t>
                      </a:r>
                    </a:p>
                    <a:p>
                      <a:pPr algn="just"/>
                      <a:r>
                        <a:rPr lang="en-US" sz="1600" u="sng" dirty="0">
                          <a:solidFill>
                            <a:srgbClr val="0000FF"/>
                          </a:solidFill>
                          <a:latin typeface="Times New Roman" pitchFamily="18" charset="0"/>
                          <a:cs typeface="Times New Roman" pitchFamily="18" charset="0"/>
                        </a:rPr>
                        <a:t>https://ieeexplore.ieee.org/document/7780460</a:t>
                      </a:r>
                    </a:p>
                  </a:txBody>
                  <a:tcPr/>
                </a:tc>
                <a:tc>
                  <a:txBody>
                    <a:bodyPr/>
                    <a:lstStyle/>
                    <a:p>
                      <a:pPr algn="just"/>
                      <a:r>
                        <a:rPr lang="en-US" sz="1600" dirty="0">
                          <a:latin typeface="Times New Roman" pitchFamily="18" charset="0"/>
                          <a:cs typeface="Times New Roman" pitchFamily="18" charset="0"/>
                        </a:rPr>
                        <a:t>A fast and simple approach to detecting real time images was introduced in this paper as You Only Look Once. The model was built to detect images accurately, fast and to differentiate between art and real images.</a:t>
                      </a:r>
                    </a:p>
                  </a:txBody>
                  <a:tcPr/>
                </a:tc>
                <a:tc>
                  <a:txBody>
                    <a:bodyPr/>
                    <a:lstStyle/>
                    <a:p>
                      <a:pPr algn="just"/>
                      <a:r>
                        <a:rPr lang="en-US" sz="1600" dirty="0">
                          <a:latin typeface="Times New Roman" pitchFamily="18" charset="0"/>
                          <a:cs typeface="Times New Roman" pitchFamily="18" charset="0"/>
                        </a:rPr>
                        <a:t>In comparison with Object detection techniques that came before YOLO, like R-CNN, YOLO introduced a single unified architecture for regression.</a:t>
                      </a:r>
                    </a:p>
                  </a:txBody>
                  <a:tcPr/>
                </a:tc>
                <a:extLst>
                  <a:ext uri="{0D108BD9-81ED-4DB2-BD59-A6C34878D82A}">
                    <a16:rowId xmlns:a16="http://schemas.microsoft.com/office/drawing/2014/main" val="10001"/>
                  </a:ext>
                </a:extLst>
              </a:tr>
              <a:tr h="221917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Zhimin</a:t>
                      </a:r>
                      <a:r>
                        <a:rPr lang="en-US" sz="1600" dirty="0">
                          <a:latin typeface="Times New Roman" pitchFamily="18" charset="0"/>
                          <a:cs typeface="Times New Roman" pitchFamily="18" charset="0"/>
                        </a:rPr>
                        <a:t> Mo, </a:t>
                      </a:r>
                      <a:r>
                        <a:rPr lang="en-US" sz="1600" dirty="0" err="1">
                          <a:latin typeface="Times New Roman" pitchFamily="18" charset="0"/>
                          <a:cs typeface="Times New Roman" pitchFamily="18" charset="0"/>
                        </a:rPr>
                        <a:t>Liding</a:t>
                      </a:r>
                      <a:r>
                        <a:rPr lang="en-US" sz="1600" dirty="0">
                          <a:latin typeface="Times New Roman" pitchFamily="18" charset="0"/>
                          <a:cs typeface="Times New Roman" pitchFamily="18" charset="0"/>
                        </a:rPr>
                        <a:t> Chen, </a:t>
                      </a:r>
                    </a:p>
                    <a:p>
                      <a:pPr algn="just"/>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2019</a:t>
                      </a:r>
                    </a:p>
                  </a:txBody>
                  <a:tcPr/>
                </a:tc>
                <a:tc>
                  <a:txBody>
                    <a:bodyPr/>
                    <a:lstStyle/>
                    <a:p>
                      <a:pPr algn="just"/>
                      <a:r>
                        <a:rPr lang="en-US" sz="1600" dirty="0">
                          <a:latin typeface="Times New Roman" pitchFamily="18" charset="0"/>
                          <a:cs typeface="Times New Roman" pitchFamily="18" charset="0"/>
                        </a:rPr>
                        <a:t>Identification and Detection of Automotive Door Panel Solder Joints based on YOLO</a:t>
                      </a:r>
                    </a:p>
                    <a:p>
                      <a:pPr algn="just"/>
                      <a:r>
                        <a:rPr lang="en-US" sz="1600" dirty="0">
                          <a:latin typeface="Times New Roman" pitchFamily="18" charset="0"/>
                          <a:cs typeface="Times New Roman" pitchFamily="18" charset="0"/>
                          <a:hlinkClick r:id="rId2"/>
                        </a:rPr>
                        <a:t>https://ieeexplore.ieee.org/document/8833257</a:t>
                      </a:r>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A method for identifying the solder joints of automotive door panels based on YOLO algorithm.</a:t>
                      </a:r>
                    </a:p>
                  </a:txBody>
                  <a:tcPr/>
                </a:tc>
                <a:tc>
                  <a:txBody>
                    <a:bodyPr/>
                    <a:lstStyle/>
                    <a:p>
                      <a:pPr algn="just"/>
                      <a:r>
                        <a:rPr lang="en-US" sz="1600" dirty="0">
                          <a:latin typeface="Times New Roman" pitchFamily="18" charset="0"/>
                          <a:cs typeface="Times New Roman" pitchFamily="18" charset="0"/>
                        </a:rPr>
                        <a:t>The YOLO algorithm, proposed identifies the position of the solder joints accurately in real time.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3345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lstStyle/>
          <a:p>
            <a:r>
              <a:rPr lang="en-IN" sz="3200" dirty="0">
                <a:latin typeface="Times New Roman" pitchFamily="18" charset="0"/>
                <a:cs typeface="Times New Roman" pitchFamily="18" charset="0"/>
              </a:rPr>
              <a:t>The project "Fast Enhanced Unidentifiable Object Detection Using Deep Learning Algorithms” detects objects efficiently based on YOLO algorithm and FRCNN algorithm and apply the algorithm on image data and video data to detect objects</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229145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TECHNOLOGY STACK</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200" b="1" dirty="0">
                <a:latin typeface="Times New Roman" pitchFamily="18" charset="0"/>
                <a:cs typeface="Times New Roman" pitchFamily="18" charset="0"/>
              </a:rPr>
              <a:t>HARDWARE SYSTEM CONFIGURATION:</a:t>
            </a:r>
          </a:p>
          <a:p>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Processor - Intel Core i7</a:t>
            </a:r>
          </a:p>
          <a:p>
            <a:r>
              <a:rPr lang="en-US" sz="2200" dirty="0">
                <a:latin typeface="Times New Roman" pitchFamily="18" charset="0"/>
                <a:cs typeface="Times New Roman" pitchFamily="18" charset="0"/>
              </a:rPr>
              <a:t>RAM - 4 GB</a:t>
            </a:r>
          </a:p>
          <a:p>
            <a:r>
              <a:rPr lang="en-US" sz="2200" dirty="0">
                <a:latin typeface="Times New Roman" pitchFamily="18" charset="0"/>
                <a:cs typeface="Times New Roman" pitchFamily="18" charset="0"/>
              </a:rPr>
              <a:t>Hard Disk - 500 GB</a:t>
            </a:r>
          </a:p>
          <a:p>
            <a:endParaRPr lang="en-US" sz="2200"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SOFTWARE SYSTEM CONFIGURATION:</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Operating System - Windows 7/8/10</a:t>
            </a:r>
          </a:p>
          <a:p>
            <a:r>
              <a:rPr lang="en-US" sz="2200" dirty="0">
                <a:latin typeface="Times New Roman" pitchFamily="18" charset="0"/>
                <a:cs typeface="Times New Roman" pitchFamily="18" charset="0"/>
              </a:rPr>
              <a:t>Programming Language : Python 3.7</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3694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a:latin typeface="Times New Roman" pitchFamily="18" charset="0"/>
                <a:cs typeface="Times New Roman" pitchFamily="18" charset="0"/>
              </a:rPr>
              <a:t>SYSTEM ARCHITECTURE</a:t>
            </a:r>
            <a:endParaRPr lang="en-IN"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676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224</TotalTime>
  <Words>2183</Words>
  <Application>Microsoft Office PowerPoint</Application>
  <PresentationFormat>On-screen Show (4:3)</PresentationFormat>
  <Paragraphs>154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Clarity</vt:lpstr>
      <vt:lpstr>FAST ENHANCED UNIDENTIFIABLE OBJECT DETECTION USING DEEP LEARNING ALGORITHM</vt:lpstr>
      <vt:lpstr>ABSTRACT</vt:lpstr>
      <vt:lpstr>LITERATURE SURVEY</vt:lpstr>
      <vt:lpstr>PowerPoint Presentation</vt:lpstr>
      <vt:lpstr>PowerPoint Presentation</vt:lpstr>
      <vt:lpstr>PowerPoint Presentation</vt:lpstr>
      <vt:lpstr>PROBLEM STATEMENT</vt:lpstr>
      <vt:lpstr>TECHNOLOGY STACK</vt:lpstr>
      <vt:lpstr>SYSTEM ARCHITECTURE</vt:lpstr>
      <vt:lpstr>UML DIAGRAM</vt:lpstr>
      <vt:lpstr>PowerPoint Presentation</vt:lpstr>
      <vt:lpstr>OVERVIEW</vt:lpstr>
      <vt:lpstr>OBJECT DATA COLLECTION</vt:lpstr>
      <vt:lpstr>DATA PREPROCESSING</vt:lpstr>
      <vt:lpstr>DATASET</vt:lpstr>
      <vt:lpstr>ALGORITHMS</vt:lpstr>
      <vt:lpstr>PowerPoint Presentation</vt:lpstr>
      <vt:lpstr>PowerPoint Presentation</vt:lpstr>
      <vt:lpstr>PowerPoint Presentation</vt:lpstr>
      <vt:lpstr>PERFORMANCE ANALYSIS</vt:lpstr>
      <vt:lpstr>PowerPoint Presentation</vt:lpstr>
      <vt:lpstr>SCREEN SHOTS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Ramya S</cp:lastModifiedBy>
  <cp:revision>22</cp:revision>
  <dcterms:created xsi:type="dcterms:W3CDTF">2021-03-12T11:11:58Z</dcterms:created>
  <dcterms:modified xsi:type="dcterms:W3CDTF">2021-06-17T16:07:30Z</dcterms:modified>
</cp:coreProperties>
</file>