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57" r:id="rId3"/>
    <p:sldId id="278" r:id="rId4"/>
    <p:sldId id="279" r:id="rId5"/>
    <p:sldId id="280" r:id="rId6"/>
    <p:sldId id="281" r:id="rId7"/>
    <p:sldId id="282" r:id="rId8"/>
    <p:sldId id="259" r:id="rId9"/>
    <p:sldId id="283" r:id="rId10"/>
    <p:sldId id="261" r:id="rId11"/>
    <p:sldId id="277" r:id="rId12"/>
    <p:sldId id="262" r:id="rId13"/>
    <p:sldId id="272" r:id="rId14"/>
    <p:sldId id="273" r:id="rId15"/>
    <p:sldId id="285" r:id="rId16"/>
    <p:sldId id="263" r:id="rId17"/>
    <p:sldId id="284" r:id="rId18"/>
    <p:sldId id="264" r:id="rId19"/>
    <p:sldId id="271" r:id="rId20"/>
    <p:sldId id="286" r:id="rId21"/>
    <p:sldId id="294" r:id="rId22"/>
    <p:sldId id="288" r:id="rId23"/>
    <p:sldId id="292" r:id="rId24"/>
    <p:sldId id="289" r:id="rId25"/>
    <p:sldId id="293" r:id="rId26"/>
    <p:sldId id="29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34" y="18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516F45-5FAA-4379-9476-D7E0031AB5AF}" type="doc">
      <dgm:prSet loTypeId="urn:microsoft.com/office/officeart/2005/8/layout/process4" loCatId="process" qsTypeId="urn:microsoft.com/office/officeart/2005/8/quickstyle/simple1" qsCatId="simple" csTypeId="urn:microsoft.com/office/officeart/2005/8/colors/accent1_5" csCatId="accent1" phldr="1"/>
      <dgm:spPr/>
      <dgm:t>
        <a:bodyPr/>
        <a:lstStyle/>
        <a:p>
          <a:endParaRPr lang="en-US"/>
        </a:p>
      </dgm:t>
    </dgm:pt>
    <dgm:pt modelId="{6F6047E6-A10B-4A2A-821E-CA192CBB737C}">
      <dgm:prSet phldrT="[Text]" custT="1"/>
      <dgm:spPr/>
      <dgm:t>
        <a:bodyPr/>
        <a:lstStyle/>
        <a:p>
          <a:r>
            <a:rPr lang="en-US" sz="2400" dirty="0" smtClean="0"/>
            <a:t>Accessing Object and Animal10 Dataset</a:t>
          </a:r>
          <a:endParaRPr lang="en-US" sz="2400" dirty="0"/>
        </a:p>
      </dgm:t>
    </dgm:pt>
    <dgm:pt modelId="{AAD23736-9462-49CF-8A62-E8D815858DCC}" type="parTrans" cxnId="{C3DDED29-96F8-44A9-94D1-23E51B9B6FB0}">
      <dgm:prSet/>
      <dgm:spPr/>
      <dgm:t>
        <a:bodyPr/>
        <a:lstStyle/>
        <a:p>
          <a:endParaRPr lang="en-US"/>
        </a:p>
      </dgm:t>
    </dgm:pt>
    <dgm:pt modelId="{0477F83E-C539-4FB4-8630-2A31BE55F47C}" type="sibTrans" cxnId="{C3DDED29-96F8-44A9-94D1-23E51B9B6FB0}">
      <dgm:prSet/>
      <dgm:spPr/>
      <dgm:t>
        <a:bodyPr/>
        <a:lstStyle/>
        <a:p>
          <a:endParaRPr lang="en-US"/>
        </a:p>
      </dgm:t>
    </dgm:pt>
    <dgm:pt modelId="{35035B5D-3E6B-44FD-A6BD-FB9491BE8581}">
      <dgm:prSet phldrT="[Text]" custT="1"/>
      <dgm:spPr/>
      <dgm:t>
        <a:bodyPr/>
        <a:lstStyle/>
        <a:p>
          <a:r>
            <a:rPr lang="en-US" sz="2400" dirty="0" smtClean="0"/>
            <a:t>FRCNN and YOLO Model Training and Development</a:t>
          </a:r>
          <a:endParaRPr lang="en-US" sz="2400" dirty="0"/>
        </a:p>
      </dgm:t>
    </dgm:pt>
    <dgm:pt modelId="{947213BB-2797-4772-947B-1E3A44774A2A}" type="parTrans" cxnId="{6FB8533A-E1F0-4616-A687-37DC94B51A9C}">
      <dgm:prSet/>
      <dgm:spPr/>
      <dgm:t>
        <a:bodyPr/>
        <a:lstStyle/>
        <a:p>
          <a:endParaRPr lang="en-US"/>
        </a:p>
      </dgm:t>
    </dgm:pt>
    <dgm:pt modelId="{FC51D698-2CEA-428E-A355-C0D5D1918D99}" type="sibTrans" cxnId="{6FB8533A-E1F0-4616-A687-37DC94B51A9C}">
      <dgm:prSet/>
      <dgm:spPr/>
      <dgm:t>
        <a:bodyPr/>
        <a:lstStyle/>
        <a:p>
          <a:endParaRPr lang="en-US"/>
        </a:p>
      </dgm:t>
    </dgm:pt>
    <dgm:pt modelId="{8B6B7CA5-2B24-41DF-9E14-09EF8DC51554}">
      <dgm:prSet phldrT="[Text]" custT="1"/>
      <dgm:spPr/>
      <dgm:t>
        <a:bodyPr/>
        <a:lstStyle/>
        <a:p>
          <a:r>
            <a:rPr lang="en-US" sz="1600" dirty="0" smtClean="0"/>
            <a:t>VGG Architecture</a:t>
          </a:r>
          <a:endParaRPr lang="en-US" sz="1600" dirty="0"/>
        </a:p>
      </dgm:t>
    </dgm:pt>
    <dgm:pt modelId="{B8359A2C-51B4-47C0-A762-0C414235DE68}" type="parTrans" cxnId="{2403BF17-A7A4-4ED3-BE9B-703807C5D8A5}">
      <dgm:prSet/>
      <dgm:spPr/>
      <dgm:t>
        <a:bodyPr/>
        <a:lstStyle/>
        <a:p>
          <a:endParaRPr lang="en-US"/>
        </a:p>
      </dgm:t>
    </dgm:pt>
    <dgm:pt modelId="{65B73410-1456-40FD-ABA4-8EDC3214D513}" type="sibTrans" cxnId="{2403BF17-A7A4-4ED3-BE9B-703807C5D8A5}">
      <dgm:prSet/>
      <dgm:spPr/>
      <dgm:t>
        <a:bodyPr/>
        <a:lstStyle/>
        <a:p>
          <a:endParaRPr lang="en-US"/>
        </a:p>
      </dgm:t>
    </dgm:pt>
    <dgm:pt modelId="{E6E95A05-4BD6-440C-8F41-0215E3C9EDE2}">
      <dgm:prSet phldrT="[Text]" custT="1"/>
      <dgm:spPr/>
      <dgm:t>
        <a:bodyPr/>
        <a:lstStyle/>
        <a:p>
          <a:r>
            <a:rPr lang="en-US" sz="1600" dirty="0" smtClean="0"/>
            <a:t>ResNet Architecture</a:t>
          </a:r>
          <a:endParaRPr lang="en-US" sz="1600" dirty="0"/>
        </a:p>
      </dgm:t>
    </dgm:pt>
    <dgm:pt modelId="{C5F80C85-A767-4F2D-8797-92EE25439DAE}" type="parTrans" cxnId="{D547B2BA-3B15-4463-8AA2-30B088CEAF96}">
      <dgm:prSet/>
      <dgm:spPr/>
      <dgm:t>
        <a:bodyPr/>
        <a:lstStyle/>
        <a:p>
          <a:endParaRPr lang="en-US"/>
        </a:p>
      </dgm:t>
    </dgm:pt>
    <dgm:pt modelId="{EE155C18-5ADA-4066-B831-A21BE19CCA12}" type="sibTrans" cxnId="{D547B2BA-3B15-4463-8AA2-30B088CEAF96}">
      <dgm:prSet/>
      <dgm:spPr/>
      <dgm:t>
        <a:bodyPr/>
        <a:lstStyle/>
        <a:p>
          <a:endParaRPr lang="en-US"/>
        </a:p>
      </dgm:t>
    </dgm:pt>
    <dgm:pt modelId="{AFCA1281-7A1D-490C-8FA1-B0040486BB9A}">
      <dgm:prSet phldrT="[Text]" custT="1"/>
      <dgm:spPr/>
      <dgm:t>
        <a:bodyPr/>
        <a:lstStyle/>
        <a:p>
          <a:r>
            <a:rPr lang="en-US" sz="2400" dirty="0" smtClean="0"/>
            <a:t>Detecting the Object</a:t>
          </a:r>
          <a:endParaRPr lang="en-US" sz="2400" dirty="0"/>
        </a:p>
      </dgm:t>
    </dgm:pt>
    <dgm:pt modelId="{F8F46BCB-6B52-491A-B92A-CE59A48B4F8E}" type="parTrans" cxnId="{218956E2-9561-4191-9124-75CCA81C84BA}">
      <dgm:prSet/>
      <dgm:spPr/>
      <dgm:t>
        <a:bodyPr/>
        <a:lstStyle/>
        <a:p>
          <a:endParaRPr lang="en-US"/>
        </a:p>
      </dgm:t>
    </dgm:pt>
    <dgm:pt modelId="{EC8063D0-CCCE-46C0-A28F-52D7955E8D74}" type="sibTrans" cxnId="{218956E2-9561-4191-9124-75CCA81C84BA}">
      <dgm:prSet/>
      <dgm:spPr/>
      <dgm:t>
        <a:bodyPr/>
        <a:lstStyle/>
        <a:p>
          <a:endParaRPr lang="en-US"/>
        </a:p>
      </dgm:t>
    </dgm:pt>
    <dgm:pt modelId="{B622A64C-6756-4BB7-858A-A6F412DB5DBE}">
      <dgm:prSet phldrT="[Text]" custT="1"/>
      <dgm:spPr/>
      <dgm:t>
        <a:bodyPr/>
        <a:lstStyle/>
        <a:p>
          <a:r>
            <a:rPr lang="en-US" sz="2400" dirty="0" smtClean="0"/>
            <a:t>Image Preprocessing and splitting test and train dataset</a:t>
          </a:r>
          <a:endParaRPr lang="en-US" sz="2400" dirty="0"/>
        </a:p>
      </dgm:t>
    </dgm:pt>
    <dgm:pt modelId="{C5F8CCB2-0DF3-4B36-BFDA-76B2F00D6C6C}" type="sibTrans" cxnId="{99704665-E4CF-4B7D-9BEB-FEA7E90EFF20}">
      <dgm:prSet/>
      <dgm:spPr/>
      <dgm:t>
        <a:bodyPr/>
        <a:lstStyle/>
        <a:p>
          <a:endParaRPr lang="en-US"/>
        </a:p>
      </dgm:t>
    </dgm:pt>
    <dgm:pt modelId="{D07F13C9-1FCC-4B8B-9EAD-F3BCA2022B15}" type="parTrans" cxnId="{99704665-E4CF-4B7D-9BEB-FEA7E90EFF20}">
      <dgm:prSet/>
      <dgm:spPr/>
      <dgm:t>
        <a:bodyPr/>
        <a:lstStyle/>
        <a:p>
          <a:endParaRPr lang="en-US"/>
        </a:p>
      </dgm:t>
    </dgm:pt>
    <dgm:pt modelId="{CCBFA89A-2999-41C2-8B06-64D97461B459}">
      <dgm:prSet phldrT="[Text]" custT="1"/>
      <dgm:spPr/>
      <dgm:t>
        <a:bodyPr/>
        <a:lstStyle/>
        <a:p>
          <a:r>
            <a:rPr lang="en-US" sz="1600" dirty="0" smtClean="0"/>
            <a:t>Coco dataset</a:t>
          </a:r>
          <a:endParaRPr lang="en-US" sz="1600" dirty="0"/>
        </a:p>
      </dgm:t>
    </dgm:pt>
    <dgm:pt modelId="{CFA006EB-74E2-4603-BE42-1A2C74216A5D}" type="sibTrans" cxnId="{AC3511D3-0E93-4E38-9644-DD7B80182AE0}">
      <dgm:prSet/>
      <dgm:spPr/>
      <dgm:t>
        <a:bodyPr/>
        <a:lstStyle/>
        <a:p>
          <a:endParaRPr lang="en-US"/>
        </a:p>
      </dgm:t>
    </dgm:pt>
    <dgm:pt modelId="{CF8C981F-CFF1-4E2F-8E69-37789172DD1F}" type="parTrans" cxnId="{AC3511D3-0E93-4E38-9644-DD7B80182AE0}">
      <dgm:prSet/>
      <dgm:spPr/>
      <dgm:t>
        <a:bodyPr/>
        <a:lstStyle/>
        <a:p>
          <a:endParaRPr lang="en-US"/>
        </a:p>
      </dgm:t>
    </dgm:pt>
    <dgm:pt modelId="{86B1A19A-646A-4F4B-B991-A0653D7AAEC3}">
      <dgm:prSet phldrT="[Text]" custT="1"/>
      <dgm:spPr/>
      <dgm:t>
        <a:bodyPr/>
        <a:lstStyle/>
        <a:p>
          <a:r>
            <a:rPr lang="en-US" sz="2400" dirty="0" smtClean="0"/>
            <a:t>Deploying trained models on test dataset</a:t>
          </a:r>
          <a:endParaRPr lang="en-US" sz="2400" dirty="0"/>
        </a:p>
      </dgm:t>
    </dgm:pt>
    <dgm:pt modelId="{9A732E1E-5B00-4CEC-8852-4D0C4D3E02E5}" type="sibTrans" cxnId="{3ED0A9BF-ED07-4E77-8B9A-C4AE352DB254}">
      <dgm:prSet/>
      <dgm:spPr/>
      <dgm:t>
        <a:bodyPr/>
        <a:lstStyle/>
        <a:p>
          <a:endParaRPr lang="en-US"/>
        </a:p>
      </dgm:t>
    </dgm:pt>
    <dgm:pt modelId="{34E24DB2-7C45-49CE-99EA-964EE953072F}" type="parTrans" cxnId="{3ED0A9BF-ED07-4E77-8B9A-C4AE352DB254}">
      <dgm:prSet/>
      <dgm:spPr/>
      <dgm:t>
        <a:bodyPr/>
        <a:lstStyle/>
        <a:p>
          <a:endParaRPr lang="en-US"/>
        </a:p>
      </dgm:t>
    </dgm:pt>
    <dgm:pt modelId="{9A0FD205-4E98-4C0A-BBE1-438225634B4F}" type="pres">
      <dgm:prSet presAssocID="{33516F45-5FAA-4379-9476-D7E0031AB5AF}" presName="Name0" presStyleCnt="0">
        <dgm:presLayoutVars>
          <dgm:dir/>
          <dgm:animLvl val="lvl"/>
          <dgm:resizeHandles val="exact"/>
        </dgm:presLayoutVars>
      </dgm:prSet>
      <dgm:spPr/>
      <dgm:t>
        <a:bodyPr/>
        <a:lstStyle/>
        <a:p>
          <a:endParaRPr lang="en-US"/>
        </a:p>
      </dgm:t>
    </dgm:pt>
    <dgm:pt modelId="{27DF3AA0-29A7-49BD-8E96-77DF7FF6831B}" type="pres">
      <dgm:prSet presAssocID="{AFCA1281-7A1D-490C-8FA1-B0040486BB9A}" presName="boxAndChildren" presStyleCnt="0"/>
      <dgm:spPr/>
    </dgm:pt>
    <dgm:pt modelId="{6E306F98-79B6-439C-941D-3791F4A50085}" type="pres">
      <dgm:prSet presAssocID="{AFCA1281-7A1D-490C-8FA1-B0040486BB9A}" presName="parentTextBox" presStyleLbl="node1" presStyleIdx="0" presStyleCnt="5"/>
      <dgm:spPr/>
      <dgm:t>
        <a:bodyPr/>
        <a:lstStyle/>
        <a:p>
          <a:endParaRPr lang="en-IN"/>
        </a:p>
      </dgm:t>
    </dgm:pt>
    <dgm:pt modelId="{23DE4235-AAAF-4994-9BEB-898B737972FC}" type="pres">
      <dgm:prSet presAssocID="{9A732E1E-5B00-4CEC-8852-4D0C4D3E02E5}" presName="sp" presStyleCnt="0"/>
      <dgm:spPr/>
      <dgm:t>
        <a:bodyPr/>
        <a:lstStyle/>
        <a:p>
          <a:endParaRPr lang="en-IN"/>
        </a:p>
      </dgm:t>
    </dgm:pt>
    <dgm:pt modelId="{3A0B6B02-FD8D-4890-9504-75D9A6A5D414}" type="pres">
      <dgm:prSet presAssocID="{86B1A19A-646A-4F4B-B991-A0653D7AAEC3}" presName="arrowAndChildren" presStyleCnt="0"/>
      <dgm:spPr/>
      <dgm:t>
        <a:bodyPr/>
        <a:lstStyle/>
        <a:p>
          <a:endParaRPr lang="en-IN"/>
        </a:p>
      </dgm:t>
    </dgm:pt>
    <dgm:pt modelId="{B732F78E-0E5B-4D82-B382-9EC2965C6A09}" type="pres">
      <dgm:prSet presAssocID="{86B1A19A-646A-4F4B-B991-A0653D7AAEC3}" presName="parentTextArrow" presStyleLbl="node1" presStyleIdx="1" presStyleCnt="5"/>
      <dgm:spPr/>
      <dgm:t>
        <a:bodyPr/>
        <a:lstStyle/>
        <a:p>
          <a:endParaRPr lang="en-US"/>
        </a:p>
      </dgm:t>
    </dgm:pt>
    <dgm:pt modelId="{EC19FF9D-6DC3-4A24-A5D7-E2B444EDDD3D}" type="pres">
      <dgm:prSet presAssocID="{FC51D698-2CEA-428E-A355-C0D5D1918D99}" presName="sp" presStyleCnt="0"/>
      <dgm:spPr/>
      <dgm:t>
        <a:bodyPr/>
        <a:lstStyle/>
        <a:p>
          <a:endParaRPr lang="en-IN"/>
        </a:p>
      </dgm:t>
    </dgm:pt>
    <dgm:pt modelId="{31982D4C-C90C-4B19-B19D-0D7602AF6AAB}" type="pres">
      <dgm:prSet presAssocID="{35035B5D-3E6B-44FD-A6BD-FB9491BE8581}" presName="arrowAndChildren" presStyleCnt="0"/>
      <dgm:spPr/>
      <dgm:t>
        <a:bodyPr/>
        <a:lstStyle/>
        <a:p>
          <a:endParaRPr lang="en-IN"/>
        </a:p>
      </dgm:t>
    </dgm:pt>
    <dgm:pt modelId="{ECA651D0-2D7D-488C-B1E1-CB39B1F1D7B4}" type="pres">
      <dgm:prSet presAssocID="{35035B5D-3E6B-44FD-A6BD-FB9491BE8581}" presName="parentTextArrow" presStyleLbl="node1" presStyleIdx="1" presStyleCnt="5"/>
      <dgm:spPr/>
      <dgm:t>
        <a:bodyPr/>
        <a:lstStyle/>
        <a:p>
          <a:endParaRPr lang="en-US"/>
        </a:p>
      </dgm:t>
    </dgm:pt>
    <dgm:pt modelId="{EE86CC0B-B692-4F22-9CF1-C426599A9D72}" type="pres">
      <dgm:prSet presAssocID="{35035B5D-3E6B-44FD-A6BD-FB9491BE8581}" presName="arrow" presStyleLbl="node1" presStyleIdx="2" presStyleCnt="5"/>
      <dgm:spPr/>
      <dgm:t>
        <a:bodyPr/>
        <a:lstStyle/>
        <a:p>
          <a:endParaRPr lang="en-US"/>
        </a:p>
      </dgm:t>
    </dgm:pt>
    <dgm:pt modelId="{19265A21-5A95-4717-8418-9F1370CC48CF}" type="pres">
      <dgm:prSet presAssocID="{35035B5D-3E6B-44FD-A6BD-FB9491BE8581}" presName="descendantArrow" presStyleCnt="0"/>
      <dgm:spPr/>
      <dgm:t>
        <a:bodyPr/>
        <a:lstStyle/>
        <a:p>
          <a:endParaRPr lang="en-IN"/>
        </a:p>
      </dgm:t>
    </dgm:pt>
    <dgm:pt modelId="{6EE161A1-87AA-46ED-8555-AB1A53239ADA}" type="pres">
      <dgm:prSet presAssocID="{8B6B7CA5-2B24-41DF-9E14-09EF8DC51554}" presName="childTextArrow" presStyleLbl="fgAccFollowNode1" presStyleIdx="0" presStyleCnt="3">
        <dgm:presLayoutVars>
          <dgm:bulletEnabled val="1"/>
        </dgm:presLayoutVars>
      </dgm:prSet>
      <dgm:spPr/>
      <dgm:t>
        <a:bodyPr/>
        <a:lstStyle/>
        <a:p>
          <a:endParaRPr lang="en-US"/>
        </a:p>
      </dgm:t>
    </dgm:pt>
    <dgm:pt modelId="{615BFA67-CE03-4EED-80E4-532D7962BF19}" type="pres">
      <dgm:prSet presAssocID="{E6E95A05-4BD6-440C-8F41-0215E3C9EDE2}" presName="childTextArrow" presStyleLbl="fgAccFollowNode1" presStyleIdx="1" presStyleCnt="3">
        <dgm:presLayoutVars>
          <dgm:bulletEnabled val="1"/>
        </dgm:presLayoutVars>
      </dgm:prSet>
      <dgm:spPr/>
      <dgm:t>
        <a:bodyPr/>
        <a:lstStyle/>
        <a:p>
          <a:endParaRPr lang="en-US"/>
        </a:p>
      </dgm:t>
    </dgm:pt>
    <dgm:pt modelId="{B48A413C-2BA3-442C-AD1C-CC7D5716C777}" type="pres">
      <dgm:prSet presAssocID="{C5F8CCB2-0DF3-4B36-BFDA-76B2F00D6C6C}" presName="sp" presStyleCnt="0"/>
      <dgm:spPr/>
      <dgm:t>
        <a:bodyPr/>
        <a:lstStyle/>
        <a:p>
          <a:endParaRPr lang="en-IN"/>
        </a:p>
      </dgm:t>
    </dgm:pt>
    <dgm:pt modelId="{50667595-00B7-4BE4-A2E0-F0FBB64C05CE}" type="pres">
      <dgm:prSet presAssocID="{B622A64C-6756-4BB7-858A-A6F412DB5DBE}" presName="arrowAndChildren" presStyleCnt="0"/>
      <dgm:spPr/>
      <dgm:t>
        <a:bodyPr/>
        <a:lstStyle/>
        <a:p>
          <a:endParaRPr lang="en-IN"/>
        </a:p>
      </dgm:t>
    </dgm:pt>
    <dgm:pt modelId="{73E31EEF-CD3D-4C90-8E15-53B846338BA8}" type="pres">
      <dgm:prSet presAssocID="{B622A64C-6756-4BB7-858A-A6F412DB5DBE}" presName="parentTextArrow" presStyleLbl="node1" presStyleIdx="3" presStyleCnt="5"/>
      <dgm:spPr/>
      <dgm:t>
        <a:bodyPr/>
        <a:lstStyle/>
        <a:p>
          <a:endParaRPr lang="en-US"/>
        </a:p>
      </dgm:t>
    </dgm:pt>
    <dgm:pt modelId="{02AECE32-D7EE-41B6-AA14-1EA17588ECD1}" type="pres">
      <dgm:prSet presAssocID="{0477F83E-C539-4FB4-8630-2A31BE55F47C}" presName="sp" presStyleCnt="0"/>
      <dgm:spPr/>
      <dgm:t>
        <a:bodyPr/>
        <a:lstStyle/>
        <a:p>
          <a:endParaRPr lang="en-IN"/>
        </a:p>
      </dgm:t>
    </dgm:pt>
    <dgm:pt modelId="{6955126E-3819-4E8A-8348-730A075DD4EE}" type="pres">
      <dgm:prSet presAssocID="{6F6047E6-A10B-4A2A-821E-CA192CBB737C}" presName="arrowAndChildren" presStyleCnt="0"/>
      <dgm:spPr/>
      <dgm:t>
        <a:bodyPr/>
        <a:lstStyle/>
        <a:p>
          <a:endParaRPr lang="en-IN"/>
        </a:p>
      </dgm:t>
    </dgm:pt>
    <dgm:pt modelId="{C6A4A7BE-6B1D-4C59-96F6-D47F400D2725}" type="pres">
      <dgm:prSet presAssocID="{6F6047E6-A10B-4A2A-821E-CA192CBB737C}" presName="parentTextArrow" presStyleLbl="node1" presStyleIdx="3" presStyleCnt="5"/>
      <dgm:spPr/>
      <dgm:t>
        <a:bodyPr/>
        <a:lstStyle/>
        <a:p>
          <a:endParaRPr lang="en-US"/>
        </a:p>
      </dgm:t>
    </dgm:pt>
    <dgm:pt modelId="{8C053DCA-EC3C-462B-8CBD-132C43094169}" type="pres">
      <dgm:prSet presAssocID="{6F6047E6-A10B-4A2A-821E-CA192CBB737C}" presName="arrow" presStyleLbl="node1" presStyleIdx="4" presStyleCnt="5"/>
      <dgm:spPr/>
      <dgm:t>
        <a:bodyPr/>
        <a:lstStyle/>
        <a:p>
          <a:endParaRPr lang="en-US"/>
        </a:p>
      </dgm:t>
    </dgm:pt>
    <dgm:pt modelId="{CB145B37-74FE-4559-89D2-8C8F0F48547B}" type="pres">
      <dgm:prSet presAssocID="{6F6047E6-A10B-4A2A-821E-CA192CBB737C}" presName="descendantArrow" presStyleCnt="0"/>
      <dgm:spPr/>
      <dgm:t>
        <a:bodyPr/>
        <a:lstStyle/>
        <a:p>
          <a:endParaRPr lang="en-IN"/>
        </a:p>
      </dgm:t>
    </dgm:pt>
    <dgm:pt modelId="{F6F047E6-60D9-4B8E-9379-427CDFC4EA3C}" type="pres">
      <dgm:prSet presAssocID="{CCBFA89A-2999-41C2-8B06-64D97461B459}" presName="childTextArrow" presStyleLbl="fgAccFollowNode1" presStyleIdx="2" presStyleCnt="3">
        <dgm:presLayoutVars>
          <dgm:bulletEnabled val="1"/>
        </dgm:presLayoutVars>
      </dgm:prSet>
      <dgm:spPr/>
      <dgm:t>
        <a:bodyPr/>
        <a:lstStyle/>
        <a:p>
          <a:endParaRPr lang="en-US"/>
        </a:p>
      </dgm:t>
    </dgm:pt>
  </dgm:ptLst>
  <dgm:cxnLst>
    <dgm:cxn modelId="{1CA867BC-B5CD-4C13-BB7C-5036D9C325C2}" type="presOf" srcId="{6F6047E6-A10B-4A2A-821E-CA192CBB737C}" destId="{C6A4A7BE-6B1D-4C59-96F6-D47F400D2725}" srcOrd="0" destOrd="0" presId="urn:microsoft.com/office/officeart/2005/8/layout/process4"/>
    <dgm:cxn modelId="{D547B2BA-3B15-4463-8AA2-30B088CEAF96}" srcId="{35035B5D-3E6B-44FD-A6BD-FB9491BE8581}" destId="{E6E95A05-4BD6-440C-8F41-0215E3C9EDE2}" srcOrd="1" destOrd="0" parTransId="{C5F80C85-A767-4F2D-8797-92EE25439DAE}" sibTransId="{EE155C18-5ADA-4066-B831-A21BE19CCA12}"/>
    <dgm:cxn modelId="{99704665-E4CF-4B7D-9BEB-FEA7E90EFF20}" srcId="{33516F45-5FAA-4379-9476-D7E0031AB5AF}" destId="{B622A64C-6756-4BB7-858A-A6F412DB5DBE}" srcOrd="1" destOrd="0" parTransId="{D07F13C9-1FCC-4B8B-9EAD-F3BCA2022B15}" sibTransId="{C5F8CCB2-0DF3-4B36-BFDA-76B2F00D6C6C}"/>
    <dgm:cxn modelId="{AC3511D3-0E93-4E38-9644-DD7B80182AE0}" srcId="{6F6047E6-A10B-4A2A-821E-CA192CBB737C}" destId="{CCBFA89A-2999-41C2-8B06-64D97461B459}" srcOrd="0" destOrd="0" parTransId="{CF8C981F-CFF1-4E2F-8E69-37789172DD1F}" sibTransId="{CFA006EB-74E2-4603-BE42-1A2C74216A5D}"/>
    <dgm:cxn modelId="{C3DDED29-96F8-44A9-94D1-23E51B9B6FB0}" srcId="{33516F45-5FAA-4379-9476-D7E0031AB5AF}" destId="{6F6047E6-A10B-4A2A-821E-CA192CBB737C}" srcOrd="0" destOrd="0" parTransId="{AAD23736-9462-49CF-8A62-E8D815858DCC}" sibTransId="{0477F83E-C539-4FB4-8630-2A31BE55F47C}"/>
    <dgm:cxn modelId="{2403BF17-A7A4-4ED3-BE9B-703807C5D8A5}" srcId="{35035B5D-3E6B-44FD-A6BD-FB9491BE8581}" destId="{8B6B7CA5-2B24-41DF-9E14-09EF8DC51554}" srcOrd="0" destOrd="0" parTransId="{B8359A2C-51B4-47C0-A762-0C414235DE68}" sibTransId="{65B73410-1456-40FD-ABA4-8EDC3214D513}"/>
    <dgm:cxn modelId="{761736F2-CFAB-4DA7-AF2B-B3347ADD50B0}" type="presOf" srcId="{CCBFA89A-2999-41C2-8B06-64D97461B459}" destId="{F6F047E6-60D9-4B8E-9379-427CDFC4EA3C}" srcOrd="0" destOrd="0" presId="urn:microsoft.com/office/officeart/2005/8/layout/process4"/>
    <dgm:cxn modelId="{3ED0A9BF-ED07-4E77-8B9A-C4AE352DB254}" srcId="{33516F45-5FAA-4379-9476-D7E0031AB5AF}" destId="{86B1A19A-646A-4F4B-B991-A0653D7AAEC3}" srcOrd="3" destOrd="0" parTransId="{34E24DB2-7C45-49CE-99EA-964EE953072F}" sibTransId="{9A732E1E-5B00-4CEC-8852-4D0C4D3E02E5}"/>
    <dgm:cxn modelId="{99AB9FE7-C0ED-4E2C-88F8-EE851F87C933}" type="presOf" srcId="{8B6B7CA5-2B24-41DF-9E14-09EF8DC51554}" destId="{6EE161A1-87AA-46ED-8555-AB1A53239ADA}" srcOrd="0" destOrd="0" presId="urn:microsoft.com/office/officeart/2005/8/layout/process4"/>
    <dgm:cxn modelId="{BD534182-0BEB-4BA7-AEF8-3B7F800A99B2}" type="presOf" srcId="{35035B5D-3E6B-44FD-A6BD-FB9491BE8581}" destId="{EE86CC0B-B692-4F22-9CF1-C426599A9D72}" srcOrd="1" destOrd="0" presId="urn:microsoft.com/office/officeart/2005/8/layout/process4"/>
    <dgm:cxn modelId="{DD70754C-3F1A-4BFE-90F9-C38B94F7B410}" type="presOf" srcId="{AFCA1281-7A1D-490C-8FA1-B0040486BB9A}" destId="{6E306F98-79B6-439C-941D-3791F4A50085}" srcOrd="0" destOrd="0" presId="urn:microsoft.com/office/officeart/2005/8/layout/process4"/>
    <dgm:cxn modelId="{BC608BE5-432C-4D3F-A38C-2EBA71CE7251}" type="presOf" srcId="{86B1A19A-646A-4F4B-B991-A0653D7AAEC3}" destId="{B732F78E-0E5B-4D82-B382-9EC2965C6A09}" srcOrd="0" destOrd="0" presId="urn:microsoft.com/office/officeart/2005/8/layout/process4"/>
    <dgm:cxn modelId="{218956E2-9561-4191-9124-75CCA81C84BA}" srcId="{33516F45-5FAA-4379-9476-D7E0031AB5AF}" destId="{AFCA1281-7A1D-490C-8FA1-B0040486BB9A}" srcOrd="4" destOrd="0" parTransId="{F8F46BCB-6B52-491A-B92A-CE59A48B4F8E}" sibTransId="{EC8063D0-CCCE-46C0-A28F-52D7955E8D74}"/>
    <dgm:cxn modelId="{AD19B9BB-835C-47AC-BF3E-717D076B2104}" type="presOf" srcId="{33516F45-5FAA-4379-9476-D7E0031AB5AF}" destId="{9A0FD205-4E98-4C0A-BBE1-438225634B4F}" srcOrd="0" destOrd="0" presId="urn:microsoft.com/office/officeart/2005/8/layout/process4"/>
    <dgm:cxn modelId="{2BA11A06-98DA-4B40-9561-14A5AA58A02E}" type="presOf" srcId="{35035B5D-3E6B-44FD-A6BD-FB9491BE8581}" destId="{ECA651D0-2D7D-488C-B1E1-CB39B1F1D7B4}" srcOrd="0" destOrd="0" presId="urn:microsoft.com/office/officeart/2005/8/layout/process4"/>
    <dgm:cxn modelId="{0A51F41A-4897-4522-889D-E8FD2FF8319B}" type="presOf" srcId="{6F6047E6-A10B-4A2A-821E-CA192CBB737C}" destId="{8C053DCA-EC3C-462B-8CBD-132C43094169}" srcOrd="1" destOrd="0" presId="urn:microsoft.com/office/officeart/2005/8/layout/process4"/>
    <dgm:cxn modelId="{B6A77677-B057-49B9-AF98-1E57096C2C04}" type="presOf" srcId="{B622A64C-6756-4BB7-858A-A6F412DB5DBE}" destId="{73E31EEF-CD3D-4C90-8E15-53B846338BA8}" srcOrd="0" destOrd="0" presId="urn:microsoft.com/office/officeart/2005/8/layout/process4"/>
    <dgm:cxn modelId="{CBF8A5BA-DB72-41C9-8CAE-812E63ACA3C1}" type="presOf" srcId="{E6E95A05-4BD6-440C-8F41-0215E3C9EDE2}" destId="{615BFA67-CE03-4EED-80E4-532D7962BF19}" srcOrd="0" destOrd="0" presId="urn:microsoft.com/office/officeart/2005/8/layout/process4"/>
    <dgm:cxn modelId="{6FB8533A-E1F0-4616-A687-37DC94B51A9C}" srcId="{33516F45-5FAA-4379-9476-D7E0031AB5AF}" destId="{35035B5D-3E6B-44FD-A6BD-FB9491BE8581}" srcOrd="2" destOrd="0" parTransId="{947213BB-2797-4772-947B-1E3A44774A2A}" sibTransId="{FC51D698-2CEA-428E-A355-C0D5D1918D99}"/>
    <dgm:cxn modelId="{EA65CD24-0BF5-41C8-8123-D70D19EBDBD6}" type="presParOf" srcId="{9A0FD205-4E98-4C0A-BBE1-438225634B4F}" destId="{27DF3AA0-29A7-49BD-8E96-77DF7FF6831B}" srcOrd="0" destOrd="0" presId="urn:microsoft.com/office/officeart/2005/8/layout/process4"/>
    <dgm:cxn modelId="{923623D3-D44B-4A91-A8F2-A7FE8C916175}" type="presParOf" srcId="{27DF3AA0-29A7-49BD-8E96-77DF7FF6831B}" destId="{6E306F98-79B6-439C-941D-3791F4A50085}" srcOrd="0" destOrd="0" presId="urn:microsoft.com/office/officeart/2005/8/layout/process4"/>
    <dgm:cxn modelId="{DCFBD139-6CF7-4499-825F-C2266688C515}" type="presParOf" srcId="{9A0FD205-4E98-4C0A-BBE1-438225634B4F}" destId="{23DE4235-AAAF-4994-9BEB-898B737972FC}" srcOrd="1" destOrd="0" presId="urn:microsoft.com/office/officeart/2005/8/layout/process4"/>
    <dgm:cxn modelId="{37622891-9133-4045-94B4-F5A43BE90D4A}" type="presParOf" srcId="{9A0FD205-4E98-4C0A-BBE1-438225634B4F}" destId="{3A0B6B02-FD8D-4890-9504-75D9A6A5D414}" srcOrd="2" destOrd="0" presId="urn:microsoft.com/office/officeart/2005/8/layout/process4"/>
    <dgm:cxn modelId="{95331DDA-5336-400D-8E7A-09ACF2AF8835}" type="presParOf" srcId="{3A0B6B02-FD8D-4890-9504-75D9A6A5D414}" destId="{B732F78E-0E5B-4D82-B382-9EC2965C6A09}" srcOrd="0" destOrd="0" presId="urn:microsoft.com/office/officeart/2005/8/layout/process4"/>
    <dgm:cxn modelId="{42CDCE6A-0989-4E23-BE3B-33ED316FEA45}" type="presParOf" srcId="{9A0FD205-4E98-4C0A-BBE1-438225634B4F}" destId="{EC19FF9D-6DC3-4A24-A5D7-E2B444EDDD3D}" srcOrd="3" destOrd="0" presId="urn:microsoft.com/office/officeart/2005/8/layout/process4"/>
    <dgm:cxn modelId="{C2BEFE8E-63D4-49E2-9D81-6E0F70BEE015}" type="presParOf" srcId="{9A0FD205-4E98-4C0A-BBE1-438225634B4F}" destId="{31982D4C-C90C-4B19-B19D-0D7602AF6AAB}" srcOrd="4" destOrd="0" presId="urn:microsoft.com/office/officeart/2005/8/layout/process4"/>
    <dgm:cxn modelId="{F5F93D07-9EE5-4E6F-B73D-CDBC49FBB908}" type="presParOf" srcId="{31982D4C-C90C-4B19-B19D-0D7602AF6AAB}" destId="{ECA651D0-2D7D-488C-B1E1-CB39B1F1D7B4}" srcOrd="0" destOrd="0" presId="urn:microsoft.com/office/officeart/2005/8/layout/process4"/>
    <dgm:cxn modelId="{E535BFD4-F6A6-44AC-A8E5-3CE664CC4113}" type="presParOf" srcId="{31982D4C-C90C-4B19-B19D-0D7602AF6AAB}" destId="{EE86CC0B-B692-4F22-9CF1-C426599A9D72}" srcOrd="1" destOrd="0" presId="urn:microsoft.com/office/officeart/2005/8/layout/process4"/>
    <dgm:cxn modelId="{EC1E3229-BE44-47F2-803D-CE1FF0A1BB0F}" type="presParOf" srcId="{31982D4C-C90C-4B19-B19D-0D7602AF6AAB}" destId="{19265A21-5A95-4717-8418-9F1370CC48CF}" srcOrd="2" destOrd="0" presId="urn:microsoft.com/office/officeart/2005/8/layout/process4"/>
    <dgm:cxn modelId="{759003E0-F632-4EDD-9846-5EA9D3B18D9E}" type="presParOf" srcId="{19265A21-5A95-4717-8418-9F1370CC48CF}" destId="{6EE161A1-87AA-46ED-8555-AB1A53239ADA}" srcOrd="0" destOrd="0" presId="urn:microsoft.com/office/officeart/2005/8/layout/process4"/>
    <dgm:cxn modelId="{EF67BFC0-5D70-4358-B06C-B72A8A480D03}" type="presParOf" srcId="{19265A21-5A95-4717-8418-9F1370CC48CF}" destId="{615BFA67-CE03-4EED-80E4-532D7962BF19}" srcOrd="1" destOrd="0" presId="urn:microsoft.com/office/officeart/2005/8/layout/process4"/>
    <dgm:cxn modelId="{228C942F-C416-4AA8-BBBC-647EA9494077}" type="presParOf" srcId="{9A0FD205-4E98-4C0A-BBE1-438225634B4F}" destId="{B48A413C-2BA3-442C-AD1C-CC7D5716C777}" srcOrd="5" destOrd="0" presId="urn:microsoft.com/office/officeart/2005/8/layout/process4"/>
    <dgm:cxn modelId="{BE59CBE7-D900-4F7E-97E7-E1B7D6597214}" type="presParOf" srcId="{9A0FD205-4E98-4C0A-BBE1-438225634B4F}" destId="{50667595-00B7-4BE4-A2E0-F0FBB64C05CE}" srcOrd="6" destOrd="0" presId="urn:microsoft.com/office/officeart/2005/8/layout/process4"/>
    <dgm:cxn modelId="{27DBB8BF-2673-4B68-82F4-BE8F041557FB}" type="presParOf" srcId="{50667595-00B7-4BE4-A2E0-F0FBB64C05CE}" destId="{73E31EEF-CD3D-4C90-8E15-53B846338BA8}" srcOrd="0" destOrd="0" presId="urn:microsoft.com/office/officeart/2005/8/layout/process4"/>
    <dgm:cxn modelId="{619BC109-F0BD-4E4A-A432-18A57AD50E1D}" type="presParOf" srcId="{9A0FD205-4E98-4C0A-BBE1-438225634B4F}" destId="{02AECE32-D7EE-41B6-AA14-1EA17588ECD1}" srcOrd="7" destOrd="0" presId="urn:microsoft.com/office/officeart/2005/8/layout/process4"/>
    <dgm:cxn modelId="{728399CB-D5E5-47D3-8E2C-E3329B3FF9C8}" type="presParOf" srcId="{9A0FD205-4E98-4C0A-BBE1-438225634B4F}" destId="{6955126E-3819-4E8A-8348-730A075DD4EE}" srcOrd="8" destOrd="0" presId="urn:microsoft.com/office/officeart/2005/8/layout/process4"/>
    <dgm:cxn modelId="{AC15DC80-089D-49E4-8368-F35BE1CF3FF7}" type="presParOf" srcId="{6955126E-3819-4E8A-8348-730A075DD4EE}" destId="{C6A4A7BE-6B1D-4C59-96F6-D47F400D2725}" srcOrd="0" destOrd="0" presId="urn:microsoft.com/office/officeart/2005/8/layout/process4"/>
    <dgm:cxn modelId="{905E2E86-81E6-45F8-9223-D5A5C4DFD672}" type="presParOf" srcId="{6955126E-3819-4E8A-8348-730A075DD4EE}" destId="{8C053DCA-EC3C-462B-8CBD-132C43094169}" srcOrd="1" destOrd="0" presId="urn:microsoft.com/office/officeart/2005/8/layout/process4"/>
    <dgm:cxn modelId="{53982A5D-058C-4A10-BF6E-55912067363F}" type="presParOf" srcId="{6955126E-3819-4E8A-8348-730A075DD4EE}" destId="{CB145B37-74FE-4559-89D2-8C8F0F48547B}" srcOrd="2" destOrd="0" presId="urn:microsoft.com/office/officeart/2005/8/layout/process4"/>
    <dgm:cxn modelId="{ADE81F99-BD40-45B3-B54C-DA9DD21773A5}" type="presParOf" srcId="{CB145B37-74FE-4559-89D2-8C8F0F48547B}" destId="{F6F047E6-60D9-4B8E-9379-427CDFC4EA3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06F98-79B6-439C-941D-3791F4A50085}">
      <dsp:nvSpPr>
        <dsp:cNvPr id="0" name=""/>
        <dsp:cNvSpPr/>
      </dsp:nvSpPr>
      <dsp:spPr>
        <a:xfrm>
          <a:off x="0" y="4213377"/>
          <a:ext cx="8229600" cy="691239"/>
        </a:xfrm>
        <a:prstGeom prst="rect">
          <a:avLst/>
        </a:prstGeom>
        <a:solidFill>
          <a:schemeClr val="accent1">
            <a:alpha val="9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Detecting the Object</a:t>
          </a:r>
          <a:endParaRPr lang="en-US" sz="2400" kern="1200" dirty="0"/>
        </a:p>
      </dsp:txBody>
      <dsp:txXfrm>
        <a:off x="0" y="4213377"/>
        <a:ext cx="8229600" cy="691239"/>
      </dsp:txXfrm>
    </dsp:sp>
    <dsp:sp modelId="{B732F78E-0E5B-4D82-B382-9EC2965C6A09}">
      <dsp:nvSpPr>
        <dsp:cNvPr id="0" name=""/>
        <dsp:cNvSpPr/>
      </dsp:nvSpPr>
      <dsp:spPr>
        <a:xfrm rot="10800000">
          <a:off x="0" y="3160619"/>
          <a:ext cx="8229600" cy="1063126"/>
        </a:xfrm>
        <a:prstGeom prst="upArrowCallout">
          <a:avLst/>
        </a:prstGeom>
        <a:solidFill>
          <a:schemeClr val="accent1">
            <a:alpha val="90000"/>
            <a:hueOff val="0"/>
            <a:satOff val="0"/>
            <a:lumOff val="0"/>
            <a:alphaOff val="-1000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Deploying trained models on test dataset</a:t>
          </a:r>
          <a:endParaRPr lang="en-US" sz="2400" kern="1200" dirty="0"/>
        </a:p>
      </dsp:txBody>
      <dsp:txXfrm rot="10800000">
        <a:off x="0" y="3160619"/>
        <a:ext cx="8229600" cy="690787"/>
      </dsp:txXfrm>
    </dsp:sp>
    <dsp:sp modelId="{EE86CC0B-B692-4F22-9CF1-C426599A9D72}">
      <dsp:nvSpPr>
        <dsp:cNvPr id="0" name=""/>
        <dsp:cNvSpPr/>
      </dsp:nvSpPr>
      <dsp:spPr>
        <a:xfrm rot="10800000">
          <a:off x="0" y="2107861"/>
          <a:ext cx="8229600" cy="1063126"/>
        </a:xfrm>
        <a:prstGeom prst="upArrowCallout">
          <a:avLst/>
        </a:prstGeom>
        <a:solidFill>
          <a:schemeClr val="accent1">
            <a:alpha val="90000"/>
            <a:hueOff val="0"/>
            <a:satOff val="0"/>
            <a:lumOff val="0"/>
            <a:alphaOff val="-2000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FRCNN and YOLO Model Training and Development</a:t>
          </a:r>
          <a:endParaRPr lang="en-US" sz="2400" kern="1200" dirty="0"/>
        </a:p>
      </dsp:txBody>
      <dsp:txXfrm rot="-10800000">
        <a:off x="0" y="2107861"/>
        <a:ext cx="8229600" cy="373157"/>
      </dsp:txXfrm>
    </dsp:sp>
    <dsp:sp modelId="{6EE161A1-87AA-46ED-8555-AB1A53239ADA}">
      <dsp:nvSpPr>
        <dsp:cNvPr id="0" name=""/>
        <dsp:cNvSpPr/>
      </dsp:nvSpPr>
      <dsp:spPr>
        <a:xfrm>
          <a:off x="0" y="2481019"/>
          <a:ext cx="4114799" cy="317874"/>
        </a:xfrm>
        <a:prstGeom prst="rect">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VGG Architecture</a:t>
          </a:r>
          <a:endParaRPr lang="en-US" sz="1600" kern="1200" dirty="0"/>
        </a:p>
      </dsp:txBody>
      <dsp:txXfrm>
        <a:off x="0" y="2481019"/>
        <a:ext cx="4114799" cy="317874"/>
      </dsp:txXfrm>
    </dsp:sp>
    <dsp:sp modelId="{615BFA67-CE03-4EED-80E4-532D7962BF19}">
      <dsp:nvSpPr>
        <dsp:cNvPr id="0" name=""/>
        <dsp:cNvSpPr/>
      </dsp:nvSpPr>
      <dsp:spPr>
        <a:xfrm>
          <a:off x="4114800" y="2481019"/>
          <a:ext cx="4114799" cy="317874"/>
        </a:xfrm>
        <a:prstGeom prst="rect">
          <a:avLst/>
        </a:prstGeom>
        <a:solidFill>
          <a:schemeClr val="accent1">
            <a:alpha val="90000"/>
            <a:tint val="40000"/>
            <a:hueOff val="0"/>
            <a:satOff val="0"/>
            <a:lumOff val="0"/>
            <a:alphaOff val="-2000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ResNet Architecture</a:t>
          </a:r>
          <a:endParaRPr lang="en-US" sz="1600" kern="1200" dirty="0"/>
        </a:p>
      </dsp:txBody>
      <dsp:txXfrm>
        <a:off x="4114800" y="2481019"/>
        <a:ext cx="4114799" cy="317874"/>
      </dsp:txXfrm>
    </dsp:sp>
    <dsp:sp modelId="{73E31EEF-CD3D-4C90-8E15-53B846338BA8}">
      <dsp:nvSpPr>
        <dsp:cNvPr id="0" name=""/>
        <dsp:cNvSpPr/>
      </dsp:nvSpPr>
      <dsp:spPr>
        <a:xfrm rot="10800000">
          <a:off x="0" y="1055103"/>
          <a:ext cx="8229600" cy="1063126"/>
        </a:xfrm>
        <a:prstGeom prst="upArrowCallout">
          <a:avLst/>
        </a:prstGeom>
        <a:solidFill>
          <a:schemeClr val="accent1">
            <a:alpha val="90000"/>
            <a:hueOff val="0"/>
            <a:satOff val="0"/>
            <a:lumOff val="0"/>
            <a:alphaOff val="-3000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Image Preprocessing and splitting test and train dataset</a:t>
          </a:r>
          <a:endParaRPr lang="en-US" sz="2400" kern="1200" dirty="0"/>
        </a:p>
      </dsp:txBody>
      <dsp:txXfrm rot="10800000">
        <a:off x="0" y="1055103"/>
        <a:ext cx="8229600" cy="690787"/>
      </dsp:txXfrm>
    </dsp:sp>
    <dsp:sp modelId="{8C053DCA-EC3C-462B-8CBD-132C43094169}">
      <dsp:nvSpPr>
        <dsp:cNvPr id="0" name=""/>
        <dsp:cNvSpPr/>
      </dsp:nvSpPr>
      <dsp:spPr>
        <a:xfrm rot="10800000">
          <a:off x="0" y="2345"/>
          <a:ext cx="8229600" cy="1063126"/>
        </a:xfrm>
        <a:prstGeom prst="upArrowCallout">
          <a:avLst/>
        </a:prstGeom>
        <a:solidFill>
          <a:schemeClr val="accent1">
            <a:alpha val="90000"/>
            <a:hueOff val="0"/>
            <a:satOff val="0"/>
            <a:lumOff val="0"/>
            <a:alphaOff val="-4000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Accessing Object and Animal10 Dataset</a:t>
          </a:r>
          <a:endParaRPr lang="en-US" sz="2400" kern="1200" dirty="0"/>
        </a:p>
      </dsp:txBody>
      <dsp:txXfrm rot="-10800000">
        <a:off x="0" y="2345"/>
        <a:ext cx="8229600" cy="373157"/>
      </dsp:txXfrm>
    </dsp:sp>
    <dsp:sp modelId="{F6F047E6-60D9-4B8E-9379-427CDFC4EA3C}">
      <dsp:nvSpPr>
        <dsp:cNvPr id="0" name=""/>
        <dsp:cNvSpPr/>
      </dsp:nvSpPr>
      <dsp:spPr>
        <a:xfrm>
          <a:off x="0" y="375503"/>
          <a:ext cx="8229600" cy="317874"/>
        </a:xfrm>
        <a:prstGeom prst="rect">
          <a:avLst/>
        </a:prstGeom>
        <a:solidFill>
          <a:schemeClr val="accent1">
            <a:alpha val="90000"/>
            <a:tint val="40000"/>
            <a:hueOff val="0"/>
            <a:satOff val="0"/>
            <a:lumOff val="0"/>
            <a:alphaOff val="-4000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Coco dataset</a:t>
          </a:r>
          <a:endParaRPr lang="en-US" sz="1600" kern="1200" dirty="0"/>
        </a:p>
      </dsp:txBody>
      <dsp:txXfrm>
        <a:off x="0" y="375503"/>
        <a:ext cx="8229600" cy="3178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317AC-1681-413F-B29D-0CCCCF6D25A2}" type="datetimeFigureOut">
              <a:rPr lang="en-IN" smtClean="0"/>
              <a:t>02-08-2021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863FC2-A521-40AF-AF30-2BFAB75EF29A}" type="slidenum">
              <a:rPr lang="en-IN" smtClean="0"/>
              <a:t>‹#›</a:t>
            </a:fld>
            <a:endParaRPr lang="en-IN" dirty="0"/>
          </a:p>
        </p:txBody>
      </p:sp>
    </p:spTree>
    <p:extLst>
      <p:ext uri="{BB962C8B-B14F-4D97-AF65-F5344CB8AC3E}">
        <p14:creationId xmlns:p14="http://schemas.microsoft.com/office/powerpoint/2010/main" val="1844744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3863FC2-A521-40AF-AF30-2BFAB75EF29A}" type="slidenum">
              <a:rPr lang="en-IN" smtClean="0"/>
              <a:t>4</a:t>
            </a:fld>
            <a:endParaRPr lang="en-IN"/>
          </a:p>
        </p:txBody>
      </p:sp>
    </p:spTree>
    <p:extLst>
      <p:ext uri="{BB962C8B-B14F-4D97-AF65-F5344CB8AC3E}">
        <p14:creationId xmlns:p14="http://schemas.microsoft.com/office/powerpoint/2010/main" val="555113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95BCAF-0A31-4A05-B82A-2F6476FA716B}" type="datetimeFigureOut">
              <a:rPr lang="en-IN" smtClean="0"/>
              <a:t>02-08-2021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53707D-E243-4F94-AF16-0535461D0DA4}" type="slidenum">
              <a:rPr lang="en-IN" smtClean="0"/>
              <a:t>‹#›</a:t>
            </a:fld>
            <a:endParaRPr lang="en-IN"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5BCAF-0A31-4A05-B82A-2F6476FA716B}" type="datetimeFigureOut">
              <a:rPr lang="en-IN" smtClean="0"/>
              <a:t>02-08-2021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53707D-E243-4F94-AF16-0535461D0DA4}"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95BCAF-0A31-4A05-B82A-2F6476FA716B}" type="datetimeFigureOut">
              <a:rPr lang="en-IN" smtClean="0"/>
              <a:t>02-08-2021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53707D-E243-4F94-AF16-0535461D0DA4}"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5BCAF-0A31-4A05-B82A-2F6476FA716B}" type="datetimeFigureOut">
              <a:rPr lang="en-IN" smtClean="0"/>
              <a:t>02-08-2021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53707D-E243-4F94-AF16-0535461D0DA4}"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95BCAF-0A31-4A05-B82A-2F6476FA716B}" type="datetimeFigureOut">
              <a:rPr lang="en-IN" smtClean="0"/>
              <a:t>02-08-2021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53707D-E243-4F94-AF16-0535461D0DA4}" type="slidenum">
              <a:rPr lang="en-IN" smtClean="0"/>
              <a:t>‹#›</a:t>
            </a:fld>
            <a:endParaRPr lang="en-IN"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95BCAF-0A31-4A05-B82A-2F6476FA716B}" type="datetimeFigureOut">
              <a:rPr lang="en-IN" smtClean="0"/>
              <a:t>02-08-2021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53707D-E243-4F94-AF16-0535461D0DA4}"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95BCAF-0A31-4A05-B82A-2F6476FA716B}" type="datetimeFigureOut">
              <a:rPr lang="en-IN" smtClean="0"/>
              <a:t>02-08-2021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B53707D-E243-4F94-AF16-0535461D0DA4}" type="slidenum">
              <a:rPr lang="en-IN" smtClean="0"/>
              <a:t>‹#›</a:t>
            </a:fld>
            <a:endParaRPr lang="en-IN"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95BCAF-0A31-4A05-B82A-2F6476FA716B}" type="datetimeFigureOut">
              <a:rPr lang="en-IN" smtClean="0"/>
              <a:t>02-08-2021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B53707D-E243-4F94-AF16-0535461D0DA4}"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5BCAF-0A31-4A05-B82A-2F6476FA716B}" type="datetimeFigureOut">
              <a:rPr lang="en-IN" smtClean="0"/>
              <a:t>02-08-2021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B53707D-E243-4F94-AF16-0535461D0DA4}"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5BCAF-0A31-4A05-B82A-2F6476FA716B}" type="datetimeFigureOut">
              <a:rPr lang="en-IN" smtClean="0"/>
              <a:t>02-08-2021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53707D-E243-4F94-AF16-0535461D0DA4}" type="slidenum">
              <a:rPr lang="en-IN" smtClean="0"/>
              <a:t>‹#›</a:t>
            </a:fld>
            <a:endParaRPr lang="en-IN"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5BCAF-0A31-4A05-B82A-2F6476FA716B}" type="datetimeFigureOut">
              <a:rPr lang="en-IN" smtClean="0"/>
              <a:t>02-08-2021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53707D-E243-4F94-AF16-0535461D0DA4}"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395BCAF-0A31-4A05-B82A-2F6476FA716B}" type="datetimeFigureOut">
              <a:rPr lang="en-IN" smtClean="0"/>
              <a:t>02-08-2021</a:t>
            </a:fld>
            <a:endParaRPr lang="en-IN"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B53707D-E243-4F94-AF16-0535461D0DA4}"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irjet.net/volume8-issue4"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eeexplore.ieee.org/document/883325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publication/311531986_Animal_Identification_in_Low_Quality_Camera-Trap_Images_Using_Very_Deep_Convolutional_Neural_Networks_and_Confidence_Threshold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document/883325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905000"/>
          </a:xfrm>
        </p:spPr>
        <p:txBody>
          <a:bodyPr>
            <a:normAutofit/>
          </a:bodyPr>
          <a:lstStyle/>
          <a:p>
            <a:pPr algn="ctr"/>
            <a:r>
              <a:rPr lang="en-US" sz="3400" b="1" dirty="0" smtClean="0">
                <a:latin typeface="Times New Roman" pitchFamily="18" charset="0"/>
                <a:cs typeface="Times New Roman" pitchFamily="18" charset="0"/>
              </a:rPr>
              <a:t>FAST ENHANCED UNIDENTIFIABLE OBJECT DETECTION USING DEEP LEARNING ALGORITHM</a:t>
            </a:r>
            <a:endParaRPr lang="en-IN" sz="34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3505200"/>
            <a:ext cx="6597316" cy="2667000"/>
          </a:xfrm>
        </p:spPr>
        <p:txBody>
          <a:bodyPr>
            <a:normAutofit fontScale="92500"/>
          </a:bodyPr>
          <a:lstStyle/>
          <a:p>
            <a:r>
              <a:rPr lang="en-US" sz="2400" b="1" dirty="0" smtClean="0">
                <a:solidFill>
                  <a:schemeClr val="tx1"/>
                </a:solidFill>
                <a:latin typeface="Times New Roman" pitchFamily="18" charset="0"/>
                <a:cs typeface="Times New Roman" pitchFamily="18" charset="0"/>
              </a:rPr>
              <a:t>BATCH 11</a:t>
            </a:r>
          </a:p>
          <a:p>
            <a:r>
              <a:rPr lang="en-US" sz="2400" b="1" dirty="0" smtClean="0">
                <a:solidFill>
                  <a:schemeClr val="tx1"/>
                </a:solidFill>
                <a:latin typeface="Times New Roman" pitchFamily="18" charset="0"/>
                <a:cs typeface="Times New Roman" pitchFamily="18" charset="0"/>
              </a:rPr>
              <a:t>TEAM MEMBERS :MONISHA V-2017PECCS175</a:t>
            </a:r>
          </a:p>
          <a:p>
            <a:r>
              <a:rPr lang="en-US" sz="2400" b="1" dirty="0" smtClean="0">
                <a:solidFill>
                  <a:schemeClr val="tx1"/>
                </a:solidFill>
                <a:latin typeface="Times New Roman" pitchFamily="18" charset="0"/>
                <a:cs typeface="Times New Roman" pitchFamily="18" charset="0"/>
              </a:rPr>
              <a:t>                                    RAMYA S-2017PECCS204</a:t>
            </a:r>
          </a:p>
          <a:p>
            <a:r>
              <a:rPr lang="en-US" sz="2400" b="1" dirty="0" smtClean="0">
                <a:solidFill>
                  <a:schemeClr val="tx1"/>
                </a:solidFill>
                <a:latin typeface="Times New Roman" pitchFamily="18" charset="0"/>
                <a:cs typeface="Times New Roman" pitchFamily="18" charset="0"/>
              </a:rPr>
              <a:t>                                    RAMYA S-2017PECCS205</a:t>
            </a:r>
          </a:p>
          <a:p>
            <a:r>
              <a:rPr lang="en-US" sz="2400" b="1" dirty="0" smtClean="0">
                <a:solidFill>
                  <a:schemeClr val="tx1"/>
                </a:solidFill>
                <a:latin typeface="Times New Roman" pitchFamily="18" charset="0"/>
                <a:cs typeface="Times New Roman" pitchFamily="18" charset="0"/>
              </a:rPr>
              <a:t>GUIDE DETAILS : Mrs. </a:t>
            </a:r>
            <a:r>
              <a:rPr lang="en-US" sz="2400" b="1" smtClean="0">
                <a:solidFill>
                  <a:schemeClr val="tx1"/>
                </a:solidFill>
                <a:latin typeface="Times New Roman" pitchFamily="18" charset="0"/>
                <a:cs typeface="Times New Roman" pitchFamily="18" charset="0"/>
              </a:rPr>
              <a:t>MAHESWARI </a:t>
            </a:r>
            <a:r>
              <a:rPr lang="en-US" sz="2400" b="1" dirty="0" smtClean="0">
                <a:solidFill>
                  <a:schemeClr val="tx1"/>
                </a:solidFill>
                <a:latin typeface="Times New Roman" pitchFamily="18" charset="0"/>
                <a:cs typeface="Times New Roman" pitchFamily="18" charset="0"/>
              </a:rPr>
              <a:t>M</a:t>
            </a:r>
          </a:p>
          <a:p>
            <a:r>
              <a:rPr lang="en-US" sz="2400" dirty="0">
                <a:solidFill>
                  <a:schemeClr val="tx1"/>
                </a:solidFill>
                <a:latin typeface="Times New Roman" pitchFamily="18" charset="0"/>
                <a:cs typeface="Times New Roman" pitchFamily="18" charset="0"/>
              </a:rPr>
              <a:t> </a:t>
            </a:r>
            <a:endParaRPr lang="en-US" sz="2400" dirty="0" smtClean="0">
              <a:solidFill>
                <a:schemeClr val="tx1"/>
              </a:solidFill>
              <a:latin typeface="Times New Roman" pitchFamily="18" charset="0"/>
              <a:cs typeface="Times New Roman" pitchFamily="18" charset="0"/>
            </a:endParaRPr>
          </a:p>
          <a:p>
            <a:endParaRPr lang="en-IN" sz="2400" dirty="0"/>
          </a:p>
        </p:txBody>
      </p:sp>
    </p:spTree>
    <p:extLst>
      <p:ext uri="{BB962C8B-B14F-4D97-AF65-F5344CB8AC3E}">
        <p14:creationId xmlns:p14="http://schemas.microsoft.com/office/powerpoint/2010/main" val="69225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a:bodyPr>
          <a:lstStyle/>
          <a:p>
            <a:pPr algn="l"/>
            <a:r>
              <a:rPr lang="en-US" sz="3200" b="1" dirty="0" smtClean="0">
                <a:latin typeface="Times New Roman" pitchFamily="18" charset="0"/>
                <a:cs typeface="Times New Roman" pitchFamily="18" charset="0"/>
              </a:rPr>
              <a:t>UML DIAGRAM</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562600"/>
          </a:xfrm>
        </p:spPr>
        <p:txBody>
          <a:bodyPr/>
          <a:lstStyle/>
          <a:p>
            <a:r>
              <a:rPr lang="en-US" b="1" dirty="0" smtClean="0">
                <a:latin typeface="Times New Roman" pitchFamily="18" charset="0"/>
                <a:cs typeface="Times New Roman" pitchFamily="18" charset="0"/>
              </a:rPr>
              <a:t>FLOWCHART</a:t>
            </a:r>
          </a:p>
          <a:p>
            <a:endParaRPr lang="en-US" b="1"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sp>
        <p:nvSpPr>
          <p:cNvPr id="5" name="Content Placeholder 2"/>
          <p:cNvSpPr txBox="1">
            <a:spLocks/>
          </p:cNvSpPr>
          <p:nvPr/>
        </p:nvSpPr>
        <p:spPr>
          <a:xfrm>
            <a:off x="457200" y="914400"/>
            <a:ext cx="8229600" cy="5562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b="1"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763" y="1295400"/>
            <a:ext cx="6086475"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5086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562600"/>
          </a:xfrm>
        </p:spPr>
        <p:txBody>
          <a:bodyPr/>
          <a:lstStyle/>
          <a:p>
            <a:pPr marL="0" indent="0">
              <a:buNone/>
            </a:pPr>
            <a:r>
              <a:rPr lang="en-US" b="1" dirty="0" smtClean="0">
                <a:latin typeface="Times New Roman" pitchFamily="18" charset="0"/>
                <a:cs typeface="Times New Roman" pitchFamily="18" charset="0"/>
              </a:rPr>
              <a:t>SEQUENCE DIAGRAM</a:t>
            </a:r>
          </a:p>
          <a:p>
            <a:endParaRPr lang="en-IN" b="1"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883" y="1600200"/>
            <a:ext cx="53721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6710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b="1" dirty="0" smtClean="0">
                <a:latin typeface="Times New Roman" pitchFamily="18" charset="0"/>
                <a:cs typeface="Times New Roman" pitchFamily="18" charset="0"/>
              </a:rPr>
              <a:t>OVERVIEW</a:t>
            </a:r>
            <a:endParaRPr lang="en-IN" sz="32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5593995"/>
              </p:ext>
            </p:extLst>
          </p:nvPr>
        </p:nvGraphicFramePr>
        <p:xfrm>
          <a:off x="457200" y="1219200"/>
          <a:ext cx="8229600" cy="490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391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a:bodyPr>
          <a:lstStyle/>
          <a:p>
            <a:r>
              <a:rPr lang="en-US" sz="3200" b="1" dirty="0" smtClean="0">
                <a:latin typeface="Times New Roman" pitchFamily="18" charset="0"/>
                <a:cs typeface="Times New Roman" pitchFamily="18" charset="0"/>
              </a:rPr>
              <a:t>OBJECT DATA COLLECTION</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105400"/>
          </a:xfrm>
        </p:spPr>
        <p:txBody>
          <a:bodyPr/>
          <a:lstStyle/>
          <a:p>
            <a:pPr algn="just"/>
            <a:r>
              <a:rPr lang="en-US" dirty="0">
                <a:latin typeface="Times New Roman" pitchFamily="18" charset="0"/>
                <a:cs typeface="Times New Roman" pitchFamily="18" charset="0"/>
              </a:rPr>
              <a:t>Real time data collected </a:t>
            </a:r>
            <a:r>
              <a:rPr lang="en-US" dirty="0" smtClean="0">
                <a:latin typeface="Times New Roman" pitchFamily="18" charset="0"/>
                <a:cs typeface="Times New Roman" pitchFamily="18" charset="0"/>
              </a:rPr>
              <a:t>from  </a:t>
            </a:r>
            <a:r>
              <a:rPr lang="en-US" dirty="0">
                <a:latin typeface="Times New Roman" pitchFamily="18" charset="0"/>
                <a:cs typeface="Times New Roman" pitchFamily="18" charset="0"/>
              </a:rPr>
              <a:t>Coco dataset.</a:t>
            </a:r>
          </a:p>
          <a:p>
            <a:pPr algn="just"/>
            <a:r>
              <a:rPr lang="en-US" dirty="0">
                <a:latin typeface="Times New Roman" pitchFamily="18" charset="0"/>
                <a:cs typeface="Times New Roman" pitchFamily="18" charset="0"/>
              </a:rPr>
              <a:t>Collection of data is one of the major and most important tasks of any machine learning projects. </a:t>
            </a:r>
          </a:p>
          <a:p>
            <a:pPr algn="just"/>
            <a:r>
              <a:rPr lang="en-US" dirty="0">
                <a:latin typeface="Times New Roman" pitchFamily="18" charset="0"/>
                <a:cs typeface="Times New Roman" pitchFamily="18" charset="0"/>
              </a:rPr>
              <a:t>Because the input we feed to the algorithms is data. So, the algorithms efficiency and accuracy depends upon the correctness and quality of data collected. So as the data same will be the output. </a:t>
            </a:r>
          </a:p>
          <a:p>
            <a:r>
              <a:rPr lang="en-US" dirty="0" smtClean="0">
                <a:latin typeface="Times New Roman" pitchFamily="18" charset="0"/>
                <a:cs typeface="Times New Roman" pitchFamily="18" charset="0"/>
              </a:rPr>
              <a:t>We collect the data from Coco dataset which is trained and we use that for detecting the objects we feed as input through video or images.</a:t>
            </a:r>
            <a:endParaRPr lang="en-US" dirty="0">
              <a:latin typeface="Times New Roman" pitchFamily="18" charset="0"/>
              <a:cs typeface="Times New Roman" pitchFamily="18" charset="0"/>
            </a:endParaRPr>
          </a:p>
          <a:p>
            <a:endParaRPr lang="en-IN" dirty="0"/>
          </a:p>
          <a:p>
            <a:endParaRPr lang="en-IN" dirty="0"/>
          </a:p>
        </p:txBody>
      </p:sp>
    </p:spTree>
    <p:extLst>
      <p:ext uri="{BB962C8B-B14F-4D97-AF65-F5344CB8AC3E}">
        <p14:creationId xmlns:p14="http://schemas.microsoft.com/office/powerpoint/2010/main" val="3847696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a:bodyPr>
          <a:lstStyle/>
          <a:p>
            <a:r>
              <a:rPr lang="en-US" sz="3200" b="1" dirty="0" smtClean="0">
                <a:latin typeface="Times New Roman" pitchFamily="18" charset="0"/>
                <a:cs typeface="Times New Roman" pitchFamily="18" charset="0"/>
              </a:rPr>
              <a:t>DATA PREPROCESSING</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105400"/>
          </a:xfrm>
        </p:spPr>
        <p:txBody>
          <a:bodyPr/>
          <a:lstStyle/>
          <a:p>
            <a:pPr algn="just"/>
            <a:r>
              <a:rPr lang="en-US" dirty="0">
                <a:latin typeface="Times New Roman" pitchFamily="18" charset="0"/>
                <a:cs typeface="Times New Roman" pitchFamily="18" charset="0"/>
              </a:rPr>
              <a:t>Data collected from various means will be in an unorganized format and there may be lot of null values, in-valid data values and unwanted data. </a:t>
            </a:r>
          </a:p>
          <a:p>
            <a:pPr algn="just"/>
            <a:r>
              <a:rPr lang="en-US" dirty="0">
                <a:latin typeface="Times New Roman" pitchFamily="18" charset="0"/>
                <a:cs typeface="Times New Roman" pitchFamily="18" charset="0"/>
              </a:rPr>
              <a:t>Cleaning all these data and replacing them with appropriate or approximate data and removing null and missing data and replacing them with some fixed alternate values are the basic steps in pre processing of data.</a:t>
            </a:r>
          </a:p>
          <a:p>
            <a:pPr algn="just"/>
            <a:r>
              <a:rPr lang="en-US" dirty="0">
                <a:latin typeface="Times New Roman" pitchFamily="18" charset="0"/>
                <a:cs typeface="Times New Roman" pitchFamily="18" charset="0"/>
              </a:rPr>
              <a:t> Even data collected may contain completely garbage values. It may not be in exact format or way that is meant to be. </a:t>
            </a:r>
          </a:p>
          <a:p>
            <a:pPr algn="just"/>
            <a:r>
              <a:rPr lang="en-US" dirty="0">
                <a:latin typeface="Times New Roman" pitchFamily="18" charset="0"/>
                <a:cs typeface="Times New Roman" pitchFamily="18" charset="0"/>
              </a:rPr>
              <a:t>All such cases must be verified and replaced with alternate values to make data meaning meaningful and useful for further processing. Data must be kept in an organized format. </a:t>
            </a:r>
          </a:p>
          <a:p>
            <a:endParaRPr lang="en-US" dirty="0"/>
          </a:p>
          <a:p>
            <a:endParaRPr lang="en-IN" dirty="0"/>
          </a:p>
          <a:p>
            <a:endParaRPr lang="en-IN" dirty="0"/>
          </a:p>
        </p:txBody>
      </p:sp>
    </p:spTree>
    <p:extLst>
      <p:ext uri="{BB962C8B-B14F-4D97-AF65-F5344CB8AC3E}">
        <p14:creationId xmlns:p14="http://schemas.microsoft.com/office/powerpoint/2010/main" val="2103780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87400"/>
          </a:xfrm>
        </p:spPr>
        <p:txBody>
          <a:bodyPr>
            <a:normAutofit/>
          </a:bodyPr>
          <a:lstStyle/>
          <a:p>
            <a:r>
              <a:rPr lang="en-US" sz="3200" b="1" dirty="0" smtClean="0">
                <a:latin typeface="Times New Roman" pitchFamily="18" charset="0"/>
                <a:cs typeface="Times New Roman" pitchFamily="18" charset="0"/>
              </a:rPr>
              <a:t>DATASET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181600"/>
          </a:xfrm>
        </p:spPr>
        <p:txBody>
          <a:bodyPr/>
          <a:lstStyle/>
          <a:p>
            <a:r>
              <a:rPr lang="en-US" dirty="0">
                <a:latin typeface="Times New Roman" panose="02020603050405020304" pitchFamily="18" charset="0"/>
                <a:cs typeface="Times New Roman" panose="02020603050405020304" pitchFamily="18" charset="0"/>
              </a:rPr>
              <a:t>Extracting trained images from COCO Dataset.</a:t>
            </a:r>
          </a:p>
          <a:p>
            <a:r>
              <a:rPr lang="en-US" dirty="0">
                <a:latin typeface="Times New Roman" panose="02020603050405020304" pitchFamily="18" charset="0"/>
                <a:cs typeface="Times New Roman" panose="02020603050405020304" pitchFamily="18" charset="0"/>
              </a:rPr>
              <a:t>The COCO Dataset has 121,408 images. The COCO Dataset has 883,331 object annotations. The COCO Dataset has 80 classes</a:t>
            </a:r>
          </a:p>
          <a:p>
            <a:r>
              <a:rPr lang="en-US" dirty="0">
                <a:latin typeface="Times New Roman" panose="02020603050405020304" pitchFamily="18" charset="0"/>
                <a:cs typeface="Times New Roman" panose="02020603050405020304" pitchFamily="18" charset="0"/>
              </a:rPr>
              <a:t>COCO, short for Common Objects in Context, is large image recognition/classification, object detection, segmentation, and captioning dataset. </a:t>
            </a:r>
          </a:p>
          <a:p>
            <a:r>
              <a:rPr lang="en-US" dirty="0">
                <a:latin typeface="Times New Roman" panose="02020603050405020304" pitchFamily="18" charset="0"/>
                <a:cs typeface="Times New Roman" panose="02020603050405020304" pitchFamily="18" charset="0"/>
              </a:rPr>
              <a:t>Volume: 330K images (200K+ annotated); more than 2M instances in 80 object categories, with 5 captions per image, and 250,000 people with key points</a:t>
            </a:r>
            <a:r>
              <a:rPr lang="en-US" dirty="0" smtClean="0"/>
              <a:t>.</a:t>
            </a:r>
          </a:p>
          <a:p>
            <a:r>
              <a:rPr lang="en-IN" u="sng" dirty="0">
                <a:solidFill>
                  <a:srgbClr val="0000FF"/>
                </a:solidFill>
                <a:latin typeface="Times New Roman" pitchFamily="18" charset="0"/>
                <a:cs typeface="Times New Roman" pitchFamily="18" charset="0"/>
              </a:rPr>
              <a:t>https://tech.amikelive.com/node-718/what-object-categories-labels-are-in-coco-dataset/</a:t>
            </a:r>
            <a:endParaRPr lang="en-IN" u="sng"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28163721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b="1" dirty="0" smtClean="0">
                <a:latin typeface="Times New Roman" pitchFamily="18" charset="0"/>
                <a:cs typeface="Times New Roman" pitchFamily="18" charset="0"/>
              </a:rPr>
              <a:t>ALGORITHMS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sz="2600" b="1" dirty="0" smtClean="0">
                <a:latin typeface="Times New Roman" pitchFamily="18" charset="0"/>
                <a:cs typeface="Times New Roman" pitchFamily="18" charset="0"/>
              </a:rPr>
              <a:t>YOLO</a:t>
            </a:r>
          </a:p>
          <a:p>
            <a:pPr algn="just"/>
            <a:r>
              <a:rPr lang="en-US" dirty="0">
                <a:latin typeface="Times New Roman" pitchFamily="18" charset="0"/>
                <a:cs typeface="Times New Roman" pitchFamily="18" charset="0"/>
              </a:rPr>
              <a:t>In this approach, a single neural network divides the image into regions and predicts bounding boxes and probabilities for each region. </a:t>
            </a:r>
          </a:p>
          <a:p>
            <a:pPr algn="just"/>
            <a:r>
              <a:rPr lang="en-US" dirty="0">
                <a:latin typeface="Times New Roman" pitchFamily="18" charset="0"/>
                <a:cs typeface="Times New Roman" pitchFamily="18" charset="0"/>
              </a:rPr>
              <a:t>The neural network predicts bounding boxes and class probabilities directly from full images in one evaluation. The base YOLO model processes images in real-time at 45 frames per second. </a:t>
            </a:r>
          </a:p>
          <a:p>
            <a:pPr algn="just"/>
            <a:r>
              <a:rPr lang="en-US" dirty="0">
                <a:latin typeface="Times New Roman" pitchFamily="18" charset="0"/>
                <a:cs typeface="Times New Roman" pitchFamily="18" charset="0"/>
              </a:rPr>
              <a:t>The pre-trained YOLO network weights are provided that can be used directly in any implementation and hence no need to train a model on example images. </a:t>
            </a:r>
          </a:p>
          <a:p>
            <a:pPr marL="0" indent="0">
              <a:buNone/>
            </a:pPr>
            <a:endParaRPr lang="en-US" sz="26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68281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xmlns="" id="{6E953899-DD80-46D2-96B4-F95E45B720AE}"/>
              </a:ext>
            </a:extLst>
          </p:cNvPr>
          <p:cNvPicPr>
            <a:picLocks noGrp="1" noChangeAspect="1"/>
          </p:cNvPicPr>
          <p:nvPr>
            <p:ph idx="1"/>
          </p:nvPr>
        </p:nvPicPr>
        <p:blipFill rotWithShape="1">
          <a:blip r:embed="rId2"/>
          <a:srcRect r="6260"/>
          <a:stretch/>
        </p:blipFill>
        <p:spPr>
          <a:xfrm>
            <a:off x="457200" y="838200"/>
            <a:ext cx="8305800" cy="5410200"/>
          </a:xfrm>
        </p:spPr>
      </p:pic>
    </p:spTree>
    <p:extLst>
      <p:ext uri="{BB962C8B-B14F-4D97-AF65-F5344CB8AC3E}">
        <p14:creationId xmlns:p14="http://schemas.microsoft.com/office/powerpoint/2010/main" val="2899664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sz="2600" b="1" dirty="0" smtClean="0">
                <a:latin typeface="Times New Roman" pitchFamily="18" charset="0"/>
                <a:cs typeface="Times New Roman" pitchFamily="18" charset="0"/>
              </a:rPr>
              <a:t>FRCNN</a:t>
            </a:r>
          </a:p>
          <a:p>
            <a:pPr algn="just"/>
            <a:r>
              <a:rPr lang="en-US" sz="2200" dirty="0">
                <a:latin typeface="Times New Roman" pitchFamily="18" charset="0"/>
                <a:cs typeface="Times New Roman" pitchFamily="18" charset="0"/>
              </a:rPr>
              <a:t>In FRCNN instead of running classification on huge number of regions we pass the image through selective search and select first 2000 region proposal from the result and run classification on that.</a:t>
            </a:r>
          </a:p>
          <a:p>
            <a:pPr algn="just"/>
            <a:r>
              <a:rPr lang="en-US" sz="2200" dirty="0">
                <a:latin typeface="Times New Roman" pitchFamily="18" charset="0"/>
                <a:cs typeface="Times New Roman" pitchFamily="18" charset="0"/>
              </a:rPr>
              <a:t> In this way instead of classifying huge number of regions we need to just classify first 2000 regions. This makes this algorithm fast compared to previous techniques of object detection. </a:t>
            </a:r>
          </a:p>
          <a:p>
            <a:pPr algn="just"/>
            <a:r>
              <a:rPr lang="en-US" sz="2200" dirty="0">
                <a:latin typeface="Times New Roman" pitchFamily="18" charset="0"/>
                <a:cs typeface="Times New Roman" pitchFamily="18" charset="0"/>
              </a:rPr>
              <a:t>There are 4 steps in FRCNN. They are as follows :-Pass the image through selective search and generate region proposal. Calculate IOU (intersection over union) on proposed region with ground truth data and add label to the proposed regions. Do transfer learning using the proposed regions with the labels. </a:t>
            </a:r>
          </a:p>
          <a:p>
            <a:pPr algn="just"/>
            <a:r>
              <a:rPr lang="en-US" sz="2200" dirty="0">
                <a:latin typeface="Times New Roman" pitchFamily="18" charset="0"/>
                <a:cs typeface="Times New Roman" pitchFamily="18" charset="0"/>
              </a:rPr>
              <a:t>Pass the test image to selective search and then pass the first 2000 proposed regions from the trained model and predict the class of those regions.</a:t>
            </a:r>
            <a:endParaRPr lang="en-IN" sz="2200" dirty="0">
              <a:latin typeface="Times New Roman" pitchFamily="18" charset="0"/>
              <a:cs typeface="Times New Roman" pitchFamily="18" charset="0"/>
            </a:endParaRPr>
          </a:p>
          <a:p>
            <a:pPr marL="0" indent="0">
              <a:buNone/>
            </a:pP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18852635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a:extLst>
              <a:ext uri="{FF2B5EF4-FFF2-40B4-BE49-F238E27FC236}">
                <a16:creationId xmlns:a16="http://schemas.microsoft.com/office/drawing/2014/main" xmlns="" id="{5E828161-5A33-46FC-A026-2EF82C58C7E3}"/>
              </a:ext>
            </a:extLst>
          </p:cNvPr>
          <p:cNvPicPr>
            <a:picLocks noGrp="1" noChangeAspect="1"/>
          </p:cNvPicPr>
          <p:nvPr>
            <p:ph idx="1"/>
          </p:nvPr>
        </p:nvPicPr>
        <p:blipFill>
          <a:blip r:embed="rId2"/>
          <a:stretch>
            <a:fillRect/>
          </a:stretch>
        </p:blipFill>
        <p:spPr>
          <a:xfrm>
            <a:off x="1371600" y="685800"/>
            <a:ext cx="6248400" cy="5052060"/>
          </a:xfrm>
        </p:spPr>
      </p:pic>
    </p:spTree>
    <p:extLst>
      <p:ext uri="{BB962C8B-B14F-4D97-AF65-F5344CB8AC3E}">
        <p14:creationId xmlns:p14="http://schemas.microsoft.com/office/powerpoint/2010/main" val="2153944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b="1" dirty="0" smtClean="0">
                <a:latin typeface="Times New Roman" pitchFamily="18" charset="0"/>
                <a:cs typeface="Times New Roman" pitchFamily="18" charset="0"/>
              </a:rPr>
              <a:t>ABSTRACT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dirty="0">
                <a:latin typeface="Times New Roman" pitchFamily="18" charset="0"/>
                <a:cs typeface="Times New Roman" pitchFamily="18" charset="0"/>
              </a:rPr>
              <a:t>Our framework detects all the objects based on training set provided to it. Main view of this project is to increase the accuracy rate of the detection. It recognize the object even in blur stage or under less brightness.</a:t>
            </a:r>
          </a:p>
          <a:p>
            <a:pPr algn="just"/>
            <a:r>
              <a:rPr lang="en-US" dirty="0">
                <a:latin typeface="Times New Roman" pitchFamily="18" charset="0"/>
                <a:cs typeface="Times New Roman" pitchFamily="18" charset="0"/>
              </a:rPr>
              <a:t>In recent days the detection of  objects is done with FRCNN and YOLO. It has advantages in terms of efficiency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,0.08 second per image, effectiveness and simplicity over existing algorithms. </a:t>
            </a:r>
          </a:p>
          <a:p>
            <a:pPr algn="just"/>
            <a:r>
              <a:rPr lang="en-IN" dirty="0">
                <a:latin typeface="Times New Roman" pitchFamily="18" charset="0"/>
                <a:cs typeface="Times New Roman" pitchFamily="18" charset="0"/>
              </a:rPr>
              <a:t>O</a:t>
            </a:r>
            <a:r>
              <a:rPr lang="en-US" dirty="0" err="1">
                <a:latin typeface="Times New Roman" pitchFamily="18" charset="0"/>
                <a:cs typeface="Times New Roman" pitchFamily="18" charset="0"/>
              </a:rPr>
              <a:t>ver</a:t>
            </a:r>
            <a:r>
              <a:rPr lang="en-US" dirty="0">
                <a:latin typeface="Times New Roman" pitchFamily="18" charset="0"/>
                <a:cs typeface="Times New Roman" pitchFamily="18" charset="0"/>
              </a:rPr>
              <a:t> 60-65k images can be trained for detection. This framework can be constructed using deep learning</a:t>
            </a:r>
            <a:r>
              <a:rPr lang="en-IN"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IN" sz="2000" dirty="0"/>
          </a:p>
          <a:p>
            <a:pPr algn="just"/>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IN" sz="2000" dirty="0"/>
          </a:p>
        </p:txBody>
      </p:sp>
    </p:spTree>
    <p:extLst>
      <p:ext uri="{BB962C8B-B14F-4D97-AF65-F5344CB8AC3E}">
        <p14:creationId xmlns:p14="http://schemas.microsoft.com/office/powerpoint/2010/main" val="2343058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70467"/>
          </a:xfrm>
        </p:spPr>
        <p:txBody>
          <a:bodyPr>
            <a:normAutofit/>
          </a:bodyPr>
          <a:lstStyle/>
          <a:p>
            <a:r>
              <a:rPr lang="en-US" sz="3200" b="1" dirty="0" smtClean="0">
                <a:latin typeface="Times New Roman" pitchFamily="18" charset="0"/>
                <a:cs typeface="Times New Roman" pitchFamily="18" charset="0"/>
              </a:rPr>
              <a:t>PERFORMANCE ANALYSIS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29267"/>
            <a:ext cx="8229600" cy="5147733"/>
          </a:xfrm>
        </p:spPr>
        <p:txBody>
          <a:bodyPr>
            <a:normAutofit/>
          </a:bodyPr>
          <a:lstStyle/>
          <a:p>
            <a:pPr marL="0" indent="0">
              <a:buNone/>
            </a:pPr>
            <a:r>
              <a:rPr lang="en-US" sz="2000" b="1" dirty="0" smtClean="0">
                <a:latin typeface="Times New Roman" pitchFamily="18" charset="0"/>
                <a:cs typeface="Times New Roman" pitchFamily="18" charset="0"/>
              </a:rPr>
              <a:t>Precision and Recall Calculation by finding true positive and false </a:t>
            </a:r>
            <a:r>
              <a:rPr lang="en-US" sz="2000" b="1" dirty="0" smtClean="0">
                <a:latin typeface="Times New Roman" pitchFamily="18" charset="0"/>
                <a:cs typeface="Times New Roman" pitchFamily="18" charset="0"/>
              </a:rPr>
              <a:t>positive</a:t>
            </a:r>
            <a:r>
              <a:rPr lang="en-US" sz="2000" b="1" dirty="0" smtClean="0">
                <a:latin typeface="Times New Roman" pitchFamily="18" charset="0"/>
                <a:cs typeface="Times New Roman" pitchFamily="18" charset="0"/>
              </a:rPr>
              <a:t>:</a:t>
            </a:r>
            <a:endParaRPr lang="en-US" sz="20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True Positive = 1(confidence score &gt; 50%)</a:t>
            </a:r>
          </a:p>
          <a:p>
            <a:r>
              <a:rPr lang="en-US" sz="2000" dirty="0" smtClean="0">
                <a:latin typeface="Times New Roman" pitchFamily="18" charset="0"/>
                <a:cs typeface="Times New Roman" pitchFamily="18" charset="0"/>
              </a:rPr>
              <a:t>False Positive </a:t>
            </a:r>
            <a:r>
              <a:rPr lang="en-US" sz="2000" dirty="0" smtClean="0">
                <a:latin typeface="Times New Roman" pitchFamily="18" charset="0"/>
                <a:cs typeface="Times New Roman" pitchFamily="18" charset="0"/>
              </a:rPr>
              <a:t>= 1(confidence score &lt; 50%)  </a:t>
            </a:r>
          </a:p>
          <a:p>
            <a:r>
              <a:rPr lang="en-US" sz="2000" dirty="0" smtClean="0">
                <a:latin typeface="Times New Roman" pitchFamily="18" charset="0"/>
                <a:cs typeface="Times New Roman" pitchFamily="18" charset="0"/>
              </a:rPr>
              <a:t>Precision = (True Positive + False </a:t>
            </a:r>
            <a:r>
              <a:rPr lang="en-US" sz="2000" dirty="0" smtClean="0">
                <a:latin typeface="Times New Roman" pitchFamily="18" charset="0"/>
                <a:cs typeface="Times New Roman" pitchFamily="18" charset="0"/>
              </a:rPr>
              <a:t>Positive</a:t>
            </a:r>
            <a:r>
              <a:rPr lang="en-US"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True Positive</a:t>
            </a:r>
          </a:p>
          <a:p>
            <a:r>
              <a:rPr lang="en-US" sz="2000" dirty="0" smtClean="0">
                <a:latin typeface="Times New Roman" pitchFamily="18" charset="0"/>
                <a:cs typeface="Times New Roman" pitchFamily="18" charset="0"/>
              </a:rPr>
              <a:t>Recall = (True Positive +  False </a:t>
            </a:r>
            <a:r>
              <a:rPr lang="en-US" sz="2000" dirty="0" smtClean="0">
                <a:latin typeface="Times New Roman" pitchFamily="18" charset="0"/>
                <a:cs typeface="Times New Roman" pitchFamily="18" charset="0"/>
              </a:rPr>
              <a:t>Positive</a:t>
            </a:r>
            <a:r>
              <a:rPr lang="en-US"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No. of. Bounding Boxes</a:t>
            </a:r>
          </a:p>
          <a:p>
            <a:pPr marL="0" indent="0">
              <a:buNone/>
            </a:pPr>
            <a:endParaRPr lang="en-US" sz="2000" dirty="0" smtClean="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65859223"/>
              </p:ext>
            </p:extLst>
          </p:nvPr>
        </p:nvGraphicFramePr>
        <p:xfrm>
          <a:off x="381000" y="4038600"/>
          <a:ext cx="8382000" cy="1912620"/>
        </p:xfrm>
        <a:graphic>
          <a:graphicData uri="http://schemas.openxmlformats.org/drawingml/2006/table">
            <a:tbl>
              <a:tblPr firstRow="1" firstCol="1" bandRow="1">
                <a:tableStyleId>{D7AC3CCA-C797-4891-BE02-D94E43425B78}</a:tableStyleId>
              </a:tblPr>
              <a:tblGrid>
                <a:gridCol w="1066800"/>
                <a:gridCol w="1143000"/>
                <a:gridCol w="838200"/>
                <a:gridCol w="914400"/>
                <a:gridCol w="1371600"/>
                <a:gridCol w="1295400"/>
                <a:gridCol w="914400"/>
                <a:gridCol w="838200"/>
              </a:tblGrid>
              <a:tr h="685800">
                <a:tc>
                  <a:txBody>
                    <a:bodyPr/>
                    <a:lstStyle/>
                    <a:p>
                      <a:pPr marL="0" marR="0" algn="ctr">
                        <a:lnSpc>
                          <a:spcPct val="115000"/>
                        </a:lnSpc>
                        <a:spcBef>
                          <a:spcPts val="0"/>
                        </a:spcBef>
                        <a:spcAft>
                          <a:spcPts val="0"/>
                        </a:spcAft>
                      </a:pPr>
                      <a:r>
                        <a:rPr lang="en-US" sz="1050" dirty="0" smtClean="0">
                          <a:effectLst/>
                          <a:latin typeface="Times New Roman" pitchFamily="18" charset="0"/>
                          <a:cs typeface="Times New Roman" pitchFamily="18" charset="0"/>
                        </a:rPr>
                        <a:t>DETECTIONS</a:t>
                      </a:r>
                      <a:endParaRPr lang="en-IN" sz="105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050" dirty="0" smtClean="0">
                          <a:effectLst/>
                          <a:latin typeface="Times New Roman" pitchFamily="18" charset="0"/>
                          <a:cs typeface="Times New Roman" pitchFamily="18" charset="0"/>
                        </a:rPr>
                        <a:t>CONFIDENCE SCORE</a:t>
                      </a:r>
                      <a:endParaRPr lang="en-IN" sz="105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050" dirty="0">
                          <a:effectLst/>
                          <a:latin typeface="Times New Roman" pitchFamily="18" charset="0"/>
                          <a:cs typeface="Times New Roman" pitchFamily="18" charset="0"/>
                        </a:rPr>
                        <a:t>TRUE POSITIVE</a:t>
                      </a:r>
                      <a:endParaRPr lang="en-IN" sz="1050" dirty="0">
                        <a:effectLst/>
                        <a:latin typeface="Times New Roman" pitchFamily="18" charset="0"/>
                        <a:cs typeface="Times New Roman" pitchFamily="18" charset="0"/>
                      </a:endParaRPr>
                    </a:p>
                    <a:p>
                      <a:pPr marL="0" marR="0" algn="ctr">
                        <a:lnSpc>
                          <a:spcPct val="115000"/>
                        </a:lnSpc>
                        <a:spcBef>
                          <a:spcPts val="0"/>
                        </a:spcBef>
                        <a:spcAft>
                          <a:spcPts val="0"/>
                        </a:spcAft>
                      </a:pPr>
                      <a:r>
                        <a:rPr lang="en-US" sz="1050" dirty="0">
                          <a:effectLst/>
                          <a:latin typeface="Times New Roman" pitchFamily="18" charset="0"/>
                          <a:cs typeface="Times New Roman" pitchFamily="18" charset="0"/>
                        </a:rPr>
                        <a:t>(TP)</a:t>
                      </a:r>
                      <a:endParaRPr lang="en-IN" sz="105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050" dirty="0">
                          <a:effectLst/>
                          <a:latin typeface="Times New Roman" pitchFamily="18" charset="0"/>
                          <a:cs typeface="Times New Roman" pitchFamily="18" charset="0"/>
                        </a:rPr>
                        <a:t>FALSE </a:t>
                      </a:r>
                      <a:r>
                        <a:rPr lang="en-US" sz="1050" dirty="0" smtClean="0">
                          <a:effectLst/>
                          <a:latin typeface="Times New Roman" pitchFamily="18" charset="0"/>
                          <a:cs typeface="Times New Roman" pitchFamily="18" charset="0"/>
                        </a:rPr>
                        <a:t>POSITIVE</a:t>
                      </a:r>
                    </a:p>
                    <a:p>
                      <a:pPr marL="0" marR="0" algn="ctr">
                        <a:lnSpc>
                          <a:spcPct val="115000"/>
                        </a:lnSpc>
                        <a:spcBef>
                          <a:spcPts val="0"/>
                        </a:spcBef>
                        <a:spcAft>
                          <a:spcPts val="0"/>
                        </a:spcAft>
                      </a:pPr>
                      <a:r>
                        <a:rPr lang="en-US" sz="1050" dirty="0" smtClean="0">
                          <a:effectLst/>
                          <a:latin typeface="Times New Roman" pitchFamily="18" charset="0"/>
                          <a:cs typeface="Times New Roman" pitchFamily="18" charset="0"/>
                        </a:rPr>
                        <a:t>(FP)</a:t>
                      </a:r>
                      <a:endParaRPr lang="en-IN" sz="105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050" dirty="0">
                          <a:effectLst/>
                          <a:latin typeface="Times New Roman" pitchFamily="18" charset="0"/>
                          <a:cs typeface="Times New Roman" pitchFamily="18" charset="0"/>
                        </a:rPr>
                        <a:t>ACCUMULATIVE TRUE POSITIVE</a:t>
                      </a:r>
                      <a:endParaRPr lang="en-IN" sz="105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050" dirty="0">
                          <a:effectLst/>
                          <a:latin typeface="Times New Roman" pitchFamily="18" charset="0"/>
                          <a:cs typeface="Times New Roman" pitchFamily="18" charset="0"/>
                        </a:rPr>
                        <a:t>ACCUMULATIVE FALSE </a:t>
                      </a:r>
                      <a:r>
                        <a:rPr lang="en-US" sz="1050" dirty="0" smtClean="0">
                          <a:effectLst/>
                          <a:latin typeface="Times New Roman" pitchFamily="18" charset="0"/>
                          <a:cs typeface="Times New Roman" pitchFamily="18" charset="0"/>
                        </a:rPr>
                        <a:t>POSITIVE</a:t>
                      </a:r>
                      <a:endParaRPr lang="en-IN" sz="105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050" dirty="0">
                          <a:effectLst/>
                          <a:latin typeface="Times New Roman" pitchFamily="18" charset="0"/>
                          <a:cs typeface="Times New Roman" pitchFamily="18" charset="0"/>
                        </a:rPr>
                        <a:t>PRECISION</a:t>
                      </a:r>
                      <a:endParaRPr lang="en-IN" sz="105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050" dirty="0">
                          <a:effectLst/>
                          <a:latin typeface="Times New Roman" pitchFamily="18" charset="0"/>
                          <a:cs typeface="Times New Roman" pitchFamily="18" charset="0"/>
                        </a:rPr>
                        <a:t>RECALL</a:t>
                      </a:r>
                      <a:endParaRPr lang="en-IN" sz="1050" dirty="0">
                        <a:effectLst/>
                        <a:latin typeface="Times New Roman" pitchFamily="18" charset="0"/>
                        <a:ea typeface="Calibri"/>
                        <a:cs typeface="Times New Roman" pitchFamily="18" charset="0"/>
                      </a:endParaRPr>
                    </a:p>
                  </a:txBody>
                  <a:tcPr marL="68580" marR="68580" marT="0" marB="0"/>
                </a:tc>
              </a:tr>
              <a:tr h="0">
                <a:tc>
                  <a:txBody>
                    <a:bodyPr/>
                    <a:lstStyle/>
                    <a:p>
                      <a:pPr marL="0" marR="0" algn="ctr">
                        <a:lnSpc>
                          <a:spcPct val="115000"/>
                        </a:lnSpc>
                        <a:spcBef>
                          <a:spcPts val="0"/>
                        </a:spcBef>
                        <a:spcAft>
                          <a:spcPts val="0"/>
                        </a:spcAft>
                      </a:pPr>
                      <a:r>
                        <a:rPr lang="en-US" sz="1400" dirty="0">
                          <a:effectLst/>
                        </a:rPr>
                        <a:t>A</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rPr>
                        <a:t>90%</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1</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0</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1</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0</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1</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0.2</a:t>
                      </a:r>
                      <a:endParaRPr lang="en-IN" sz="1400" dirty="0">
                        <a:effectLst/>
                        <a:latin typeface="Times New Roman" pitchFamily="18" charset="0"/>
                        <a:ea typeface="Calibri"/>
                        <a:cs typeface="Times New Roman" pitchFamily="18" charset="0"/>
                      </a:endParaRPr>
                    </a:p>
                  </a:txBody>
                  <a:tcPr marL="68580" marR="68580" marT="0" marB="0"/>
                </a:tc>
              </a:tr>
              <a:tr h="0">
                <a:tc>
                  <a:txBody>
                    <a:bodyPr/>
                    <a:lstStyle/>
                    <a:p>
                      <a:pPr marL="0" marR="0" algn="ctr">
                        <a:lnSpc>
                          <a:spcPct val="115000"/>
                        </a:lnSpc>
                        <a:spcBef>
                          <a:spcPts val="0"/>
                        </a:spcBef>
                        <a:spcAft>
                          <a:spcPts val="0"/>
                        </a:spcAft>
                      </a:pPr>
                      <a:r>
                        <a:rPr lang="en-US" sz="1400">
                          <a:effectLst/>
                        </a:rPr>
                        <a:t>B</a:t>
                      </a:r>
                      <a:endParaRPr lang="en-IN"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rPr>
                        <a:t>56%</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1</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0</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2</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0</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1</a:t>
                      </a:r>
                      <a:endParaRPr lang="en-IN"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O.4</a:t>
                      </a:r>
                      <a:endParaRPr lang="en-IN" sz="1400" dirty="0">
                        <a:effectLst/>
                        <a:latin typeface="Times New Roman" pitchFamily="18" charset="0"/>
                        <a:ea typeface="Calibri"/>
                        <a:cs typeface="Times New Roman" pitchFamily="18" charset="0"/>
                      </a:endParaRPr>
                    </a:p>
                  </a:txBody>
                  <a:tcPr marL="68580" marR="68580" marT="0" marB="0"/>
                </a:tc>
              </a:tr>
              <a:tr h="0">
                <a:tc>
                  <a:txBody>
                    <a:bodyPr/>
                    <a:lstStyle/>
                    <a:p>
                      <a:pPr marL="0" marR="0" algn="ctr">
                        <a:lnSpc>
                          <a:spcPct val="115000"/>
                        </a:lnSpc>
                        <a:spcBef>
                          <a:spcPts val="0"/>
                        </a:spcBef>
                        <a:spcAft>
                          <a:spcPts val="0"/>
                        </a:spcAft>
                      </a:pPr>
                      <a:r>
                        <a:rPr lang="en-US" sz="1400">
                          <a:effectLst/>
                        </a:rPr>
                        <a:t>C</a:t>
                      </a:r>
                      <a:endParaRPr lang="en-IN"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rPr>
                        <a:t>64%</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1</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0</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3</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0</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1</a:t>
                      </a:r>
                      <a:endParaRPr lang="en-IN"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0.6</a:t>
                      </a:r>
                      <a:endParaRPr lang="en-IN" sz="1400" dirty="0">
                        <a:effectLst/>
                        <a:latin typeface="Times New Roman" pitchFamily="18" charset="0"/>
                        <a:ea typeface="Calibri"/>
                        <a:cs typeface="Times New Roman" pitchFamily="18" charset="0"/>
                      </a:endParaRPr>
                    </a:p>
                  </a:txBody>
                  <a:tcPr marL="68580" marR="68580" marT="0" marB="0"/>
                </a:tc>
              </a:tr>
              <a:tr h="160020">
                <a:tc>
                  <a:txBody>
                    <a:bodyPr/>
                    <a:lstStyle/>
                    <a:p>
                      <a:pPr marL="0" marR="0" algn="ctr">
                        <a:lnSpc>
                          <a:spcPct val="115000"/>
                        </a:lnSpc>
                        <a:spcBef>
                          <a:spcPts val="0"/>
                        </a:spcBef>
                        <a:spcAft>
                          <a:spcPts val="0"/>
                        </a:spcAft>
                      </a:pPr>
                      <a:r>
                        <a:rPr lang="en-US" sz="1400">
                          <a:effectLst/>
                        </a:rPr>
                        <a:t>D</a:t>
                      </a:r>
                      <a:endParaRPr lang="en-IN"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rPr>
                        <a:t>43%</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a:t>
                      </a:r>
                      <a:endParaRPr lang="en-IN"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1</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3</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1</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0.75</a:t>
                      </a:r>
                      <a:endParaRPr lang="en-IN"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0.8</a:t>
                      </a:r>
                      <a:endParaRPr lang="en-IN" sz="1400" dirty="0">
                        <a:effectLst/>
                        <a:latin typeface="Times New Roman" pitchFamily="18" charset="0"/>
                        <a:ea typeface="Calibri"/>
                        <a:cs typeface="Times New Roman" pitchFamily="18" charset="0"/>
                      </a:endParaRPr>
                    </a:p>
                  </a:txBody>
                  <a:tcPr marL="68580" marR="68580" marT="0" marB="0"/>
                </a:tc>
              </a:tr>
              <a:tr h="151193">
                <a:tc>
                  <a:txBody>
                    <a:bodyPr/>
                    <a:lstStyle/>
                    <a:p>
                      <a:pPr marL="0" marR="0" algn="ctr">
                        <a:lnSpc>
                          <a:spcPct val="115000"/>
                        </a:lnSpc>
                        <a:spcBef>
                          <a:spcPts val="0"/>
                        </a:spcBef>
                        <a:spcAft>
                          <a:spcPts val="0"/>
                        </a:spcAft>
                      </a:pPr>
                      <a:r>
                        <a:rPr lang="en-US" sz="1400">
                          <a:effectLst/>
                        </a:rPr>
                        <a:t>E</a:t>
                      </a:r>
                      <a:endParaRPr lang="en-IN"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smtClean="0">
                          <a:effectLst/>
                        </a:rPr>
                        <a:t>44%</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0</a:t>
                      </a:r>
                      <a:endParaRPr lang="en-IN" sz="14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1</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3</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2</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0.6</a:t>
                      </a:r>
                      <a:endParaRPr lang="en-IN" sz="14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1</a:t>
                      </a:r>
                      <a:endParaRPr lang="en-IN" sz="14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959709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81000"/>
            <a:ext cx="8229600" cy="6096000"/>
          </a:xfrm>
        </p:spPr>
        <p:txBody>
          <a:bodyPr>
            <a:normAutofit fontScale="85000" lnSpcReduction="20000"/>
          </a:bodyPr>
          <a:lstStyle/>
          <a:p>
            <a:r>
              <a:rPr lang="en-US" sz="2000" dirty="0" smtClean="0">
                <a:latin typeface="Times New Roman" pitchFamily="18" charset="0"/>
                <a:cs typeface="Times New Roman" pitchFamily="18" charset="0"/>
              </a:rPr>
              <a:t>Using the below graph the average precision can be calculated using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11 point interpolation method.</a:t>
            </a:r>
          </a:p>
          <a:p>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a:t>
            </a:r>
            <a:r>
              <a:rPr lang="en-US" sz="1000" dirty="0" smtClean="0">
                <a:latin typeface="Times New Roman" pitchFamily="18" charset="0"/>
                <a:cs typeface="Times New Roman" pitchFamily="18" charset="0"/>
              </a:rPr>
              <a:t>Precision</a:t>
            </a:r>
            <a:endParaRPr lang="en-US" sz="1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(Precision-Recall</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Curve)</a:t>
            </a:r>
          </a:p>
          <a:p>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a:t>
            </a:r>
          </a:p>
          <a:p>
            <a:pPr marL="0" indent="0">
              <a:spcBef>
                <a:spcPts val="0"/>
              </a:spcBef>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1000" dirty="0" smtClean="0">
                <a:latin typeface="Times New Roman" pitchFamily="18" charset="0"/>
                <a:cs typeface="Times New Roman" pitchFamily="18" charset="0"/>
              </a:rPr>
              <a:t>Recall</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Recall </a:t>
            </a:r>
            <a:endParaRPr lang="en-US" sz="12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By comparing the Average Precision of the three algorithms we come to know that the AP is greater when both the algorithms are combined since accuracy depends on AP, it is obvious that we can achieve greater accuracy when both the algorithms are combined.</a:t>
            </a:r>
          </a:p>
          <a:p>
            <a:endParaRPr lang="en-US"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1143000"/>
            <a:ext cx="4038600" cy="243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p:cNvGraphicFramePr>
            <a:graphicFrameLocks noGrp="1"/>
          </p:cNvGraphicFramePr>
          <p:nvPr>
            <p:extLst>
              <p:ext uri="{D42A27DB-BD31-4B8C-83A1-F6EECF244321}">
                <p14:modId xmlns:p14="http://schemas.microsoft.com/office/powerpoint/2010/main" val="3959861383"/>
              </p:ext>
            </p:extLst>
          </p:nvPr>
        </p:nvGraphicFramePr>
        <p:xfrm>
          <a:off x="1295401" y="4038600"/>
          <a:ext cx="6781799" cy="1483360"/>
        </p:xfrm>
        <a:graphic>
          <a:graphicData uri="http://schemas.openxmlformats.org/drawingml/2006/table">
            <a:tbl>
              <a:tblPr firstRow="1" bandRow="1">
                <a:tableStyleId>{D7AC3CCA-C797-4891-BE02-D94E43425B78}</a:tableStyleId>
              </a:tblPr>
              <a:tblGrid>
                <a:gridCol w="3505200"/>
                <a:gridCol w="3276599"/>
              </a:tblGrid>
              <a:tr h="370840">
                <a:tc>
                  <a:txBody>
                    <a:bodyPr/>
                    <a:lstStyle/>
                    <a:p>
                      <a:pPr algn="ctr"/>
                      <a:r>
                        <a:rPr lang="en-US" sz="1400" dirty="0" smtClean="0">
                          <a:latin typeface="Times New Roman" pitchFamily="18" charset="0"/>
                          <a:cs typeface="Times New Roman" pitchFamily="18" charset="0"/>
                        </a:rPr>
                        <a:t>ALGORITHMS</a:t>
                      </a:r>
                      <a:endParaRPr lang="en-IN"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AVERAG</a:t>
                      </a:r>
                      <a:r>
                        <a:rPr lang="en-US" sz="1400" baseline="0" dirty="0" smtClean="0">
                          <a:latin typeface="Times New Roman" pitchFamily="18" charset="0"/>
                          <a:cs typeface="Times New Roman" pitchFamily="18" charset="0"/>
                        </a:rPr>
                        <a:t>E PRECISION(AP)</a:t>
                      </a:r>
                      <a:endParaRPr lang="en-IN" sz="1400" dirty="0">
                        <a:latin typeface="Times New Roman" pitchFamily="18" charset="0"/>
                        <a:cs typeface="Times New Roman" pitchFamily="18" charset="0"/>
                      </a:endParaRPr>
                    </a:p>
                  </a:txBody>
                  <a:tcPr/>
                </a:tc>
              </a:tr>
              <a:tr h="370840">
                <a:tc>
                  <a:txBody>
                    <a:bodyPr/>
                    <a:lstStyle/>
                    <a:p>
                      <a:pPr algn="ctr"/>
                      <a:r>
                        <a:rPr lang="en-US" sz="1400" dirty="0" smtClean="0">
                          <a:latin typeface="Times New Roman" pitchFamily="18" charset="0"/>
                          <a:cs typeface="Times New Roman" pitchFamily="18" charset="0"/>
                        </a:rPr>
                        <a:t>YOLO</a:t>
                      </a:r>
                      <a:endParaRPr lang="en-IN"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 21.6</a:t>
                      </a:r>
                      <a:endParaRPr lang="en-IN" sz="1400" dirty="0">
                        <a:latin typeface="Times New Roman" pitchFamily="18" charset="0"/>
                        <a:cs typeface="Times New Roman" pitchFamily="18" charset="0"/>
                      </a:endParaRPr>
                    </a:p>
                  </a:txBody>
                  <a:tcPr/>
                </a:tc>
              </a:tr>
              <a:tr h="370840">
                <a:tc>
                  <a:txBody>
                    <a:bodyPr/>
                    <a:lstStyle/>
                    <a:p>
                      <a:pPr algn="ctr"/>
                      <a:r>
                        <a:rPr lang="en-US" sz="1400" dirty="0" smtClean="0">
                          <a:latin typeface="Times New Roman" pitchFamily="18" charset="0"/>
                          <a:cs typeface="Times New Roman" pitchFamily="18" charset="0"/>
                        </a:rPr>
                        <a:t>FRCNN</a:t>
                      </a:r>
                      <a:endParaRPr lang="en-IN"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34.1</a:t>
                      </a:r>
                      <a:endParaRPr lang="en-IN" sz="1400" dirty="0">
                        <a:latin typeface="Times New Roman" pitchFamily="18" charset="0"/>
                        <a:cs typeface="Times New Roman" pitchFamily="18" charset="0"/>
                      </a:endParaRPr>
                    </a:p>
                  </a:txBody>
                  <a:tcPr/>
                </a:tc>
              </a:tr>
              <a:tr h="370840">
                <a:tc>
                  <a:txBody>
                    <a:bodyPr/>
                    <a:lstStyle/>
                    <a:p>
                      <a:pPr algn="ctr"/>
                      <a:r>
                        <a:rPr lang="en-US" sz="1400" dirty="0" smtClean="0">
                          <a:latin typeface="Times New Roman" pitchFamily="18" charset="0"/>
                          <a:cs typeface="Times New Roman" pitchFamily="18" charset="0"/>
                        </a:rPr>
                        <a:t>Combined(YOLO</a:t>
                      </a:r>
                      <a:r>
                        <a:rPr lang="en-US" sz="1400" baseline="0" dirty="0" smtClean="0">
                          <a:latin typeface="Times New Roman" pitchFamily="18" charset="0"/>
                          <a:cs typeface="Times New Roman" pitchFamily="18" charset="0"/>
                        </a:rPr>
                        <a:t> &amp; FRCNN)</a:t>
                      </a:r>
                      <a:endParaRPr lang="en-IN" sz="1400" dirty="0">
                        <a:latin typeface="Times New Roman" pitchFamily="18" charset="0"/>
                        <a:cs typeface="Times New Roman" pitchFamily="18" charset="0"/>
                      </a:endParaRPr>
                    </a:p>
                  </a:txBody>
                  <a:tcPr/>
                </a:tc>
                <a:tc>
                  <a:txBody>
                    <a:bodyPr/>
                    <a:lstStyle/>
                    <a:p>
                      <a:pPr algn="ctr"/>
                      <a:r>
                        <a:rPr lang="en-US" sz="1400" dirty="0" smtClean="0">
                          <a:latin typeface="Times New Roman" pitchFamily="18" charset="0"/>
                          <a:cs typeface="Times New Roman" pitchFamily="18" charset="0"/>
                        </a:rPr>
                        <a:t>38.8</a:t>
                      </a:r>
                      <a:endParaRPr lang="en-IN" sz="14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999968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US" sz="3200" b="1" dirty="0" smtClean="0">
                <a:latin typeface="Times New Roman" pitchFamily="18" charset="0"/>
                <a:cs typeface="Times New Roman" pitchFamily="18" charset="0"/>
              </a:rPr>
              <a:t>SCREEN SHOTS</a:t>
            </a:r>
            <a:endParaRPr lang="en-IN" sz="3200" b="1"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29200" y="1676400"/>
            <a:ext cx="3505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76400"/>
            <a:ext cx="3538537"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5965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3810000" cy="457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143000"/>
            <a:ext cx="3581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82398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a:bodyPr>
          <a:lstStyle/>
          <a:p>
            <a:r>
              <a:rPr lang="en-US" sz="3200" b="1" dirty="0" smtClean="0">
                <a:latin typeface="Times New Roman" pitchFamily="18" charset="0"/>
                <a:cs typeface="Times New Roman" pitchFamily="18" charset="0"/>
              </a:rPr>
              <a:t>CONCLUSION</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181600"/>
          </a:xfrm>
        </p:spPr>
        <p:txBody>
          <a:bodyPr>
            <a:normAutofit/>
          </a:bodyPr>
          <a:lstStyle/>
          <a:p>
            <a:r>
              <a:rPr lang="en-US" dirty="0">
                <a:latin typeface="Times New Roman" pitchFamily="18" charset="0"/>
                <a:cs typeface="Times New Roman" pitchFamily="18" charset="0"/>
              </a:rPr>
              <a:t>B</a:t>
            </a:r>
            <a:r>
              <a:rPr lang="en-US" dirty="0" smtClean="0">
                <a:latin typeface="Times New Roman" pitchFamily="18" charset="0"/>
                <a:cs typeface="Times New Roman" pitchFamily="18" charset="0"/>
              </a:rPr>
              <a:t>ased </a:t>
            </a:r>
            <a:r>
              <a:rPr lang="en-US" dirty="0">
                <a:latin typeface="Times New Roman" pitchFamily="18" charset="0"/>
                <a:cs typeface="Times New Roman" pitchFamily="18" charset="0"/>
              </a:rPr>
              <a:t>on experimental results we are able to detect object more precisely and identify the objects individually with exact location of an object in the picture in x ,y axis.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a:t>
            </a:r>
            <a:r>
              <a:rPr lang="en-US" dirty="0" smtClean="0">
                <a:latin typeface="Times New Roman" pitchFamily="18" charset="0"/>
                <a:cs typeface="Times New Roman" pitchFamily="18" charset="0"/>
              </a:rPr>
              <a:t>project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also provide experimental results on different methods for object detection and identification and compares each method for their efficiencies. </a:t>
            </a:r>
          </a:p>
          <a:p>
            <a:r>
              <a:rPr lang="en-US" dirty="0">
                <a:latin typeface="Times New Roman" pitchFamily="18" charset="0"/>
                <a:cs typeface="Times New Roman" pitchFamily="18" charset="0"/>
              </a:rPr>
              <a:t>In Future, it will be enhanced by achieving alert signals by detecting the objects.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0369531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Autofit/>
          </a:bodyPr>
          <a:lstStyle/>
          <a:p>
            <a:r>
              <a:rPr lang="en-US" sz="3200" b="1" dirty="0" smtClean="0">
                <a:latin typeface="Times New Roman" pitchFamily="18" charset="0"/>
                <a:cs typeface="Times New Roman" pitchFamily="18" charset="0"/>
              </a:rPr>
              <a:t>PUBLICATION DETAILS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257800"/>
          </a:xfrm>
        </p:spPr>
        <p:txBody>
          <a:bodyPr/>
          <a:lstStyle/>
          <a:p>
            <a:pPr marL="0" indent="0">
              <a:buNone/>
            </a:pPr>
            <a:r>
              <a:rPr lang="en-US" dirty="0" smtClean="0">
                <a:latin typeface="Times New Roman" pitchFamily="18" charset="0"/>
                <a:cs typeface="Times New Roman" pitchFamily="18" charset="0"/>
              </a:rPr>
              <a:t>Title Name : Fast Enhanced Unidentified Object Detection</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in </a:t>
            </a:r>
            <a:r>
              <a:rPr lang="en-US" dirty="0">
                <a:latin typeface="Times New Roman" pitchFamily="18" charset="0"/>
                <a:cs typeface="Times New Roman" pitchFamily="18" charset="0"/>
              </a:rPr>
              <a:t>Deep Learning </a:t>
            </a:r>
            <a:r>
              <a:rPr lang="en-US" dirty="0" smtClean="0">
                <a:latin typeface="Times New Roman" pitchFamily="18" charset="0"/>
                <a:cs typeface="Times New Roman" pitchFamily="18" charset="0"/>
              </a:rPr>
              <a:t>Algorithm</a:t>
            </a:r>
          </a:p>
          <a:p>
            <a:pPr marL="0" indent="0">
              <a:buNone/>
            </a:pPr>
            <a:r>
              <a:rPr lang="en-US" dirty="0" smtClean="0">
                <a:latin typeface="Times New Roman" pitchFamily="18" charset="0"/>
                <a:cs typeface="Times New Roman" pitchFamily="18" charset="0"/>
              </a:rPr>
              <a:t>Journal Name : </a:t>
            </a:r>
            <a:r>
              <a:rPr lang="en-US" dirty="0">
                <a:latin typeface="Times New Roman" pitchFamily="18" charset="0"/>
                <a:cs typeface="Times New Roman" pitchFamily="18" charset="0"/>
              </a:rPr>
              <a:t>International Research Journal </a:t>
            </a:r>
            <a:r>
              <a:rPr lang="en-US" dirty="0" smtClean="0">
                <a:latin typeface="Times New Roman" pitchFamily="18" charset="0"/>
                <a:cs typeface="Times New Roman" pitchFamily="18" charset="0"/>
              </a:rPr>
              <a:t>of</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Engineering and </a:t>
            </a:r>
            <a:r>
              <a:rPr lang="en-US" dirty="0" smtClean="0">
                <a:latin typeface="Times New Roman" pitchFamily="18" charset="0"/>
                <a:cs typeface="Times New Roman" pitchFamily="18" charset="0"/>
              </a:rPr>
              <a:t>Technology(IRJET)</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Volume: 08 Issue: 04 | Apr </a:t>
            </a:r>
            <a:r>
              <a:rPr lang="en-US" dirty="0" smtClean="0">
                <a:latin typeface="Times New Roman" pitchFamily="18" charset="0"/>
                <a:cs typeface="Times New Roman" pitchFamily="18" charset="0"/>
              </a:rPr>
              <a:t>2021</a:t>
            </a:r>
          </a:p>
          <a:p>
            <a:pPr marL="0" indent="0">
              <a:buNone/>
            </a:pPr>
            <a:r>
              <a:rPr lang="en-US" dirty="0" smtClean="0">
                <a:latin typeface="Times New Roman" pitchFamily="18" charset="0"/>
                <a:cs typeface="Times New Roman" pitchFamily="18" charset="0"/>
              </a:rPr>
              <a:t>Journal Link : </a:t>
            </a:r>
            <a:r>
              <a:rPr lang="en-US" sz="2000" dirty="0">
                <a:latin typeface="Times New Roman" pitchFamily="18" charset="0"/>
                <a:cs typeface="Times New Roman" pitchFamily="18" charset="0"/>
                <a:hlinkClick r:id="rId2"/>
              </a:rPr>
              <a:t>https://</a:t>
            </a:r>
            <a:r>
              <a:rPr lang="en-US" sz="2000" dirty="0" smtClean="0">
                <a:latin typeface="Times New Roman" pitchFamily="18" charset="0"/>
                <a:cs typeface="Times New Roman" pitchFamily="18" charset="0"/>
                <a:hlinkClick r:id="rId2"/>
              </a:rPr>
              <a:t>www.irjet.net/volume8-issue4</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a:t>
            </a:r>
            <a:r>
              <a:rPr lang="en-US" sz="2000" u="sng" dirty="0">
                <a:solidFill>
                  <a:srgbClr val="0000FF"/>
                </a:solidFill>
                <a:latin typeface="Times New Roman" pitchFamily="18" charset="0"/>
                <a:cs typeface="Times New Roman" pitchFamily="18" charset="0"/>
              </a:rPr>
              <a:t>https://www.irjet.net/archives/V8/i4/IRJET-V8I4460.pdf</a:t>
            </a:r>
            <a:endParaRPr lang="en-IN" sz="2000" u="sng"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12788080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fontScale="90000"/>
          </a:bodyPr>
          <a:lstStyle/>
          <a:p>
            <a:r>
              <a:rPr lang="en-US" sz="3200" b="1" dirty="0" smtClean="0">
                <a:latin typeface="Times New Roman" pitchFamily="18" charset="0"/>
                <a:cs typeface="Times New Roman" pitchFamily="18" charset="0"/>
              </a:rPr>
              <a:t>REFERENCES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410200"/>
          </a:xfrm>
        </p:spPr>
        <p:txBody>
          <a:bodyPr>
            <a:noAutofit/>
          </a:bodyPr>
          <a:lstStyle/>
          <a:p>
            <a:r>
              <a:rPr lang="en-US" sz="1600" dirty="0">
                <a:latin typeface="Times New Roman" pitchFamily="18" charset="0"/>
                <a:cs typeface="Times New Roman" pitchFamily="18" charset="0"/>
              </a:rPr>
              <a:t>[1] P. F. </a:t>
            </a:r>
            <a:r>
              <a:rPr lang="en-US" sz="1600" dirty="0" err="1">
                <a:latin typeface="Times New Roman" pitchFamily="18" charset="0"/>
                <a:cs typeface="Times New Roman" pitchFamily="18" charset="0"/>
              </a:rPr>
              <a:t>Felzenszwalb</a:t>
            </a:r>
            <a:r>
              <a:rPr lang="en-US" sz="1600" dirty="0">
                <a:latin typeface="Times New Roman" pitchFamily="18" charset="0"/>
                <a:cs typeface="Times New Roman" pitchFamily="18" charset="0"/>
              </a:rPr>
              <a:t>, R. B. </a:t>
            </a:r>
            <a:r>
              <a:rPr lang="en-US" sz="1600" dirty="0" err="1">
                <a:latin typeface="Times New Roman" pitchFamily="18" charset="0"/>
                <a:cs typeface="Times New Roman" pitchFamily="18" charset="0"/>
              </a:rPr>
              <a:t>Girshick</a:t>
            </a:r>
            <a:r>
              <a:rPr lang="en-US" sz="1600" dirty="0">
                <a:latin typeface="Times New Roman" pitchFamily="18" charset="0"/>
                <a:cs typeface="Times New Roman" pitchFamily="18" charset="0"/>
              </a:rPr>
              <a:t>, D. </a:t>
            </a:r>
            <a:r>
              <a:rPr lang="en-US" sz="1600" dirty="0" err="1">
                <a:latin typeface="Times New Roman" pitchFamily="18" charset="0"/>
                <a:cs typeface="Times New Roman" pitchFamily="18" charset="0"/>
              </a:rPr>
              <a:t>Mcallester</a:t>
            </a:r>
            <a:r>
              <a:rPr lang="en-US" sz="1600" dirty="0">
                <a:latin typeface="Times New Roman" pitchFamily="18" charset="0"/>
                <a:cs typeface="Times New Roman" pitchFamily="18" charset="0"/>
              </a:rPr>
              <a:t>, and D. </a:t>
            </a:r>
            <a:r>
              <a:rPr lang="en-US" sz="1600" dirty="0" err="1">
                <a:latin typeface="Times New Roman" pitchFamily="18" charset="0"/>
                <a:cs typeface="Times New Roman" pitchFamily="18" charset="0"/>
              </a:rPr>
              <a:t>Ramanan</a:t>
            </a:r>
            <a:r>
              <a:rPr lang="en-US" sz="1600" dirty="0">
                <a:latin typeface="Times New Roman" pitchFamily="18" charset="0"/>
                <a:cs typeface="Times New Roman" pitchFamily="18" charset="0"/>
              </a:rPr>
              <a:t>, “Object detection with discriminatively trained part-based models,” IEEE Trans. Pattern Anal. Mach. </a:t>
            </a:r>
            <a:r>
              <a:rPr lang="en-US" sz="1600" dirty="0" err="1">
                <a:latin typeface="Times New Roman" pitchFamily="18" charset="0"/>
                <a:cs typeface="Times New Roman" pitchFamily="18" charset="0"/>
              </a:rPr>
              <a:t>Intell</a:t>
            </a:r>
            <a:r>
              <a:rPr lang="en-US" sz="1600" dirty="0">
                <a:latin typeface="Times New Roman" pitchFamily="18" charset="0"/>
                <a:cs typeface="Times New Roman" pitchFamily="18" charset="0"/>
              </a:rPr>
              <a:t>., vol. 32, no. 9, p. 1627, 2010. </a:t>
            </a:r>
          </a:p>
          <a:p>
            <a:r>
              <a:rPr lang="en-US" sz="1600" dirty="0">
                <a:latin typeface="Times New Roman" pitchFamily="18" charset="0"/>
                <a:cs typeface="Times New Roman" pitchFamily="18" charset="0"/>
              </a:rPr>
              <a:t>[2] K. K. Sung and T. </a:t>
            </a:r>
            <a:r>
              <a:rPr lang="en-US" sz="1600" dirty="0" err="1">
                <a:latin typeface="Times New Roman" pitchFamily="18" charset="0"/>
                <a:cs typeface="Times New Roman" pitchFamily="18" charset="0"/>
              </a:rPr>
              <a:t>Poggio</a:t>
            </a:r>
            <a:r>
              <a:rPr lang="en-US" sz="1600" dirty="0">
                <a:latin typeface="Times New Roman" pitchFamily="18" charset="0"/>
                <a:cs typeface="Times New Roman" pitchFamily="18" charset="0"/>
              </a:rPr>
              <a:t>, “Example-based learning for view-based human face detection,” IEEE Trans. Pattern Anal. Mach. </a:t>
            </a:r>
            <a:r>
              <a:rPr lang="en-US" sz="1600" dirty="0" err="1">
                <a:latin typeface="Times New Roman" pitchFamily="18" charset="0"/>
                <a:cs typeface="Times New Roman" pitchFamily="18" charset="0"/>
              </a:rPr>
              <a:t>Intell</a:t>
            </a:r>
            <a:r>
              <a:rPr lang="en-US" sz="1600" dirty="0">
                <a:latin typeface="Times New Roman" pitchFamily="18" charset="0"/>
                <a:cs typeface="Times New Roman" pitchFamily="18" charset="0"/>
              </a:rPr>
              <a:t>., vol. 20, no. 1, pp. 39–51, 2002. </a:t>
            </a:r>
          </a:p>
          <a:p>
            <a:r>
              <a:rPr lang="en-US" sz="1600" dirty="0">
                <a:latin typeface="Times New Roman" pitchFamily="18" charset="0"/>
                <a:cs typeface="Times New Roman" pitchFamily="18" charset="0"/>
              </a:rPr>
              <a:t>[3] C. </a:t>
            </a:r>
            <a:r>
              <a:rPr lang="en-US" sz="1600" dirty="0" err="1">
                <a:latin typeface="Times New Roman" pitchFamily="18" charset="0"/>
                <a:cs typeface="Times New Roman" pitchFamily="18" charset="0"/>
              </a:rPr>
              <a:t>Wojek</a:t>
            </a:r>
            <a:r>
              <a:rPr lang="en-US" sz="1600" dirty="0">
                <a:latin typeface="Times New Roman" pitchFamily="18" charset="0"/>
                <a:cs typeface="Times New Roman" pitchFamily="18" charset="0"/>
              </a:rPr>
              <a:t>, P. Dollar, B. </a:t>
            </a:r>
            <a:r>
              <a:rPr lang="en-US" sz="1600" dirty="0" err="1">
                <a:latin typeface="Times New Roman" pitchFamily="18" charset="0"/>
                <a:cs typeface="Times New Roman" pitchFamily="18" charset="0"/>
              </a:rPr>
              <a:t>Schiele</a:t>
            </a:r>
            <a:r>
              <a:rPr lang="en-US" sz="1600" dirty="0">
                <a:latin typeface="Times New Roman" pitchFamily="18" charset="0"/>
                <a:cs typeface="Times New Roman" pitchFamily="18" charset="0"/>
              </a:rPr>
              <a:t>, and P. </a:t>
            </a:r>
            <a:r>
              <a:rPr lang="en-US" sz="1600" dirty="0" err="1">
                <a:latin typeface="Times New Roman" pitchFamily="18" charset="0"/>
                <a:cs typeface="Times New Roman" pitchFamily="18" charset="0"/>
              </a:rPr>
              <a:t>Perona</a:t>
            </a:r>
            <a:r>
              <a:rPr lang="en-US" sz="1600" dirty="0">
                <a:latin typeface="Times New Roman" pitchFamily="18" charset="0"/>
                <a:cs typeface="Times New Roman" pitchFamily="18" charset="0"/>
              </a:rPr>
              <a:t>, “Pedestrian detection: An evaluation of the state of the art,” IEEE Trans. Pattern Anal. Mach. </a:t>
            </a:r>
            <a:r>
              <a:rPr lang="en-US" sz="1600" dirty="0" err="1">
                <a:latin typeface="Times New Roman" pitchFamily="18" charset="0"/>
                <a:cs typeface="Times New Roman" pitchFamily="18" charset="0"/>
              </a:rPr>
              <a:t>Intell</a:t>
            </a:r>
            <a:r>
              <a:rPr lang="en-US" sz="1600" dirty="0">
                <a:latin typeface="Times New Roman" pitchFamily="18" charset="0"/>
                <a:cs typeface="Times New Roman" pitchFamily="18" charset="0"/>
              </a:rPr>
              <a:t>., vol. 34, no. 4, p. 743, 2012. </a:t>
            </a:r>
          </a:p>
          <a:p>
            <a:r>
              <a:rPr lang="en-US" sz="1600" dirty="0">
                <a:latin typeface="Times New Roman" pitchFamily="18" charset="0"/>
                <a:cs typeface="Times New Roman" pitchFamily="18" charset="0"/>
              </a:rPr>
              <a:t>[4] H. </a:t>
            </a:r>
            <a:r>
              <a:rPr lang="en-US" sz="1600" dirty="0" err="1">
                <a:latin typeface="Times New Roman" pitchFamily="18" charset="0"/>
                <a:cs typeface="Times New Roman" pitchFamily="18" charset="0"/>
              </a:rPr>
              <a:t>Kobatake</a:t>
            </a:r>
            <a:r>
              <a:rPr lang="en-US" sz="1600" dirty="0">
                <a:latin typeface="Times New Roman" pitchFamily="18" charset="0"/>
                <a:cs typeface="Times New Roman" pitchFamily="18" charset="0"/>
              </a:rPr>
              <a:t> and Y. </a:t>
            </a:r>
            <a:r>
              <a:rPr lang="en-US" sz="1600" dirty="0" err="1">
                <a:latin typeface="Times New Roman" pitchFamily="18" charset="0"/>
                <a:cs typeface="Times New Roman" pitchFamily="18" charset="0"/>
              </a:rPr>
              <a:t>Yoshinaga</a:t>
            </a:r>
            <a:r>
              <a:rPr lang="en-US" sz="1600" dirty="0">
                <a:latin typeface="Times New Roman" pitchFamily="18" charset="0"/>
                <a:cs typeface="Times New Roman" pitchFamily="18" charset="0"/>
              </a:rPr>
              <a:t>, “Detection of spicules on mammogram based on skeleton analysis.” IEEE Trans. Med. </a:t>
            </a:r>
            <a:r>
              <a:rPr lang="en-US" sz="1600" dirty="0" err="1">
                <a:latin typeface="Times New Roman" pitchFamily="18" charset="0"/>
                <a:cs typeface="Times New Roman" pitchFamily="18" charset="0"/>
              </a:rPr>
              <a:t>Imag</a:t>
            </a:r>
            <a:r>
              <a:rPr lang="en-US" sz="1600" dirty="0">
                <a:latin typeface="Times New Roman" pitchFamily="18" charset="0"/>
                <a:cs typeface="Times New Roman" pitchFamily="18" charset="0"/>
              </a:rPr>
              <a:t>., vol. 15, no. 3, pp. 235–245, 1996. </a:t>
            </a:r>
          </a:p>
          <a:p>
            <a:r>
              <a:rPr lang="en-IN" sz="1600" dirty="0">
                <a:latin typeface="Times New Roman" pitchFamily="18" charset="0"/>
                <a:cs typeface="Times New Roman" pitchFamily="18" charset="0"/>
              </a:rPr>
              <a:t>[5] Y. </a:t>
            </a:r>
            <a:r>
              <a:rPr lang="en-IN" sz="1600" dirty="0" err="1">
                <a:latin typeface="Times New Roman" pitchFamily="18" charset="0"/>
                <a:cs typeface="Times New Roman" pitchFamily="18" charset="0"/>
              </a:rPr>
              <a:t>Jia</a:t>
            </a:r>
            <a:r>
              <a:rPr lang="en-IN" sz="1600" dirty="0">
                <a:latin typeface="Times New Roman" pitchFamily="18" charset="0"/>
                <a:cs typeface="Times New Roman" pitchFamily="18" charset="0"/>
              </a:rPr>
              <a:t>, E. </a:t>
            </a:r>
            <a:r>
              <a:rPr lang="en-IN" sz="1600" dirty="0" err="1">
                <a:latin typeface="Times New Roman" pitchFamily="18" charset="0"/>
                <a:cs typeface="Times New Roman" pitchFamily="18" charset="0"/>
              </a:rPr>
              <a:t>Shelhamer</a:t>
            </a:r>
            <a:r>
              <a:rPr lang="en-IN" sz="1600" dirty="0">
                <a:latin typeface="Times New Roman" pitchFamily="18" charset="0"/>
                <a:cs typeface="Times New Roman" pitchFamily="18" charset="0"/>
              </a:rPr>
              <a:t>, J. Donahue, S. </a:t>
            </a:r>
            <a:r>
              <a:rPr lang="en-IN" sz="1600" dirty="0" err="1">
                <a:latin typeface="Times New Roman" pitchFamily="18" charset="0"/>
                <a:cs typeface="Times New Roman" pitchFamily="18" charset="0"/>
              </a:rPr>
              <a:t>Karayev</a:t>
            </a:r>
            <a:r>
              <a:rPr lang="en-IN" sz="1600" dirty="0">
                <a:latin typeface="Times New Roman" pitchFamily="18" charset="0"/>
                <a:cs typeface="Times New Roman" pitchFamily="18" charset="0"/>
              </a:rPr>
              <a:t>, J. Long, R. </a:t>
            </a:r>
            <a:r>
              <a:rPr lang="en-IN" sz="1600" dirty="0" err="1">
                <a:latin typeface="Times New Roman" pitchFamily="18" charset="0"/>
                <a:cs typeface="Times New Roman" pitchFamily="18" charset="0"/>
              </a:rPr>
              <a:t>Girshick</a:t>
            </a:r>
            <a:r>
              <a:rPr lang="en-IN" sz="1600" dirty="0">
                <a:latin typeface="Times New Roman" pitchFamily="18" charset="0"/>
                <a:cs typeface="Times New Roman" pitchFamily="18" charset="0"/>
              </a:rPr>
              <a:t>, S. </a:t>
            </a:r>
            <a:r>
              <a:rPr lang="en-IN" sz="1600" dirty="0" err="1">
                <a:latin typeface="Times New Roman" pitchFamily="18" charset="0"/>
                <a:cs typeface="Times New Roman" pitchFamily="18" charset="0"/>
              </a:rPr>
              <a:t>Guadarrama</a:t>
            </a:r>
            <a:r>
              <a:rPr lang="en-IN" sz="1600" dirty="0">
                <a:latin typeface="Times New Roman" pitchFamily="18" charset="0"/>
                <a:cs typeface="Times New Roman" pitchFamily="18" charset="0"/>
              </a:rPr>
              <a:t>, and T. Darrell, “</a:t>
            </a:r>
            <a:r>
              <a:rPr lang="en-IN" sz="1600" dirty="0" err="1">
                <a:latin typeface="Times New Roman" pitchFamily="18" charset="0"/>
                <a:cs typeface="Times New Roman" pitchFamily="18" charset="0"/>
              </a:rPr>
              <a:t>Caffe</a:t>
            </a:r>
            <a:r>
              <a:rPr lang="en-IN" sz="1600" dirty="0">
                <a:latin typeface="Times New Roman" pitchFamily="18" charset="0"/>
                <a:cs typeface="Times New Roman" pitchFamily="18" charset="0"/>
              </a:rPr>
              <a:t>: Convolutional architecture for fast feature embedding,” in ACM MM, 2014. </a:t>
            </a:r>
          </a:p>
          <a:p>
            <a:r>
              <a:rPr lang="en-US" sz="1600" dirty="0">
                <a:latin typeface="Times New Roman" pitchFamily="18" charset="0"/>
                <a:cs typeface="Times New Roman" pitchFamily="18" charset="0"/>
              </a:rPr>
              <a:t>[6] A. </a:t>
            </a:r>
            <a:r>
              <a:rPr lang="en-US" sz="1600" dirty="0" err="1">
                <a:latin typeface="Times New Roman" pitchFamily="18" charset="0"/>
                <a:cs typeface="Times New Roman" pitchFamily="18" charset="0"/>
              </a:rPr>
              <a:t>Krizhevsky</a:t>
            </a:r>
            <a:r>
              <a:rPr lang="en-US" sz="1600" dirty="0">
                <a:latin typeface="Times New Roman" pitchFamily="18" charset="0"/>
                <a:cs typeface="Times New Roman" pitchFamily="18" charset="0"/>
              </a:rPr>
              <a:t>, I. </a:t>
            </a:r>
            <a:r>
              <a:rPr lang="en-US" sz="1600" dirty="0" err="1">
                <a:latin typeface="Times New Roman" pitchFamily="18" charset="0"/>
                <a:cs typeface="Times New Roman" pitchFamily="18" charset="0"/>
              </a:rPr>
              <a:t>Sutskever</a:t>
            </a:r>
            <a:r>
              <a:rPr lang="en-US" sz="1600" dirty="0">
                <a:latin typeface="Times New Roman" pitchFamily="18" charset="0"/>
                <a:cs typeface="Times New Roman" pitchFamily="18" charset="0"/>
              </a:rPr>
              <a:t>, and G. E. Hinton, “</a:t>
            </a:r>
            <a:r>
              <a:rPr lang="en-US" sz="1600" dirty="0" err="1">
                <a:latin typeface="Times New Roman" pitchFamily="18" charset="0"/>
                <a:cs typeface="Times New Roman" pitchFamily="18" charset="0"/>
              </a:rPr>
              <a:t>Imagenet</a:t>
            </a:r>
            <a:r>
              <a:rPr lang="en-US" sz="1600" dirty="0">
                <a:latin typeface="Times New Roman" pitchFamily="18" charset="0"/>
                <a:cs typeface="Times New Roman" pitchFamily="18" charset="0"/>
              </a:rPr>
              <a:t> classification with deep convolutional neural networks,” in NIPS, 2012. </a:t>
            </a:r>
          </a:p>
          <a:p>
            <a:r>
              <a:rPr lang="en-US" sz="1600" dirty="0">
                <a:latin typeface="Times New Roman" pitchFamily="18" charset="0"/>
                <a:cs typeface="Times New Roman" pitchFamily="18" charset="0"/>
              </a:rPr>
              <a:t>[7] Z. Cao, T. Simon, S.-E. Wei, and Y. Sheikh, “</a:t>
            </a:r>
            <a:r>
              <a:rPr lang="en-US" sz="1600" dirty="0" err="1">
                <a:latin typeface="Times New Roman" pitchFamily="18" charset="0"/>
                <a:cs typeface="Times New Roman" pitchFamily="18" charset="0"/>
              </a:rPr>
              <a:t>Realtime</a:t>
            </a:r>
            <a:r>
              <a:rPr lang="en-US" sz="1600" dirty="0">
                <a:latin typeface="Times New Roman" pitchFamily="18" charset="0"/>
                <a:cs typeface="Times New Roman" pitchFamily="18" charset="0"/>
              </a:rPr>
              <a:t> multi-person 2d pose estimation using part affinity fields,” in CVPR, 2017. </a:t>
            </a:r>
            <a:endParaRPr lang="en-US" sz="1600" dirty="0" smtClean="0">
              <a:latin typeface="Times New Roman" pitchFamily="18" charset="0"/>
              <a:cs typeface="Times New Roman" pitchFamily="18" charset="0"/>
            </a:endParaRPr>
          </a:p>
          <a:p>
            <a:r>
              <a:rPr lang="en-US" sz="1600" dirty="0">
                <a:latin typeface="Times New Roman" pitchFamily="18" charset="0"/>
                <a:cs typeface="Times New Roman" pitchFamily="18" charset="0"/>
              </a:rPr>
              <a:t>[8] Z. Yang and R. </a:t>
            </a:r>
            <a:r>
              <a:rPr lang="en-US" sz="1600" dirty="0" err="1">
                <a:latin typeface="Times New Roman" pitchFamily="18" charset="0"/>
                <a:cs typeface="Times New Roman" pitchFamily="18" charset="0"/>
              </a:rPr>
              <a:t>Nevatia</a:t>
            </a:r>
            <a:r>
              <a:rPr lang="en-US" sz="1600" dirty="0">
                <a:latin typeface="Times New Roman" pitchFamily="18" charset="0"/>
                <a:cs typeface="Times New Roman" pitchFamily="18" charset="0"/>
              </a:rPr>
              <a:t>, “A multi-scale cascade fully convolutional network face detector,” in ICPR, 2016. </a:t>
            </a:r>
          </a:p>
          <a:p>
            <a:r>
              <a:rPr lang="en-US" sz="1600" dirty="0">
                <a:latin typeface="Times New Roman" pitchFamily="18" charset="0"/>
                <a:cs typeface="Times New Roman" pitchFamily="18" charset="0"/>
              </a:rPr>
              <a:t>[9] C. Chen, A. </a:t>
            </a:r>
            <a:r>
              <a:rPr lang="en-US" sz="1600" dirty="0" err="1">
                <a:latin typeface="Times New Roman" pitchFamily="18" charset="0"/>
                <a:cs typeface="Times New Roman" pitchFamily="18" charset="0"/>
              </a:rPr>
              <a:t>Seff</a:t>
            </a:r>
            <a:r>
              <a:rPr lang="en-US" sz="1600" dirty="0">
                <a:latin typeface="Times New Roman" pitchFamily="18" charset="0"/>
                <a:cs typeface="Times New Roman" pitchFamily="18" charset="0"/>
              </a:rPr>
              <a:t>, A. L. </a:t>
            </a:r>
            <a:r>
              <a:rPr lang="en-US" sz="1600" dirty="0" err="1">
                <a:latin typeface="Times New Roman" pitchFamily="18" charset="0"/>
                <a:cs typeface="Times New Roman" pitchFamily="18" charset="0"/>
              </a:rPr>
              <a:t>Kornhauser</a:t>
            </a:r>
            <a:r>
              <a:rPr lang="en-US" sz="1600" dirty="0">
                <a:latin typeface="Times New Roman" pitchFamily="18" charset="0"/>
                <a:cs typeface="Times New Roman" pitchFamily="18" charset="0"/>
              </a:rPr>
              <a:t>, and J. Xiao, “</a:t>
            </a:r>
            <a:r>
              <a:rPr lang="en-US" sz="1600" dirty="0" err="1">
                <a:latin typeface="Times New Roman" pitchFamily="18" charset="0"/>
                <a:cs typeface="Times New Roman" pitchFamily="18" charset="0"/>
              </a:rPr>
              <a:t>Deepdriving</a:t>
            </a:r>
            <a:r>
              <a:rPr lang="en-US" sz="1600" dirty="0">
                <a:latin typeface="Times New Roman" pitchFamily="18" charset="0"/>
                <a:cs typeface="Times New Roman" pitchFamily="18" charset="0"/>
              </a:rPr>
              <a:t>: Learning affordance for direct perception in autonomous driving,” in ICCV, 2015. </a:t>
            </a:r>
          </a:p>
          <a:p>
            <a:r>
              <a:rPr lang="it-IT" sz="1600" dirty="0">
                <a:latin typeface="Times New Roman" pitchFamily="18" charset="0"/>
                <a:cs typeface="Times New Roman" pitchFamily="18" charset="0"/>
              </a:rPr>
              <a:t>[10] X. Chen, H. Ma, J. Wan, B. Li, and T. Xia, “Multi-view </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55997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b="1" dirty="0" smtClean="0">
                <a:latin typeface="Times New Roman" pitchFamily="18" charset="0"/>
                <a:cs typeface="Times New Roman" pitchFamily="18" charset="0"/>
              </a:rPr>
              <a:t>LITERATURE SURVEY</a:t>
            </a:r>
            <a:endParaRPr lang="en-IN" sz="3200" b="1"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98682252"/>
              </p:ext>
            </p:extLst>
          </p:nvPr>
        </p:nvGraphicFramePr>
        <p:xfrm>
          <a:off x="457200" y="1295401"/>
          <a:ext cx="8229601" cy="5259886"/>
        </p:xfrm>
        <a:graphic>
          <a:graphicData uri="http://schemas.openxmlformats.org/drawingml/2006/table">
            <a:tbl>
              <a:tblPr firstRow="1" bandRow="1">
                <a:tableStyleId>{5940675A-B579-460E-94D1-54222C63F5DA}</a:tableStyleId>
              </a:tblPr>
              <a:tblGrid>
                <a:gridCol w="1143000"/>
                <a:gridCol w="864220"/>
                <a:gridCol w="1739590"/>
                <a:gridCol w="2475571"/>
                <a:gridCol w="2007220"/>
              </a:tblGrid>
              <a:tr h="687886">
                <a:tc>
                  <a:txBody>
                    <a:bodyPr/>
                    <a:lstStyle/>
                    <a:p>
                      <a:pPr algn="just"/>
                      <a:r>
                        <a:rPr lang="en-US" sz="2400" b="0" dirty="0" smtClean="0">
                          <a:latin typeface="Times New Roman" pitchFamily="18" charset="0"/>
                          <a:cs typeface="Times New Roman" pitchFamily="18" charset="0"/>
                        </a:rPr>
                        <a:t>Author</a:t>
                      </a:r>
                      <a:endParaRPr lang="en-US" sz="2400" b="0" dirty="0">
                        <a:latin typeface="Times New Roman" pitchFamily="18" charset="0"/>
                        <a:cs typeface="Times New Roman" pitchFamily="18" charset="0"/>
                      </a:endParaRPr>
                    </a:p>
                  </a:txBody>
                  <a:tcPr anchor="ctr"/>
                </a:tc>
                <a:tc>
                  <a:txBody>
                    <a:bodyPr/>
                    <a:lstStyle/>
                    <a:p>
                      <a:pPr algn="just"/>
                      <a:r>
                        <a:rPr lang="en-US" sz="2400" b="0" dirty="0" smtClean="0">
                          <a:latin typeface="Times New Roman" pitchFamily="18" charset="0"/>
                          <a:cs typeface="Times New Roman" pitchFamily="18" charset="0"/>
                        </a:rPr>
                        <a:t>Year</a:t>
                      </a:r>
                      <a:endParaRPr lang="en-US" sz="2400" b="0" dirty="0">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Times New Roman" pitchFamily="18" charset="0"/>
                          <a:ea typeface="+mn-ea"/>
                          <a:cs typeface="Times New Roman" pitchFamily="18" charset="0"/>
                        </a:rPr>
                        <a:t>Title</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Times New Roman" pitchFamily="18" charset="0"/>
                          <a:ea typeface="+mn-ea"/>
                          <a:cs typeface="Times New Roman" pitchFamily="18" charset="0"/>
                        </a:rPr>
                        <a:t>Work</a:t>
                      </a:r>
                    </a:p>
                  </a:txBody>
                  <a:tcPr anchor="ctr"/>
                </a:tc>
                <a:tc>
                  <a:txBody>
                    <a:bodyPr/>
                    <a:lstStyle/>
                    <a:p>
                      <a:pPr algn="just"/>
                      <a:r>
                        <a:rPr lang="en-US" sz="2400" b="0" kern="1200" dirty="0" smtClean="0">
                          <a:solidFill>
                            <a:schemeClr val="tx1"/>
                          </a:solidFill>
                          <a:latin typeface="Times New Roman" pitchFamily="18" charset="0"/>
                          <a:ea typeface="+mn-ea"/>
                          <a:cs typeface="Times New Roman" pitchFamily="18" charset="0"/>
                        </a:rPr>
                        <a:t>Disadvantages</a:t>
                      </a:r>
                      <a:endParaRPr lang="en-US" sz="2400" b="0" kern="1200" dirty="0">
                        <a:solidFill>
                          <a:schemeClr val="tx1"/>
                        </a:solidFill>
                        <a:latin typeface="Times New Roman" pitchFamily="18" charset="0"/>
                        <a:ea typeface="+mn-ea"/>
                        <a:cs typeface="Times New Roman" pitchFamily="18" charset="0"/>
                      </a:endParaRPr>
                    </a:p>
                  </a:txBody>
                  <a:tcPr anchor="ctr"/>
                </a:tc>
              </a:tr>
              <a:tr h="4265114">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err="1" smtClean="0">
                          <a:latin typeface="Times New Roman" pitchFamily="18" charset="0"/>
                          <a:cs typeface="Times New Roman" pitchFamily="18" charset="0"/>
                        </a:rPr>
                        <a:t>Guoben</a:t>
                      </a:r>
                      <a:r>
                        <a:rPr lang="en-US" sz="1800" dirty="0" smtClean="0">
                          <a:latin typeface="Times New Roman" pitchFamily="18" charset="0"/>
                          <a:cs typeface="Times New Roman" pitchFamily="18" charset="0"/>
                        </a:rPr>
                        <a:t> Chen et al</a:t>
                      </a:r>
                    </a:p>
                    <a:p>
                      <a:pPr algn="just"/>
                      <a:endParaRPr lang="en-US" sz="1800" dirty="0">
                        <a:latin typeface="Times New Roman" pitchFamily="18" charset="0"/>
                        <a:cs typeface="Times New Roman" pitchFamily="18" charset="0"/>
                      </a:endParaRPr>
                    </a:p>
                  </a:txBody>
                  <a:tcPr anchor="ctr"/>
                </a:tc>
                <a:tc>
                  <a:txBody>
                    <a:bodyPr/>
                    <a:lstStyle/>
                    <a:p>
                      <a:pPr algn="just"/>
                      <a:r>
                        <a:rPr lang="en-US" sz="1800" dirty="0" smtClean="0">
                          <a:latin typeface="Times New Roman" pitchFamily="18" charset="0"/>
                          <a:cs typeface="Times New Roman" pitchFamily="18" charset="0"/>
                        </a:rPr>
                        <a:t>2015</a:t>
                      </a:r>
                      <a:endParaRPr lang="en-US" sz="1800" dirty="0">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Deep Convolutional Neural Network Based Species Recognition For</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Wild Animal Monitoring</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hlinkClick r:id="rId2"/>
                        </a:rPr>
                        <a:t>https://ieeexplore.ieee.org/document/8833257</a:t>
                      </a:r>
                      <a:endParaRPr lang="en-US" sz="1800" dirty="0">
                        <a:latin typeface="Times New Roman" pitchFamily="18" charset="0"/>
                        <a:cs typeface="Times New Roman" pitchFamily="18" charset="0"/>
                      </a:endParaRPr>
                    </a:p>
                  </a:txBody>
                  <a:tcPr anchor="ct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smtClean="0">
                          <a:latin typeface="Times New Roman" pitchFamily="18" charset="0"/>
                          <a:cs typeface="Times New Roman" pitchFamily="18" charset="0"/>
                        </a:rPr>
                        <a:t>Supposedly,</a:t>
                      </a:r>
                      <a:r>
                        <a:rPr lang="en-US" sz="1400" baseline="0" dirty="0" smtClean="0">
                          <a:latin typeface="Times New Roman" pitchFamily="18" charset="0"/>
                          <a:cs typeface="Times New Roman" pitchFamily="18" charset="0"/>
                        </a:rPr>
                        <a:t> this paper presents the first attempt to automate wild life monitoring using Deep Convolutional Neural Network on camera trap images</a:t>
                      </a:r>
                    </a:p>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latin typeface="Times New Roman" pitchFamily="18" charset="0"/>
                          <a:cs typeface="Times New Roman" pitchFamily="18" charset="0"/>
                        </a:rPr>
                        <a:t>In this paper, the performance of DNN is benchmarked against Visual Bag of Words automation method</a:t>
                      </a:r>
                    </a:p>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latin typeface="Times New Roman" pitchFamily="18" charset="0"/>
                          <a:cs typeface="Times New Roman" pitchFamily="18" charset="0"/>
                        </a:rPr>
                        <a:t>The DNN model was trained on 14346 images and tested upon 9530 images</a:t>
                      </a:r>
                    </a:p>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latin typeface="Times New Roman" pitchFamily="18" charset="0"/>
                          <a:cs typeface="Times New Roman" pitchFamily="18" charset="0"/>
                        </a:rPr>
                        <a:t>It achieved a better prediction performance over the visual bag of words method</a:t>
                      </a:r>
                    </a:p>
                    <a:p>
                      <a:pPr marL="0" marR="0" indent="0" algn="just" defTabSz="914400" rtl="0" eaLnBrk="1" fontAlgn="auto" latinLnBrk="0" hangingPunct="1">
                        <a:lnSpc>
                          <a:spcPct val="100000"/>
                        </a:lnSpc>
                        <a:spcBef>
                          <a:spcPts val="0"/>
                        </a:spcBef>
                        <a:spcAft>
                          <a:spcPts val="0"/>
                        </a:spcAft>
                        <a:buClrTx/>
                        <a:buSzTx/>
                        <a:buFont typeface="Arial" pitchFamily="34" charset="0"/>
                        <a:buNone/>
                        <a:tabLst/>
                        <a:defRPr/>
                      </a:pPr>
                      <a:endParaRPr lang="en-US" sz="1400" baseline="0" dirty="0" smtClean="0">
                        <a:latin typeface="Times New Roman" pitchFamily="18" charset="0"/>
                        <a:cs typeface="Times New Roman" pitchFamily="18" charset="0"/>
                      </a:endParaRPr>
                    </a:p>
                  </a:txBody>
                  <a:tcPr/>
                </a:tc>
                <a:tc>
                  <a:txBody>
                    <a:bodyPr/>
                    <a:lstStyle/>
                    <a:p>
                      <a:pPr marL="171450" indent="-171450" algn="just">
                        <a:buFont typeface="Arial" pitchFamily="34" charset="0"/>
                        <a:buChar char="•"/>
                      </a:pPr>
                      <a:r>
                        <a:rPr lang="en-US" sz="1400" dirty="0" smtClean="0">
                          <a:latin typeface="Times New Roman" pitchFamily="18" charset="0"/>
                          <a:cs typeface="Times New Roman" pitchFamily="18" charset="0"/>
                        </a:rPr>
                        <a:t>Although,</a:t>
                      </a:r>
                      <a:r>
                        <a:rPr lang="en-US" sz="1400" baseline="0" dirty="0" smtClean="0">
                          <a:latin typeface="Times New Roman" pitchFamily="18" charset="0"/>
                          <a:cs typeface="Times New Roman" pitchFamily="18" charset="0"/>
                        </a:rPr>
                        <a:t> this method provides  an automated method to classify wild animals, it didn’t achieve full automation</a:t>
                      </a:r>
                    </a:p>
                    <a:p>
                      <a:pPr marL="171450" indent="-171450" algn="just">
                        <a:buFont typeface="Arial" pitchFamily="34" charset="0"/>
                        <a:buChar char="•"/>
                      </a:pPr>
                      <a:endParaRPr lang="en-US" sz="1400" baseline="0" dirty="0" smtClean="0">
                        <a:latin typeface="Times New Roman" pitchFamily="18" charset="0"/>
                        <a:cs typeface="Times New Roman" pitchFamily="18" charset="0"/>
                      </a:endParaRPr>
                    </a:p>
                    <a:p>
                      <a:pPr marL="171450" indent="-171450" algn="just">
                        <a:buFont typeface="Arial" pitchFamily="34" charset="0"/>
                        <a:buChar char="•"/>
                      </a:pPr>
                      <a:r>
                        <a:rPr lang="en-US" sz="1400" baseline="0" dirty="0" smtClean="0">
                          <a:latin typeface="Times New Roman" pitchFamily="18" charset="0"/>
                          <a:cs typeface="Times New Roman" pitchFamily="18" charset="0"/>
                        </a:rPr>
                        <a:t>Moreover, the method discussed in the paper heavily depends on training data annotated through other methods including manual efforts. But that could be considered as an </a:t>
                      </a:r>
                      <a:r>
                        <a:rPr lang="en-US" sz="1400" baseline="0" dirty="0" err="1" smtClean="0">
                          <a:latin typeface="Times New Roman" pitchFamily="18" charset="0"/>
                          <a:cs typeface="Times New Roman" pitchFamily="18" charset="0"/>
                        </a:rPr>
                        <a:t>intial</a:t>
                      </a:r>
                      <a:r>
                        <a:rPr lang="en-US" sz="1400" baseline="0" dirty="0" smtClean="0">
                          <a:latin typeface="Times New Roman" pitchFamily="18" charset="0"/>
                          <a:cs typeface="Times New Roman" pitchFamily="18" charset="0"/>
                        </a:rPr>
                        <a:t> constraint rather than throughout the whole process </a:t>
                      </a:r>
                      <a:endParaRPr lang="en-US" sz="14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988886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70068132"/>
              </p:ext>
            </p:extLst>
          </p:nvPr>
        </p:nvGraphicFramePr>
        <p:xfrm>
          <a:off x="457200" y="609600"/>
          <a:ext cx="8229600" cy="5791200"/>
        </p:xfrm>
        <a:graphic>
          <a:graphicData uri="http://schemas.openxmlformats.org/drawingml/2006/table">
            <a:tbl>
              <a:tblPr firstRow="1" bandRow="1">
                <a:tableStyleId>{5940675A-B579-460E-94D1-54222C63F5DA}</a:tableStyleId>
              </a:tblPr>
              <a:tblGrid>
                <a:gridCol w="1219200"/>
                <a:gridCol w="1066800"/>
                <a:gridCol w="1828800"/>
                <a:gridCol w="2272352"/>
                <a:gridCol w="1842448"/>
              </a:tblGrid>
              <a:tr h="737381">
                <a:tc>
                  <a:txBody>
                    <a:bodyPr/>
                    <a:lstStyle/>
                    <a:p>
                      <a:pPr algn="just"/>
                      <a:r>
                        <a:rPr lang="en-US" sz="2400" b="0" dirty="0" smtClean="0">
                          <a:latin typeface="Times New Roman" pitchFamily="18" charset="0"/>
                          <a:cs typeface="Times New Roman" pitchFamily="18" charset="0"/>
                        </a:rPr>
                        <a:t>Author</a:t>
                      </a:r>
                      <a:endParaRPr lang="en-US" sz="2400" b="0" dirty="0">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Times New Roman" pitchFamily="18" charset="0"/>
                          <a:ea typeface="+mn-ea"/>
                          <a:cs typeface="Times New Roman" pitchFamily="18" charset="0"/>
                        </a:rPr>
                        <a:t>Year</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Times New Roman" pitchFamily="18" charset="0"/>
                          <a:ea typeface="+mn-ea"/>
                          <a:cs typeface="Times New Roman" pitchFamily="18" charset="0"/>
                        </a:rPr>
                        <a:t>Title</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Times New Roman" pitchFamily="18" charset="0"/>
                          <a:ea typeface="+mn-ea"/>
                          <a:cs typeface="Times New Roman" pitchFamily="18" charset="0"/>
                        </a:rPr>
                        <a:t>Work</a:t>
                      </a:r>
                    </a:p>
                  </a:txBody>
                  <a:tcPr anchor="ctr"/>
                </a:tc>
                <a:tc>
                  <a:txBody>
                    <a:bodyPr/>
                    <a:lstStyle/>
                    <a:p>
                      <a:pPr algn="just"/>
                      <a:r>
                        <a:rPr lang="en-US" sz="2400" b="0" kern="1200" dirty="0" smtClean="0">
                          <a:solidFill>
                            <a:schemeClr val="tx1"/>
                          </a:solidFill>
                          <a:latin typeface="Times New Roman" pitchFamily="18" charset="0"/>
                          <a:ea typeface="+mn-ea"/>
                          <a:cs typeface="Times New Roman" pitchFamily="18" charset="0"/>
                        </a:rPr>
                        <a:t>Disadvantages</a:t>
                      </a:r>
                      <a:endParaRPr lang="en-US" sz="2400" b="0" kern="1200" dirty="0">
                        <a:solidFill>
                          <a:schemeClr val="tx1"/>
                        </a:solidFill>
                        <a:latin typeface="Times New Roman" pitchFamily="18" charset="0"/>
                        <a:ea typeface="+mn-ea"/>
                        <a:cs typeface="Times New Roman" pitchFamily="18" charset="0"/>
                      </a:endParaRPr>
                    </a:p>
                  </a:txBody>
                  <a:tcPr anchor="ctr"/>
                </a:tc>
              </a:tr>
              <a:tr h="2310619">
                <a:tc>
                  <a:txBody>
                    <a:bodyPr/>
                    <a:lstStyle/>
                    <a:p>
                      <a:pPr algn="just"/>
                      <a:r>
                        <a:rPr lang="en-US" sz="1800" dirty="0" smtClean="0">
                          <a:latin typeface="Times New Roman" pitchFamily="18" charset="0"/>
                          <a:cs typeface="Times New Roman" pitchFamily="18" charset="0"/>
                        </a:rPr>
                        <a:t>Gomez </a:t>
                      </a:r>
                    </a:p>
                    <a:p>
                      <a:pPr algn="just"/>
                      <a:r>
                        <a:rPr lang="en-US" sz="1800" dirty="0" smtClean="0">
                          <a:latin typeface="Times New Roman" pitchFamily="18" charset="0"/>
                          <a:cs typeface="Times New Roman" pitchFamily="18" charset="0"/>
                        </a:rPr>
                        <a:t>et al</a:t>
                      </a:r>
                      <a:endParaRPr lang="en-US" sz="1800" dirty="0">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2016</a:t>
                      </a:r>
                      <a:endParaRPr lang="en-US" sz="1600" dirty="0">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Animal Identification in low quality camera-trap images using very deep convolutional neural</a:t>
                      </a:r>
                      <a:r>
                        <a:rPr lang="en-US" sz="1600" baseline="0" dirty="0" smtClean="0">
                          <a:latin typeface="Times New Roman" pitchFamily="18" charset="0"/>
                          <a:cs typeface="Times New Roman" pitchFamily="18" charset="0"/>
                        </a:rPr>
                        <a:t> networks and confidence thresholds </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hlinkClick r:id="rId3"/>
                        </a:rPr>
                        <a:t>https://</a:t>
                      </a:r>
                      <a:r>
                        <a:rPr lang="en-US" sz="1600" dirty="0" smtClean="0">
                          <a:solidFill>
                            <a:srgbClr val="0070C0"/>
                          </a:solidFill>
                          <a:latin typeface="Times New Roman" pitchFamily="18" charset="0"/>
                          <a:cs typeface="Times New Roman" pitchFamily="18" charset="0"/>
                          <a:hlinkClick r:id="rId3"/>
                        </a:rPr>
                        <a:t>www.researchgate.net/publication/311531986_Animal_Identification_in_Low_Quality_Camera-Trap_Images_Using_Very_Deep_Convolutional_Neural_Networks_and_Confidence_Thresholds</a:t>
                      </a:r>
                      <a:endParaRPr lang="en-US" sz="1600" dirty="0">
                        <a:solidFill>
                          <a:srgbClr val="0070C0"/>
                        </a:solidFill>
                        <a:latin typeface="Times New Roman" pitchFamily="18" charset="0"/>
                        <a:cs typeface="Times New Roman" pitchFamily="18" charset="0"/>
                      </a:endParaRPr>
                    </a:p>
                  </a:txBody>
                  <a:tcPr anchor="ct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latin typeface="Times New Roman" pitchFamily="18" charset="0"/>
                          <a:cs typeface="Times New Roman" pitchFamily="18" charset="0"/>
                        </a:rPr>
                        <a:t>Successfully applied DNNs to distinguishing birds </a:t>
                      </a:r>
                      <a:r>
                        <a:rPr lang="en-US" sz="1400" baseline="0" dirty="0" err="1" smtClean="0">
                          <a:latin typeface="Times New Roman" pitchFamily="18" charset="0"/>
                          <a:cs typeface="Times New Roman" pitchFamily="18" charset="0"/>
                        </a:rPr>
                        <a:t>vs</a:t>
                      </a:r>
                      <a:r>
                        <a:rPr lang="en-US" sz="1400" baseline="0" dirty="0" smtClean="0">
                          <a:latin typeface="Times New Roman" pitchFamily="18" charset="0"/>
                          <a:cs typeface="Times New Roman" pitchFamily="18" charset="0"/>
                        </a:rPr>
                        <a:t> mammals in a small dataset of 1572 images and distinguish two mammal sets in a dataset of 2597 images </a:t>
                      </a:r>
                    </a:p>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latin typeface="Times New Roman" pitchFamily="18" charset="0"/>
                          <a:cs typeface="Times New Roman" pitchFamily="18" charset="0"/>
                        </a:rPr>
                        <a:t>This method achieved better testing accuracy than Chen et </a:t>
                      </a:r>
                      <a:r>
                        <a:rPr lang="en-US" sz="1400" baseline="0" dirty="0" err="1" smtClean="0">
                          <a:latin typeface="Times New Roman" pitchFamily="18" charset="0"/>
                          <a:cs typeface="Times New Roman" pitchFamily="18" charset="0"/>
                        </a:rPr>
                        <a:t>al’s</a:t>
                      </a:r>
                      <a:r>
                        <a:rPr lang="en-US" sz="1400" baseline="0" dirty="0" smtClean="0">
                          <a:latin typeface="Times New Roman" pitchFamily="18" charset="0"/>
                          <a:cs typeface="Times New Roman" pitchFamily="18" charset="0"/>
                        </a:rPr>
                        <a:t>. </a:t>
                      </a:r>
                    </a:p>
                    <a:p>
                      <a:pPr marL="0" marR="0" indent="0" algn="just" defTabSz="914400" rtl="0" eaLnBrk="1" fontAlgn="auto" latinLnBrk="0" hangingPunct="1">
                        <a:lnSpc>
                          <a:spcPct val="100000"/>
                        </a:lnSpc>
                        <a:spcBef>
                          <a:spcPts val="0"/>
                        </a:spcBef>
                        <a:spcAft>
                          <a:spcPts val="0"/>
                        </a:spcAft>
                        <a:buClrTx/>
                        <a:buSzTx/>
                        <a:buFont typeface="Arial" pitchFamily="34" charset="0"/>
                        <a:buNone/>
                        <a:tabLst/>
                        <a:defRPr/>
                      </a:pPr>
                      <a:endParaRPr lang="en-US" sz="1400" baseline="0" dirty="0" smtClean="0">
                        <a:latin typeface="Times New Roman" pitchFamily="18" charset="0"/>
                        <a:cs typeface="Times New Roman" pitchFamily="18" charset="0"/>
                      </a:endParaRPr>
                    </a:p>
                  </a:txBody>
                  <a:tcPr/>
                </a:tc>
                <a:tc>
                  <a:txBody>
                    <a:bodyPr/>
                    <a:lstStyle/>
                    <a:p>
                      <a:pPr marL="171450" indent="-171450" algn="just">
                        <a:buFont typeface="Arial" pitchFamily="34" charset="0"/>
                        <a:buChar char="•"/>
                      </a:pPr>
                      <a:r>
                        <a:rPr lang="en-US" sz="1400" dirty="0" smtClean="0">
                          <a:latin typeface="Times New Roman" pitchFamily="18" charset="0"/>
                          <a:cs typeface="Times New Roman" pitchFamily="18" charset="0"/>
                        </a:rPr>
                        <a:t>Even</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though,</a:t>
                      </a:r>
                      <a:r>
                        <a:rPr lang="en-US" sz="1400" baseline="0" dirty="0" smtClean="0">
                          <a:latin typeface="Times New Roman" pitchFamily="18" charset="0"/>
                          <a:cs typeface="Times New Roman" pitchFamily="18" charset="0"/>
                        </a:rPr>
                        <a:t> this method provides  an automated method to classify wild animals with better accuracy, the test dataset used performance evaluation was very small </a:t>
                      </a:r>
                      <a:endParaRPr lang="en-US" sz="14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4224490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551429932"/>
              </p:ext>
            </p:extLst>
          </p:nvPr>
        </p:nvGraphicFramePr>
        <p:xfrm>
          <a:off x="457200" y="533400"/>
          <a:ext cx="8229600" cy="5674360"/>
        </p:xfrm>
        <a:graphic>
          <a:graphicData uri="http://schemas.openxmlformats.org/drawingml/2006/table">
            <a:tbl>
              <a:tblPr firstRow="1" bandRow="1">
                <a:tableStyleId>{5940675A-B579-460E-94D1-54222C63F5DA}</a:tableStyleId>
              </a:tblPr>
              <a:tblGrid>
                <a:gridCol w="1295400"/>
                <a:gridCol w="762000"/>
                <a:gridCol w="2209800"/>
                <a:gridCol w="1828800"/>
                <a:gridCol w="2133600"/>
              </a:tblGrid>
              <a:tr h="370840">
                <a:tc>
                  <a:txBody>
                    <a:bodyPr/>
                    <a:lstStyle/>
                    <a:p>
                      <a:r>
                        <a:rPr lang="en-US" dirty="0" smtClean="0">
                          <a:latin typeface="Times New Roman" pitchFamily="18" charset="0"/>
                          <a:cs typeface="Times New Roman" pitchFamily="18" charset="0"/>
                        </a:rPr>
                        <a:t>Author</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Year</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Works</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IN"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Gomez, </a:t>
                      </a:r>
                      <a:r>
                        <a:rPr lang="en-US" sz="1800" dirty="0" err="1" smtClean="0">
                          <a:latin typeface="Times New Roman" pitchFamily="18" charset="0"/>
                          <a:cs typeface="Times New Roman" pitchFamily="18" charset="0"/>
                        </a:rPr>
                        <a:t>Diez</a:t>
                      </a:r>
                      <a:r>
                        <a:rPr lang="en-US" sz="1800" dirty="0" smtClean="0">
                          <a:latin typeface="Times New Roman" pitchFamily="18" charset="0"/>
                          <a:cs typeface="Times New Roman" pitchFamily="18" charset="0"/>
                        </a:rPr>
                        <a:t> G et al</a:t>
                      </a:r>
                    </a:p>
                    <a:p>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2018</a:t>
                      </a:r>
                      <a:endParaRPr lang="en-IN"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Towards automatic wild animal monitoring:</a:t>
                      </a:r>
                      <a:r>
                        <a:rPr lang="en-US" sz="1800" baseline="0" dirty="0" smtClean="0">
                          <a:latin typeface="Times New Roman" pitchFamily="18" charset="0"/>
                          <a:cs typeface="Times New Roman" pitchFamily="18" charset="0"/>
                        </a:rPr>
                        <a:t> Identification of animal species in camera-trap images using very deep CNN</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u="sng" dirty="0" smtClean="0">
                          <a:solidFill>
                            <a:srgbClr val="0000FF"/>
                          </a:solidFill>
                          <a:latin typeface="Times New Roman" pitchFamily="18" charset="0"/>
                          <a:cs typeface="Times New Roman" pitchFamily="18" charset="0"/>
                        </a:rPr>
                        <a:t>https://www.researchgate.net/publication/301840248_Towards_Automatic_Wild_Animal_Monitoring_Identification_of_Animal_Species_in_Camera-trap_Images_using_Very_Deep_Convolutional_Neural_Networks</a:t>
                      </a:r>
                    </a:p>
                    <a:p>
                      <a:endParaRPr lang="en-IN"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Times New Roman" pitchFamily="18" charset="0"/>
                          <a:cs typeface="Times New Roman" pitchFamily="18" charset="0"/>
                        </a:rPr>
                        <a:t>This paper focuses on evaluating deep convolutional neural networks on the open source Snapshot Serengeti dataset which is much larger dataset with more than 3 million images</a:t>
                      </a:r>
                    </a:p>
                    <a:p>
                      <a:endParaRPr lang="en-IN" dirty="0">
                        <a:latin typeface="Times New Roman" pitchFamily="18" charset="0"/>
                        <a:cs typeface="Times New Roman" pitchFamily="18" charset="0"/>
                      </a:endParaRPr>
                    </a:p>
                  </a:txBody>
                  <a:tcPr/>
                </a:tc>
                <a:tc>
                  <a:txBody>
                    <a:bodyPr/>
                    <a:lstStyle/>
                    <a:p>
                      <a:pPr marL="171450" indent="-171450">
                        <a:buFont typeface="Arial" pitchFamily="34" charset="0"/>
                        <a:buChar char="•"/>
                      </a:pPr>
                      <a:r>
                        <a:rPr lang="en-US" sz="1800" dirty="0" smtClean="0">
                          <a:latin typeface="Times New Roman" pitchFamily="18" charset="0"/>
                          <a:cs typeface="Times New Roman" pitchFamily="18" charset="0"/>
                        </a:rPr>
                        <a:t>The</a:t>
                      </a:r>
                      <a:r>
                        <a:rPr lang="en-US" sz="1800" baseline="0" dirty="0" smtClean="0">
                          <a:latin typeface="Times New Roman" pitchFamily="18" charset="0"/>
                          <a:cs typeface="Times New Roman" pitchFamily="18" charset="0"/>
                        </a:rPr>
                        <a:t> estimated accuracy of their models seem to be only around 57 %. </a:t>
                      </a:r>
                    </a:p>
                    <a:p>
                      <a:pPr marL="171450" indent="-171450">
                        <a:buFont typeface="Arial" pitchFamily="34" charset="0"/>
                        <a:buChar char="•"/>
                      </a:pPr>
                      <a:r>
                        <a:rPr lang="en-US" sz="1800" baseline="0" dirty="0" smtClean="0">
                          <a:latin typeface="Times New Roman" pitchFamily="18" charset="0"/>
                          <a:cs typeface="Times New Roman" pitchFamily="18" charset="0"/>
                        </a:rPr>
                        <a:t>And moreover, this paper only focuses on evaluating 26 species out of 48 species available in the snapshot Serengeti dataset. </a:t>
                      </a:r>
                      <a:endParaRPr lang="en-US" sz="1800"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372519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057126546"/>
              </p:ext>
            </p:extLst>
          </p:nvPr>
        </p:nvGraphicFramePr>
        <p:xfrm>
          <a:off x="457200" y="609600"/>
          <a:ext cx="8077200" cy="5486400"/>
        </p:xfrm>
        <a:graphic>
          <a:graphicData uri="http://schemas.openxmlformats.org/drawingml/2006/table">
            <a:tbl>
              <a:tblPr firstRow="1" bandRow="1">
                <a:tableStyleId>{5940675A-B579-460E-94D1-54222C63F5DA}</a:tableStyleId>
              </a:tblPr>
              <a:tblGrid>
                <a:gridCol w="1116361"/>
                <a:gridCol w="1116361"/>
                <a:gridCol w="1838712"/>
                <a:gridCol w="2167054"/>
                <a:gridCol w="1838712"/>
              </a:tblGrid>
              <a:tr h="737381">
                <a:tc>
                  <a:txBody>
                    <a:bodyPr/>
                    <a:lstStyle/>
                    <a:p>
                      <a:pPr algn="just"/>
                      <a:r>
                        <a:rPr lang="en-US" sz="2000" b="0" dirty="0" smtClean="0">
                          <a:latin typeface="Times New Roman" pitchFamily="18" charset="0"/>
                          <a:cs typeface="Times New Roman" pitchFamily="18" charset="0"/>
                        </a:rPr>
                        <a:t>Author</a:t>
                      </a:r>
                      <a:endParaRPr lang="en-US" sz="2000" b="0" dirty="0">
                        <a:latin typeface="Times New Roman" pitchFamily="18" charset="0"/>
                        <a:cs typeface="Times New Roman" pitchFamily="18" charset="0"/>
                      </a:endParaRPr>
                    </a:p>
                  </a:txBody>
                  <a:tcPr anchor="ctr"/>
                </a:tc>
                <a:tc>
                  <a:txBody>
                    <a:bodyPr/>
                    <a:lstStyle/>
                    <a:p>
                      <a:pPr algn="just"/>
                      <a:r>
                        <a:rPr lang="en-US" sz="2000" b="0" dirty="0" smtClean="0">
                          <a:latin typeface="Times New Roman" pitchFamily="18" charset="0"/>
                          <a:cs typeface="Times New Roman" pitchFamily="18" charset="0"/>
                        </a:rPr>
                        <a:t>Year</a:t>
                      </a:r>
                      <a:endParaRPr lang="en-US" sz="2000" b="0" dirty="0">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kern="1200" dirty="0" smtClean="0">
                          <a:solidFill>
                            <a:schemeClr val="tx1"/>
                          </a:solidFill>
                          <a:latin typeface="Times New Roman" pitchFamily="18" charset="0"/>
                          <a:ea typeface="+mn-ea"/>
                          <a:cs typeface="Times New Roman" pitchFamily="18" charset="0"/>
                        </a:rPr>
                        <a:t>Title</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kern="1200" dirty="0" smtClean="0">
                          <a:solidFill>
                            <a:schemeClr val="tx1"/>
                          </a:solidFill>
                          <a:latin typeface="Times New Roman" pitchFamily="18" charset="0"/>
                          <a:ea typeface="+mn-ea"/>
                          <a:cs typeface="Times New Roman" pitchFamily="18" charset="0"/>
                        </a:rPr>
                        <a:t>Work</a:t>
                      </a:r>
                    </a:p>
                  </a:txBody>
                  <a:tcPr anchor="ctr"/>
                </a:tc>
                <a:tc>
                  <a:txBody>
                    <a:bodyPr/>
                    <a:lstStyle/>
                    <a:p>
                      <a:pPr algn="just"/>
                      <a:r>
                        <a:rPr lang="en-US" sz="2000" b="0" kern="1200" dirty="0" smtClean="0">
                          <a:solidFill>
                            <a:schemeClr val="tx1"/>
                          </a:solidFill>
                          <a:latin typeface="Times New Roman" pitchFamily="18" charset="0"/>
                          <a:ea typeface="+mn-ea"/>
                          <a:cs typeface="Times New Roman" pitchFamily="18" charset="0"/>
                        </a:rPr>
                        <a:t>Disadvantages</a:t>
                      </a:r>
                      <a:endParaRPr lang="en-US" sz="2000" b="0" kern="1200" dirty="0">
                        <a:solidFill>
                          <a:schemeClr val="tx1"/>
                        </a:solidFill>
                        <a:latin typeface="Times New Roman" pitchFamily="18" charset="0"/>
                        <a:ea typeface="+mn-ea"/>
                        <a:cs typeface="Times New Roman" pitchFamily="18" charset="0"/>
                      </a:endParaRPr>
                    </a:p>
                  </a:txBody>
                  <a:tcPr anchor="ctr"/>
                </a:tc>
              </a:tr>
              <a:tr h="2310619">
                <a:tc>
                  <a:txBody>
                    <a:bodyPr/>
                    <a:lstStyle/>
                    <a:p>
                      <a:pPr algn="just"/>
                      <a:r>
                        <a:rPr lang="en-US" sz="1600" dirty="0" smtClean="0">
                          <a:latin typeface="Times New Roman" pitchFamily="18" charset="0"/>
                          <a:cs typeface="Times New Roman" pitchFamily="18" charset="0"/>
                        </a:rPr>
                        <a:t>Joseph </a:t>
                      </a:r>
                      <a:r>
                        <a:rPr lang="en-US" sz="1600" dirty="0" err="1" smtClean="0">
                          <a:latin typeface="Times New Roman" pitchFamily="18" charset="0"/>
                          <a:cs typeface="Times New Roman" pitchFamily="18" charset="0"/>
                        </a:rPr>
                        <a:t>Redmon</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2016</a:t>
                      </a:r>
                      <a:endParaRPr lang="en-US" sz="1600" dirty="0">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You Only Look Once: Unified, Real-Time Object Detection</a:t>
                      </a:r>
                    </a:p>
                    <a:p>
                      <a:pPr algn="just"/>
                      <a:r>
                        <a:rPr lang="en-US" sz="1600" u="sng" dirty="0" smtClean="0">
                          <a:solidFill>
                            <a:srgbClr val="0000FF"/>
                          </a:solidFill>
                          <a:latin typeface="Times New Roman" pitchFamily="18" charset="0"/>
                          <a:cs typeface="Times New Roman" pitchFamily="18" charset="0"/>
                        </a:rPr>
                        <a:t>https://ieeexplore.ieee.org/document/7780460</a:t>
                      </a:r>
                      <a:endParaRPr lang="en-US" sz="1600" u="sng" dirty="0">
                        <a:solidFill>
                          <a:srgbClr val="0000FF"/>
                        </a:solidFill>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A fast and simple approach to detecting real time images was introduced in this paper as You Only Look Once. The model was built to detect images accurately, fast and to differentiate between art and real images.</a:t>
                      </a:r>
                      <a:endParaRPr lang="en-US" sz="1600" dirty="0">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In comparison with Object detection techniques that came before YOLO, like R-CNN, YOLO introduced a single unified architecture for regression.</a:t>
                      </a:r>
                      <a:endParaRPr lang="en-US" sz="1600" dirty="0">
                        <a:latin typeface="Times New Roman" pitchFamily="18" charset="0"/>
                        <a:cs typeface="Times New Roman" pitchFamily="18" charset="0"/>
                      </a:endParaRPr>
                    </a:p>
                  </a:txBody>
                  <a:tcPr/>
                </a:tc>
              </a:tr>
              <a:tr h="2219179">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err="1" smtClean="0">
                          <a:latin typeface="Times New Roman" pitchFamily="18" charset="0"/>
                          <a:cs typeface="Times New Roman" pitchFamily="18" charset="0"/>
                        </a:rPr>
                        <a:t>Zhimin</a:t>
                      </a:r>
                      <a:r>
                        <a:rPr lang="en-US" sz="1600" dirty="0" smtClean="0">
                          <a:latin typeface="Times New Roman" pitchFamily="18" charset="0"/>
                          <a:cs typeface="Times New Roman" pitchFamily="18" charset="0"/>
                        </a:rPr>
                        <a:t> Mo, </a:t>
                      </a:r>
                      <a:r>
                        <a:rPr lang="en-US" sz="1600" dirty="0" err="1" smtClean="0">
                          <a:latin typeface="Times New Roman" pitchFamily="18" charset="0"/>
                          <a:cs typeface="Times New Roman" pitchFamily="18" charset="0"/>
                        </a:rPr>
                        <a:t>Liding</a:t>
                      </a:r>
                      <a:r>
                        <a:rPr lang="en-US" sz="1600" dirty="0" smtClean="0">
                          <a:latin typeface="Times New Roman" pitchFamily="18" charset="0"/>
                          <a:cs typeface="Times New Roman" pitchFamily="18" charset="0"/>
                        </a:rPr>
                        <a:t> Chen, </a:t>
                      </a:r>
                    </a:p>
                    <a:p>
                      <a:pPr algn="just"/>
                      <a:endParaRPr lang="en-US" sz="1600" dirty="0">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2019</a:t>
                      </a:r>
                      <a:endParaRPr lang="en-US" sz="1600" dirty="0">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Identification and Detection of Automotive Door Panel Solder Joints based on YOLO</a:t>
                      </a:r>
                    </a:p>
                    <a:p>
                      <a:pPr algn="just"/>
                      <a:r>
                        <a:rPr lang="en-US" sz="1600" dirty="0" smtClean="0">
                          <a:latin typeface="Times New Roman" pitchFamily="18" charset="0"/>
                          <a:cs typeface="Times New Roman" pitchFamily="18" charset="0"/>
                          <a:hlinkClick r:id="rId2"/>
                        </a:rPr>
                        <a:t>https://ieeexplore.ieee.org/document/8833257</a:t>
                      </a:r>
                      <a:endParaRPr lang="en-US" sz="1600" dirty="0">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A method for identifying the solder joints of automotive door panels based on YOLO algorithm.</a:t>
                      </a:r>
                      <a:endParaRPr lang="en-US" sz="1600" dirty="0">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The YOLO algorithm, proposed identifies the position of the solder joints accurately in real time. </a:t>
                      </a:r>
                      <a:endParaRPr lang="en-US" sz="16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4233452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US" sz="3200" b="1" dirty="0" smtClean="0">
                <a:latin typeface="Times New Roman" pitchFamily="18" charset="0"/>
                <a:cs typeface="Times New Roman" pitchFamily="18" charset="0"/>
              </a:rPr>
              <a:t>PROBLEM STATEMENT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5029200"/>
          </a:xfrm>
        </p:spPr>
        <p:txBody>
          <a:bodyPr/>
          <a:lstStyle/>
          <a:p>
            <a:r>
              <a:rPr lang="en-IN" sz="3200" dirty="0">
                <a:latin typeface="Times New Roman" pitchFamily="18" charset="0"/>
                <a:cs typeface="Times New Roman" pitchFamily="18" charset="0"/>
              </a:rPr>
              <a:t>The project "Fast Enhanced Unidentifiable Object Detection Using Deep Learning Algorithms” detects objects efficiently based on YOLO algorithm and FRCNN algorithm and apply the algorithm on image data and video data to detect objects</a:t>
            </a:r>
            <a:r>
              <a:rPr lang="en-IN" dirty="0">
                <a:latin typeface="Times New Roman" pitchFamily="18" charset="0"/>
                <a:cs typeface="Times New Roman" pitchFamily="18" charset="0"/>
              </a:rPr>
              <a:t>.</a:t>
            </a:r>
          </a:p>
        </p:txBody>
      </p:sp>
    </p:spTree>
    <p:extLst>
      <p:ext uri="{BB962C8B-B14F-4D97-AF65-F5344CB8AC3E}">
        <p14:creationId xmlns:p14="http://schemas.microsoft.com/office/powerpoint/2010/main" val="2291451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latin typeface="Times New Roman" pitchFamily="18" charset="0"/>
                <a:cs typeface="Times New Roman" pitchFamily="18" charset="0"/>
              </a:rPr>
              <a:t>TECHNOLOGY STACK</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200" b="1" dirty="0" smtClean="0">
                <a:latin typeface="Times New Roman" pitchFamily="18" charset="0"/>
                <a:cs typeface="Times New Roman" pitchFamily="18" charset="0"/>
              </a:rPr>
              <a:t>HARDWARE SYSTEM CONFIGURATION:</a:t>
            </a:r>
          </a:p>
          <a:p>
            <a:endParaRPr lang="en-US" sz="2200" b="1"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Processor - Intel Core </a:t>
            </a:r>
            <a:r>
              <a:rPr lang="en-US" sz="2200" dirty="0" smtClean="0">
                <a:latin typeface="Times New Roman" pitchFamily="18" charset="0"/>
                <a:cs typeface="Times New Roman" pitchFamily="18" charset="0"/>
              </a:rPr>
              <a:t>i5</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RAM - 4 GB</a:t>
            </a:r>
          </a:p>
          <a:p>
            <a:r>
              <a:rPr lang="en-US" sz="2200" dirty="0" smtClean="0">
                <a:latin typeface="Times New Roman" pitchFamily="18" charset="0"/>
                <a:cs typeface="Times New Roman" pitchFamily="18" charset="0"/>
              </a:rPr>
              <a:t>Hard Disk - 500 GB</a:t>
            </a:r>
          </a:p>
          <a:p>
            <a:endParaRPr lang="en-US" sz="2200" dirty="0" smtClean="0">
              <a:latin typeface="Times New Roman" pitchFamily="18" charset="0"/>
              <a:cs typeface="Times New Roman" pitchFamily="18" charset="0"/>
            </a:endParaRPr>
          </a:p>
          <a:p>
            <a:pPr marL="0" indent="0">
              <a:buNone/>
            </a:pPr>
            <a:r>
              <a:rPr lang="en-US" sz="2200" b="1" dirty="0" smtClean="0">
                <a:latin typeface="Times New Roman" pitchFamily="18" charset="0"/>
                <a:cs typeface="Times New Roman" pitchFamily="18" charset="0"/>
              </a:rPr>
              <a:t>SOFTWARE SYSTEM CONFIGURATION:</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Operating System - Windows 7/8/10</a:t>
            </a:r>
          </a:p>
          <a:p>
            <a:r>
              <a:rPr lang="en-US" sz="2200" dirty="0" smtClean="0">
                <a:latin typeface="Times New Roman" pitchFamily="18" charset="0"/>
                <a:cs typeface="Times New Roman" pitchFamily="18" charset="0"/>
              </a:rPr>
              <a:t>Programming Language : Python 3.7</a:t>
            </a: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736949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US" sz="3200" b="1" dirty="0" smtClean="0">
                <a:latin typeface="Times New Roman" pitchFamily="18" charset="0"/>
                <a:cs typeface="Times New Roman" pitchFamily="18" charset="0"/>
              </a:rPr>
              <a:t>SYSTEM ARCHITECTURE</a:t>
            </a:r>
            <a:endParaRPr lang="en-IN" sz="32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36767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328</TotalTime>
  <Words>1970</Words>
  <Application>Microsoft Office PowerPoint</Application>
  <PresentationFormat>On-screen Show (4:3)</PresentationFormat>
  <Paragraphs>239</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Clarity</vt:lpstr>
      <vt:lpstr>FAST ENHANCED UNIDENTIFIABLE OBJECT DETECTION USING DEEP LEARNING ALGORITHM</vt:lpstr>
      <vt:lpstr>ABSTRACT</vt:lpstr>
      <vt:lpstr>LITERATURE SURVEY</vt:lpstr>
      <vt:lpstr>PowerPoint Presentation</vt:lpstr>
      <vt:lpstr>PowerPoint Presentation</vt:lpstr>
      <vt:lpstr>PowerPoint Presentation</vt:lpstr>
      <vt:lpstr>PROBLEM STATEMENT</vt:lpstr>
      <vt:lpstr>TECHNOLOGY STACK</vt:lpstr>
      <vt:lpstr>SYSTEM ARCHITECTURE</vt:lpstr>
      <vt:lpstr>UML DIAGRAM</vt:lpstr>
      <vt:lpstr>PowerPoint Presentation</vt:lpstr>
      <vt:lpstr>OVERVIEW</vt:lpstr>
      <vt:lpstr>OBJECT DATA COLLECTION</vt:lpstr>
      <vt:lpstr>DATA PREPROCESSING</vt:lpstr>
      <vt:lpstr>DATASET</vt:lpstr>
      <vt:lpstr>ALGORITHMS</vt:lpstr>
      <vt:lpstr>PowerPoint Presentation</vt:lpstr>
      <vt:lpstr>PowerPoint Presentation</vt:lpstr>
      <vt:lpstr>PowerPoint Presentation</vt:lpstr>
      <vt:lpstr>PERFORMANCE ANALYSIS</vt:lpstr>
      <vt:lpstr>PowerPoint Presentation</vt:lpstr>
      <vt:lpstr>SCREEN SHOTS</vt:lpstr>
      <vt:lpstr>PowerPoint Presentation</vt:lpstr>
      <vt:lpstr>CONCLUSION</vt:lpstr>
      <vt:lpstr>PUBLICATION DETAILS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36</cp:revision>
  <dcterms:created xsi:type="dcterms:W3CDTF">2021-03-12T11:11:58Z</dcterms:created>
  <dcterms:modified xsi:type="dcterms:W3CDTF">2021-08-02T10:09:56Z</dcterms:modified>
</cp:coreProperties>
</file>