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8" r:id="rId4"/>
    <p:sldId id="273" r:id="rId5"/>
    <p:sldId id="274" r:id="rId6"/>
    <p:sldId id="275" r:id="rId7"/>
    <p:sldId id="260" r:id="rId8"/>
    <p:sldId id="278" r:id="rId9"/>
    <p:sldId id="258" r:id="rId10"/>
    <p:sldId id="259" r:id="rId11"/>
    <p:sldId id="264" r:id="rId12"/>
    <p:sldId id="269" r:id="rId13"/>
    <p:sldId id="270" r:id="rId14"/>
    <p:sldId id="271" r:id="rId15"/>
    <p:sldId id="272" r:id="rId16"/>
    <p:sldId id="261" r:id="rId17"/>
    <p:sldId id="262" r:id="rId18"/>
    <p:sldId id="263" r:id="rId19"/>
    <p:sldId id="276" r:id="rId20"/>
    <p:sldId id="26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BB51D9C-25A6-4DC8-A242-3E7B78425E00}" type="datetimeFigureOut">
              <a:rPr lang="en-US" smtClean="0"/>
              <a:pPr/>
              <a:t>9/25/2013</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041403-8CC9-47BD-97D2-C962BEA5038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041403-8CC9-47BD-97D2-C962BEA5038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BB51D9C-25A6-4DC8-A242-3E7B78425E00}" type="datetimeFigureOut">
              <a:rPr lang="en-US" smtClean="0"/>
              <a:pPr/>
              <a:t>9/25/2013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5041403-8CC9-47BD-97D2-C962BEA5038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041403-8CC9-47BD-97D2-C962BEA50388}"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041403-8CC9-47BD-97D2-C962BEA50388}"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BB51D9C-25A6-4DC8-A242-3E7B78425E00}" type="datetimeFigureOut">
              <a:rPr lang="en-US" smtClean="0"/>
              <a:pPr/>
              <a:t>9/25/2013</a:t>
            </a:fld>
            <a:endParaRPr lang="en-US" dirty="0"/>
          </a:p>
        </p:txBody>
      </p:sp>
      <p:sp>
        <p:nvSpPr>
          <p:cNvPr id="10" name="Slide Number Placeholder 9"/>
          <p:cNvSpPr>
            <a:spLocks noGrp="1"/>
          </p:cNvSpPr>
          <p:nvPr>
            <p:ph type="sldNum" sz="quarter" idx="16"/>
          </p:nvPr>
        </p:nvSpPr>
        <p:spPr/>
        <p:txBody>
          <a:bodyPr rtlCol="0"/>
          <a:lstStyle/>
          <a:p>
            <a:fld id="{15041403-8CC9-47BD-97D2-C962BEA50388}"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BB51D9C-25A6-4DC8-A242-3E7B78425E00}" type="datetimeFigureOut">
              <a:rPr lang="en-US" smtClean="0"/>
              <a:pPr/>
              <a:t>9/25/2013</a:t>
            </a:fld>
            <a:endParaRPr lang="en-US" dirty="0"/>
          </a:p>
        </p:txBody>
      </p:sp>
      <p:sp>
        <p:nvSpPr>
          <p:cNvPr id="12" name="Slide Number Placeholder 11"/>
          <p:cNvSpPr>
            <a:spLocks noGrp="1"/>
          </p:cNvSpPr>
          <p:nvPr>
            <p:ph type="sldNum" sz="quarter" idx="16"/>
          </p:nvPr>
        </p:nvSpPr>
        <p:spPr/>
        <p:txBody>
          <a:bodyPr rtlCol="0"/>
          <a:lstStyle/>
          <a:p>
            <a:fld id="{15041403-8CC9-47BD-97D2-C962BEA50388}"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041403-8CC9-47BD-97D2-C962BEA503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041403-8CC9-47BD-97D2-C962BEA5038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B51D9C-25A6-4DC8-A242-3E7B78425E00}"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041403-8CC9-47BD-97D2-C962BEA50388}"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9BB51D9C-25A6-4DC8-A242-3E7B78425E00}" type="datetimeFigureOut">
              <a:rPr lang="en-US" smtClean="0"/>
              <a:pPr/>
              <a:t>9/25/2013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041403-8CC9-47BD-97D2-C962BEA50388}"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BB51D9C-25A6-4DC8-A242-3E7B78425E00}" type="datetimeFigureOut">
              <a:rPr lang="en-US" smtClean="0"/>
              <a:pPr/>
              <a:t>9/25/2013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041403-8CC9-47BD-97D2-C962BEA5038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In-circuit_t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Boundary_value_analysis" TargetMode="External"/><Relationship Id="rId7" Type="http://schemas.openxmlformats.org/officeDocument/2006/relationships/image" Target="../media/image12.png"/><Relationship Id="rId2" Type="http://schemas.openxmlformats.org/officeDocument/2006/relationships/hyperlink" Target="http://en.wikipedia.org/wiki/Equivalence_partitioning" TargetMode="External"/><Relationship Id="rId1" Type="http://schemas.openxmlformats.org/officeDocument/2006/relationships/slideLayout" Target="../slideLayouts/slideLayout2.xml"/><Relationship Id="rId6" Type="http://schemas.openxmlformats.org/officeDocument/2006/relationships/hyperlink" Target="http://en.wikipedia.org/wiki/File:Blackbox.svg" TargetMode="External"/><Relationship Id="rId5" Type="http://schemas.openxmlformats.org/officeDocument/2006/relationships/hyperlink" Target="http://en.wikipedia.org/wiki/Decision_table" TargetMode="External"/><Relationship Id="rId4" Type="http://schemas.openxmlformats.org/officeDocument/2006/relationships/hyperlink" Target="http://en.wikipedia.org/wiki/State_transition_t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a:t>
            </a:r>
            <a:r>
              <a:rPr lang="en-US" b="1" dirty="0"/>
              <a:t>PHARMACY MANAGEMENT SYSTEM”</a:t>
            </a:r>
            <a:r>
              <a:rPr lang="en-US" dirty="0"/>
              <a:t/>
            </a:r>
            <a:br>
              <a:rPr lang="en-US" dirty="0"/>
            </a:br>
            <a:endParaRPr lang="en-US" dirty="0"/>
          </a:p>
        </p:txBody>
      </p:sp>
      <p:sp>
        <p:nvSpPr>
          <p:cNvPr id="3" name="Subtitle 2"/>
          <p:cNvSpPr>
            <a:spLocks noGrp="1"/>
          </p:cNvSpPr>
          <p:nvPr>
            <p:ph sz="quarter" idx="1"/>
          </p:nvPr>
        </p:nvSpPr>
        <p:spPr/>
        <p:txBody>
          <a:bodyPr>
            <a:normAutofit fontScale="92500" lnSpcReduction="10000"/>
          </a:bodyPr>
          <a:lstStyle/>
          <a:p>
            <a:pPr>
              <a:buNone/>
            </a:pPr>
            <a:r>
              <a:rPr lang="en-US" sz="2600" b="1" dirty="0" smtClean="0"/>
              <a:t>    DEPARTMENT </a:t>
            </a:r>
            <a:r>
              <a:rPr lang="en-US" sz="2600" b="1" dirty="0"/>
              <a:t>OF COMPUTER SCIENCE &amp; </a:t>
            </a:r>
            <a:r>
              <a:rPr lang="en-US" sz="2600" b="1" dirty="0" smtClean="0"/>
              <a:t>ENGINEERING</a:t>
            </a:r>
          </a:p>
          <a:p>
            <a:endParaRPr lang="en-US" sz="2000" b="1" dirty="0"/>
          </a:p>
          <a:p>
            <a:endParaRPr lang="en-US" sz="2000" b="1" dirty="0" smtClean="0"/>
          </a:p>
          <a:p>
            <a:pPr lvl="1">
              <a:buNone/>
            </a:pPr>
            <a:r>
              <a:rPr lang="en-US" sz="1600" b="1" dirty="0" smtClean="0"/>
              <a:t>                                          </a:t>
            </a:r>
            <a:endParaRPr lang="en-US" sz="1600" b="1" dirty="0"/>
          </a:p>
          <a:p>
            <a:endParaRPr lang="en-US" sz="2000" b="1" dirty="0" smtClean="0"/>
          </a:p>
          <a:p>
            <a:pPr>
              <a:buNone/>
            </a:pPr>
            <a:endParaRPr lang="en-US" sz="2000" b="1" dirty="0"/>
          </a:p>
          <a:p>
            <a:pPr>
              <a:buNone/>
            </a:pPr>
            <a:r>
              <a:rPr lang="en-US" sz="2000" dirty="0" smtClean="0"/>
              <a:t>                    N.C</a:t>
            </a:r>
            <a:r>
              <a:rPr lang="en-US" sz="2000" dirty="0"/>
              <a:t>. INSTITUTE OF TECHNOLOGY, ISRANA (PANIPAT)</a:t>
            </a:r>
          </a:p>
          <a:p>
            <a:pPr>
              <a:buNone/>
            </a:pPr>
            <a:r>
              <a:rPr lang="en-US" sz="2000" dirty="0" smtClean="0"/>
              <a:t>              (</a:t>
            </a:r>
            <a:r>
              <a:rPr lang="en-US" sz="2000" dirty="0"/>
              <a:t>Affiliated To Kurukshetra University, Kurukshetra, Haryana, </a:t>
            </a:r>
            <a:r>
              <a:rPr lang="en-US" sz="2000" dirty="0" smtClean="0"/>
              <a:t>India)</a:t>
            </a:r>
            <a:endParaRPr lang="en-US" sz="2000" dirty="0"/>
          </a:p>
          <a:p>
            <a:pPr>
              <a:buNone/>
            </a:pPr>
            <a:r>
              <a:rPr lang="en-US" sz="2000" dirty="0" smtClean="0"/>
              <a:t>                                                       2013</a:t>
            </a:r>
            <a:endParaRPr lang="en-US" sz="2000" dirty="0"/>
          </a:p>
          <a:p>
            <a:endParaRPr lang="en-US" sz="2000" dirty="0" smtClean="0"/>
          </a:p>
          <a:p>
            <a:pPr>
              <a:buNone/>
            </a:pPr>
            <a:r>
              <a:rPr lang="en-US" sz="2000" dirty="0" smtClean="0"/>
              <a:t>Submitted by-Sumit Rana           4310018</a:t>
            </a:r>
          </a:p>
          <a:p>
            <a:pPr>
              <a:buNone/>
            </a:pPr>
            <a:r>
              <a:rPr lang="en-US" sz="2000" dirty="0"/>
              <a:t>	</a:t>
            </a:r>
            <a:r>
              <a:rPr lang="en-US" sz="2000" dirty="0" smtClean="0"/>
              <a:t>	       Purva Kawatra    4310013</a:t>
            </a:r>
            <a:endParaRPr lang="en-US" sz="2000" dirty="0"/>
          </a:p>
          <a:p>
            <a:endParaRPr lang="en-US" sz="1100" dirty="0"/>
          </a:p>
        </p:txBody>
      </p:sp>
      <p:sp>
        <p:nvSpPr>
          <p:cNvPr id="1025" name="Rectangle 1"/>
          <p:cNvSpPr>
            <a:spLocks noChangeArrowheads="1"/>
          </p:cNvSpPr>
          <p:nvPr/>
        </p:nvSpPr>
        <p:spPr bwMode="auto">
          <a:xfrm>
            <a:off x="0" y="0"/>
            <a:ext cx="18473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2400" dirty="0">
              <a:latin typeface="Arial" pitchFamily="34" charset="0"/>
              <a:ea typeface="Times New Roman" pitchFamily="18" charset="0"/>
            </a:endParaRPr>
          </a:p>
        </p:txBody>
      </p:sp>
      <p:pic>
        <p:nvPicPr>
          <p:cNvPr id="9" name="Picture 8" descr="NC LOGO.jpg"/>
          <p:cNvPicPr/>
          <p:nvPr/>
        </p:nvPicPr>
        <p:blipFill>
          <a:blip r:embed="rId2" cstate="print"/>
          <a:srcRect/>
          <a:stretch>
            <a:fillRect/>
          </a:stretch>
        </p:blipFill>
        <p:spPr bwMode="auto">
          <a:xfrm>
            <a:off x="3962400" y="2286000"/>
            <a:ext cx="1181100" cy="1285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pharmacy management system..</a:t>
            </a:r>
            <a:endParaRPr lang="en-US" dirty="0"/>
          </a:p>
        </p:txBody>
      </p:sp>
      <p:sp>
        <p:nvSpPr>
          <p:cNvPr id="3" name="Content Placeholder 2"/>
          <p:cNvSpPr>
            <a:spLocks noGrp="1"/>
          </p:cNvSpPr>
          <p:nvPr>
            <p:ph sz="quarter" idx="1"/>
          </p:nvPr>
        </p:nvSpPr>
        <p:spPr/>
        <p:txBody>
          <a:bodyPr/>
          <a:lstStyle/>
          <a:p>
            <a:pPr lvl="0"/>
            <a:r>
              <a:rPr lang="en-US" dirty="0" smtClean="0"/>
              <a:t>User should have knowledge about the software.</a:t>
            </a:r>
          </a:p>
          <a:p>
            <a:pPr lvl="0"/>
            <a:r>
              <a:rPr lang="en-US" dirty="0" smtClean="0"/>
              <a:t>Changes needs to be saved side by side.</a:t>
            </a:r>
          </a:p>
          <a:p>
            <a:pPr lvl="0"/>
            <a:r>
              <a:rPr lang="en-US" dirty="0" smtClean="0"/>
              <a:t>Require technical skills.</a:t>
            </a:r>
          </a:p>
          <a:p>
            <a:pPr lvl="0"/>
            <a:r>
              <a:rPr lang="en-US" dirty="0" smtClean="0"/>
              <a:t>Security measures if not applied can harm the software.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5" name="Content Placeholder 4"/>
          <p:cNvSpPr>
            <a:spLocks noGrp="1"/>
          </p:cNvSpPr>
          <p:nvPr>
            <p:ph sz="quarter" idx="1"/>
          </p:nvPr>
        </p:nvSpPr>
        <p:spPr/>
        <p:txBody>
          <a:bodyPr/>
          <a:lstStyle/>
          <a:p>
            <a:pPr>
              <a:buNone/>
            </a:pPr>
            <a:r>
              <a:rPr lang="en-IN" dirty="0" smtClean="0"/>
              <a:t>Splash Screen</a:t>
            </a:r>
          </a:p>
        </p:txBody>
      </p:sp>
      <p:pic>
        <p:nvPicPr>
          <p:cNvPr id="1026" name="Picture 2"/>
          <p:cNvPicPr>
            <a:picLocks noChangeAspect="1" noChangeArrowheads="1"/>
          </p:cNvPicPr>
          <p:nvPr/>
        </p:nvPicPr>
        <p:blipFill>
          <a:blip r:embed="rId2"/>
          <a:srcRect/>
          <a:stretch>
            <a:fillRect/>
          </a:stretch>
        </p:blipFill>
        <p:spPr bwMode="auto">
          <a:xfrm>
            <a:off x="1371600" y="2362200"/>
            <a:ext cx="5563106" cy="342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 CONTINUED…..</a:t>
            </a:r>
            <a:endParaRPr lang="en-IN" dirty="0"/>
          </a:p>
        </p:txBody>
      </p:sp>
      <p:sp>
        <p:nvSpPr>
          <p:cNvPr id="3" name="Content Placeholder 2"/>
          <p:cNvSpPr>
            <a:spLocks noGrp="1"/>
          </p:cNvSpPr>
          <p:nvPr>
            <p:ph sz="quarter" idx="1"/>
          </p:nvPr>
        </p:nvSpPr>
        <p:spPr/>
        <p:txBody>
          <a:bodyPr/>
          <a:lstStyle/>
          <a:p>
            <a:r>
              <a:rPr lang="en-IN" dirty="0" err="1" smtClean="0"/>
              <a:t>Jprogress</a:t>
            </a:r>
            <a:r>
              <a:rPr lang="en-IN" dirty="0" smtClean="0"/>
              <a:t> Bar</a:t>
            </a:r>
          </a:p>
          <a:p>
            <a:endParaRPr lang="en-IN" dirty="0" smtClean="0"/>
          </a:p>
          <a:p>
            <a:endParaRPr lang="en-IN" dirty="0" smtClean="0"/>
          </a:p>
          <a:p>
            <a:r>
              <a:rPr lang="en-IN" dirty="0" smtClean="0"/>
              <a:t>Main Window</a:t>
            </a:r>
          </a:p>
          <a:p>
            <a:endParaRPr lang="en-IN" dirty="0" smtClean="0"/>
          </a:p>
        </p:txBody>
      </p:sp>
      <p:pic>
        <p:nvPicPr>
          <p:cNvPr id="2050" name="Picture 2"/>
          <p:cNvPicPr>
            <a:picLocks noChangeAspect="1" noChangeArrowheads="1"/>
          </p:cNvPicPr>
          <p:nvPr/>
        </p:nvPicPr>
        <p:blipFill>
          <a:blip r:embed="rId2"/>
          <a:srcRect/>
          <a:stretch>
            <a:fillRect/>
          </a:stretch>
        </p:blipFill>
        <p:spPr bwMode="auto">
          <a:xfrm>
            <a:off x="609600" y="2362200"/>
            <a:ext cx="7848600" cy="8382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1066800" y="3886200"/>
            <a:ext cx="6781800" cy="2743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 CONTINUED..</a:t>
            </a:r>
            <a:endParaRPr lang="en-IN" dirty="0"/>
          </a:p>
        </p:txBody>
      </p:sp>
      <p:sp>
        <p:nvSpPr>
          <p:cNvPr id="3" name="Content Placeholder 2"/>
          <p:cNvSpPr>
            <a:spLocks noGrp="1"/>
          </p:cNvSpPr>
          <p:nvPr>
            <p:ph sz="quarter" idx="1"/>
          </p:nvPr>
        </p:nvSpPr>
        <p:spPr/>
        <p:txBody>
          <a:bodyPr/>
          <a:lstStyle/>
          <a:p>
            <a:r>
              <a:rPr lang="en-IN" dirty="0" smtClean="0"/>
              <a:t>Adding Medicines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685800" y="2209800"/>
            <a:ext cx="6553200" cy="3048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 CONTINUED…..</a:t>
            </a:r>
            <a:endParaRPr lang="en-IN" dirty="0"/>
          </a:p>
        </p:txBody>
      </p:sp>
      <p:sp>
        <p:nvSpPr>
          <p:cNvPr id="3" name="Content Placeholder 2"/>
          <p:cNvSpPr>
            <a:spLocks noGrp="1"/>
          </p:cNvSpPr>
          <p:nvPr>
            <p:ph sz="quarter" idx="1"/>
          </p:nvPr>
        </p:nvSpPr>
        <p:spPr/>
        <p:txBody>
          <a:bodyPr/>
          <a:lstStyle/>
          <a:p>
            <a:r>
              <a:rPr lang="en-IN" dirty="0" smtClean="0"/>
              <a:t>Editing Medicines</a:t>
            </a:r>
          </a:p>
          <a:p>
            <a:endParaRPr lang="en-IN" dirty="0" smtClean="0"/>
          </a:p>
          <a:p>
            <a:endParaRPr lang="en-IN" dirty="0" smtClean="0"/>
          </a:p>
          <a:p>
            <a:endParaRPr lang="en-IN" dirty="0" smtClean="0"/>
          </a:p>
          <a:p>
            <a:endParaRPr lang="en-IN" dirty="0" smtClean="0"/>
          </a:p>
          <a:p>
            <a:endParaRPr lang="en-IN" dirty="0" smtClean="0"/>
          </a:p>
          <a:p>
            <a:r>
              <a:rPr lang="en-IN" dirty="0" smtClean="0"/>
              <a:t>Deleting Medicines</a:t>
            </a:r>
          </a:p>
          <a:p>
            <a:endParaRPr lang="en-IN" dirty="0" smtClean="0"/>
          </a:p>
          <a:p>
            <a:endParaRPr lang="en-IN" dirty="0"/>
          </a:p>
        </p:txBody>
      </p:sp>
      <p:pic>
        <p:nvPicPr>
          <p:cNvPr id="4098" name="Picture 2"/>
          <p:cNvPicPr>
            <a:picLocks noChangeAspect="1" noChangeArrowheads="1"/>
          </p:cNvPicPr>
          <p:nvPr/>
        </p:nvPicPr>
        <p:blipFill>
          <a:blip r:embed="rId2"/>
          <a:srcRect/>
          <a:stretch>
            <a:fillRect/>
          </a:stretch>
        </p:blipFill>
        <p:spPr bwMode="auto">
          <a:xfrm>
            <a:off x="914400" y="2133600"/>
            <a:ext cx="5819775" cy="2428875"/>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295400" y="5334000"/>
            <a:ext cx="5638800" cy="1524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 CONTINUED…..</a:t>
            </a:r>
            <a:endParaRPr lang="en-IN" dirty="0"/>
          </a:p>
        </p:txBody>
      </p:sp>
      <p:sp>
        <p:nvSpPr>
          <p:cNvPr id="3" name="Content Placeholder 2"/>
          <p:cNvSpPr>
            <a:spLocks noGrp="1"/>
          </p:cNvSpPr>
          <p:nvPr>
            <p:ph sz="quarter" idx="1"/>
          </p:nvPr>
        </p:nvSpPr>
        <p:spPr>
          <a:xfrm>
            <a:off x="612648" y="1676400"/>
            <a:ext cx="8153400" cy="4495800"/>
          </a:xfrm>
        </p:spPr>
        <p:txBody>
          <a:bodyPr/>
          <a:lstStyle/>
          <a:p>
            <a:r>
              <a:rPr lang="en-IN" dirty="0" smtClean="0"/>
              <a:t>Searching Medicines</a:t>
            </a:r>
          </a:p>
          <a:p>
            <a:endParaRPr lang="en-IN" dirty="0"/>
          </a:p>
        </p:txBody>
      </p:sp>
      <p:pic>
        <p:nvPicPr>
          <p:cNvPr id="5122" name="Picture 2"/>
          <p:cNvPicPr>
            <a:picLocks noChangeAspect="1" noChangeArrowheads="1"/>
          </p:cNvPicPr>
          <p:nvPr/>
        </p:nvPicPr>
        <p:blipFill>
          <a:blip r:embed="rId2"/>
          <a:srcRect/>
          <a:stretch>
            <a:fillRect/>
          </a:stretch>
        </p:blipFill>
        <p:spPr bwMode="auto">
          <a:xfrm>
            <a:off x="914400" y="2286000"/>
            <a:ext cx="7437397" cy="2895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TECHNIQUES USED…</a:t>
            </a:r>
            <a:endParaRPr lang="en-US" dirty="0"/>
          </a:p>
        </p:txBody>
      </p:sp>
      <p:sp>
        <p:nvSpPr>
          <p:cNvPr id="3" name="Content Placeholder 2"/>
          <p:cNvSpPr>
            <a:spLocks noGrp="1"/>
          </p:cNvSpPr>
          <p:nvPr>
            <p:ph sz="quarter" idx="1"/>
          </p:nvPr>
        </p:nvSpPr>
        <p:spPr/>
        <p:txBody>
          <a:bodyPr>
            <a:normAutofit/>
          </a:bodyPr>
          <a:lstStyle/>
          <a:p>
            <a:r>
              <a:rPr lang="en-US" b="1" dirty="0" smtClean="0"/>
              <a:t>White-Box testing</a:t>
            </a:r>
          </a:p>
          <a:p>
            <a:r>
              <a:rPr lang="en-US" sz="2200" dirty="0" smtClean="0"/>
              <a:t>White-box testing (also known as clear box testing, glass box testing, and transparent box testing and structural testing) tests internal structures or workings of a program, as opposed to the functionality exposed to the end-user. In white-box testing an internal perspective of the system, as well as programming skills, are used to design test cases. The tester chooses inputs to exercise paths through the code and determine the appropriate outputs. This is analogous to testing nodes in a circuit, e.g. </a:t>
            </a:r>
            <a:r>
              <a:rPr lang="en-US" sz="2200" u="sng" dirty="0" smtClean="0">
                <a:hlinkClick r:id="rId2" tooltip="In-circuit test"/>
              </a:rPr>
              <a:t>in-circuit testing</a:t>
            </a:r>
            <a:r>
              <a:rPr lang="en-US" sz="2200" dirty="0" smtClean="0"/>
              <a:t> (ICT</a:t>
            </a:r>
            <a:r>
              <a:rPr lang="en-US" sz="2200" i="1" dirty="0" smtClean="0"/>
              <a:t>).</a:t>
            </a:r>
            <a:endParaRPr lang="en-US" sz="2200" b="1" i="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Black-box testing</a:t>
            </a:r>
          </a:p>
          <a:p>
            <a:pPr lvl="3"/>
            <a:endParaRPr lang="en-US" b="1" dirty="0" smtClean="0"/>
          </a:p>
          <a:p>
            <a:endParaRPr lang="en-US" b="1" dirty="0" smtClean="0"/>
          </a:p>
          <a:p>
            <a:endParaRPr lang="en-US" b="1" dirty="0" smtClean="0"/>
          </a:p>
          <a:p>
            <a:r>
              <a:rPr lang="en-US" dirty="0" smtClean="0"/>
              <a:t> Black-box testing treats the software as a "black box", examining functionality without any knowledge of internal implementation. The tester is only aware of what the software is supposed to do, not how it does it. Black-box testing methods include: </a:t>
            </a:r>
            <a:r>
              <a:rPr lang="en-US" dirty="0" smtClean="0">
                <a:hlinkClick r:id="rId2" tooltip="Equivalence partitioning"/>
              </a:rPr>
              <a:t>equivalence partitioning</a:t>
            </a:r>
            <a:r>
              <a:rPr lang="en-US" dirty="0" smtClean="0"/>
              <a:t>, </a:t>
            </a:r>
            <a:r>
              <a:rPr lang="en-US" dirty="0" smtClean="0">
                <a:hlinkClick r:id="rId3" tooltip="Boundary value analysis"/>
              </a:rPr>
              <a:t>boundary value analysis</a:t>
            </a:r>
            <a:r>
              <a:rPr lang="en-US" dirty="0" smtClean="0"/>
              <a:t>, all-</a:t>
            </a:r>
            <a:r>
              <a:rPr lang="en-US" dirty="0" err="1" smtClean="0"/>
              <a:t>pai</a:t>
            </a:r>
            <a:r>
              <a:rPr lang="en-US" dirty="0" smtClean="0"/>
              <a:t> </a:t>
            </a:r>
            <a:r>
              <a:rPr lang="en-US" dirty="0" smtClean="0">
                <a:hlinkClick r:id="rId4" tooltip="State transition table"/>
              </a:rPr>
              <a:t>state transition tables</a:t>
            </a:r>
            <a:r>
              <a:rPr lang="en-US" dirty="0" smtClean="0"/>
              <a:t>, </a:t>
            </a:r>
            <a:r>
              <a:rPr lang="en-US" dirty="0" smtClean="0">
                <a:hlinkClick r:id="rId5" tooltip="Decision table"/>
              </a:rPr>
              <a:t>decision table</a:t>
            </a:r>
            <a:r>
              <a:rPr lang="en-US" dirty="0" smtClean="0"/>
              <a:t> testing, cause effect relationship testing and specification-based testing.</a:t>
            </a:r>
          </a:p>
          <a:p>
            <a:endParaRPr lang="en-US" dirty="0"/>
          </a:p>
        </p:txBody>
      </p:sp>
      <p:pic>
        <p:nvPicPr>
          <p:cNvPr id="5" name="Picture 4" descr="http://upload.wikimedia.org/wikipedia/commons/thumb/f/f6/Blackbox.svg/200px-Blackbox.svg.png">
            <a:hlinkClick r:id="rId6"/>
          </p:cNvPr>
          <p:cNvPicPr/>
          <p:nvPr/>
        </p:nvPicPr>
        <p:blipFill>
          <a:blip r:embed="rId7"/>
          <a:srcRect/>
          <a:stretch>
            <a:fillRect/>
          </a:stretch>
        </p:blipFill>
        <p:spPr bwMode="auto">
          <a:xfrm>
            <a:off x="2438400" y="2057401"/>
            <a:ext cx="4495800" cy="990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sz="quarter" idx="1"/>
          </p:nvPr>
        </p:nvSpPr>
        <p:spPr/>
        <p:txBody>
          <a:bodyPr/>
          <a:lstStyle/>
          <a:p>
            <a:r>
              <a:rPr lang="en-US" b="1" dirty="0" smtClean="0"/>
              <a:t>Unit testing</a:t>
            </a:r>
          </a:p>
          <a:p>
            <a:r>
              <a:rPr lang="en-US" dirty="0" smtClean="0"/>
              <a:t>Unit testing, also known as component testing refers to tests that verify the functionality of a specific section of code, usually at the function level. In an object-oriented environment, this is usually at the class level, and the minimal unit tests include the constructors and destructors.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a:xfrm>
            <a:off x="152400" y="1600200"/>
            <a:ext cx="8763000" cy="5257800"/>
          </a:xfrm>
        </p:spPr>
        <p:txBody>
          <a:bodyPr>
            <a:normAutofit/>
          </a:bodyPr>
          <a:lstStyle/>
          <a:p>
            <a:pPr lvl="0"/>
            <a:r>
              <a:rPr lang="en-US" dirty="0" smtClean="0"/>
              <a:t>It’s a standalone application project.</a:t>
            </a:r>
            <a:endParaRPr lang="en-IN" dirty="0" smtClean="0"/>
          </a:p>
          <a:p>
            <a:pPr lvl="0"/>
            <a:r>
              <a:rPr lang="en-US" dirty="0" smtClean="0"/>
              <a:t>This project offers user to enter the data through simple and interactive forms. This is very helpful for the user to enter the desired information through so much simplicity.</a:t>
            </a:r>
            <a:endParaRPr lang="en-IN" dirty="0" smtClean="0"/>
          </a:p>
          <a:p>
            <a:pPr lvl="0"/>
            <a:r>
              <a:rPr lang="en-US" dirty="0" smtClean="0"/>
              <a:t>Sometimes the user finds in the later stages of using project that he needs to update some of the information that he entered earlier. There are options for him by which he can update the records.</a:t>
            </a:r>
            <a:endParaRPr lang="en-IN" dirty="0" smtClean="0"/>
          </a:p>
          <a:p>
            <a:pPr lvl="0"/>
            <a:r>
              <a:rPr lang="en-US" dirty="0" smtClean="0"/>
              <a:t>User is provided the option of monitoring the records he entered earlier. He can see the desired records.</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pharmacy management?</a:t>
            </a:r>
            <a:endParaRPr lang="en-US" dirty="0"/>
          </a:p>
        </p:txBody>
      </p:sp>
      <p:sp>
        <p:nvSpPr>
          <p:cNvPr id="3" name="Content Placeholder 2"/>
          <p:cNvSpPr>
            <a:spLocks noGrp="1"/>
          </p:cNvSpPr>
          <p:nvPr>
            <p:ph sz="quarter" idx="1"/>
          </p:nvPr>
        </p:nvSpPr>
        <p:spPr/>
        <p:txBody>
          <a:bodyPr/>
          <a:lstStyle/>
          <a:p>
            <a:r>
              <a:rPr lang="en-US" dirty="0" smtClean="0"/>
              <a:t>Pharmacy management system is a system which keeps the record of the medicines .</a:t>
            </a:r>
          </a:p>
          <a:p>
            <a:r>
              <a:rPr lang="en-US" dirty="0" smtClean="0"/>
              <a:t>The shopkeeper keeps the record of the medicines which includes updating the price , adding new data ,updating the existing etc</a:t>
            </a:r>
          </a:p>
          <a:p>
            <a:r>
              <a:rPr lang="en-US" dirty="0" smtClean="0"/>
              <a:t>Further it can also keep the records of customer bills</a:t>
            </a:r>
          </a:p>
          <a:p>
            <a:r>
              <a:rPr lang="en-US" dirty="0" smtClean="0"/>
              <a:t>Online purchasing can also take place through this system.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REFERENCES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 </a:t>
            </a:r>
            <a:endParaRPr lang="en-US" dirty="0" smtClean="0"/>
          </a:p>
          <a:p>
            <a:pPr marL="514350" indent="-514350"/>
            <a:r>
              <a:rPr lang="en-US" dirty="0" smtClean="0"/>
              <a:t>Software engineering, Pressman</a:t>
            </a:r>
          </a:p>
          <a:p>
            <a:pPr marL="514350" indent="-514350"/>
            <a:r>
              <a:rPr lang="en-US" dirty="0" smtClean="0"/>
              <a:t>Google</a:t>
            </a:r>
          </a:p>
          <a:p>
            <a:pPr marL="514350" indent="-514350"/>
            <a:r>
              <a:rPr lang="en-US" dirty="0" smtClean="0"/>
              <a:t> Wikipedia</a:t>
            </a:r>
          </a:p>
          <a:p>
            <a:pPr marL="514350" indent="-514350"/>
            <a:r>
              <a:rPr lang="en-US" dirty="0" smtClean="0"/>
              <a:t> Deital and Deital, How to program java</a:t>
            </a:r>
          </a:p>
          <a:p>
            <a:pPr marL="514350" indent="-514350"/>
            <a:r>
              <a:rPr lang="en-US" dirty="0" smtClean="0"/>
              <a:t> Complete Reference Java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p:txBody>
          <a:bodyPr>
            <a:normAutofit/>
          </a:bodyPr>
          <a:lstStyle/>
          <a:p>
            <a:pPr>
              <a:buNone/>
            </a:pPr>
            <a:endParaRPr lang="en-IN" sz="8800" dirty="0" smtClean="0"/>
          </a:p>
          <a:p>
            <a:pPr>
              <a:buNone/>
            </a:pPr>
            <a:r>
              <a:rPr lang="en-IN" sz="8800" dirty="0" smtClean="0"/>
              <a:t>     Thank You</a:t>
            </a:r>
            <a:endParaRPr lang="en-IN" sz="8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US" dirty="0" smtClean="0"/>
              <a:t>The main aim of this project is to automate the manual processing in the medicine </a:t>
            </a:r>
            <a:r>
              <a:rPr lang="en-US" dirty="0" err="1" smtClean="0"/>
              <a:t>distribution,financial</a:t>
            </a:r>
            <a:r>
              <a:rPr lang="en-US" dirty="0" smtClean="0"/>
              <a:t> transactions etc. If these are done manually, it consumes large amount of time, scope for errors, and cost of maintenance is also very high. </a:t>
            </a:r>
          </a:p>
          <a:p>
            <a:r>
              <a:rPr lang="en-US" dirty="0" smtClean="0"/>
              <a:t>So, in order to reduce all these disadvantages we developed a business application for the concerned company. The application will generate reports for the sales level.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sz="quarter" idx="1"/>
          </p:nvPr>
        </p:nvSpPr>
        <p:spPr>
          <a:xfrm>
            <a:off x="304800" y="1600200"/>
            <a:ext cx="8686800" cy="5105400"/>
          </a:xfrm>
        </p:spPr>
        <p:txBody>
          <a:bodyPr>
            <a:normAutofit fontScale="92500" lnSpcReduction="10000"/>
          </a:bodyPr>
          <a:lstStyle/>
          <a:p>
            <a:pPr>
              <a:buNone/>
            </a:pPr>
            <a:r>
              <a:rPr lang="en-US" b="1" dirty="0" smtClean="0"/>
              <a:t>Front End-</a:t>
            </a:r>
            <a:r>
              <a:rPr lang="en-US" dirty="0" smtClean="0"/>
              <a:t> </a:t>
            </a:r>
            <a:r>
              <a:rPr lang="en-US" b="1" dirty="0" smtClean="0"/>
              <a:t>JAVA</a:t>
            </a:r>
            <a:endParaRPr lang="en-IN" dirty="0" smtClean="0"/>
          </a:p>
          <a:p>
            <a:pPr>
              <a:buNone/>
            </a:pPr>
            <a:r>
              <a:rPr lang="en-US" b="1" dirty="0" smtClean="0"/>
              <a:t>     Java Features</a:t>
            </a:r>
            <a:endParaRPr lang="en-IN" dirty="0" smtClean="0"/>
          </a:p>
          <a:p>
            <a:r>
              <a:rPr lang="en-US" dirty="0" smtClean="0"/>
              <a:t>Some of the important features of Java are as follows:</a:t>
            </a:r>
            <a:endParaRPr lang="en-IN" dirty="0" smtClean="0"/>
          </a:p>
          <a:p>
            <a:pPr lvl="0" fontAlgn="base"/>
            <a:r>
              <a:rPr lang="en-US" dirty="0" smtClean="0"/>
              <a:t>Object Oriented</a:t>
            </a:r>
            <a:endParaRPr lang="en-IN" dirty="0" smtClean="0"/>
          </a:p>
          <a:p>
            <a:pPr lvl="0" fontAlgn="base"/>
            <a:r>
              <a:rPr lang="en-US" dirty="0" smtClean="0"/>
              <a:t>Compiled and </a:t>
            </a:r>
            <a:r>
              <a:rPr lang="en-US" dirty="0" smtClean="0"/>
              <a:t>Interpreted</a:t>
            </a:r>
            <a:endParaRPr lang="en-IN" dirty="0" smtClean="0"/>
          </a:p>
          <a:p>
            <a:pPr lvl="0" fontAlgn="base"/>
            <a:r>
              <a:rPr lang="en-US" dirty="0" smtClean="0"/>
              <a:t>Security</a:t>
            </a:r>
            <a:endParaRPr lang="en-IN" dirty="0" smtClean="0"/>
          </a:p>
          <a:p>
            <a:pPr lvl="0" fontAlgn="base"/>
            <a:r>
              <a:rPr lang="en-US" dirty="0" smtClean="0"/>
              <a:t>High Performance</a:t>
            </a:r>
            <a:endParaRPr lang="en-IN" dirty="0" smtClean="0"/>
          </a:p>
          <a:p>
            <a:pPr lvl="0" fontAlgn="base"/>
            <a:r>
              <a:rPr lang="en-US" dirty="0" smtClean="0"/>
              <a:t>Multithreading</a:t>
            </a:r>
            <a:endParaRPr lang="en-IN" dirty="0" smtClean="0"/>
          </a:p>
          <a:p>
            <a:r>
              <a:rPr lang="en-US" dirty="0" smtClean="0"/>
              <a:t>One of the most important features of Java is platform independence, which makes it famous and suitable language for World Wide Web.</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53400" cy="990600"/>
          </a:xfrm>
        </p:spPr>
        <p:txBody>
          <a:bodyPr>
            <a:normAutofit fontScale="90000"/>
          </a:bodyPr>
          <a:lstStyle/>
          <a:p>
            <a:r>
              <a:rPr lang="en-US" b="1" dirty="0" smtClean="0"/>
              <a:t>Java Virtual Machine..</a:t>
            </a:r>
            <a:r>
              <a:rPr lang="en-IN" dirty="0" smtClean="0"/>
              <a:t/>
            </a:r>
            <a:br>
              <a:rPr lang="en-IN" dirty="0" smtClean="0"/>
            </a:br>
            <a:endParaRPr lang="en-IN" dirty="0"/>
          </a:p>
        </p:txBody>
      </p:sp>
      <p:sp>
        <p:nvSpPr>
          <p:cNvPr id="3" name="Content Placeholder 2"/>
          <p:cNvSpPr>
            <a:spLocks noGrp="1"/>
          </p:cNvSpPr>
          <p:nvPr>
            <p:ph sz="quarter" idx="1"/>
          </p:nvPr>
        </p:nvSpPr>
        <p:spPr>
          <a:xfrm>
            <a:off x="612648" y="1600200"/>
            <a:ext cx="8153400" cy="5105400"/>
          </a:xfrm>
        </p:spPr>
        <p:txBody>
          <a:bodyPr>
            <a:normAutofit/>
          </a:bodyPr>
          <a:lstStyle/>
          <a:p>
            <a:r>
              <a:rPr lang="en-US" sz="2800" dirty="0" smtClean="0"/>
              <a:t>The client application or operating system must have a java byte-code interpreter to execute byte-code instructions. The interpreter is a part of a larger program called the JVM. The JVM interprets the byte code into native code and is available on platforms that support Java.</a:t>
            </a:r>
          </a:p>
          <a:p>
            <a:r>
              <a:rPr lang="en-US" sz="2800" dirty="0" smtClean="0"/>
              <a:t>When the user runs a Java program, it is up to the JVM to load, possibly verify, and then execute it.</a:t>
            </a:r>
            <a:endParaRPr lang="en-IN" sz="2800" dirty="0" smtClean="0"/>
          </a:p>
          <a:p>
            <a:pPr lvl="0"/>
            <a:r>
              <a:rPr lang="en-US" sz="2800" dirty="0" smtClean="0"/>
              <a:t>It allocates memory for the incoming java class files and guarantees that the security of JVM is not violated. This is known as the class loader module.</a:t>
            </a:r>
            <a:endParaRPr lang="en-IN" sz="2800" dirty="0" smtClean="0"/>
          </a:p>
          <a:p>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228600" y="1600200"/>
            <a:ext cx="8763000" cy="5105400"/>
          </a:xfrm>
        </p:spPr>
        <p:txBody>
          <a:bodyPr>
            <a:normAutofit lnSpcReduction="10000"/>
          </a:bodyPr>
          <a:lstStyle/>
          <a:p>
            <a:pPr fontAlgn="base">
              <a:buNone/>
            </a:pPr>
            <a:r>
              <a:rPr lang="en-US" b="1" dirty="0" smtClean="0"/>
              <a:t>Back End – </a:t>
            </a:r>
            <a:r>
              <a:rPr lang="en-US" dirty="0" smtClean="0"/>
              <a:t>MS ACCESS</a:t>
            </a:r>
            <a:endParaRPr lang="en-IN" dirty="0" smtClean="0"/>
          </a:p>
          <a:p>
            <a:r>
              <a:rPr lang="en-US" sz="2800" dirty="0" smtClean="0"/>
              <a:t>Microsoft Access is a commercial, desktop, relational database system from Microsoft, widely used for small businesses and programmers, comes packaged with Microsoft Office Professional which combines the Jet relational database engine with a graphical interface, including forms, reports, queries and VB code.</a:t>
            </a:r>
          </a:p>
          <a:p>
            <a:r>
              <a:rPr lang="en-US" sz="2800" dirty="0" smtClean="0"/>
              <a:t>Ms Access Database does not scale well if data access is via a network, so applications that are used by more than a handful of people tend to rely on a Client-Server based solution such as Oracle, DB2, Microsoft SQL Server, </a:t>
            </a:r>
            <a:r>
              <a:rPr lang="en-US" sz="2800" dirty="0" err="1" smtClean="0"/>
              <a:t>PostgreSQL</a:t>
            </a:r>
            <a:endParaRPr lang="en-IN" sz="2800" dirty="0" smtClean="0"/>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AND SOFTWARE REQUIREMENTS</a:t>
            </a:r>
            <a:endParaRPr lang="en-US" dirty="0"/>
          </a:p>
        </p:txBody>
      </p:sp>
      <p:sp>
        <p:nvSpPr>
          <p:cNvPr id="3" name="Content Placeholder 2"/>
          <p:cNvSpPr>
            <a:spLocks noGrp="1"/>
          </p:cNvSpPr>
          <p:nvPr>
            <p:ph sz="quarter" idx="1"/>
          </p:nvPr>
        </p:nvSpPr>
        <p:spPr>
          <a:xfrm>
            <a:off x="0" y="1600200"/>
            <a:ext cx="9144000" cy="5257800"/>
          </a:xfrm>
        </p:spPr>
        <p:txBody>
          <a:bodyPr>
            <a:normAutofit fontScale="85000" lnSpcReduction="10000"/>
          </a:bodyPr>
          <a:lstStyle/>
          <a:p>
            <a:pPr>
              <a:buNone/>
            </a:pPr>
            <a:r>
              <a:rPr lang="en-US" b="1" dirty="0" smtClean="0"/>
              <a:t> Hardware Interfaces</a:t>
            </a:r>
            <a:endParaRPr lang="en-IN" dirty="0" smtClean="0"/>
          </a:p>
          <a:p>
            <a:pPr lvl="0"/>
            <a:r>
              <a:rPr lang="en-US" dirty="0" smtClean="0"/>
              <a:t>Processor			--------		      Pentium 4 or above.</a:t>
            </a:r>
            <a:endParaRPr lang="en-IN" dirty="0" smtClean="0"/>
          </a:p>
          <a:p>
            <a:pPr lvl="0"/>
            <a:endParaRPr lang="en-US" dirty="0" smtClean="0"/>
          </a:p>
          <a:p>
            <a:pPr lvl="0"/>
            <a:r>
              <a:rPr lang="en-US" dirty="0" smtClean="0"/>
              <a:t>Hard Disk:			--------		      40 GB or above.</a:t>
            </a:r>
            <a:endParaRPr lang="en-IN" dirty="0" smtClean="0"/>
          </a:p>
          <a:p>
            <a:pPr lvl="0"/>
            <a:endParaRPr lang="en-US" dirty="0" smtClean="0"/>
          </a:p>
          <a:p>
            <a:pPr lvl="0"/>
            <a:r>
              <a:rPr lang="en-US" dirty="0" smtClean="0"/>
              <a:t>RAM: 			--------		      512 MB or above.</a:t>
            </a:r>
            <a:endParaRPr lang="en-IN" dirty="0" smtClean="0"/>
          </a:p>
          <a:p>
            <a:pPr>
              <a:buNone/>
            </a:pPr>
            <a:r>
              <a:rPr lang="en-US" b="1" dirty="0" smtClean="0"/>
              <a:t> </a:t>
            </a:r>
          </a:p>
          <a:p>
            <a:pPr>
              <a:buNone/>
            </a:pPr>
            <a:r>
              <a:rPr lang="en-US" b="1" dirty="0" smtClean="0"/>
              <a:t>Software Interfaces</a:t>
            </a:r>
            <a:endParaRPr lang="en-IN" dirty="0" smtClean="0"/>
          </a:p>
          <a:p>
            <a:pPr lvl="0"/>
            <a:r>
              <a:rPr lang="en-US" dirty="0" smtClean="0"/>
              <a:t>Operating System             ---------          Windows XP or above</a:t>
            </a:r>
            <a:endParaRPr lang="en-IN" b="1" dirty="0" smtClean="0"/>
          </a:p>
          <a:p>
            <a:pPr lvl="0"/>
            <a:r>
              <a:rPr lang="en-US" dirty="0" smtClean="0"/>
              <a:t>Database Server               --------	                  MS Access</a:t>
            </a:r>
            <a:endParaRPr lang="en-IN" b="1" dirty="0" smtClean="0"/>
          </a:p>
          <a:p>
            <a:pPr lvl="0"/>
            <a:r>
              <a:rPr lang="en-US" dirty="0" smtClean="0"/>
              <a:t>Database Connectivity       --------	                  JDBC  </a:t>
            </a:r>
            <a:endParaRPr lang="en-IN" b="1" dirty="0" smtClean="0"/>
          </a:p>
          <a:p>
            <a:endParaRPr lang="en-IN" dirty="0" smtClean="0"/>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838200"/>
          </a:xfrm>
        </p:spPr>
        <p:txBody>
          <a:bodyPr/>
          <a:lstStyle/>
          <a:p>
            <a:r>
              <a:rPr lang="en-IN" dirty="0" smtClean="0"/>
              <a:t>Data Flow Diagram</a:t>
            </a:r>
            <a:endParaRPr lang="en-IN" dirty="0"/>
          </a:p>
        </p:txBody>
      </p:sp>
      <p:pic>
        <p:nvPicPr>
          <p:cNvPr id="1028" name="Picture 4"/>
          <p:cNvPicPr>
            <a:picLocks noGrp="1" noChangeAspect="1" noChangeArrowheads="1"/>
          </p:cNvPicPr>
          <p:nvPr>
            <p:ph sz="quarter" idx="1"/>
          </p:nvPr>
        </p:nvPicPr>
        <p:blipFill>
          <a:blip r:embed="rId2"/>
          <a:srcRect/>
          <a:stretch>
            <a:fillRect/>
          </a:stretch>
        </p:blipFill>
        <p:spPr bwMode="auto">
          <a:xfrm>
            <a:off x="1828800" y="2419350"/>
            <a:ext cx="5457825" cy="4438650"/>
          </a:xfrm>
          <a:prstGeom prst="rect">
            <a:avLst/>
          </a:prstGeom>
          <a:noFill/>
          <a:ln w="9525">
            <a:noFill/>
            <a:miter lim="800000"/>
            <a:headEnd/>
            <a:tailEnd/>
          </a:ln>
          <a:effectLst/>
        </p:spPr>
      </p:pic>
      <p:sp>
        <p:nvSpPr>
          <p:cNvPr id="8" name="Rectangle 7"/>
          <p:cNvSpPr/>
          <p:nvPr/>
        </p:nvSpPr>
        <p:spPr>
          <a:xfrm>
            <a:off x="381000" y="1752600"/>
            <a:ext cx="8534400" cy="646331"/>
          </a:xfrm>
          <a:prstGeom prst="rect">
            <a:avLst/>
          </a:prstGeom>
        </p:spPr>
        <p:txBody>
          <a:bodyPr wrap="square">
            <a:spAutoFit/>
          </a:bodyPr>
          <a:lstStyle/>
          <a:p>
            <a:r>
              <a:rPr lang="en-US" dirty="0" smtClean="0"/>
              <a:t>A graphic tool used to describe and analyze the moment of data through a system – manual or automated – including the processes, stores of data, and delays in the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the pharmacy management system…</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   1. It reduces manual work.</a:t>
            </a:r>
            <a:br>
              <a:rPr lang="en-US" dirty="0" smtClean="0"/>
            </a:br>
            <a:r>
              <a:rPr lang="en-US" dirty="0" smtClean="0"/>
              <a:t>2. Less time consuming.</a:t>
            </a:r>
            <a:br>
              <a:rPr lang="en-US" dirty="0" smtClean="0"/>
            </a:br>
            <a:r>
              <a:rPr lang="en-US" dirty="0" smtClean="0"/>
              <a:t>3. It reduces man power.</a:t>
            </a:r>
            <a:br>
              <a:rPr lang="en-US" dirty="0" smtClean="0"/>
            </a:br>
            <a:r>
              <a:rPr lang="en-US" dirty="0" smtClean="0"/>
              <a:t>4. Easy and convenient.</a:t>
            </a:r>
            <a:br>
              <a:rPr lang="en-US" dirty="0" smtClean="0"/>
            </a:br>
            <a:r>
              <a:rPr lang="en-US" dirty="0" smtClean="0"/>
              <a:t>5. Changes can be updated easily.</a:t>
            </a:r>
            <a:br>
              <a:rPr lang="en-US" dirty="0" smtClean="0"/>
            </a:br>
            <a:r>
              <a:rPr lang="en-US" dirty="0" smtClean="0"/>
              <a:t>6. It provides ease of ordering.</a:t>
            </a:r>
          </a:p>
          <a:p>
            <a:pPr>
              <a:buNone/>
            </a:pPr>
            <a:endParaRPr lang="en-US" dirty="0" smtClean="0"/>
          </a:p>
          <a:p>
            <a:r>
              <a:rPr lang="en-US" dirty="0" smtClean="0"/>
              <a:t>Further more the software is-</a:t>
            </a:r>
          </a:p>
          <a:p>
            <a:pPr lvl="2"/>
            <a:r>
              <a:rPr lang="en-US" sz="2400" dirty="0" smtClean="0"/>
              <a:t>Reliable</a:t>
            </a:r>
          </a:p>
          <a:p>
            <a:pPr lvl="2"/>
            <a:r>
              <a:rPr lang="en-US" sz="2400" dirty="0" smtClean="0"/>
              <a:t>Secure </a:t>
            </a:r>
          </a:p>
          <a:p>
            <a:pPr lvl="2"/>
            <a:r>
              <a:rPr lang="en-US" sz="2400" dirty="0" smtClean="0"/>
              <a:t>Easy Maintaince </a:t>
            </a:r>
          </a:p>
          <a:p>
            <a:pPr lvl="2"/>
            <a:r>
              <a:rPr lang="en-US" sz="2400" dirty="0" smtClean="0"/>
              <a:t>Portable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127</TotalTime>
  <Words>726</Words>
  <Application>Microsoft Office PowerPoint</Application>
  <PresentationFormat>On-screen Show (4:3)</PresentationFormat>
  <Paragraphs>113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 “PHARMACY MANAGEMENT SYSTEM” </vt:lpstr>
      <vt:lpstr>What is pharmacy management?</vt:lpstr>
      <vt:lpstr> </vt:lpstr>
      <vt:lpstr>Technology Used..</vt:lpstr>
      <vt:lpstr>Java Virtual Machine.. </vt:lpstr>
      <vt:lpstr> </vt:lpstr>
      <vt:lpstr>HARDWARE AND SOFTWARE REQUIREMENTS</vt:lpstr>
      <vt:lpstr>Data Flow Diagram</vt:lpstr>
      <vt:lpstr>Advantages of the pharmacy management system…</vt:lpstr>
      <vt:lpstr>Disadvantages of pharmacy management system..</vt:lpstr>
      <vt:lpstr>SNAPSHOTS</vt:lpstr>
      <vt:lpstr>SNAPSHOTS CONTINUED…..</vt:lpstr>
      <vt:lpstr>SNAPSHOTS CONTINUED..</vt:lpstr>
      <vt:lpstr>SNAPSHOTS CONTINUED…..</vt:lpstr>
      <vt:lpstr>SNAPSHOTS CONTINUED…..</vt:lpstr>
      <vt:lpstr>TESTING TECHNIQUES USED…</vt:lpstr>
      <vt:lpstr>..</vt:lpstr>
      <vt:lpstr>…</vt:lpstr>
      <vt:lpstr>Conclusion</vt:lpstr>
      <vt:lpstr>REFERENCES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“PHARMACY MANAGEMENT SYSTEM” </dc:title>
  <dc:creator>keep away</dc:creator>
  <cp:lastModifiedBy>sumit rana</cp:lastModifiedBy>
  <cp:revision>21</cp:revision>
  <dcterms:created xsi:type="dcterms:W3CDTF">2005-12-31T19:07:51Z</dcterms:created>
  <dcterms:modified xsi:type="dcterms:W3CDTF">2013-09-25T05:14:21Z</dcterms:modified>
</cp:coreProperties>
</file>