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46" autoAdjust="0"/>
  </p:normalViewPr>
  <p:slideViewPr>
    <p:cSldViewPr snapToGrid="0">
      <p:cViewPr varScale="1">
        <p:scale>
          <a:sx n="70" d="100"/>
          <a:sy n="70" d="100"/>
        </p:scale>
        <p:origin x="11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1CB38-BAEC-4032-9571-B63BE0032EB9}"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F16A1-E950-4DF3-9CF6-97314EF577D4}" type="slidenum">
              <a:rPr lang="en-US" smtClean="0"/>
              <a:t>‹#›</a:t>
            </a:fld>
            <a:endParaRPr lang="en-US"/>
          </a:p>
        </p:txBody>
      </p:sp>
    </p:spTree>
    <p:extLst>
      <p:ext uri="{BB962C8B-B14F-4D97-AF65-F5344CB8AC3E}">
        <p14:creationId xmlns:p14="http://schemas.microsoft.com/office/powerpoint/2010/main" val="195299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a:solidFill>
                  <a:schemeClr val="tx1"/>
                </a:solidFill>
                <a:latin typeface="+mn-lt"/>
                <a:ea typeface="+mn-ea"/>
                <a:cs typeface="+mn-cs"/>
              </a:rPr>
              <a:t>A web server, for example, is identified by an IP address even though IP addresses were designed to identify network hosts rather than application endpoints.</a:t>
            </a:r>
          </a:p>
          <a:p>
            <a:pPr marL="0" indent="0">
              <a:buNone/>
            </a:pPr>
            <a:r>
              <a:rPr lang="en-US" sz="1200" dirty="0">
                <a:latin typeface="Arial" panose="020B0604020202020204" pitchFamily="34" charset="0"/>
                <a:cs typeface="Arial" panose="020B0604020202020204" pitchFamily="34" charset="0"/>
              </a:rPr>
              <a:t>Traditional Vs Distributed applications:</a:t>
            </a:r>
          </a:p>
          <a:p>
            <a:r>
              <a:rPr lang="en-US" sz="1200" dirty="0">
                <a:latin typeface="Arial" panose="020B0604020202020204" pitchFamily="34" charset="0"/>
                <a:cs typeface="Arial" panose="020B0604020202020204" pitchFamily="34" charset="0"/>
              </a:rPr>
              <a:t>Acceptable for one-to-one mapping between the application and its host - for early networked applications which were undistributed, deployed on a dedicated host and left undisturbed for a long time.</a:t>
            </a:r>
          </a:p>
          <a:p>
            <a:r>
              <a:rPr lang="en-US" sz="1200" dirty="0">
                <a:latin typeface="Arial" panose="020B0604020202020204" pitchFamily="34" charset="0"/>
                <a:cs typeface="Arial" panose="020B0604020202020204" pitchFamily="34" charset="0"/>
              </a:rPr>
              <a:t>Modern applications, which are distributed, mobile, ephemeral and run on multi-tenant infrastructure, no longer conform to that simplistic model.</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In particular, improperly defining and identifying applications leads to subtle and substantial problems related to common network functions with which applications have to directly interface. </a:t>
            </a:r>
          </a:p>
          <a:p>
            <a:r>
              <a:rPr lang="en-US" sz="1200" b="0" i="0" u="none" strike="noStrike" kern="1200" baseline="0" dirty="0">
                <a:solidFill>
                  <a:schemeClr val="tx1"/>
                </a:solidFill>
                <a:latin typeface="+mn-lt"/>
                <a:ea typeface="+mn-ea"/>
                <a:cs typeface="+mn-cs"/>
              </a:rPr>
              <a:t>3. While lower level network functions such as packet switching do not depend on applications, network functions such as application discovery, segmentation, firewalls, load balancers, VPN gateways, implicitly depend on well-defined application identities.</a:t>
            </a:r>
          </a:p>
          <a:p>
            <a:r>
              <a:rPr lang="en-US" sz="1200" b="0" i="0" u="none" strike="noStrike" kern="1200" baseline="0" dirty="0">
                <a:solidFill>
                  <a:schemeClr val="tx1"/>
                </a:solidFill>
                <a:latin typeface="+mn-lt"/>
                <a:ea typeface="+mn-ea"/>
                <a:cs typeface="+mn-cs"/>
              </a:rPr>
              <a:t>4. A number of mechanisms and elaborate devices have been built over the years to work around the symptoms of application misidentification. The workarounds only address the issues indirectly and incompletely and typically produce new problems.</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4</a:t>
            </a:fld>
            <a:endParaRPr lang="en-US"/>
          </a:p>
        </p:txBody>
      </p:sp>
    </p:spTree>
    <p:extLst>
      <p:ext uri="{BB962C8B-B14F-4D97-AF65-F5344CB8AC3E}">
        <p14:creationId xmlns:p14="http://schemas.microsoft.com/office/powerpoint/2010/main" val="86189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host reboot, expiration of DHCP lease, rescheduling</a:t>
            </a:r>
          </a:p>
          <a:p>
            <a:r>
              <a:rPr lang="en-US" sz="1200" b="0" i="0" u="none" strike="noStrike" kern="1200" baseline="0" dirty="0">
                <a:solidFill>
                  <a:schemeClr val="tx1"/>
                </a:solidFill>
                <a:latin typeface="+mn-lt"/>
                <a:ea typeface="+mn-ea"/>
                <a:cs typeface="+mn-cs"/>
              </a:rPr>
              <a:t>of the application instance to a different host or live migration</a:t>
            </a:r>
          </a:p>
          <a:p>
            <a:r>
              <a:rPr lang="en-US" sz="1200" b="0" i="0" u="none" strike="noStrike" kern="1200" baseline="0" dirty="0">
                <a:solidFill>
                  <a:schemeClr val="tx1"/>
                </a:solidFill>
                <a:latin typeface="+mn-lt"/>
                <a:ea typeface="+mn-ea"/>
                <a:cs typeface="+mn-cs"/>
              </a:rPr>
              <a:t>of the underlying VM to a different subnet etc. could</a:t>
            </a:r>
          </a:p>
          <a:p>
            <a:r>
              <a:rPr lang="en-US" sz="1200" b="0" i="0" u="none" strike="noStrike" kern="1200" baseline="0" dirty="0">
                <a:solidFill>
                  <a:schemeClr val="tx1"/>
                </a:solidFill>
                <a:latin typeface="+mn-lt"/>
                <a:ea typeface="+mn-ea"/>
                <a:cs typeface="+mn-cs"/>
              </a:rPr>
              <a:t>all cause the application to become unreachable at its former</a:t>
            </a:r>
          </a:p>
          <a:p>
            <a:r>
              <a:rPr lang="en-US" sz="1200" b="0" i="0" u="none" strike="noStrike" kern="1200" baseline="0" dirty="0">
                <a:solidFill>
                  <a:schemeClr val="tx1"/>
                </a:solidFill>
                <a:latin typeface="+mn-lt"/>
                <a:ea typeface="+mn-ea"/>
                <a:cs typeface="+mn-cs"/>
              </a:rPr>
              <a:t>identity. Any policy specification that references application</a:t>
            </a:r>
          </a:p>
          <a:p>
            <a:r>
              <a:rPr lang="en-US" sz="1200" b="0" i="0" u="none" strike="noStrike" kern="1200" baseline="0" dirty="0">
                <a:solidFill>
                  <a:schemeClr val="tx1"/>
                </a:solidFill>
                <a:latin typeface="+mn-lt"/>
                <a:ea typeface="+mn-ea"/>
                <a:cs typeface="+mn-cs"/>
              </a:rPr>
              <a:t>endpoints through their host identities would become</a:t>
            </a:r>
          </a:p>
          <a:p>
            <a:r>
              <a:rPr lang="en-US" sz="1200" b="0" i="0" u="none" strike="noStrike" kern="1200" baseline="0" dirty="0">
                <a:solidFill>
                  <a:schemeClr val="tx1"/>
                </a:solidFill>
                <a:latin typeface="+mn-lt"/>
                <a:ea typeface="+mn-ea"/>
                <a:cs typeface="+mn-cs"/>
              </a:rPr>
              <a:t>invalid as application’s identity changes. For example, any</a:t>
            </a:r>
          </a:p>
          <a:p>
            <a:r>
              <a:rPr lang="en-US" sz="1200" b="0" i="0" u="none" strike="noStrike" kern="1200" baseline="0" dirty="0">
                <a:solidFill>
                  <a:schemeClr val="tx1"/>
                </a:solidFill>
                <a:latin typeface="+mn-lt"/>
                <a:ea typeface="+mn-ea"/>
                <a:cs typeface="+mn-cs"/>
              </a:rPr>
              <a:t>firewall rules meant to segregate application endpoints established</a:t>
            </a:r>
          </a:p>
          <a:p>
            <a:r>
              <a:rPr lang="en-US" sz="1200" b="0" i="0" u="none" strike="noStrike" kern="1200" baseline="0" dirty="0">
                <a:solidFill>
                  <a:schemeClr val="tx1"/>
                </a:solidFill>
                <a:latin typeface="+mn-lt"/>
                <a:ea typeface="+mn-ea"/>
                <a:cs typeface="+mn-cs"/>
              </a:rPr>
              <a:t>within the network infrastructure would become</a:t>
            </a:r>
          </a:p>
          <a:p>
            <a:r>
              <a:rPr lang="en-US" sz="1200" b="0" i="0" u="none" strike="noStrike" kern="1200" baseline="0" dirty="0">
                <a:solidFill>
                  <a:schemeClr val="tx1"/>
                </a:solidFill>
                <a:latin typeface="+mn-lt"/>
                <a:ea typeface="+mn-ea"/>
                <a:cs typeface="+mn-cs"/>
              </a:rPr>
              <a:t>invalid.</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5</a:t>
            </a:fld>
            <a:endParaRPr lang="en-US"/>
          </a:p>
        </p:txBody>
      </p:sp>
    </p:spTree>
    <p:extLst>
      <p:ext uri="{BB962C8B-B14F-4D97-AF65-F5344CB8AC3E}">
        <p14:creationId xmlns:p14="http://schemas.microsoft.com/office/powerpoint/2010/main" val="405142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IP addresses are unique in a network but they cannot serve as consistent application identifiers because they cannot remain constant as the application moves from host to host. Port</a:t>
            </a:r>
          </a:p>
          <a:p>
            <a:r>
              <a:rPr lang="en-US" sz="1200" b="0" i="0" u="none" strike="noStrike" kern="1200" baseline="0" dirty="0">
                <a:solidFill>
                  <a:schemeClr val="tx1"/>
                </a:solidFill>
                <a:latin typeface="+mn-lt"/>
                <a:ea typeface="+mn-ea"/>
                <a:cs typeface="+mn-cs"/>
              </a:rPr>
              <a:t>numbers on the other hand can be consistent because the same port number may be available on every host.</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6</a:t>
            </a:fld>
            <a:endParaRPr lang="en-US"/>
          </a:p>
        </p:txBody>
      </p:sp>
    </p:spTree>
    <p:extLst>
      <p:ext uri="{BB962C8B-B14F-4D97-AF65-F5344CB8AC3E}">
        <p14:creationId xmlns:p14="http://schemas.microsoft.com/office/powerpoint/2010/main" val="81263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Calico [1] for example treats each application container</a:t>
            </a:r>
          </a:p>
          <a:p>
            <a:r>
              <a:rPr lang="en-US" sz="1200" b="0" i="0" u="none" strike="noStrike" kern="1200" baseline="0" dirty="0">
                <a:solidFill>
                  <a:schemeClr val="tx1"/>
                </a:solidFill>
                <a:latin typeface="+mn-lt"/>
                <a:ea typeface="+mn-ea"/>
                <a:cs typeface="+mn-cs"/>
              </a:rPr>
              <a:t>as a network host in its own right and assigns it a routable</a:t>
            </a:r>
          </a:p>
          <a:p>
            <a:r>
              <a:rPr lang="en-US" sz="1200" b="0" i="0" u="none" strike="noStrike" kern="1200" baseline="0" dirty="0">
                <a:solidFill>
                  <a:schemeClr val="tx1"/>
                </a:solidFill>
                <a:latin typeface="+mn-lt"/>
                <a:ea typeface="+mn-ea"/>
                <a:cs typeface="+mn-cs"/>
              </a:rPr>
              <a:t>IP address. Using NAT to multiplex applications through</a:t>
            </a:r>
          </a:p>
          <a:p>
            <a:r>
              <a:rPr lang="en-US" sz="1200" b="0" i="0" u="none" strike="noStrike" kern="1200" baseline="0" dirty="0">
                <a:solidFill>
                  <a:schemeClr val="tx1"/>
                </a:solidFill>
                <a:latin typeface="+mn-lt"/>
                <a:ea typeface="+mn-ea"/>
                <a:cs typeface="+mn-cs"/>
              </a:rPr>
              <a:t>the same interface would not solve the problem because assigning</a:t>
            </a:r>
          </a:p>
          <a:p>
            <a:r>
              <a:rPr lang="en-US" sz="1200" b="0" i="0" u="none" strike="noStrike" kern="1200" baseline="0" dirty="0">
                <a:solidFill>
                  <a:schemeClr val="tx1"/>
                </a:solidFill>
                <a:latin typeface="+mn-lt"/>
                <a:ea typeface="+mn-ea"/>
                <a:cs typeface="+mn-cs"/>
              </a:rPr>
              <a:t>the same IP address to multiple applications would</a:t>
            </a:r>
          </a:p>
          <a:p>
            <a:r>
              <a:rPr lang="en-US" sz="1200" b="0" i="0" u="none" strike="noStrike" kern="1200" baseline="0" dirty="0">
                <a:solidFill>
                  <a:schemeClr val="tx1"/>
                </a:solidFill>
                <a:latin typeface="+mn-lt"/>
                <a:ea typeface="+mn-ea"/>
                <a:cs typeface="+mn-cs"/>
              </a:rPr>
              <a:t>prevent them from being scheduled to different hosts without</a:t>
            </a:r>
          </a:p>
          <a:p>
            <a:r>
              <a:rPr lang="en-US" sz="1200" b="0" i="0" u="none" strike="noStrike" kern="1200" baseline="0" dirty="0">
                <a:solidFill>
                  <a:schemeClr val="tx1"/>
                </a:solidFill>
                <a:latin typeface="+mn-lt"/>
                <a:ea typeface="+mn-ea"/>
                <a:cs typeface="+mn-cs"/>
              </a:rPr>
              <a:t>changing their identity.</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7</a:t>
            </a:fld>
            <a:endParaRPr lang="en-US"/>
          </a:p>
        </p:txBody>
      </p:sp>
    </p:spTree>
    <p:extLst>
      <p:ext uri="{BB962C8B-B14F-4D97-AF65-F5344CB8AC3E}">
        <p14:creationId xmlns:p14="http://schemas.microsoft.com/office/powerpoint/2010/main" val="113848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an</a:t>
            </a:r>
          </a:p>
          <a:p>
            <a:r>
              <a:rPr lang="en-US" sz="1200" b="0" i="0" u="none" strike="noStrike" kern="1200" baseline="0" dirty="0">
                <a:solidFill>
                  <a:schemeClr val="tx1"/>
                </a:solidFill>
                <a:latin typeface="+mn-lt"/>
                <a:ea typeface="+mn-ea"/>
                <a:cs typeface="+mn-cs"/>
              </a:rPr>
              <a:t>application is brought up, the user optionally assigns it a virtual</a:t>
            </a:r>
          </a:p>
          <a:p>
            <a:r>
              <a:rPr lang="en-US" sz="1200" b="0" i="0" u="none" strike="noStrike" kern="1200" baseline="0" dirty="0">
                <a:solidFill>
                  <a:schemeClr val="tx1"/>
                </a:solidFill>
                <a:latin typeface="+mn-lt"/>
                <a:ea typeface="+mn-ea"/>
                <a:cs typeface="+mn-cs"/>
              </a:rPr>
              <a:t>IP address, completely independently of underlying network,</a:t>
            </a:r>
          </a:p>
          <a:p>
            <a:r>
              <a:rPr lang="en-US" sz="1200" b="0" i="0" u="none" strike="noStrike" kern="1200" baseline="0" dirty="0">
                <a:solidFill>
                  <a:schemeClr val="tx1"/>
                </a:solidFill>
                <a:latin typeface="+mn-lt"/>
                <a:ea typeface="+mn-ea"/>
                <a:cs typeface="+mn-cs"/>
              </a:rPr>
              <a:t>simply by specifying it as a parameter to APPSWITCH</a:t>
            </a:r>
          </a:p>
          <a:p>
            <a:r>
              <a:rPr lang="en-US" sz="1200" b="0" i="0" u="none" strike="noStrike" kern="1200" baseline="0" dirty="0">
                <a:solidFill>
                  <a:schemeClr val="tx1"/>
                </a:solidFill>
                <a:latin typeface="+mn-lt"/>
                <a:ea typeface="+mn-ea"/>
                <a:cs typeface="+mn-cs"/>
              </a:rPr>
              <a:t>when the application is added. The virtual IP address serves</a:t>
            </a:r>
          </a:p>
          <a:p>
            <a:r>
              <a:rPr lang="en-US" sz="1200" b="0" i="0" u="none" strike="noStrike" kern="1200" baseline="0" dirty="0">
                <a:solidFill>
                  <a:schemeClr val="tx1"/>
                </a:solidFill>
                <a:latin typeface="+mn-lt"/>
                <a:ea typeface="+mn-ea"/>
                <a:cs typeface="+mn-cs"/>
              </a:rPr>
              <a:t>as a unique and consistent identifier representing the application.</a:t>
            </a:r>
          </a:p>
          <a:p>
            <a:r>
              <a:rPr lang="en-US" sz="1200" b="0" i="0" u="none" strike="noStrike" kern="1200" baseline="0" dirty="0">
                <a:solidFill>
                  <a:schemeClr val="tx1"/>
                </a:solidFill>
                <a:latin typeface="+mn-lt"/>
                <a:ea typeface="+mn-ea"/>
                <a:cs typeface="+mn-cs"/>
              </a:rPr>
              <a:t>Even though the identifier takes an IP address format,</a:t>
            </a:r>
          </a:p>
          <a:p>
            <a:r>
              <a:rPr lang="en-US" sz="1200" b="0" i="0" u="none" strike="noStrike" kern="1200" baseline="0" dirty="0">
                <a:solidFill>
                  <a:schemeClr val="tx1"/>
                </a:solidFill>
                <a:latin typeface="+mn-lt"/>
                <a:ea typeface="+mn-ea"/>
                <a:cs typeface="+mn-cs"/>
              </a:rPr>
              <a:t>it bears no relation to the IP addresses carried by network</a:t>
            </a:r>
          </a:p>
          <a:p>
            <a:r>
              <a:rPr lang="en-US" sz="1200" b="0" i="0" u="none" strike="noStrike" kern="1200" baseline="0" dirty="0">
                <a:solidFill>
                  <a:schemeClr val="tx1"/>
                </a:solidFill>
                <a:latin typeface="+mn-lt"/>
                <a:ea typeface="+mn-ea"/>
                <a:cs typeface="+mn-cs"/>
              </a:rPr>
              <a:t>hosts. The choice is only driven by backward compatibility</a:t>
            </a:r>
          </a:p>
          <a:p>
            <a:r>
              <a:rPr lang="en-US" sz="1200" b="0" i="0" u="none" strike="noStrike" kern="1200" baseline="0" dirty="0">
                <a:solidFill>
                  <a:schemeClr val="tx1"/>
                </a:solidFill>
                <a:latin typeface="+mn-lt"/>
                <a:ea typeface="+mn-ea"/>
                <a:cs typeface="+mn-cs"/>
              </a:rPr>
              <a:t>with existing applications that expect an IP address.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user may also specify application identity as a DNS</a:t>
            </a:r>
          </a:p>
          <a:p>
            <a:r>
              <a:rPr lang="en-US" sz="1200" b="0" i="0" u="none" strike="noStrike" kern="1200" baseline="0" dirty="0">
                <a:solidFill>
                  <a:schemeClr val="tx1"/>
                </a:solidFill>
                <a:latin typeface="+mn-lt"/>
                <a:ea typeface="+mn-ea"/>
                <a:cs typeface="+mn-cs"/>
              </a:rPr>
              <a:t>name rather than an IP address, in which case APPSWITCH</a:t>
            </a:r>
          </a:p>
          <a:p>
            <a:r>
              <a:rPr lang="en-US" sz="1200" b="0" i="0" u="none" strike="noStrike" kern="1200" baseline="0" dirty="0">
                <a:solidFill>
                  <a:schemeClr val="tx1"/>
                </a:solidFill>
                <a:latin typeface="+mn-lt"/>
                <a:ea typeface="+mn-ea"/>
                <a:cs typeface="+mn-cs"/>
              </a:rPr>
              <a:t>assigns it an internal IP address. A built-in DNS server overrides</a:t>
            </a:r>
          </a:p>
          <a:p>
            <a:r>
              <a:rPr lang="en-US" sz="1200" b="0" i="0" u="none" strike="noStrike" kern="1200" baseline="0" dirty="0">
                <a:solidFill>
                  <a:schemeClr val="tx1"/>
                </a:solidFill>
                <a:latin typeface="+mn-lt"/>
                <a:ea typeface="+mn-ea"/>
                <a:cs typeface="+mn-cs"/>
              </a:rPr>
              <a:t>client application’s DNS lookups to return the internal</a:t>
            </a:r>
          </a:p>
          <a:p>
            <a:r>
              <a:rPr lang="en-US" sz="1200" b="0" i="0" u="none" strike="noStrike" kern="1200" baseline="0" dirty="0">
                <a:solidFill>
                  <a:schemeClr val="tx1"/>
                </a:solidFill>
                <a:latin typeface="+mn-lt"/>
                <a:ea typeface="+mn-ea"/>
                <a:cs typeface="+mn-cs"/>
              </a:rPr>
              <a:t>IP address. When the client in turn asks to connect to that</a:t>
            </a:r>
          </a:p>
          <a:p>
            <a:r>
              <a:rPr lang="en-US" sz="1200" b="0" i="0" u="none" strike="noStrike" kern="1200" baseline="0" dirty="0">
                <a:solidFill>
                  <a:schemeClr val="tx1"/>
                </a:solidFill>
                <a:latin typeface="+mn-lt"/>
                <a:ea typeface="+mn-ea"/>
                <a:cs typeface="+mn-cs"/>
              </a:rPr>
              <a:t>IP address, its request is transparently directed to the server</a:t>
            </a:r>
          </a:p>
          <a:p>
            <a:r>
              <a:rPr lang="en-US" sz="1200" b="0" i="0" u="none" strike="noStrike" kern="1200" baseline="0" dirty="0">
                <a:solidFill>
                  <a:schemeClr val="tx1"/>
                </a:solidFill>
                <a:latin typeface="+mn-lt"/>
                <a:ea typeface="+mn-ea"/>
                <a:cs typeface="+mn-cs"/>
              </a:rPr>
              <a:t>represented by the name.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user may also qualify the application’s</a:t>
            </a:r>
          </a:p>
          <a:p>
            <a:r>
              <a:rPr lang="en-US" sz="1200" b="0" i="0" u="none" strike="noStrike" kern="1200" baseline="0" dirty="0">
                <a:solidFill>
                  <a:schemeClr val="tx1"/>
                </a:solidFill>
                <a:latin typeface="+mn-lt"/>
                <a:ea typeface="+mn-ea"/>
                <a:cs typeface="+mn-cs"/>
              </a:rPr>
              <a:t>identity with a set of tags in the form of key-value</a:t>
            </a:r>
          </a:p>
          <a:p>
            <a:r>
              <a:rPr lang="en-US" sz="1200" b="0" i="0" u="none" strike="noStrike" kern="1200" baseline="0" dirty="0">
                <a:solidFill>
                  <a:schemeClr val="tx1"/>
                </a:solidFill>
                <a:latin typeface="+mn-lt"/>
                <a:ea typeface="+mn-ea"/>
                <a:cs typeface="+mn-cs"/>
              </a:rPr>
              <a:t>pairs which are propagated along with the location information.</a:t>
            </a:r>
          </a:p>
          <a:p>
            <a:r>
              <a:rPr lang="en-US" sz="1200" b="0" i="0" u="none" strike="noStrike" kern="1200" baseline="0" dirty="0">
                <a:solidFill>
                  <a:schemeClr val="tx1"/>
                </a:solidFill>
                <a:latin typeface="+mn-lt"/>
                <a:ea typeface="+mn-ea"/>
                <a:cs typeface="+mn-cs"/>
              </a:rPr>
              <a:t>Tags could represent attributes such as security groups</a:t>
            </a:r>
          </a:p>
          <a:p>
            <a:r>
              <a:rPr lang="en-US" sz="1200" b="0" i="0" u="none" strike="noStrike" kern="1200" baseline="0" dirty="0">
                <a:solidFill>
                  <a:schemeClr val="tx1"/>
                </a:solidFill>
                <a:latin typeface="+mn-lt"/>
                <a:ea typeface="+mn-ea"/>
                <a:cs typeface="+mn-cs"/>
              </a:rPr>
              <a:t>that the application belongs to. When a client tries to reach a</a:t>
            </a:r>
          </a:p>
          <a:p>
            <a:r>
              <a:rPr lang="en-US" sz="1200" b="0" i="0" u="none" strike="noStrike" kern="1200" baseline="0" dirty="0">
                <a:solidFill>
                  <a:schemeClr val="tx1"/>
                </a:solidFill>
                <a:latin typeface="+mn-lt"/>
                <a:ea typeface="+mn-ea"/>
                <a:cs typeface="+mn-cs"/>
              </a:rPr>
              <a:t>service, respective tags are consulted for a match before the</a:t>
            </a:r>
          </a:p>
          <a:p>
            <a:r>
              <a:rPr lang="en-US" sz="1200" b="0" i="0" u="none" strike="noStrike" kern="1200" baseline="0" dirty="0">
                <a:solidFill>
                  <a:schemeClr val="tx1"/>
                </a:solidFill>
                <a:latin typeface="+mn-lt"/>
                <a:ea typeface="+mn-ea"/>
                <a:cs typeface="+mn-cs"/>
              </a:rPr>
              <a:t>connection is allowed. Connection requests to </a:t>
            </a:r>
            <a:r>
              <a:rPr lang="en-US" sz="1200" b="0" i="0" u="none" strike="noStrike" kern="1200" baseline="0" dirty="0" err="1">
                <a:solidFill>
                  <a:schemeClr val="tx1"/>
                </a:solidFill>
                <a:latin typeface="+mn-lt"/>
                <a:ea typeface="+mn-ea"/>
                <a:cs typeface="+mn-cs"/>
              </a:rPr>
              <a:t>APPSWITCHmanaged</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applications from unidentified clients are disallowed.</a:t>
            </a:r>
          </a:p>
          <a:p>
            <a:r>
              <a:rPr lang="en-US" sz="1200" b="0" i="0" u="none" strike="noStrike" kern="1200" baseline="0" dirty="0">
                <a:solidFill>
                  <a:schemeClr val="tx1"/>
                </a:solidFill>
                <a:latin typeface="+mn-lt"/>
                <a:ea typeface="+mn-ea"/>
                <a:cs typeface="+mn-cs"/>
              </a:rPr>
              <a:t>While a simple grouping may suffice in most cases, a more</a:t>
            </a:r>
          </a:p>
          <a:p>
            <a:r>
              <a:rPr lang="en-US" sz="1200" b="0" i="0" u="none" strike="noStrike" kern="1200" baseline="0" dirty="0">
                <a:solidFill>
                  <a:schemeClr val="tx1"/>
                </a:solidFill>
                <a:latin typeface="+mn-lt"/>
                <a:ea typeface="+mn-ea"/>
                <a:cs typeface="+mn-cs"/>
              </a:rPr>
              <a:t>expressive policy could be easily supported.</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8</a:t>
            </a:fld>
            <a:endParaRPr lang="en-US"/>
          </a:p>
        </p:txBody>
      </p:sp>
    </p:spTree>
    <p:extLst>
      <p:ext uri="{BB962C8B-B14F-4D97-AF65-F5344CB8AC3E}">
        <p14:creationId xmlns:p14="http://schemas.microsoft.com/office/powerpoint/2010/main" val="111390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By empowering the user to directly specify application</a:t>
            </a:r>
          </a:p>
          <a:p>
            <a:r>
              <a:rPr lang="en-US" sz="1200" b="0" i="0" u="none" strike="noStrike" kern="1200" baseline="0" dirty="0">
                <a:solidFill>
                  <a:schemeClr val="tx1"/>
                </a:solidFill>
                <a:latin typeface="+mn-lt"/>
                <a:ea typeface="+mn-ea"/>
                <a:cs typeface="+mn-cs"/>
              </a:rPr>
              <a:t>identities, APPSWITCH removes the operational friction of</a:t>
            </a:r>
          </a:p>
          <a:p>
            <a:r>
              <a:rPr lang="en-US" sz="1200" b="0" i="0" u="none" strike="noStrike" kern="1200" baseline="0" dirty="0">
                <a:solidFill>
                  <a:schemeClr val="tx1"/>
                </a:solidFill>
                <a:latin typeface="+mn-lt"/>
                <a:ea typeface="+mn-ea"/>
                <a:cs typeface="+mn-cs"/>
              </a:rPr>
              <a:t>acquiring IP addresses and names. While network level identifiers</a:t>
            </a:r>
          </a:p>
          <a:p>
            <a:r>
              <a:rPr lang="en-US" sz="1200" b="0" i="0" u="none" strike="noStrike" kern="1200" baseline="0" dirty="0">
                <a:solidFill>
                  <a:schemeClr val="tx1"/>
                </a:solidFill>
                <a:latin typeface="+mn-lt"/>
                <a:ea typeface="+mn-ea"/>
                <a:cs typeface="+mn-cs"/>
              </a:rPr>
              <a:t>referenced by intermediate network infrastructure can</a:t>
            </a:r>
          </a:p>
          <a:p>
            <a:r>
              <a:rPr lang="en-US" sz="1200" b="0" i="0" u="none" strike="noStrike" kern="1200" baseline="0" dirty="0">
                <a:solidFill>
                  <a:schemeClr val="tx1"/>
                </a:solidFill>
                <a:latin typeface="+mn-lt"/>
                <a:ea typeface="+mn-ea"/>
                <a:cs typeface="+mn-cs"/>
              </a:rPr>
              <a:t>be machine-generated, the responsibility of assigning a meaningful</a:t>
            </a:r>
          </a:p>
          <a:p>
            <a:r>
              <a:rPr lang="en-US" sz="1200" b="0" i="0" u="none" strike="noStrike" kern="1200" baseline="0" dirty="0">
                <a:solidFill>
                  <a:schemeClr val="tx1"/>
                </a:solidFill>
                <a:latin typeface="+mn-lt"/>
                <a:ea typeface="+mn-ea"/>
                <a:cs typeface="+mn-cs"/>
              </a:rPr>
              <a:t>name to a high-level application service ultimately</a:t>
            </a:r>
          </a:p>
          <a:p>
            <a:r>
              <a:rPr lang="en-US" sz="1200" b="0" i="0" u="none" strike="noStrike" kern="1200" baseline="0" dirty="0">
                <a:solidFill>
                  <a:schemeClr val="tx1"/>
                </a:solidFill>
                <a:latin typeface="+mn-lt"/>
                <a:ea typeface="+mn-ea"/>
                <a:cs typeface="+mn-cs"/>
              </a:rPr>
              <a:t>rests with a human user, typically in the role of an application</a:t>
            </a:r>
          </a:p>
          <a:p>
            <a:r>
              <a:rPr lang="en-US" sz="1200" b="0" i="0" u="none" strike="noStrike" kern="1200" baseline="0" dirty="0">
                <a:solidFill>
                  <a:schemeClr val="tx1"/>
                </a:solidFill>
                <a:latin typeface="+mn-lt"/>
                <a:ea typeface="+mn-ea"/>
                <a:cs typeface="+mn-cs"/>
              </a:rPr>
              <a:t>or a network architect. In that role, the user would have</a:t>
            </a:r>
          </a:p>
          <a:p>
            <a:r>
              <a:rPr lang="en-US" sz="1200" b="0" i="0" u="none" strike="noStrike" kern="1200" baseline="0" dirty="0">
                <a:solidFill>
                  <a:schemeClr val="tx1"/>
                </a:solidFill>
                <a:latin typeface="+mn-lt"/>
                <a:ea typeface="+mn-ea"/>
                <a:cs typeface="+mn-cs"/>
              </a:rPr>
              <a:t>a global view of the broader distributed application and its</a:t>
            </a:r>
          </a:p>
          <a:p>
            <a:r>
              <a:rPr lang="en-US" sz="1200" b="0" i="0" u="none" strike="noStrike" kern="1200" baseline="0" dirty="0">
                <a:solidFill>
                  <a:schemeClr val="tx1"/>
                </a:solidFill>
                <a:latin typeface="+mn-lt"/>
                <a:ea typeface="+mn-ea"/>
                <a:cs typeface="+mn-cs"/>
              </a:rPr>
              <a:t>environment and would be able to ensure that unique names</a:t>
            </a:r>
            <a:endParaRPr lang="en-US" dirty="0"/>
          </a:p>
        </p:txBody>
      </p:sp>
      <p:sp>
        <p:nvSpPr>
          <p:cNvPr id="4" name="Slide Number Placeholder 3"/>
          <p:cNvSpPr>
            <a:spLocks noGrp="1"/>
          </p:cNvSpPr>
          <p:nvPr>
            <p:ph type="sldNum" sz="quarter" idx="5"/>
          </p:nvPr>
        </p:nvSpPr>
        <p:spPr/>
        <p:txBody>
          <a:bodyPr/>
          <a:lstStyle/>
          <a:p>
            <a:fld id="{D65F16A1-E950-4DF3-9CF6-97314EF577D4}" type="slidenum">
              <a:rPr lang="en-US" smtClean="0"/>
              <a:t>9</a:t>
            </a:fld>
            <a:endParaRPr lang="en-US"/>
          </a:p>
        </p:txBody>
      </p:sp>
    </p:spTree>
    <p:extLst>
      <p:ext uri="{BB962C8B-B14F-4D97-AF65-F5344CB8AC3E}">
        <p14:creationId xmlns:p14="http://schemas.microsoft.com/office/powerpoint/2010/main" val="162197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CA8FAA2-6DBA-46E0-B6C7-B31E95264C5A}" type="datetimeFigureOut">
              <a:rPr lang="en-US" smtClean="0"/>
              <a:t>10/15/2018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347988B-672B-46E8-8428-800506541CC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812799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8FAA2-6DBA-46E0-B6C7-B31E95264C5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337489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8FAA2-6DBA-46E0-B6C7-B31E95264C5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73460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8FAA2-6DBA-46E0-B6C7-B31E95264C5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235292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CA8FAA2-6DBA-46E0-B6C7-B31E95264C5A}" type="datetimeFigureOut">
              <a:rPr lang="en-US" smtClean="0"/>
              <a:t>10/15/2018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347988B-672B-46E8-8428-800506541CC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274173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8FAA2-6DBA-46E0-B6C7-B31E95264C5A}"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31511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8FAA2-6DBA-46E0-B6C7-B31E95264C5A}"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77300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8FAA2-6DBA-46E0-B6C7-B31E95264C5A}"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28753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8FAA2-6DBA-46E0-B6C7-B31E95264C5A}"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7988B-672B-46E8-8428-800506541CCB}" type="slidenum">
              <a:rPr lang="en-US" smtClean="0"/>
              <a:t>‹#›</a:t>
            </a:fld>
            <a:endParaRPr lang="en-US"/>
          </a:p>
        </p:txBody>
      </p:sp>
    </p:spTree>
    <p:extLst>
      <p:ext uri="{BB962C8B-B14F-4D97-AF65-F5344CB8AC3E}">
        <p14:creationId xmlns:p14="http://schemas.microsoft.com/office/powerpoint/2010/main" val="2875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A8FAA2-6DBA-46E0-B6C7-B31E95264C5A}" type="datetimeFigureOut">
              <a:rPr lang="en-US" smtClean="0"/>
              <a:t>10/15/2018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347988B-672B-46E8-8428-800506541CC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272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A8FAA2-6DBA-46E0-B6C7-B31E95264C5A}" type="datetimeFigureOut">
              <a:rPr lang="en-US" smtClean="0"/>
              <a:t>10/15/2018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347988B-672B-46E8-8428-800506541CC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283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CA8FAA2-6DBA-46E0-B6C7-B31E95264C5A}" type="datetimeFigureOut">
              <a:rPr lang="en-US" smtClean="0"/>
              <a:t>10/15/2018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347988B-672B-46E8-8428-800506541CC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0176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74A2-B6B9-49C7-BF36-111B034067BE}"/>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APPSWITCH: RESOLVING THE APPLICATION IDENTITY CRISIS</a:t>
            </a:r>
            <a:endParaRPr lang="en-US"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E883AEB-ED13-4668-9260-A4B3F7DB635C}"/>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Presented by: Sneha Rangari</a:t>
            </a:r>
          </a:p>
          <a:p>
            <a:r>
              <a:rPr lang="en-US" dirty="0">
                <a:latin typeface="Arial" panose="020B0604020202020204" pitchFamily="34" charset="0"/>
                <a:cs typeface="Arial" panose="020B0604020202020204" pitchFamily="34" charset="0"/>
              </a:rPr>
              <a:t>17</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October 2018</a:t>
            </a:r>
          </a:p>
          <a:p>
            <a:endParaRPr lang="en-US" dirty="0"/>
          </a:p>
        </p:txBody>
      </p:sp>
    </p:spTree>
    <p:extLst>
      <p:ext uri="{BB962C8B-B14F-4D97-AF65-F5344CB8AC3E}">
        <p14:creationId xmlns:p14="http://schemas.microsoft.com/office/powerpoint/2010/main" val="168949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F8C91-B08A-4663-83A9-2A0D03088748}"/>
              </a:ext>
            </a:extLst>
          </p:cNvPr>
          <p:cNvSpPr>
            <a:spLocks noGrp="1"/>
          </p:cNvSpPr>
          <p:nvPr>
            <p:ph type="title"/>
          </p:nvPr>
        </p:nvSpPr>
        <p:spPr>
          <a:xfrm>
            <a:off x="838200" y="365126"/>
            <a:ext cx="10515600" cy="589468"/>
          </a:xfrm>
        </p:spPr>
        <p:txBody>
          <a:bodyPr>
            <a:normAutofit/>
          </a:bodyPr>
          <a:lstStyle/>
          <a:p>
            <a:r>
              <a:rPr lang="en-US" sz="3600" b="1" dirty="0"/>
              <a:t>APPSWITCH MODEL</a:t>
            </a:r>
            <a:endParaRPr lang="en-US" sz="3600" dirty="0"/>
          </a:p>
        </p:txBody>
      </p:sp>
      <p:pic>
        <p:nvPicPr>
          <p:cNvPr id="7" name="Content Placeholder 6">
            <a:extLst>
              <a:ext uri="{FF2B5EF4-FFF2-40B4-BE49-F238E27FC236}">
                <a16:creationId xmlns:a16="http://schemas.microsoft.com/office/drawing/2014/main" id="{2A3252C7-A60E-4440-9741-D223275CEBF4}"/>
              </a:ext>
            </a:extLst>
          </p:cNvPr>
          <p:cNvPicPr>
            <a:picLocks noGrp="1" noChangeAspect="1"/>
          </p:cNvPicPr>
          <p:nvPr>
            <p:ph sz="half" idx="1"/>
          </p:nvPr>
        </p:nvPicPr>
        <p:blipFill>
          <a:blip r:embed="rId2"/>
          <a:stretch>
            <a:fillRect/>
          </a:stretch>
        </p:blipFill>
        <p:spPr>
          <a:xfrm>
            <a:off x="736774" y="1638299"/>
            <a:ext cx="5884159" cy="2977244"/>
          </a:xfrm>
          <a:prstGeom prst="rect">
            <a:avLst/>
          </a:prstGeom>
        </p:spPr>
      </p:pic>
      <p:sp>
        <p:nvSpPr>
          <p:cNvPr id="6" name="Content Placeholder 5">
            <a:extLst>
              <a:ext uri="{FF2B5EF4-FFF2-40B4-BE49-F238E27FC236}">
                <a16:creationId xmlns:a16="http://schemas.microsoft.com/office/drawing/2014/main" id="{26914792-8CFF-4129-9D2D-8DCB34005E05}"/>
              </a:ext>
            </a:extLst>
          </p:cNvPr>
          <p:cNvSpPr>
            <a:spLocks noGrp="1"/>
          </p:cNvSpPr>
          <p:nvPr>
            <p:ph sz="half" idx="2"/>
          </p:nvPr>
        </p:nvSpPr>
        <p:spPr>
          <a:xfrm>
            <a:off x="6595742" y="1638299"/>
            <a:ext cx="4447786" cy="3581401"/>
          </a:xfrm>
        </p:spPr>
        <p:txBody>
          <a:bodyPr>
            <a:normAutofit fontScale="92500" lnSpcReduction="10000"/>
          </a:bodyPr>
          <a:lstStyle/>
          <a:p>
            <a:r>
              <a:rPr lang="en-US" sz="1800" dirty="0">
                <a:latin typeface="Arial" panose="020B0604020202020204" pitchFamily="34" charset="0"/>
                <a:cs typeface="Arial" panose="020B0604020202020204" pitchFamily="34" charset="0"/>
              </a:rPr>
              <a:t>Services provided by these applications are consistently identified by port numbers from a global namespace spanning the distributed application.</a:t>
            </a:r>
          </a:p>
          <a:p>
            <a:r>
              <a:rPr lang="en-US" sz="1800" dirty="0">
                <a:latin typeface="Arial" panose="020B0604020202020204" pitchFamily="34" charset="0"/>
                <a:cs typeface="Arial" panose="020B0604020202020204" pitchFamily="34" charset="0"/>
              </a:rPr>
              <a:t>Instances of Web and App are consistently represented by their same respective ports even though they belong to the same distributed application.</a:t>
            </a:r>
          </a:p>
          <a:p>
            <a:r>
              <a:rPr lang="en-US" sz="1800" dirty="0">
                <a:latin typeface="Arial" panose="020B0604020202020204" pitchFamily="34" charset="0"/>
                <a:cs typeface="Arial" panose="020B0604020202020204" pitchFamily="34" charset="0"/>
              </a:rPr>
              <a:t>Two groups, 1 and 2, respectively consisting of Web and App, and App and DB are defined by attaching grp tags to the applications such that Web applications cannot directly talk to DB.</a:t>
            </a:r>
          </a:p>
        </p:txBody>
      </p:sp>
    </p:spTree>
    <p:extLst>
      <p:ext uri="{BB962C8B-B14F-4D97-AF65-F5344CB8AC3E}">
        <p14:creationId xmlns:p14="http://schemas.microsoft.com/office/powerpoint/2010/main" val="26322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A057-16FF-47B7-B07E-1173B7D9D1AD}"/>
              </a:ext>
            </a:extLst>
          </p:cNvPr>
          <p:cNvSpPr>
            <a:spLocks noGrp="1"/>
          </p:cNvSpPr>
          <p:nvPr>
            <p:ph type="title"/>
          </p:nvPr>
        </p:nvSpPr>
        <p:spPr>
          <a:xfrm>
            <a:off x="838200" y="365126"/>
            <a:ext cx="10515600" cy="529178"/>
          </a:xfrm>
        </p:spPr>
        <p:txBody>
          <a:bodyPr>
            <a:normAutofit fontScale="90000"/>
          </a:bodyPr>
          <a:lstStyle/>
          <a:p>
            <a:r>
              <a:rPr lang="en-US" sz="3600" b="1" dirty="0"/>
              <a:t>APPSWITCH ARCHITECTURE</a:t>
            </a:r>
          </a:p>
        </p:txBody>
      </p:sp>
      <p:sp>
        <p:nvSpPr>
          <p:cNvPr id="3" name="Content Placeholder 2">
            <a:extLst>
              <a:ext uri="{FF2B5EF4-FFF2-40B4-BE49-F238E27FC236}">
                <a16:creationId xmlns:a16="http://schemas.microsoft.com/office/drawing/2014/main" id="{0D55CA64-AFF2-4733-A021-4165BAB605B1}"/>
              </a:ext>
            </a:extLst>
          </p:cNvPr>
          <p:cNvSpPr>
            <a:spLocks noGrp="1"/>
          </p:cNvSpPr>
          <p:nvPr>
            <p:ph idx="1"/>
          </p:nvPr>
        </p:nvSpPr>
        <p:spPr>
          <a:xfrm>
            <a:off x="838200" y="894304"/>
            <a:ext cx="10515600" cy="5282659"/>
          </a:xfrm>
        </p:spPr>
        <p:txBody>
          <a:bodyPr>
            <a:normAutofit/>
          </a:bodyPr>
          <a:lstStyle/>
          <a:p>
            <a:pPr marL="0" indent="0">
              <a:buNone/>
            </a:pPr>
            <a:r>
              <a:rPr lang="en-US" sz="1800" dirty="0">
                <a:latin typeface="Arial" panose="020B0604020202020204" pitchFamily="34" charset="0"/>
                <a:cs typeface="Arial" panose="020B0604020202020204" pitchFamily="34" charset="0"/>
              </a:rPr>
              <a:t>Two key components </a:t>
            </a:r>
          </a:p>
          <a:p>
            <a:pPr marL="342900" indent="-342900">
              <a:buFont typeface="+mj-lt"/>
              <a:buAutoNum type="arabicPeriod"/>
            </a:pPr>
            <a:r>
              <a:rPr lang="en-US" sz="1800" dirty="0">
                <a:latin typeface="Arial" panose="020B0604020202020204" pitchFamily="34" charset="0"/>
                <a:cs typeface="Arial" panose="020B0604020202020204" pitchFamily="34" charset="0"/>
              </a:rPr>
              <a:t>Trap mechanism</a:t>
            </a:r>
          </a:p>
          <a:p>
            <a:pPr marL="342900" indent="-342900">
              <a:buFont typeface="+mj-lt"/>
              <a:buAutoNum type="arabicPeriod"/>
            </a:pPr>
            <a:r>
              <a:rPr lang="en-US" sz="1800" dirty="0">
                <a:latin typeface="Arial" panose="020B0604020202020204" pitchFamily="34" charset="0"/>
                <a:cs typeface="Arial" panose="020B0604020202020204" pitchFamily="34" charset="0"/>
              </a:rPr>
              <a:t>Service router which share a data structure called service table</a:t>
            </a:r>
          </a:p>
          <a:p>
            <a:pPr lvl="1">
              <a:buFont typeface="Courier New" panose="02070309020205020404" pitchFamily="49" charset="0"/>
              <a:buChar char="o"/>
            </a:pPr>
            <a:r>
              <a:rPr lang="en-US" sz="1600" dirty="0">
                <a:latin typeface="Arial" panose="020B0604020202020204" pitchFamily="34" charset="0"/>
                <a:cs typeface="Arial" panose="020B0604020202020204" pitchFamily="34" charset="0"/>
              </a:rPr>
              <a:t>Maintains a mapping between application identifiers and network level identifiers.</a:t>
            </a:r>
          </a:p>
          <a:p>
            <a:pPr lvl="1">
              <a:buFont typeface="Courier New" panose="02070309020205020404" pitchFamily="49" charset="0"/>
              <a:buChar char="o"/>
            </a:pPr>
            <a:r>
              <a:rPr lang="en-US" sz="1600" dirty="0">
                <a:latin typeface="Arial" panose="020B0604020202020204" pitchFamily="34" charset="0"/>
                <a:cs typeface="Arial" panose="020B0604020202020204" pitchFamily="34" charset="0"/>
              </a:rPr>
              <a:t>It propagates the contents of service table with other instances of APPSWITCH on other hosts over a gossip protocol</a:t>
            </a:r>
          </a:p>
        </p:txBody>
      </p:sp>
      <p:pic>
        <p:nvPicPr>
          <p:cNvPr id="4" name="Picture 3">
            <a:extLst>
              <a:ext uri="{FF2B5EF4-FFF2-40B4-BE49-F238E27FC236}">
                <a16:creationId xmlns:a16="http://schemas.microsoft.com/office/drawing/2014/main" id="{24BD1020-00CA-44B8-BD09-9B68CD93DB04}"/>
              </a:ext>
            </a:extLst>
          </p:cNvPr>
          <p:cNvPicPr>
            <a:picLocks noChangeAspect="1"/>
          </p:cNvPicPr>
          <p:nvPr/>
        </p:nvPicPr>
        <p:blipFill>
          <a:blip r:embed="rId2"/>
          <a:stretch>
            <a:fillRect/>
          </a:stretch>
        </p:blipFill>
        <p:spPr>
          <a:xfrm>
            <a:off x="3459722" y="2825560"/>
            <a:ext cx="4388042" cy="3880581"/>
          </a:xfrm>
          <a:prstGeom prst="rect">
            <a:avLst/>
          </a:prstGeom>
        </p:spPr>
      </p:pic>
    </p:spTree>
    <p:extLst>
      <p:ext uri="{BB962C8B-B14F-4D97-AF65-F5344CB8AC3E}">
        <p14:creationId xmlns:p14="http://schemas.microsoft.com/office/powerpoint/2010/main" val="85925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0253-1850-42A3-B315-485978405183}"/>
              </a:ext>
            </a:extLst>
          </p:cNvPr>
          <p:cNvSpPr>
            <a:spLocks noGrp="1"/>
          </p:cNvSpPr>
          <p:nvPr>
            <p:ph type="title"/>
          </p:nvPr>
        </p:nvSpPr>
        <p:spPr>
          <a:xfrm>
            <a:off x="838200" y="324933"/>
            <a:ext cx="10515600" cy="519130"/>
          </a:xfrm>
        </p:spPr>
        <p:txBody>
          <a:bodyPr>
            <a:noAutofit/>
          </a:bodyPr>
          <a:lstStyle/>
          <a:p>
            <a:r>
              <a:rPr lang="en-US" sz="3600" b="1" dirty="0"/>
              <a:t>TRAP MECHANISM</a:t>
            </a:r>
          </a:p>
        </p:txBody>
      </p:sp>
      <p:sp>
        <p:nvSpPr>
          <p:cNvPr id="3" name="Content Placeholder 2">
            <a:extLst>
              <a:ext uri="{FF2B5EF4-FFF2-40B4-BE49-F238E27FC236}">
                <a16:creationId xmlns:a16="http://schemas.microsoft.com/office/drawing/2014/main" id="{FF91084D-A418-4A44-9438-4291BCD2B4EF}"/>
              </a:ext>
            </a:extLst>
          </p:cNvPr>
          <p:cNvSpPr>
            <a:spLocks noGrp="1"/>
          </p:cNvSpPr>
          <p:nvPr>
            <p:ph idx="1"/>
          </p:nvPr>
        </p:nvSpPr>
        <p:spPr>
          <a:xfrm>
            <a:off x="838200" y="1155560"/>
            <a:ext cx="10515600" cy="5021403"/>
          </a:xfrm>
        </p:spPr>
        <p:txBody>
          <a:bodyPr>
            <a:normAutofit/>
          </a:bodyPr>
          <a:lstStyle/>
          <a:p>
            <a:r>
              <a:rPr lang="en-US" sz="1800" dirty="0">
                <a:latin typeface="Arial" panose="020B0604020202020204" pitchFamily="34" charset="0"/>
                <a:cs typeface="Arial" panose="020B0604020202020204" pitchFamily="34" charset="0"/>
              </a:rPr>
              <a:t>Provides transparent application instrumentation</a:t>
            </a:r>
          </a:p>
          <a:p>
            <a:r>
              <a:rPr lang="en-US" sz="1800" dirty="0">
                <a:latin typeface="Arial" panose="020B0604020202020204" pitchFamily="34" charset="0"/>
                <a:cs typeface="Arial" panose="020B0604020202020204" pitchFamily="34" charset="0"/>
              </a:rPr>
              <a:t>Conceptually similar to FUSE</a:t>
            </a:r>
          </a:p>
          <a:p>
            <a:r>
              <a:rPr lang="en-US" sz="1800" dirty="0">
                <a:latin typeface="Arial" panose="020B0604020202020204" pitchFamily="34" charset="0"/>
                <a:cs typeface="Arial" panose="020B0604020202020204" pitchFamily="34" charset="0"/>
              </a:rPr>
              <a:t>Redirects the network primitives of an application to a user space handler by interposing its network-related system call.</a:t>
            </a:r>
          </a:p>
          <a:p>
            <a:pPr marL="0" indent="0">
              <a:buNone/>
            </a:pPr>
            <a:r>
              <a:rPr lang="en-US" sz="1800" dirty="0">
                <a:latin typeface="Arial" panose="020B0604020202020204" pitchFamily="34" charset="0"/>
                <a:cs typeface="Arial" panose="020B0604020202020204" pitchFamily="34" charset="0"/>
              </a:rPr>
              <a:t>Two components: </a:t>
            </a:r>
          </a:p>
          <a:p>
            <a:r>
              <a:rPr lang="en-US" sz="1800" dirty="0">
                <a:latin typeface="Arial" panose="020B0604020202020204" pitchFamily="34" charset="0"/>
                <a:cs typeface="Arial" panose="020B0604020202020204" pitchFamily="34" charset="0"/>
              </a:rPr>
              <a:t>Trap generator - intercepts network control plane system calls</a:t>
            </a:r>
          </a:p>
          <a:p>
            <a:r>
              <a:rPr lang="en-US" sz="1800" dirty="0">
                <a:latin typeface="Arial" panose="020B0604020202020204" pitchFamily="34" charset="0"/>
                <a:cs typeface="Arial" panose="020B0604020202020204" pitchFamily="34" charset="0"/>
              </a:rPr>
              <a:t>Trap handler - services them and returns result back to trap generator</a:t>
            </a:r>
          </a:p>
        </p:txBody>
      </p:sp>
      <p:pic>
        <p:nvPicPr>
          <p:cNvPr id="4" name="Picture 3">
            <a:extLst>
              <a:ext uri="{FF2B5EF4-FFF2-40B4-BE49-F238E27FC236}">
                <a16:creationId xmlns:a16="http://schemas.microsoft.com/office/drawing/2014/main" id="{AF20E7B3-0C56-4E47-B533-EF201A9824C7}"/>
              </a:ext>
            </a:extLst>
          </p:cNvPr>
          <p:cNvPicPr>
            <a:picLocks noChangeAspect="1"/>
          </p:cNvPicPr>
          <p:nvPr/>
        </p:nvPicPr>
        <p:blipFill>
          <a:blip r:embed="rId2"/>
          <a:stretch>
            <a:fillRect/>
          </a:stretch>
        </p:blipFill>
        <p:spPr>
          <a:xfrm>
            <a:off x="838200" y="3837215"/>
            <a:ext cx="6572250" cy="2057400"/>
          </a:xfrm>
          <a:prstGeom prst="rect">
            <a:avLst/>
          </a:prstGeom>
        </p:spPr>
      </p:pic>
    </p:spTree>
    <p:extLst>
      <p:ext uri="{BB962C8B-B14F-4D97-AF65-F5344CB8AC3E}">
        <p14:creationId xmlns:p14="http://schemas.microsoft.com/office/powerpoint/2010/main" val="22277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4BF3-57D2-4380-85E4-EA9B0EDBF945}"/>
              </a:ext>
            </a:extLst>
          </p:cNvPr>
          <p:cNvSpPr>
            <a:spLocks noGrp="1"/>
          </p:cNvSpPr>
          <p:nvPr>
            <p:ph type="title"/>
          </p:nvPr>
        </p:nvSpPr>
        <p:spPr>
          <a:xfrm>
            <a:off x="838200" y="365126"/>
            <a:ext cx="10515600" cy="519130"/>
          </a:xfrm>
        </p:spPr>
        <p:txBody>
          <a:bodyPr>
            <a:noAutofit/>
          </a:bodyPr>
          <a:lstStyle/>
          <a:p>
            <a:r>
              <a:rPr lang="en-US" sz="3600" b="1" dirty="0"/>
              <a:t>TRAP MECHANISM</a:t>
            </a:r>
            <a:endParaRPr lang="en-US" sz="3600" dirty="0"/>
          </a:p>
        </p:txBody>
      </p:sp>
      <p:sp>
        <p:nvSpPr>
          <p:cNvPr id="3" name="Content Placeholder 2">
            <a:extLst>
              <a:ext uri="{FF2B5EF4-FFF2-40B4-BE49-F238E27FC236}">
                <a16:creationId xmlns:a16="http://schemas.microsoft.com/office/drawing/2014/main" id="{76BE405E-0351-43CA-9F8F-936FCCC68086}"/>
              </a:ext>
            </a:extLst>
          </p:cNvPr>
          <p:cNvSpPr>
            <a:spLocks noGrp="1"/>
          </p:cNvSpPr>
          <p:nvPr>
            <p:ph idx="1"/>
          </p:nvPr>
        </p:nvSpPr>
        <p:spPr>
          <a:xfrm>
            <a:off x="838200" y="1165609"/>
            <a:ext cx="10515600" cy="5011354"/>
          </a:xfrm>
        </p:spPr>
        <p:txBody>
          <a:bodyPr>
            <a:normAutofit/>
          </a:bodyPr>
          <a:lstStyle/>
          <a:p>
            <a:r>
              <a:rPr lang="en-US" sz="1800" dirty="0">
                <a:latin typeface="Arial" panose="020B0604020202020204" pitchFamily="34" charset="0"/>
                <a:cs typeface="Arial" panose="020B0604020202020204" pitchFamily="34" charset="0"/>
              </a:rPr>
              <a:t>An application first added to APPSWITCH</a:t>
            </a:r>
          </a:p>
          <a:p>
            <a:r>
              <a:rPr lang="en-US" sz="1800" dirty="0">
                <a:latin typeface="Arial" panose="020B0604020202020204" pitchFamily="34" charset="0"/>
                <a:cs typeface="Arial" panose="020B0604020202020204" pitchFamily="34" charset="0"/>
              </a:rPr>
              <a:t>A new network namespace created to host the application</a:t>
            </a:r>
          </a:p>
          <a:p>
            <a:r>
              <a:rPr lang="en-US" sz="1800" dirty="0">
                <a:latin typeface="Arial" panose="020B0604020202020204" pitchFamily="34" charset="0"/>
                <a:cs typeface="Arial" panose="020B0604020202020204" pitchFamily="34" charset="0"/>
              </a:rPr>
              <a:t>Instance is associated with trap mechanism</a:t>
            </a:r>
          </a:p>
          <a:p>
            <a:r>
              <a:rPr lang="en-US" sz="1800" dirty="0">
                <a:latin typeface="Arial" panose="020B0604020202020204" pitchFamily="34" charset="0"/>
                <a:cs typeface="Arial" panose="020B0604020202020204" pitchFamily="34" charset="0"/>
              </a:rPr>
              <a:t>This mechanism extend host’s network connectivity into application’s network namespace.</a:t>
            </a:r>
          </a:p>
          <a:p>
            <a:r>
              <a:rPr lang="en-US" sz="1800" dirty="0">
                <a:latin typeface="Arial" panose="020B0604020202020204" pitchFamily="34" charset="0"/>
                <a:cs typeface="Arial" panose="020B0604020202020204" pitchFamily="34" charset="0"/>
              </a:rPr>
              <a:t>It forms the only means of network access for the application</a:t>
            </a:r>
          </a:p>
          <a:p>
            <a:r>
              <a:rPr lang="en-US" sz="1800" dirty="0">
                <a:latin typeface="Arial" panose="020B0604020202020204" pitchFamily="34" charset="0"/>
                <a:cs typeface="Arial" panose="020B0604020202020204" pitchFamily="34" charset="0"/>
              </a:rPr>
              <a:t>Network namespace also provides a convenient abstraction</a:t>
            </a:r>
          </a:p>
          <a:p>
            <a:r>
              <a:rPr lang="en-US" sz="1800" dirty="0">
                <a:latin typeface="Arial" panose="020B0604020202020204" pitchFamily="34" charset="0"/>
                <a:cs typeface="Arial" panose="020B0604020202020204" pitchFamily="34" charset="0"/>
              </a:rPr>
              <a:t>They are connected through a Unix domain socket - allows active file descriptors to be passed</a:t>
            </a:r>
          </a:p>
          <a:p>
            <a:r>
              <a:rPr lang="en-US" sz="1800" dirty="0">
                <a:latin typeface="Arial" panose="020B0604020202020204" pitchFamily="34" charset="0"/>
                <a:cs typeface="Arial" panose="020B0604020202020204" pitchFamily="34" charset="0"/>
              </a:rPr>
              <a:t>Trap generator forwards socket system call made by the application</a:t>
            </a:r>
          </a:p>
          <a:p>
            <a:r>
              <a:rPr lang="en-US" sz="1800" dirty="0">
                <a:latin typeface="Arial" panose="020B0604020202020204" pitchFamily="34" charset="0"/>
                <a:cs typeface="Arial" panose="020B0604020202020204" pitchFamily="34" charset="0"/>
              </a:rPr>
              <a:t>Trap handler creates the socket in the host namespace and pass its reference to the application.</a:t>
            </a:r>
          </a:p>
          <a:p>
            <a:r>
              <a:rPr lang="en-US" sz="1800" dirty="0">
                <a:latin typeface="Arial" panose="020B0604020202020204" pitchFamily="34" charset="0"/>
                <a:cs typeface="Arial" panose="020B0604020202020204" pitchFamily="34" charset="0"/>
              </a:rPr>
              <a:t>Trap handler performs appropriate security checks, matches relevant tags and negotiates socket connections.</a:t>
            </a:r>
          </a:p>
          <a:p>
            <a:r>
              <a:rPr lang="en-US" sz="1800" dirty="0">
                <a:latin typeface="Arial" panose="020B0604020202020204" pitchFamily="34" charset="0"/>
                <a:cs typeface="Arial" panose="020B0604020202020204" pitchFamily="34" charset="0"/>
              </a:rPr>
              <a:t>Trap handler stays out of the data path once the connected socket is passed to the application. </a:t>
            </a:r>
          </a:p>
        </p:txBody>
      </p:sp>
    </p:spTree>
    <p:extLst>
      <p:ext uri="{BB962C8B-B14F-4D97-AF65-F5344CB8AC3E}">
        <p14:creationId xmlns:p14="http://schemas.microsoft.com/office/powerpoint/2010/main" val="16262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5C1E-9A81-41E4-9940-41717ADEC58B}"/>
              </a:ext>
            </a:extLst>
          </p:cNvPr>
          <p:cNvSpPr>
            <a:spLocks noGrp="1"/>
          </p:cNvSpPr>
          <p:nvPr>
            <p:ph type="title"/>
          </p:nvPr>
        </p:nvSpPr>
        <p:spPr>
          <a:xfrm>
            <a:off x="838200" y="365125"/>
            <a:ext cx="10515600" cy="780387"/>
          </a:xfrm>
        </p:spPr>
        <p:txBody>
          <a:bodyPr>
            <a:normAutofit/>
          </a:bodyPr>
          <a:lstStyle/>
          <a:p>
            <a:r>
              <a:rPr lang="en-US" sz="3600" b="1" dirty="0"/>
              <a:t>PRELIMINARY RESULTS</a:t>
            </a:r>
          </a:p>
        </p:txBody>
      </p:sp>
      <p:pic>
        <p:nvPicPr>
          <p:cNvPr id="5" name="Content Placeholder 4">
            <a:extLst>
              <a:ext uri="{FF2B5EF4-FFF2-40B4-BE49-F238E27FC236}">
                <a16:creationId xmlns:a16="http://schemas.microsoft.com/office/drawing/2014/main" id="{F796284C-AA12-4C7F-B6AA-EE6B02CE1411}"/>
              </a:ext>
            </a:extLst>
          </p:cNvPr>
          <p:cNvPicPr>
            <a:picLocks noGrp="1" noChangeAspect="1"/>
          </p:cNvPicPr>
          <p:nvPr>
            <p:ph sz="half" idx="1"/>
          </p:nvPr>
        </p:nvPicPr>
        <p:blipFill>
          <a:blip r:embed="rId2"/>
          <a:stretch>
            <a:fillRect/>
          </a:stretch>
        </p:blipFill>
        <p:spPr>
          <a:xfrm>
            <a:off x="1550001" y="2286000"/>
            <a:ext cx="4091372" cy="3581400"/>
          </a:xfrm>
          <a:prstGeom prst="rect">
            <a:avLst/>
          </a:prstGeom>
        </p:spPr>
      </p:pic>
      <p:sp>
        <p:nvSpPr>
          <p:cNvPr id="6" name="Content Placeholder 5">
            <a:extLst>
              <a:ext uri="{FF2B5EF4-FFF2-40B4-BE49-F238E27FC236}">
                <a16:creationId xmlns:a16="http://schemas.microsoft.com/office/drawing/2014/main" id="{52CAA3B0-516D-4C69-AD28-26488AB50A3B}"/>
              </a:ext>
            </a:extLst>
          </p:cNvPr>
          <p:cNvSpPr>
            <a:spLocks noGrp="1"/>
          </p:cNvSpPr>
          <p:nvPr>
            <p:ph sz="half" idx="2"/>
          </p:nvPr>
        </p:nvSpPr>
        <p:spPr/>
        <p:txBody>
          <a:bodyPr>
            <a:normAutofit fontScale="92500"/>
          </a:bodyPr>
          <a:lstStyle/>
          <a:p>
            <a:r>
              <a:rPr lang="en-US" sz="1800" dirty="0">
                <a:latin typeface="Arial" panose="020B0604020202020204" pitchFamily="34" charset="0"/>
                <a:cs typeface="Arial" panose="020B0604020202020204" pitchFamily="34" charset="0"/>
              </a:rPr>
              <a:t>Experiment was conducted with the standard Docker network configuration - uses a Linux bridge for inter-container connectivity and with APPSWITCH as the network backend.</a:t>
            </a:r>
          </a:p>
          <a:p>
            <a:r>
              <a:rPr lang="en-US" sz="1800" dirty="0">
                <a:latin typeface="Arial" panose="020B0604020202020204" pitchFamily="34" charset="0"/>
                <a:cs typeface="Arial" panose="020B0604020202020204" pitchFamily="34" charset="0"/>
              </a:rPr>
              <a:t>Measured the throughput between the client and server instances of iperf-2.0.9</a:t>
            </a:r>
          </a:p>
          <a:p>
            <a:r>
              <a:rPr lang="en-US" sz="1800" dirty="0">
                <a:latin typeface="Arial" panose="020B0604020202020204" pitchFamily="34" charset="0"/>
                <a:cs typeface="Arial" panose="020B0604020202020204" pitchFamily="34" charset="0"/>
              </a:rPr>
              <a:t>Throughput was generally higher at larger packet sizes, it was several times higher with APPSWITCH compared to Linux bridge in each case.</a:t>
            </a:r>
          </a:p>
        </p:txBody>
      </p:sp>
    </p:spTree>
    <p:extLst>
      <p:ext uri="{BB962C8B-B14F-4D97-AF65-F5344CB8AC3E}">
        <p14:creationId xmlns:p14="http://schemas.microsoft.com/office/powerpoint/2010/main" val="213614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71DF-8991-47AD-AE3C-0C106FD6A449}"/>
              </a:ext>
            </a:extLst>
          </p:cNvPr>
          <p:cNvSpPr>
            <a:spLocks noGrp="1"/>
          </p:cNvSpPr>
          <p:nvPr>
            <p:ph type="title"/>
          </p:nvPr>
        </p:nvSpPr>
        <p:spPr>
          <a:xfrm>
            <a:off x="838200" y="365125"/>
            <a:ext cx="10515600" cy="539227"/>
          </a:xfrm>
        </p:spPr>
        <p:txBody>
          <a:bodyPr>
            <a:normAutofit fontScale="90000"/>
          </a:bodyPr>
          <a:lstStyle/>
          <a:p>
            <a:r>
              <a:rPr lang="en-US" sz="3600" b="1" dirty="0"/>
              <a:t>CONCLUSION</a:t>
            </a:r>
          </a:p>
        </p:txBody>
      </p:sp>
      <p:sp>
        <p:nvSpPr>
          <p:cNvPr id="3" name="Content Placeholder 2">
            <a:extLst>
              <a:ext uri="{FF2B5EF4-FFF2-40B4-BE49-F238E27FC236}">
                <a16:creationId xmlns:a16="http://schemas.microsoft.com/office/drawing/2014/main" id="{209DECED-2F09-41B5-9CDF-D057EF05B049}"/>
              </a:ext>
            </a:extLst>
          </p:cNvPr>
          <p:cNvSpPr>
            <a:spLocks noGrp="1"/>
          </p:cNvSpPr>
          <p:nvPr>
            <p:ph idx="1"/>
          </p:nvPr>
        </p:nvSpPr>
        <p:spPr>
          <a:xfrm>
            <a:off x="838200" y="984738"/>
            <a:ext cx="10515600" cy="5192225"/>
          </a:xfrm>
        </p:spPr>
        <p:txBody>
          <a:bodyPr/>
          <a:lstStyle/>
          <a:p>
            <a:r>
              <a:rPr lang="en-US" dirty="0"/>
              <a:t>It removes the cost and complexity of operating modern distributed applications - decoupling from the underlying network at the system call layer.</a:t>
            </a:r>
          </a:p>
          <a:p>
            <a:r>
              <a:rPr lang="en-US" dirty="0"/>
              <a:t>Default identity of the applications acquired from the hosts on which they run - root cause of several subtle and substantial problems </a:t>
            </a:r>
          </a:p>
          <a:p>
            <a:r>
              <a:rPr lang="en-US" dirty="0"/>
              <a:t>System call layer provides a convenient and efficient interposition point to address them.</a:t>
            </a:r>
          </a:p>
        </p:txBody>
      </p:sp>
    </p:spTree>
    <p:extLst>
      <p:ext uri="{BB962C8B-B14F-4D97-AF65-F5344CB8AC3E}">
        <p14:creationId xmlns:p14="http://schemas.microsoft.com/office/powerpoint/2010/main" val="244020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4D0B9-F02F-402B-9DB5-36E3E2814E57}"/>
              </a:ext>
            </a:extLst>
          </p:cNvPr>
          <p:cNvSpPr>
            <a:spLocks noGrp="1"/>
          </p:cNvSpPr>
          <p:nvPr>
            <p:ph idx="1"/>
          </p:nvPr>
        </p:nvSpPr>
        <p:spPr/>
        <p:txBody>
          <a:bodyPr>
            <a:normAutofit/>
          </a:bodyPr>
          <a:lstStyle/>
          <a:p>
            <a:pPr marL="0" indent="0" algn="ctr">
              <a:buNone/>
            </a:pPr>
            <a:endParaRPr lang="en-US" sz="4000" dirty="0">
              <a:latin typeface="Arial" panose="020B0604020202020204" pitchFamily="34" charset="0"/>
              <a:cs typeface="Arial" panose="020B0604020202020204" pitchFamily="34" charset="0"/>
            </a:endParaRPr>
          </a:p>
          <a:p>
            <a:pPr marL="0" indent="0" algn="ctr">
              <a:buNone/>
            </a:pPr>
            <a:r>
              <a:rPr lang="en-US" sz="4000" dirty="0">
                <a:latin typeface="Arial" panose="020B0604020202020204" pitchFamily="34" charset="0"/>
                <a:cs typeface="Arial" panose="020B0604020202020204" pitchFamily="34" charset="0"/>
              </a:rPr>
              <a:t>THANK YOU</a:t>
            </a:r>
            <a:endParaRPr lang="en-US" sz="4000" dirty="0"/>
          </a:p>
        </p:txBody>
      </p:sp>
    </p:spTree>
    <p:extLst>
      <p:ext uri="{BB962C8B-B14F-4D97-AF65-F5344CB8AC3E}">
        <p14:creationId xmlns:p14="http://schemas.microsoft.com/office/powerpoint/2010/main" val="241443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2BAB-2CB6-437B-9774-046ECE3D6CD4}"/>
              </a:ext>
            </a:extLst>
          </p:cNvPr>
          <p:cNvSpPr>
            <a:spLocks noGrp="1"/>
          </p:cNvSpPr>
          <p:nvPr>
            <p:ph type="title"/>
          </p:nvPr>
        </p:nvSpPr>
        <p:spPr>
          <a:xfrm>
            <a:off x="838200" y="365125"/>
            <a:ext cx="10515600" cy="593663"/>
          </a:xfrm>
        </p:spPr>
        <p:txBody>
          <a:bodyPr>
            <a:normAutofit/>
          </a:bodyPr>
          <a:lstStyle/>
          <a:p>
            <a:r>
              <a:rPr lang="en-US" sz="3200" dirty="0">
                <a:latin typeface="Arial" panose="020B0604020202020204" pitchFamily="34" charset="0"/>
                <a:cs typeface="Arial" panose="020B0604020202020204" pitchFamily="34" charset="0"/>
              </a:rPr>
              <a:t>AGENDA</a:t>
            </a:r>
            <a:endParaRPr lang="en-US" sz="3200" dirty="0"/>
          </a:p>
        </p:txBody>
      </p:sp>
      <p:sp>
        <p:nvSpPr>
          <p:cNvPr id="3" name="Content Placeholder 2">
            <a:extLst>
              <a:ext uri="{FF2B5EF4-FFF2-40B4-BE49-F238E27FC236}">
                <a16:creationId xmlns:a16="http://schemas.microsoft.com/office/drawing/2014/main" id="{E991DC80-5C85-4BAF-8CE7-7AA56E0F7F8F}"/>
              </a:ext>
            </a:extLst>
          </p:cNvPr>
          <p:cNvSpPr>
            <a:spLocks noGrp="1"/>
          </p:cNvSpPr>
          <p:nvPr>
            <p:ph idx="1"/>
          </p:nvPr>
        </p:nvSpPr>
        <p:spPr>
          <a:xfrm>
            <a:off x="838200" y="1097656"/>
            <a:ext cx="10515600" cy="4351338"/>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ABSTART</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BACKGROUND</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COUPLING BETWEEN APPLICATIONS AND THE NETWORK</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EXISTING APPROACHES AND RELATED WORK</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COMPARISON OF APPROACHES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MODEL</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ARCHITECTURE</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TRAP MECHANISM</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PRELIMINARY RESULTS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04642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EBC7-3931-4990-A861-05C642373730}"/>
              </a:ext>
            </a:extLst>
          </p:cNvPr>
          <p:cNvSpPr>
            <a:spLocks noGrp="1"/>
          </p:cNvSpPr>
          <p:nvPr>
            <p:ph type="title"/>
          </p:nvPr>
        </p:nvSpPr>
        <p:spPr>
          <a:xfrm>
            <a:off x="838200" y="365126"/>
            <a:ext cx="10515600" cy="478254"/>
          </a:xfrm>
        </p:spPr>
        <p:txBody>
          <a:bodyPr>
            <a:noAutofit/>
          </a:bodyPr>
          <a:lstStyle/>
          <a:p>
            <a:r>
              <a:rPr lang="en-US" sz="3200" b="1" dirty="0"/>
              <a:t>ABSTART</a:t>
            </a:r>
          </a:p>
        </p:txBody>
      </p:sp>
      <p:sp>
        <p:nvSpPr>
          <p:cNvPr id="3" name="Content Placeholder 2">
            <a:extLst>
              <a:ext uri="{FF2B5EF4-FFF2-40B4-BE49-F238E27FC236}">
                <a16:creationId xmlns:a16="http://schemas.microsoft.com/office/drawing/2014/main" id="{F434CBF4-9902-485D-A948-7A66635E8CF7}"/>
              </a:ext>
            </a:extLst>
          </p:cNvPr>
          <p:cNvSpPr>
            <a:spLocks noGrp="1"/>
          </p:cNvSpPr>
          <p:nvPr>
            <p:ph idx="1"/>
          </p:nvPr>
        </p:nvSpPr>
        <p:spPr>
          <a:xfrm>
            <a:off x="838200" y="955613"/>
            <a:ext cx="10515600" cy="4351338"/>
          </a:xfrm>
        </p:spPr>
        <p:txBody>
          <a:bodyPr>
            <a:noAutofit/>
          </a:bodyPr>
          <a:lstStyle/>
          <a:p>
            <a:pPr marL="0" indent="0">
              <a:lnSpc>
                <a:spcPct val="150000"/>
              </a:lnSpc>
              <a:buNone/>
            </a:pPr>
            <a:r>
              <a:rPr lang="en-US" sz="1800" b="1" dirty="0">
                <a:latin typeface="Arial" panose="020B0604020202020204" pitchFamily="34" charset="0"/>
                <a:cs typeface="Arial" panose="020B0604020202020204" pitchFamily="34" charset="0"/>
              </a:rPr>
              <a:t>Problem with Networked applications:</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Derive their identity from the identity of the host on which they run. </a:t>
            </a:r>
          </a:p>
          <a:p>
            <a:pPr>
              <a:lnSpc>
                <a:spcPct val="10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Results in subtle and substantial problems - Application deployment, discovery and access</a:t>
            </a:r>
          </a:p>
          <a:p>
            <a:pPr marL="0" indent="0">
              <a:lnSpc>
                <a:spcPct val="150000"/>
              </a:lnSpc>
              <a:buNone/>
            </a:pPr>
            <a:r>
              <a:rPr lang="en-US" sz="1800" b="1" dirty="0">
                <a:latin typeface="Arial" panose="020B0604020202020204" pitchFamily="34" charset="0"/>
                <a:cs typeface="Arial" panose="020B0604020202020204" pitchFamily="34" charset="0"/>
              </a:rPr>
              <a:t>Solution:</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 a novel transport layer network element.</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Decouples applications from underlying network at the system call layer.</a:t>
            </a:r>
          </a:p>
          <a:p>
            <a:pPr marL="0" indent="0">
              <a:lnSpc>
                <a:spcPct val="150000"/>
              </a:lnSpc>
              <a:buNone/>
            </a:pPr>
            <a:r>
              <a:rPr lang="en-US" sz="1800" b="1" dirty="0">
                <a:latin typeface="Arial" panose="020B0604020202020204" pitchFamily="34" charset="0"/>
                <a:cs typeface="Arial" panose="020B0604020202020204" pitchFamily="34" charset="0"/>
              </a:rPr>
              <a:t>Benefits:</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Without changes to existing applications, it removes the cost and complexity.</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Removes the performance penalty associated with unnecessary data path processing.</a:t>
            </a:r>
          </a:p>
        </p:txBody>
      </p:sp>
    </p:spTree>
    <p:extLst>
      <p:ext uri="{BB962C8B-B14F-4D97-AF65-F5344CB8AC3E}">
        <p14:creationId xmlns:p14="http://schemas.microsoft.com/office/powerpoint/2010/main" val="99572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3E11-B85F-4916-8317-1AD9EA92EC46}"/>
              </a:ext>
            </a:extLst>
          </p:cNvPr>
          <p:cNvSpPr>
            <a:spLocks noGrp="1"/>
          </p:cNvSpPr>
          <p:nvPr>
            <p:ph type="title"/>
          </p:nvPr>
        </p:nvSpPr>
        <p:spPr>
          <a:xfrm>
            <a:off x="838200" y="365125"/>
            <a:ext cx="10515600" cy="451621"/>
          </a:xfrm>
        </p:spPr>
        <p:txBody>
          <a:bodyPr>
            <a:noAutofit/>
          </a:bodyPr>
          <a:lstStyle/>
          <a:p>
            <a:r>
              <a:rPr lang="en-US" sz="3600" b="1" dirty="0"/>
              <a:t>BACKGROUND</a:t>
            </a:r>
          </a:p>
        </p:txBody>
      </p:sp>
      <p:sp>
        <p:nvSpPr>
          <p:cNvPr id="3" name="Content Placeholder 2">
            <a:extLst>
              <a:ext uri="{FF2B5EF4-FFF2-40B4-BE49-F238E27FC236}">
                <a16:creationId xmlns:a16="http://schemas.microsoft.com/office/drawing/2014/main" id="{1F7A007E-DFA5-4138-98A1-623889294F64}"/>
              </a:ext>
            </a:extLst>
          </p:cNvPr>
          <p:cNvSpPr>
            <a:spLocks noGrp="1"/>
          </p:cNvSpPr>
          <p:nvPr>
            <p:ph idx="1"/>
          </p:nvPr>
        </p:nvSpPr>
        <p:spPr>
          <a:xfrm>
            <a:off x="838200" y="1109709"/>
            <a:ext cx="10515600" cy="5067254"/>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Applications and infrastructure hosts need to be referenced independently by very different entities.</a:t>
            </a:r>
          </a:p>
          <a:p>
            <a:pPr marL="0" indent="0">
              <a:lnSpc>
                <a:spcPct val="150000"/>
              </a:lnSpc>
              <a:buNone/>
            </a:pPr>
            <a:r>
              <a:rPr lang="en-US" sz="1800" b="1" dirty="0">
                <a:latin typeface="Arial" panose="020B0604020202020204" pitchFamily="34" charset="0"/>
                <a:cs typeface="Arial" panose="020B0604020202020204" pitchFamily="34" charset="0"/>
              </a:rPr>
              <a:t>Traditional Vs Distributed applications:</a:t>
            </a:r>
          </a:p>
          <a:p>
            <a:pPr>
              <a:lnSpc>
                <a:spcPct val="10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Acceptable for early networked applications - undistributed, deployed on a dedicated host, undisturbed for a long time.</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Modern distributed applications - mobile, ephemeral and run on multi-tenant infrastructure, do not support this simplistic model.</a:t>
            </a:r>
          </a:p>
          <a:p>
            <a:pPr marL="0" indent="0">
              <a:lnSpc>
                <a:spcPct val="150000"/>
              </a:lnSpc>
              <a:buNone/>
            </a:pPr>
            <a:r>
              <a:rPr lang="en-US" sz="1800" b="1" dirty="0" err="1">
                <a:latin typeface="Arial" panose="020B0604020202020204" pitchFamily="34" charset="0"/>
                <a:cs typeface="Arial" panose="020B0604020202020204" pitchFamily="34" charset="0"/>
              </a:rPr>
              <a:t>Noval</a:t>
            </a:r>
            <a:r>
              <a:rPr lang="en-US" sz="1800" b="1" dirty="0">
                <a:latin typeface="Arial" panose="020B0604020202020204" pitchFamily="34" charset="0"/>
                <a:cs typeface="Arial" panose="020B0604020202020204" pitchFamily="34" charset="0"/>
              </a:rPr>
              <a:t> Transport Layer:</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 forms a clear interface between the application and network.</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Operates at the transport layer, provides mutual discovery and connectivity to applications.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Uses the system call interface to decouple applications from the network.</a:t>
            </a:r>
          </a:p>
        </p:txBody>
      </p:sp>
    </p:spTree>
    <p:extLst>
      <p:ext uri="{BB962C8B-B14F-4D97-AF65-F5344CB8AC3E}">
        <p14:creationId xmlns:p14="http://schemas.microsoft.com/office/powerpoint/2010/main" val="23366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5826-40DD-4EE1-944D-E2C00B9B3627}"/>
              </a:ext>
            </a:extLst>
          </p:cNvPr>
          <p:cNvSpPr>
            <a:spLocks noGrp="1"/>
          </p:cNvSpPr>
          <p:nvPr>
            <p:ph type="title"/>
          </p:nvPr>
        </p:nvSpPr>
        <p:spPr>
          <a:xfrm>
            <a:off x="838200" y="365125"/>
            <a:ext cx="10515600" cy="730145"/>
          </a:xfrm>
        </p:spPr>
        <p:txBody>
          <a:bodyPr>
            <a:normAutofit fontScale="90000"/>
          </a:bodyPr>
          <a:lstStyle/>
          <a:p>
            <a:r>
              <a:rPr lang="en-US" sz="4000" b="1" dirty="0">
                <a:latin typeface="Calibri Light" panose="020F0302020204030204" pitchFamily="34" charset="0"/>
                <a:cs typeface="Calibri Light" panose="020F0302020204030204" pitchFamily="34" charset="0"/>
              </a:rPr>
              <a:t>COUPLING BETWEEN APPLICATIONS AND THE NETWORK</a:t>
            </a:r>
          </a:p>
        </p:txBody>
      </p:sp>
      <p:sp>
        <p:nvSpPr>
          <p:cNvPr id="3" name="Content Placeholder 2">
            <a:extLst>
              <a:ext uri="{FF2B5EF4-FFF2-40B4-BE49-F238E27FC236}">
                <a16:creationId xmlns:a16="http://schemas.microsoft.com/office/drawing/2014/main" id="{ECCC772D-58DF-4AAF-A34D-A51518BCA9C4}"/>
              </a:ext>
            </a:extLst>
          </p:cNvPr>
          <p:cNvSpPr>
            <a:spLocks noGrp="1"/>
          </p:cNvSpPr>
          <p:nvPr>
            <p:ph idx="1"/>
          </p:nvPr>
        </p:nvSpPr>
        <p:spPr>
          <a:xfrm>
            <a:off x="838200" y="1095270"/>
            <a:ext cx="10515600" cy="5215095"/>
          </a:xfrm>
        </p:spPr>
        <p:txBody>
          <a:bodyPr>
            <a:noAutofit/>
          </a:bodyPr>
          <a:lstStyle/>
          <a:p>
            <a:pPr marL="0" indent="0">
              <a:lnSpc>
                <a:spcPct val="150000"/>
              </a:lnSpc>
              <a:buNone/>
            </a:pPr>
            <a:r>
              <a:rPr lang="en-US" sz="1800" b="1" dirty="0">
                <a:latin typeface="Arial" panose="020B0604020202020204" pitchFamily="34" charset="0"/>
                <a:cs typeface="Arial" panose="020B0604020202020204" pitchFamily="34" charset="0"/>
              </a:rPr>
              <a:t>Traditional network stack:</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Uses well-defined layers - separate application and network level functionality.</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Applications are closely tied to network level artifacts such as IP addresses.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Architecture is built for interoperability between layers.</a:t>
            </a:r>
          </a:p>
          <a:p>
            <a:pPr marL="0" indent="0">
              <a:lnSpc>
                <a:spcPct val="150000"/>
              </a:lnSpc>
              <a:buNone/>
            </a:pPr>
            <a:r>
              <a:rPr lang="en-US" sz="1800" b="1" dirty="0">
                <a:latin typeface="Arial" panose="020B0604020202020204" pitchFamily="34" charset="0"/>
                <a:cs typeface="Arial" panose="020B0604020202020204" pitchFamily="34" charset="0"/>
              </a:rPr>
              <a:t>Modern Distributed Applications:</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Requires a clean separation between applications and underlying network - to run across hosts.</a:t>
            </a:r>
          </a:p>
          <a:p>
            <a:pPr marL="0" indent="0">
              <a:lnSpc>
                <a:spcPct val="150000"/>
              </a:lnSpc>
              <a:buNone/>
            </a:pPr>
            <a:r>
              <a:rPr lang="en-US" sz="1800" b="1" dirty="0">
                <a:latin typeface="Arial" panose="020B0604020202020204" pitchFamily="34" charset="0"/>
                <a:cs typeface="Arial" panose="020B0604020202020204" pitchFamily="34" charset="0"/>
              </a:rPr>
              <a:t>Problems:</a:t>
            </a:r>
          </a:p>
          <a:p>
            <a:pPr>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Impact on the cost of operating applications.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Any change to the application’s host or its identity invalidates previously advertised references to the application.</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Application needs to be moved to a different host or a region, the operations team would have to reassign the IP addresses and update firewall rules accordingly.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43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D656-D7E4-41CD-8AFD-2C506BE5C6A4}"/>
              </a:ext>
            </a:extLst>
          </p:cNvPr>
          <p:cNvSpPr>
            <a:spLocks noGrp="1"/>
          </p:cNvSpPr>
          <p:nvPr>
            <p:ph type="title"/>
          </p:nvPr>
        </p:nvSpPr>
        <p:spPr>
          <a:xfrm>
            <a:off x="838200" y="365126"/>
            <a:ext cx="10515600" cy="689952"/>
          </a:xfrm>
        </p:spPr>
        <p:txBody>
          <a:bodyPr>
            <a:normAutofit/>
          </a:bodyPr>
          <a:lstStyle/>
          <a:p>
            <a:r>
              <a:rPr lang="en-US" sz="3600" b="1" dirty="0"/>
              <a:t>EXISTING APPROACHES AND RELATED WORK</a:t>
            </a:r>
          </a:p>
        </p:txBody>
      </p:sp>
      <p:sp>
        <p:nvSpPr>
          <p:cNvPr id="3" name="Content Placeholder 2">
            <a:extLst>
              <a:ext uri="{FF2B5EF4-FFF2-40B4-BE49-F238E27FC236}">
                <a16:creationId xmlns:a16="http://schemas.microsoft.com/office/drawing/2014/main" id="{30CDBF21-DF74-40E2-89FB-BCD7E6A1AA0B}"/>
              </a:ext>
            </a:extLst>
          </p:cNvPr>
          <p:cNvSpPr>
            <a:spLocks noGrp="1"/>
          </p:cNvSpPr>
          <p:nvPr>
            <p:ph idx="1"/>
          </p:nvPr>
        </p:nvSpPr>
        <p:spPr>
          <a:xfrm>
            <a:off x="838200" y="1135464"/>
            <a:ext cx="10515600" cy="5041499"/>
          </a:xfrm>
        </p:spPr>
        <p:txBody>
          <a:bodyPr>
            <a:normAutofit/>
          </a:bodyPr>
          <a:lstStyle/>
          <a:p>
            <a:pPr marL="0" indent="0">
              <a:buNone/>
            </a:pPr>
            <a:r>
              <a:rPr lang="en-US" sz="1800" dirty="0">
                <a:latin typeface="Arial" panose="020B0604020202020204" pitchFamily="34" charset="0"/>
                <a:cs typeface="Arial" panose="020B0604020202020204" pitchFamily="34" charset="0"/>
              </a:rPr>
              <a:t>3 approaches for decoupling applications from network &amp; provide distinct identity:</a:t>
            </a:r>
          </a:p>
          <a:p>
            <a:pPr marL="342900" indent="-342900">
              <a:buFont typeface="+mj-lt"/>
              <a:buAutoNum type="arabicPeriod"/>
            </a:pPr>
            <a:r>
              <a:rPr lang="en-US" sz="1800" dirty="0">
                <a:latin typeface="Arial" panose="020B0604020202020204" pitchFamily="34" charset="0"/>
                <a:cs typeface="Arial" panose="020B0604020202020204" pitchFamily="34" charset="0"/>
              </a:rPr>
              <a:t>Support the behavior of modern distributed applications and their operating environments.</a:t>
            </a:r>
          </a:p>
          <a:p>
            <a:pPr marL="342900" indent="-342900">
              <a:buFont typeface="+mj-lt"/>
              <a:buAutoNum type="arabicPeriod"/>
            </a:pPr>
            <a:r>
              <a:rPr lang="en-US" sz="1800" dirty="0">
                <a:latin typeface="Arial" panose="020B0604020202020204" pitchFamily="34" charset="0"/>
                <a:cs typeface="Arial" panose="020B0604020202020204" pitchFamily="34" charset="0"/>
              </a:rPr>
              <a:t>Support existing applications and existing network infrastructure.</a:t>
            </a:r>
          </a:p>
          <a:p>
            <a:pPr marL="342900" indent="-342900">
              <a:buFont typeface="+mj-lt"/>
              <a:buAutoNum type="arabicPeriod"/>
            </a:pPr>
            <a:r>
              <a:rPr lang="en-US" sz="1800" dirty="0">
                <a:latin typeface="Arial" panose="020B0604020202020204" pitchFamily="34" charset="0"/>
                <a:cs typeface="Arial" panose="020B0604020202020204" pitchFamily="34" charset="0"/>
              </a:rPr>
              <a:t>Approach must not introduce unacceptable operational or computational cost.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Existing Approach:</a:t>
            </a:r>
          </a:p>
          <a:p>
            <a:r>
              <a:rPr lang="en-US" sz="1800" dirty="0">
                <a:latin typeface="Arial" panose="020B0604020202020204" pitchFamily="34" charset="0"/>
                <a:cs typeface="Arial" panose="020B0604020202020204" pitchFamily="34" charset="0"/>
              </a:rPr>
              <a:t>Use of combination of IP address and port number does not meet these requirements.</a:t>
            </a:r>
          </a:p>
          <a:p>
            <a:r>
              <a:rPr lang="en-US" sz="1800" dirty="0">
                <a:latin typeface="Arial" panose="020B0604020202020204" pitchFamily="34" charset="0"/>
                <a:cs typeface="Arial" panose="020B0604020202020204" pitchFamily="34" charset="0"/>
              </a:rPr>
              <a:t>Not provide both uniqueness and consistency required to support distributed applications.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Examples:</a:t>
            </a:r>
          </a:p>
          <a:p>
            <a:r>
              <a:rPr lang="en-US" sz="1800" dirty="0">
                <a:latin typeface="Arial" panose="020B0604020202020204" pitchFamily="34" charset="0"/>
                <a:cs typeface="Arial" panose="020B0604020202020204" pitchFamily="34" charset="0"/>
              </a:rPr>
              <a:t>Docker assigns each application container a different IP address </a:t>
            </a:r>
          </a:p>
          <a:p>
            <a:r>
              <a:rPr lang="en-US" sz="1800" dirty="0">
                <a:latin typeface="Arial" panose="020B0604020202020204" pitchFamily="34" charset="0"/>
                <a:cs typeface="Arial" panose="020B0604020202020204" pitchFamily="34" charset="0"/>
              </a:rPr>
              <a:t>Envoy assigns each application service a unique port number</a:t>
            </a:r>
          </a:p>
        </p:txBody>
      </p:sp>
    </p:spTree>
    <p:extLst>
      <p:ext uri="{BB962C8B-B14F-4D97-AF65-F5344CB8AC3E}">
        <p14:creationId xmlns:p14="http://schemas.microsoft.com/office/powerpoint/2010/main" val="321676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28B0-DA6F-4730-8CFC-84A88A426070}"/>
              </a:ext>
            </a:extLst>
          </p:cNvPr>
          <p:cNvSpPr>
            <a:spLocks noGrp="1"/>
          </p:cNvSpPr>
          <p:nvPr>
            <p:ph type="title"/>
          </p:nvPr>
        </p:nvSpPr>
        <p:spPr/>
        <p:txBody>
          <a:bodyPr>
            <a:normAutofit/>
          </a:bodyPr>
          <a:lstStyle/>
          <a:p>
            <a:r>
              <a:rPr lang="en-US" sz="3600" b="1" dirty="0">
                <a:cs typeface="Arial" panose="020B0604020202020204" pitchFamily="34" charset="0"/>
              </a:rPr>
              <a:t>COMPARISON OF APPROACHES</a:t>
            </a:r>
            <a:endParaRPr lang="en-US" sz="3600" b="1" dirty="0"/>
          </a:p>
        </p:txBody>
      </p:sp>
      <p:pic>
        <p:nvPicPr>
          <p:cNvPr id="4" name="Content Placeholder 3">
            <a:extLst>
              <a:ext uri="{FF2B5EF4-FFF2-40B4-BE49-F238E27FC236}">
                <a16:creationId xmlns:a16="http://schemas.microsoft.com/office/drawing/2014/main" id="{081EC6B6-AD06-488B-8B32-066B5191C509}"/>
              </a:ext>
            </a:extLst>
          </p:cNvPr>
          <p:cNvPicPr>
            <a:picLocks noGrp="1" noChangeAspect="1"/>
          </p:cNvPicPr>
          <p:nvPr>
            <p:ph sz="half" idx="1"/>
          </p:nvPr>
        </p:nvPicPr>
        <p:blipFill>
          <a:blip r:embed="rId3"/>
          <a:stretch>
            <a:fillRect/>
          </a:stretch>
        </p:blipFill>
        <p:spPr>
          <a:xfrm>
            <a:off x="1157810" y="1935415"/>
            <a:ext cx="4562475" cy="2343150"/>
          </a:xfrm>
          <a:prstGeom prst="rect">
            <a:avLst/>
          </a:prstGeom>
        </p:spPr>
      </p:pic>
      <p:sp>
        <p:nvSpPr>
          <p:cNvPr id="6" name="Content Placeholder 5">
            <a:extLst>
              <a:ext uri="{FF2B5EF4-FFF2-40B4-BE49-F238E27FC236}">
                <a16:creationId xmlns:a16="http://schemas.microsoft.com/office/drawing/2014/main" id="{F3F2618E-E08F-42EE-8B59-DF475865E5DD}"/>
              </a:ext>
            </a:extLst>
          </p:cNvPr>
          <p:cNvSpPr>
            <a:spLocks noGrp="1"/>
          </p:cNvSpPr>
          <p:nvPr>
            <p:ph sz="half" idx="2"/>
          </p:nvPr>
        </p:nvSpPr>
        <p:spPr/>
        <p:txBody>
          <a:bodyPr>
            <a:normAutofit/>
          </a:bodyPr>
          <a:lstStyle/>
          <a:p>
            <a:pPr algn="just"/>
            <a:r>
              <a:rPr lang="en-US" sz="1800" dirty="0" err="1">
                <a:latin typeface="Arial" panose="020B0604020202020204" pitchFamily="34" charset="0"/>
                <a:cs typeface="Arial" panose="020B0604020202020204" pitchFamily="34" charset="0"/>
              </a:rPr>
              <a:t>FreeFlow</a:t>
            </a:r>
            <a:r>
              <a:rPr lang="en-US" sz="1800" dirty="0">
                <a:latin typeface="Arial" panose="020B0604020202020204" pitchFamily="34" charset="0"/>
                <a:cs typeface="Arial" panose="020B0604020202020204" pitchFamily="34" charset="0"/>
              </a:rPr>
              <a:t> - addresses the performance,  doesn’t support existing applications and relies on container-specific frameworks.</a:t>
            </a:r>
          </a:p>
          <a:p>
            <a:pPr algn="just"/>
            <a:r>
              <a:rPr lang="en-US" sz="1800" dirty="0">
                <a:latin typeface="Arial" panose="020B0604020202020204" pitchFamily="34" charset="0"/>
                <a:cs typeface="Arial" panose="020B0604020202020204" pitchFamily="34" charset="0"/>
              </a:rPr>
              <a:t>Consul - provides a central registry of services that arbitrates discovery between clients and servers.</a:t>
            </a:r>
          </a:p>
          <a:p>
            <a:pPr algn="just"/>
            <a:r>
              <a:rPr lang="en-US" sz="1800" dirty="0">
                <a:latin typeface="Arial" panose="020B0604020202020204" pitchFamily="34" charset="0"/>
                <a:cs typeface="Arial" panose="020B0604020202020204" pitchFamily="34" charset="0"/>
              </a:rPr>
              <a:t>Calico - treats each application container as a network host in its own right and assigns it a routable IP address. </a:t>
            </a:r>
          </a:p>
        </p:txBody>
      </p:sp>
      <p:sp>
        <p:nvSpPr>
          <p:cNvPr id="5" name="TextBox 4">
            <a:extLst>
              <a:ext uri="{FF2B5EF4-FFF2-40B4-BE49-F238E27FC236}">
                <a16:creationId xmlns:a16="http://schemas.microsoft.com/office/drawing/2014/main" id="{CF44AE7C-62E5-40FB-B89D-DFDA12E83EBC}"/>
              </a:ext>
            </a:extLst>
          </p:cNvPr>
          <p:cNvSpPr txBox="1"/>
          <p:nvPr/>
        </p:nvSpPr>
        <p:spPr>
          <a:xfrm>
            <a:off x="1082841" y="4523292"/>
            <a:ext cx="486340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Comparison of approaches that address identity of distributed applications</a:t>
            </a:r>
          </a:p>
        </p:txBody>
      </p:sp>
    </p:spTree>
    <p:extLst>
      <p:ext uri="{BB962C8B-B14F-4D97-AF65-F5344CB8AC3E}">
        <p14:creationId xmlns:p14="http://schemas.microsoft.com/office/powerpoint/2010/main" val="212223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5FEC-892D-4AE7-B39E-599773F629E0}"/>
              </a:ext>
            </a:extLst>
          </p:cNvPr>
          <p:cNvSpPr>
            <a:spLocks noGrp="1"/>
          </p:cNvSpPr>
          <p:nvPr>
            <p:ph type="title"/>
          </p:nvPr>
        </p:nvSpPr>
        <p:spPr>
          <a:xfrm>
            <a:off x="838200" y="365125"/>
            <a:ext cx="10515600" cy="619613"/>
          </a:xfrm>
        </p:spPr>
        <p:txBody>
          <a:bodyPr>
            <a:normAutofit/>
          </a:bodyPr>
          <a:lstStyle/>
          <a:p>
            <a:r>
              <a:rPr lang="en-US" sz="3600" b="1" dirty="0"/>
              <a:t>APPSWITCH MODEL</a:t>
            </a:r>
          </a:p>
        </p:txBody>
      </p:sp>
      <p:sp>
        <p:nvSpPr>
          <p:cNvPr id="3" name="Content Placeholder 2">
            <a:extLst>
              <a:ext uri="{FF2B5EF4-FFF2-40B4-BE49-F238E27FC236}">
                <a16:creationId xmlns:a16="http://schemas.microsoft.com/office/drawing/2014/main" id="{2774AC76-8A39-41DA-B089-558B2AEFCCDC}"/>
              </a:ext>
            </a:extLst>
          </p:cNvPr>
          <p:cNvSpPr>
            <a:spLocks noGrp="1"/>
          </p:cNvSpPr>
          <p:nvPr>
            <p:ph idx="1"/>
          </p:nvPr>
        </p:nvSpPr>
        <p:spPr>
          <a:xfrm>
            <a:off x="838200" y="1165609"/>
            <a:ext cx="10515600" cy="5486400"/>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Serves as an interface between applications and the network.</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instances provides seamless discovery and connectivity to the applications.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Tracks the applications’ execution to detect server applications and their service ports, propagates their location information across the cluster over a gossip protocol.</a:t>
            </a:r>
          </a:p>
          <a:p>
            <a:pPr marL="0" indent="0">
              <a:lnSpc>
                <a:spcPct val="160000"/>
              </a:lnSpc>
              <a:buNone/>
            </a:pPr>
            <a:r>
              <a:rPr lang="en-US" sz="1800" b="1" dirty="0">
                <a:latin typeface="Arial" panose="020B0604020202020204" pitchFamily="34" charset="0"/>
                <a:cs typeface="Arial" panose="020B0604020202020204" pitchFamily="34" charset="0"/>
              </a:rPr>
              <a:t>Methods for Decoupling applications from the network:</a:t>
            </a:r>
          </a:p>
          <a:p>
            <a:pPr>
              <a:lnSpc>
                <a:spcPct val="16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User assigns an application a virtual IP address.</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The virtual IP address serves as a unique and consistent identifier representing the application.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User specifies application identity as a DNS name rather than an IP address.</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APPSWITCH assigns it an internal IP address. </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A built-in DNS server overrides client application’s DNS lookups.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User qualifies the application’s identity with a set of tags (key-value pairs) which are propagated along with the location information.</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Client tries to reach a service, respective tags are consulted for a match before the connection.</a:t>
            </a:r>
          </a:p>
        </p:txBody>
      </p:sp>
    </p:spTree>
    <p:extLst>
      <p:ext uri="{BB962C8B-B14F-4D97-AF65-F5344CB8AC3E}">
        <p14:creationId xmlns:p14="http://schemas.microsoft.com/office/powerpoint/2010/main" val="374124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6BEC-1E63-4046-9BEA-CF644A5A5F89}"/>
              </a:ext>
            </a:extLst>
          </p:cNvPr>
          <p:cNvSpPr>
            <a:spLocks noGrp="1"/>
          </p:cNvSpPr>
          <p:nvPr>
            <p:ph type="title"/>
          </p:nvPr>
        </p:nvSpPr>
        <p:spPr>
          <a:xfrm>
            <a:off x="838200" y="365125"/>
            <a:ext cx="10515600" cy="609565"/>
          </a:xfrm>
        </p:spPr>
        <p:txBody>
          <a:bodyPr>
            <a:normAutofit/>
          </a:bodyPr>
          <a:lstStyle/>
          <a:p>
            <a:r>
              <a:rPr lang="en-US" sz="3600" b="1" dirty="0"/>
              <a:t>APPSWITCH MODEL</a:t>
            </a:r>
            <a:endParaRPr lang="en-US" sz="3600" dirty="0"/>
          </a:p>
        </p:txBody>
      </p:sp>
      <p:sp>
        <p:nvSpPr>
          <p:cNvPr id="3" name="Content Placeholder 2">
            <a:extLst>
              <a:ext uri="{FF2B5EF4-FFF2-40B4-BE49-F238E27FC236}">
                <a16:creationId xmlns:a16="http://schemas.microsoft.com/office/drawing/2014/main" id="{8F9AC541-6672-4670-A488-A03EF16E2358}"/>
              </a:ext>
            </a:extLst>
          </p:cNvPr>
          <p:cNvSpPr>
            <a:spLocks noGrp="1"/>
          </p:cNvSpPr>
          <p:nvPr>
            <p:ph idx="1"/>
          </p:nvPr>
        </p:nvSpPr>
        <p:spPr>
          <a:xfrm>
            <a:off x="838200" y="1256044"/>
            <a:ext cx="10515600" cy="5236831"/>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APPSWITCH removes the operational friction of acquiring IP addresses and names.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Network level identifiers referenced by intermediate network infrastructure can be machine-generated.</a:t>
            </a:r>
          </a:p>
          <a:p>
            <a:pPr marL="0" indent="0">
              <a:buNone/>
            </a:pPr>
            <a:r>
              <a:rPr lang="en-US" sz="1800" b="1" dirty="0">
                <a:latin typeface="Arial" panose="020B0604020202020204" pitchFamily="34" charset="0"/>
                <a:cs typeface="Arial" panose="020B0604020202020204" pitchFamily="34" charset="0"/>
              </a:rPr>
              <a:t>Cases: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If the user does not name the application:</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Would not carry any externally referenceable identifier </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Would not be able to act as a server application. </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Still be a client application that accesses other servers.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If the user does name an otherwise client application:</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Specified IP address is conveyed as client’s identity to the servers the application connects to.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If the user specifies the same IP address to multiple applications:</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Would be treated as being a part of the same distributed application - provides a common port namespace stretching across those applications.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If multiple applications of a distributed application bind to the same port:</a:t>
            </a:r>
          </a:p>
          <a:p>
            <a:pPr lvl="1">
              <a:buFont typeface="Courier New" panose="02070309020205020404" pitchFamily="49" charset="0"/>
              <a:buChar char="o"/>
            </a:pPr>
            <a:r>
              <a:rPr lang="en-US" sz="1400" dirty="0">
                <a:latin typeface="Arial" panose="020B0604020202020204" pitchFamily="34" charset="0"/>
                <a:cs typeface="Arial" panose="020B0604020202020204" pitchFamily="34" charset="0"/>
              </a:rPr>
              <a:t>Would be treated as instances of the same load balanced service.</a:t>
            </a:r>
          </a:p>
        </p:txBody>
      </p:sp>
    </p:spTree>
    <p:extLst>
      <p:ext uri="{BB962C8B-B14F-4D97-AF65-F5344CB8AC3E}">
        <p14:creationId xmlns:p14="http://schemas.microsoft.com/office/powerpoint/2010/main" val="39108602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2401</TotalTime>
  <Words>1997</Words>
  <Application>Microsoft Office PowerPoint</Application>
  <PresentationFormat>Widescreen</PresentationFormat>
  <Paragraphs>198</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Franklin Gothic Book</vt:lpstr>
      <vt:lpstr>Wingdings</vt:lpstr>
      <vt:lpstr>Crop</vt:lpstr>
      <vt:lpstr>APPSWITCH: RESOLVING THE APPLICATION IDENTITY CRISIS</vt:lpstr>
      <vt:lpstr>AGENDA</vt:lpstr>
      <vt:lpstr>ABSTART</vt:lpstr>
      <vt:lpstr>BACKGROUND</vt:lpstr>
      <vt:lpstr>COUPLING BETWEEN APPLICATIONS AND THE NETWORK</vt:lpstr>
      <vt:lpstr>EXISTING APPROACHES AND RELATED WORK</vt:lpstr>
      <vt:lpstr>COMPARISON OF APPROACHES</vt:lpstr>
      <vt:lpstr>APPSWITCH MODEL</vt:lpstr>
      <vt:lpstr>APPSWITCH MODEL</vt:lpstr>
      <vt:lpstr>APPSWITCH MODEL</vt:lpstr>
      <vt:lpstr>APPSWITCH ARCHITECTURE</vt:lpstr>
      <vt:lpstr>TRAP MECHANISM</vt:lpstr>
      <vt:lpstr>TRAP MECHANISM</vt:lpstr>
      <vt:lpstr>PRELIMINARY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AppSwitch: Resolving the Application Identity Crisis</dc:title>
  <dc:creator>Sneha Rangari</dc:creator>
  <cp:lastModifiedBy>Sneha Rangari</cp:lastModifiedBy>
  <cp:revision>36</cp:revision>
  <dcterms:created xsi:type="dcterms:W3CDTF">2018-10-15T22:34:18Z</dcterms:created>
  <dcterms:modified xsi:type="dcterms:W3CDTF">2018-10-17T14:35:28Z</dcterms:modified>
</cp:coreProperties>
</file>