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69" r:id="rId8"/>
    <p:sldId id="260" r:id="rId9"/>
    <p:sldId id="261" r:id="rId10"/>
    <p:sldId id="262" r:id="rId11"/>
    <p:sldId id="263" r:id="rId12"/>
    <p:sldId id="264" r:id="rId13"/>
    <p:sldId id="265" r:id="rId14"/>
    <p:sldId id="271" r:id="rId15"/>
    <p:sldId id="266" r:id="rId16"/>
    <p:sldId id="267" r:id="rId17"/>
    <p:sldId id="272" r:id="rId18"/>
    <p:sldId id="273" r:id="rId19"/>
    <p:sldId id="274" r:id="rId20"/>
  </p:sldIdLst>
  <p:sldSz cx="12188825" cy="6858000"/>
  <p:notesSz cx="7010400" cy="92964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633" autoAdjust="0"/>
  </p:normalViewPr>
  <p:slideViewPr>
    <p:cSldViewPr>
      <p:cViewPr varScale="1">
        <p:scale>
          <a:sx n="79" d="100"/>
          <a:sy n="79" d="100"/>
        </p:scale>
        <p:origin x="930" y="48"/>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p:scale>
        <a:sx n="100" d="100"/>
        <a:sy n="100" d="100"/>
      </p:scale>
      <p:origin x="0" y="7812"/>
    </p:cViewPr>
  </p:sorterViewPr>
  <p:notesViewPr>
    <p:cSldViewPr showGuides="1">
      <p:cViewPr>
        <p:scale>
          <a:sx n="100" d="100"/>
          <a:sy n="100" d="100"/>
        </p:scale>
        <p:origin x="-3468" y="87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DCC02A0-C947-4278-96D1-0DB9C063DF55}" type="datetimeFigureOut">
              <a:rPr lang="en-US" smtClean="0"/>
              <a:t>2/4/2015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533FAA7-9DA0-4163-8828-B20FAF1EB063}" type="slidenum">
              <a:rPr lang="en-US" smtClean="0"/>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0050" y="387350"/>
            <a:ext cx="4651375" cy="26162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389467" y="3176270"/>
            <a:ext cx="6231467" cy="54229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389467" y="8831580"/>
            <a:ext cx="4985173" cy="230797"/>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997787" y="8831580"/>
            <a:ext cx="623147" cy="230797"/>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Tree>
    <p:extLst>
      <p:ext uri="{BB962C8B-B14F-4D97-AF65-F5344CB8AC3E}">
        <p14:creationId xmlns:p14="http://schemas.microsoft.com/office/powerpoint/2010/main" val="316405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I’d like</a:t>
            </a:r>
            <a:r>
              <a:rPr lang="en-US" baseline="0" dirty="0" smtClean="0"/>
              <a:t> to show you what step-based collocation detection buys you over the RSSI-based approach I showed earlier. During these experiments, a user carries with them a smartphone and wears a </a:t>
            </a:r>
            <a:r>
              <a:rPr lang="en-US" baseline="0" dirty="0" err="1" smtClean="0"/>
              <a:t>smartwatch</a:t>
            </a:r>
            <a:r>
              <a:rPr lang="en-US" baseline="0" dirty="0" smtClean="0"/>
              <a:t> – the state is preconfigured to collocated. The user leaves the mobile phone on a table, and presses a button on the </a:t>
            </a:r>
            <a:r>
              <a:rPr lang="en-US" baseline="0" dirty="0" err="1" smtClean="0"/>
              <a:t>smartwatch</a:t>
            </a:r>
            <a:r>
              <a:rPr lang="en-US" baseline="0" dirty="0" smtClean="0"/>
              <a:t> so we now the ground truth of when this occurred. After walking for some distance, we make the determination that the two devices have separated – of course, this latency increases as we increase the consecutive interval threshold parameter. When we assume that it takes the 32 seconds for the RSSI based approach I showed a few slides ago, we still perform 3 times better in terms of latency, even when using an aggressive threshold that avoids false separation events from gesturing.</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10</a:t>
            </a:fld>
            <a:endParaRPr lang="en-US"/>
          </a:p>
        </p:txBody>
      </p:sp>
    </p:spTree>
    <p:extLst>
      <p:ext uri="{BB962C8B-B14F-4D97-AF65-F5344CB8AC3E}">
        <p14:creationId xmlns:p14="http://schemas.microsoft.com/office/powerpoint/2010/main" val="245501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I’d like to report a little but about energy efficiency. We implemented</a:t>
            </a:r>
            <a:r>
              <a:rPr lang="en-US" baseline="0" dirty="0" smtClean="0"/>
              <a:t> step-based collocation for a Bluetooth Smart system on chip augmented with a low power 3-axis accelerometer. The accelerometer runs continuously, and the microcontroller wakes up once per second to read out the accumulated acceleration values. It then runs our step detection algorithm, send a Bluetooth packet and goes back to sleep. When considering the costs of running the microcontroller, radio, and accelerometer, the collocation service only consumes around 22 microwatts on average. To put this in </a:t>
            </a:r>
            <a:r>
              <a:rPr lang="en-US" baseline="0" dirty="0" err="1" smtClean="0"/>
              <a:t>perpective</a:t>
            </a:r>
            <a:r>
              <a:rPr lang="en-US" baseline="0" dirty="0" smtClean="0"/>
              <a:t>, this only consumes a couple of joules of the 4000 joules found in a typical smartphone battery.</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11</a:t>
            </a:fld>
            <a:endParaRPr lang="en-US"/>
          </a:p>
        </p:txBody>
      </p:sp>
    </p:spTree>
    <p:extLst>
      <p:ext uri="{BB962C8B-B14F-4D97-AF65-F5344CB8AC3E}">
        <p14:creationId xmlns:p14="http://schemas.microsoft.com/office/powerpoint/2010/main" val="83285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1" dirty="0" smtClean="0">
                <a:solidFill>
                  <a:schemeClr val="accent1"/>
                </a:solidFill>
              </a:rPr>
              <a:t>I’d like to start off</a:t>
            </a:r>
            <a:r>
              <a:rPr lang="en-US" b="1" baseline="0" dirty="0" smtClean="0">
                <a:solidFill>
                  <a:schemeClr val="accent1"/>
                </a:solidFill>
              </a:rPr>
              <a:t> the talk with a simple observation: mobile devices are growing in quantity and number of available form factors – these devices are built for different purposed and are not always with us. For example, a Laptop computer is with us at the office during the day and might be carried with us in a bag. A phone might be with us most of the time, but many not be suitable for all activities like exercise. Even devices like wrist wearables that are supposed to be always with us might need to be removed while we are bathing. Of course, this behavior changes with time and location and will be unique to an individual.</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a:t>
            </a:fld>
            <a:endParaRPr lang="en-US"/>
          </a:p>
        </p:txBody>
      </p:sp>
    </p:spTree>
    <p:extLst>
      <p:ext uri="{BB962C8B-B14F-4D97-AF65-F5344CB8AC3E}">
        <p14:creationId xmlns:p14="http://schemas.microsoft.com/office/powerpoint/2010/main" val="142932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defTabSz="931774">
              <a:spcBef>
                <a:spcPts val="611"/>
              </a:spcBef>
            </a:pPr>
            <a:r>
              <a:rPr lang="en-US" dirty="0" smtClean="0">
                <a:solidFill>
                  <a:schemeClr val="accent2"/>
                </a:solidFill>
              </a:rPr>
              <a:t>Consequently, the</a:t>
            </a:r>
            <a:r>
              <a:rPr lang="en-US" baseline="0" dirty="0" smtClean="0">
                <a:solidFill>
                  <a:schemeClr val="accent2"/>
                </a:solidFill>
              </a:rPr>
              <a:t> collection of mobile devices we carry with us from time to time can be hard to keep track of! Here are a few examples you might be more familiar with than you’d like to admit:</a:t>
            </a:r>
          </a:p>
          <a:p>
            <a:pPr defTabSz="931774">
              <a:spcBef>
                <a:spcPts val="611"/>
              </a:spcBef>
            </a:pPr>
            <a:r>
              <a:rPr lang="en-US" i="1" baseline="0" dirty="0" smtClean="0">
                <a:solidFill>
                  <a:schemeClr val="accent2"/>
                </a:solidFill>
              </a:rPr>
              <a:t>-</a:t>
            </a:r>
            <a:r>
              <a:rPr lang="en-US" i="0" baseline="0" dirty="0" smtClean="0">
                <a:solidFill>
                  <a:schemeClr val="accent2"/>
                </a:solidFill>
              </a:rPr>
              <a:t>You’ve forgotten to lock your phone’s screen when you left in on your desk.</a:t>
            </a:r>
          </a:p>
          <a:p>
            <a:pPr defTabSz="931774">
              <a:spcBef>
                <a:spcPts val="611"/>
              </a:spcBef>
            </a:pPr>
            <a:r>
              <a:rPr lang="en-US" i="0" baseline="0" dirty="0" smtClean="0">
                <a:solidFill>
                  <a:schemeClr val="accent2"/>
                </a:solidFill>
              </a:rPr>
              <a:t>-You’ve left your laptop at your home and driven to work without it.</a:t>
            </a:r>
          </a:p>
          <a:p>
            <a:pPr defTabSz="931774">
              <a:spcBef>
                <a:spcPts val="611"/>
              </a:spcBef>
            </a:pPr>
            <a:r>
              <a:rPr lang="en-US" i="0" baseline="0" dirty="0" smtClean="0">
                <a:solidFill>
                  <a:schemeClr val="accent2"/>
                </a:solidFill>
              </a:rPr>
              <a:t>-Maybe you left your mobile phone at a bar or on a bus</a:t>
            </a:r>
          </a:p>
          <a:p>
            <a:pPr defTabSz="931774">
              <a:spcBef>
                <a:spcPts val="611"/>
              </a:spcBef>
            </a:pPr>
            <a:endParaRPr lang="en-US" i="0" baseline="0" dirty="0" smtClean="0">
              <a:solidFill>
                <a:schemeClr val="accent2"/>
              </a:solidFill>
            </a:endParaRPr>
          </a:p>
          <a:p>
            <a:pPr defTabSz="931774">
              <a:spcBef>
                <a:spcPts val="611"/>
              </a:spcBef>
            </a:pPr>
            <a:r>
              <a:rPr lang="en-US" i="0" baseline="0" dirty="0" smtClean="0">
                <a:solidFill>
                  <a:schemeClr val="accent2"/>
                </a:solidFill>
              </a:rPr>
              <a:t>In this work, we’d like to automatically recognize which set of devices are currently with a given user at any moment in time.</a:t>
            </a:r>
            <a:endParaRPr lang="en-US" i="1" dirty="0"/>
          </a:p>
          <a:p>
            <a:pPr defTabSz="931774">
              <a:spcBef>
                <a:spcPts val="611"/>
              </a:spcBef>
            </a:pPr>
            <a:endParaRPr lang="en-US" dirty="0" smtClean="0">
              <a:solidFill>
                <a:schemeClr val="accent2"/>
              </a:solidFill>
            </a:endParaRPr>
          </a:p>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3</a:t>
            </a:fld>
            <a:endParaRPr lang="en-US"/>
          </a:p>
        </p:txBody>
      </p:sp>
    </p:spTree>
    <p:extLst>
      <p:ext uri="{BB962C8B-B14F-4D97-AF65-F5344CB8AC3E}">
        <p14:creationId xmlns:p14="http://schemas.microsoft.com/office/powerpoint/2010/main" val="427027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fontScale="92500" lnSpcReduction="20000"/>
          </a:bodyPr>
          <a:lstStyle/>
          <a:p>
            <a:r>
              <a:rPr lang="en-US" sz="2000" b="0" dirty="0" smtClean="0"/>
              <a:t>As</a:t>
            </a:r>
            <a:r>
              <a:rPr lang="en-US" sz="2000" b="0" baseline="0" dirty="0" smtClean="0"/>
              <a:t> a consequence of understanding which devices are currently personally collocated, we can enable some services that depend on this knowledge</a:t>
            </a:r>
            <a:endParaRPr lang="en-US" sz="2000" b="0" dirty="0" smtClean="0"/>
          </a:p>
          <a:p>
            <a:endParaRPr lang="en-US" sz="2000" b="1" dirty="0" smtClean="0"/>
          </a:p>
          <a:p>
            <a:r>
              <a:rPr lang="en-US" sz="2000" b="1" dirty="0" smtClean="0"/>
              <a:t>Forgot my device</a:t>
            </a:r>
          </a:p>
          <a:p>
            <a:pPr lvl="1"/>
            <a:r>
              <a:rPr lang="en-US" sz="2000" dirty="0" smtClean="0"/>
              <a:t>Notification delivered to wearable device about missing </a:t>
            </a:r>
            <a:r>
              <a:rPr lang="en-US" sz="2000" i="1" dirty="0" smtClean="0">
                <a:solidFill>
                  <a:srgbClr val="F05332"/>
                </a:solidFill>
              </a:rPr>
              <a:t>other</a:t>
            </a:r>
            <a:r>
              <a:rPr lang="en-US" sz="2000" dirty="0" smtClean="0">
                <a:solidFill>
                  <a:srgbClr val="F05332"/>
                </a:solidFill>
              </a:rPr>
              <a:t> </a:t>
            </a:r>
            <a:r>
              <a:rPr lang="en-US" sz="2000" dirty="0" smtClean="0"/>
              <a:t>device</a:t>
            </a:r>
          </a:p>
          <a:p>
            <a:r>
              <a:rPr lang="en-US" sz="2000" b="1" dirty="0" smtClean="0"/>
              <a:t>Early screen lock</a:t>
            </a:r>
          </a:p>
          <a:p>
            <a:pPr lvl="1"/>
            <a:r>
              <a:rPr lang="en-US" sz="2000" dirty="0" smtClean="0"/>
              <a:t>Walk away from a phone or laptop; lock the screen early if left unintentionally unlocked</a:t>
            </a:r>
          </a:p>
          <a:p>
            <a:r>
              <a:rPr lang="en-US" sz="2000" b="1" dirty="0" smtClean="0"/>
              <a:t>Automated email / SMS responses</a:t>
            </a:r>
          </a:p>
          <a:p>
            <a:pPr lvl="1"/>
            <a:r>
              <a:rPr lang="en-US" sz="2000" dirty="0" smtClean="0"/>
              <a:t>If I’m not around to respond, a device can respond on my behalf.</a:t>
            </a:r>
          </a:p>
          <a:p>
            <a:pPr marL="0" lvl="1" indent="0" defTabSz="931774">
              <a:spcBef>
                <a:spcPts val="611"/>
              </a:spcBef>
              <a:buNone/>
            </a:pPr>
            <a:endParaRPr lang="en-US" sz="2000" b="1" i="1" dirty="0" smtClean="0">
              <a:solidFill>
                <a:srgbClr val="FF0000"/>
              </a:solidFill>
            </a:endParaRPr>
          </a:p>
          <a:p>
            <a:pPr marL="0" lvl="1" indent="0" defTabSz="931774">
              <a:spcBef>
                <a:spcPts val="611"/>
              </a:spcBef>
              <a:buNone/>
            </a:pPr>
            <a:endParaRPr lang="en-US" sz="2000" b="1" i="1" dirty="0" smtClean="0">
              <a:solidFill>
                <a:srgbClr val="FF0000"/>
              </a:solidFill>
            </a:endParaRPr>
          </a:p>
          <a:p>
            <a:pPr marL="0" lvl="1" indent="0" defTabSz="931774">
              <a:spcBef>
                <a:spcPts val="611"/>
              </a:spcBef>
              <a:buNone/>
            </a:pPr>
            <a:r>
              <a:rPr lang="en-US" sz="2000" b="1" i="1" dirty="0" smtClean="0">
                <a:solidFill>
                  <a:srgbClr val="FF0000"/>
                </a:solidFill>
              </a:rPr>
              <a:t>Requirements</a:t>
            </a:r>
            <a:r>
              <a:rPr lang="en-US" sz="2000" b="1" i="1" dirty="0">
                <a:solidFill>
                  <a:srgbClr val="FF0000"/>
                </a:solidFill>
              </a:rPr>
              <a:t>: Collocation state should be determined quickly, accurately, easy to implement across all device and be low power enough to run continuously in the background!</a:t>
            </a:r>
          </a:p>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4</a:t>
            </a:fld>
            <a:endParaRPr lang="en-US"/>
          </a:p>
        </p:txBody>
      </p:sp>
    </p:spTree>
    <p:extLst>
      <p:ext uri="{BB962C8B-B14F-4D97-AF65-F5344CB8AC3E}">
        <p14:creationId xmlns:p14="http://schemas.microsoft.com/office/powerpoint/2010/main" val="405745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state-of-the-art methods in understanding collocation relationships don’t suitably meet the requirements I just mentioned. The current de-facto standard in detecting collocation is using radio received signal strength. RSSI is currently most used in proximity beacons, such as Apple’s </a:t>
            </a:r>
            <a:r>
              <a:rPr lang="en-US" baseline="0" dirty="0" err="1" smtClean="0"/>
              <a:t>iBeacon</a:t>
            </a:r>
            <a:r>
              <a:rPr lang="en-US" baseline="0" dirty="0" smtClean="0"/>
              <a:t> standard. To understand how this approach works in practice, we measured the signal strength detected by a Bluetooth low energy device as we increased the transmission distance from another Bluetooth low energy device. In this example both devices were in line of sight and we still observe that RSSI is not monotonically decreasing. As a consequence, beacons will typically report distance as a relative quantity in several bins such as close, medium and far. Other devices, such as the Qualcomm </a:t>
            </a:r>
            <a:r>
              <a:rPr lang="en-US" baseline="0" dirty="0" err="1" smtClean="0"/>
              <a:t>Toq</a:t>
            </a:r>
            <a:r>
              <a:rPr lang="en-US" baseline="0" dirty="0" smtClean="0"/>
              <a:t> shown in the lower right attempt to use RSSI for personal collocation. In this case, the </a:t>
            </a:r>
            <a:r>
              <a:rPr lang="en-US" baseline="0" dirty="0" err="1" smtClean="0"/>
              <a:t>Toq</a:t>
            </a:r>
            <a:r>
              <a:rPr lang="en-US" baseline="0" dirty="0" smtClean="0"/>
              <a:t> is notifying the user that they have left their mobile phone behind – we found that in practice it takes a long time to receive these notifications. To better understand the lack of performance, we performed more measurements between a pair of Bluetooth Smart device – this time one of them was worn on the wrist, while the other device was near by or on the user. Because human beings are especially good at absorbing RF, this signal strength can vary quite a bit and it’s hard to relate this quantity to how </a:t>
            </a:r>
            <a:r>
              <a:rPr lang="en-US" baseline="0" dirty="0" err="1" smtClean="0"/>
              <a:t>proximite</a:t>
            </a:r>
            <a:r>
              <a:rPr lang="en-US" baseline="0" dirty="0" smtClean="0"/>
              <a:t> the phone is to the user. According to these measurements, we wouldn’t reliably detect the devices are separated until they are more than 45 meters apart. At a typical human walking speed, this would be a detection latency of over 30 seconds.</a:t>
            </a:r>
          </a:p>
          <a:p>
            <a:endParaRPr lang="en-US" baseline="0" dirty="0" smtClean="0"/>
          </a:p>
          <a:p>
            <a:r>
              <a:rPr lang="en-US" baseline="0" dirty="0" smtClean="0"/>
              <a:t>This increased latency could be the difference between you reclaiming the phone you left on the bus because of a handy alert or only receiving the alert in time to see the bus drive away with your phone!</a:t>
            </a:r>
          </a:p>
        </p:txBody>
      </p:sp>
      <p:sp>
        <p:nvSpPr>
          <p:cNvPr id="4" name="Slide Number Placeholder 3"/>
          <p:cNvSpPr>
            <a:spLocks noGrp="1"/>
          </p:cNvSpPr>
          <p:nvPr>
            <p:ph type="sldNum" sz="quarter" idx="10"/>
          </p:nvPr>
        </p:nvSpPr>
        <p:spPr/>
        <p:txBody>
          <a:bodyPr/>
          <a:lstStyle/>
          <a:p>
            <a:fld id="{8547E1EE-0039-4797-B978-F453418260D1}" type="slidenum">
              <a:rPr lang="en-US" smtClean="0"/>
              <a:pPr/>
              <a:t>5</a:t>
            </a:fld>
            <a:endParaRPr lang="en-US"/>
          </a:p>
        </p:txBody>
      </p:sp>
    </p:spTree>
    <p:extLst>
      <p:ext uri="{BB962C8B-B14F-4D97-AF65-F5344CB8AC3E}">
        <p14:creationId xmlns:p14="http://schemas.microsoft.com/office/powerpoint/2010/main" val="303511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 NOT MOTION IN GENERAL???</a:t>
            </a:r>
          </a:p>
          <a:p>
            <a:endParaRPr lang="en-US" dirty="0" smtClean="0"/>
          </a:p>
          <a:p>
            <a:r>
              <a:rPr lang="en-US" dirty="0" smtClean="0"/>
              <a:t>Instead</a:t>
            </a:r>
            <a:r>
              <a:rPr lang="en-US" baseline="0" dirty="0" smtClean="0"/>
              <a:t> </a:t>
            </a:r>
            <a:r>
              <a:rPr lang="en-US" baseline="0" dirty="0" smtClean="0"/>
              <a:t>of detecting collocation using RF, which varies wildly as a function of both human presence AND the environment, we track a quantity that tends to change more specifically to human beings. Suppose a user carries both a smartphone in their pocket and wears a smart watch on their wrist – both of these devices will experience the same changes in acceleration induced by human footsteps. After we observe enough of them, we can say with confidence that both devices are on the same person. If I sit at a desk for a period with both devices with me, I will notice lack of acceleration since both devices are at rest, then one will observe footsteps while the other does note. After some time, we can confidently say they have separated. When I go back and pick up the phone, I can once again re-establish a collocation relationship.</a:t>
            </a:r>
          </a:p>
          <a:p>
            <a:endParaRPr lang="en-US" baseline="0" dirty="0" smtClean="0"/>
          </a:p>
          <a:p>
            <a:r>
              <a:rPr lang="en-US" baseline="0" dirty="0" smtClean="0"/>
              <a:t>Making this determination has a few research challenges I’d like to discuss more in this talk. And the overall question we ask is: (read question)</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6</a:t>
            </a:fld>
            <a:endParaRPr lang="en-US"/>
          </a:p>
        </p:txBody>
      </p:sp>
    </p:spTree>
    <p:extLst>
      <p:ext uri="{BB962C8B-B14F-4D97-AF65-F5344CB8AC3E}">
        <p14:creationId xmlns:p14="http://schemas.microsoft.com/office/powerpoint/2010/main" val="102986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CAVEAT: Similar Mobility WRT</a:t>
            </a:r>
            <a:r>
              <a:rPr lang="en-US" b="1" baseline="0" dirty="0" smtClean="0"/>
              <a:t> footsteps</a:t>
            </a:r>
            <a:endParaRPr lang="en-US" b="1" dirty="0" smtClean="0"/>
          </a:p>
          <a:p>
            <a:endParaRPr lang="en-US" dirty="0" smtClean="0"/>
          </a:p>
          <a:p>
            <a:r>
              <a:rPr lang="en-US" dirty="0" smtClean="0"/>
              <a:t>I’d</a:t>
            </a:r>
            <a:r>
              <a:rPr lang="en-US" baseline="0" dirty="0" smtClean="0"/>
              <a:t> </a:t>
            </a:r>
            <a:r>
              <a:rPr lang="en-US" baseline="0" dirty="0" smtClean="0"/>
              <a:t>now like to make our technique of detecting personal collocation more clear with a state machine and a concrete example. In this example, we have a user who is walking. He is currently walking, and is wearing a </a:t>
            </a:r>
            <a:r>
              <a:rPr lang="en-US" baseline="0" dirty="0" err="1" smtClean="0"/>
              <a:t>smartwatch</a:t>
            </a:r>
            <a:r>
              <a:rPr lang="en-US" baseline="0" dirty="0" smtClean="0"/>
              <a:t> and carrying a mobile phone in their pocket. Let’s assume that our state is pre-initialized to the collocated state. Both devices will remain in this state since they are experiencing similar mobility. If our user decides to sit down at his desk, both devices will experience the same lack of motion, but since they haven’t moved they should still be collocated since they haven’t been able to move away from each other. Now, say our user leaves their phone on the desk and walks away while wearing their </a:t>
            </a:r>
            <a:r>
              <a:rPr lang="en-US" baseline="0" dirty="0" err="1" smtClean="0"/>
              <a:t>smartwatch</a:t>
            </a:r>
            <a:r>
              <a:rPr lang="en-US" baseline="0" dirty="0" smtClean="0"/>
              <a:t> – the </a:t>
            </a:r>
            <a:r>
              <a:rPr lang="en-US" baseline="0" dirty="0" err="1" smtClean="0"/>
              <a:t>smartwatch</a:t>
            </a:r>
            <a:r>
              <a:rPr lang="en-US" baseline="0" dirty="0" smtClean="0"/>
              <a:t> will detect footsteps, while the mobile phone does not. This will cause them to transition to state </a:t>
            </a:r>
            <a:r>
              <a:rPr lang="en-US" i="1" baseline="0" dirty="0" smtClean="0"/>
              <a:t>separated</a:t>
            </a:r>
            <a:r>
              <a:rPr lang="en-US" i="0" baseline="0" dirty="0" smtClean="0"/>
              <a:t>. The devices will remain in this state as the user walks around, or even if sits back down at the desk next to the phone he left behind. Once he picks up his phone and walks away with it in his pocket, we can detect that both devices are collocated once again and this will continue to hold true whether he is stationary or moving.</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7</a:t>
            </a:fld>
            <a:endParaRPr lang="en-US"/>
          </a:p>
        </p:txBody>
      </p:sp>
    </p:spTree>
    <p:extLst>
      <p:ext uri="{BB962C8B-B14F-4D97-AF65-F5344CB8AC3E}">
        <p14:creationId xmlns:p14="http://schemas.microsoft.com/office/powerpoint/2010/main" val="7110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how this collocation technique is implemented. I’m going to skip over many of the details due to time constraints, but you can find them in our paper. On both an android mobile phone and a Bluetooth </a:t>
            </a:r>
            <a:r>
              <a:rPr lang="en-US" baseline="0" dirty="0" err="1" smtClean="0"/>
              <a:t>smartwatch</a:t>
            </a:r>
            <a:r>
              <a:rPr lang="en-US" baseline="0" dirty="0" smtClean="0"/>
              <a:t>, we implement a simple, time domain based step-detection algorithm. This can be made quite power efficient since mobile phones now have detected motion co-processors and accelerometers on </a:t>
            </a:r>
            <a:r>
              <a:rPr lang="en-US" baseline="0" dirty="0" err="1" smtClean="0"/>
              <a:t>smartwatches</a:t>
            </a:r>
            <a:r>
              <a:rPr lang="en-US" baseline="0" dirty="0" smtClean="0"/>
              <a:t> run at extremely low power and can internally buffer acceleration samples. Once ever second, the </a:t>
            </a:r>
            <a:r>
              <a:rPr lang="en-US" baseline="0" dirty="0" err="1" smtClean="0"/>
              <a:t>smartwatch</a:t>
            </a:r>
            <a:r>
              <a:rPr lang="en-US" baseline="0" dirty="0" smtClean="0"/>
              <a:t> reads out buffered acceleration values from the accelerometers and they are fed into a step data handler. The timing of the individual footsteps are stuffed into a single Bluetooth Low Energy packet and sent to the mobile phone over an active Bluetooth low Energy connection. After receiving this packet, the mobile phone compares the number of steps and timing of steps reported by the </a:t>
            </a:r>
            <a:r>
              <a:rPr lang="en-US" baseline="0" dirty="0" err="1" smtClean="0"/>
              <a:t>smartwatch</a:t>
            </a:r>
            <a:r>
              <a:rPr lang="en-US" baseline="0" dirty="0" smtClean="0"/>
              <a:t> to the set it detected. After this comparison, the mobile phone sends back a single packet as an ACK that updates the collocation state on the </a:t>
            </a:r>
            <a:r>
              <a:rPr lang="en-US" baseline="0" dirty="0" err="1" smtClean="0"/>
              <a:t>smartwatch</a:t>
            </a:r>
            <a:r>
              <a:rPr lang="en-US" baseline="0" dirty="0" smtClean="0"/>
              <a:t>.</a:t>
            </a:r>
          </a:p>
          <a:p>
            <a:endParaRPr lang="en-US" baseline="0" dirty="0" smtClean="0"/>
          </a:p>
          <a:p>
            <a:r>
              <a:rPr lang="en-US" baseline="0" dirty="0" smtClean="0"/>
              <a:t>Next, I’m going to show you a few evaluation results that show how this works in practice. First, we will look at the stability of the collocation state while a user is sitting still. Since we need motion in order to establish collocation in the first place, spurious motions falsely detected as footsteps could result in the two devices transitioning to a separated state. They won’t be collocated again until the user walks around for a while, so it is important we properly filter these spurious motions. Next I’ll show an evaluation of separation detection latency as compared to RSSI. For other latency results, please refer to the paper. Finally I’ll show you the energy efficiency of our solution and how it has negligible impact on the energy budget of a </a:t>
            </a:r>
            <a:r>
              <a:rPr lang="en-US" baseline="0" dirty="0" err="1" smtClean="0"/>
              <a:t>smartwatch</a:t>
            </a:r>
            <a:r>
              <a:rPr lang="en-US" baseline="0" dirty="0" smtClean="0"/>
              <a:t>.</a:t>
            </a:r>
          </a:p>
        </p:txBody>
      </p:sp>
      <p:sp>
        <p:nvSpPr>
          <p:cNvPr id="4" name="Slide Number Placeholder 3"/>
          <p:cNvSpPr>
            <a:spLocks noGrp="1"/>
          </p:cNvSpPr>
          <p:nvPr>
            <p:ph type="sldNum" sz="quarter" idx="10"/>
          </p:nvPr>
        </p:nvSpPr>
        <p:spPr/>
        <p:txBody>
          <a:bodyPr/>
          <a:lstStyle/>
          <a:p>
            <a:fld id="{8547E1EE-0039-4797-B978-F453418260D1}" type="slidenum">
              <a:rPr lang="en-US" smtClean="0"/>
              <a:pPr/>
              <a:t>8</a:t>
            </a:fld>
            <a:endParaRPr lang="en-US"/>
          </a:p>
        </p:txBody>
      </p:sp>
    </p:spTree>
    <p:extLst>
      <p:ext uri="{BB962C8B-B14F-4D97-AF65-F5344CB8AC3E}">
        <p14:creationId xmlns:p14="http://schemas.microsoft.com/office/powerpoint/2010/main" val="248908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1" dirty="0" smtClean="0"/>
              <a:t>AGAIN, WITH</a:t>
            </a:r>
            <a:r>
              <a:rPr lang="en-US" b="1" baseline="0" dirty="0" smtClean="0"/>
              <a:t> RESPECT TO FOOTSTEPS</a:t>
            </a:r>
            <a:endParaRPr lang="en-US" b="1" dirty="0" smtClean="0"/>
          </a:p>
          <a:p>
            <a:endParaRPr lang="en-US" dirty="0" smtClean="0"/>
          </a:p>
          <a:p>
            <a:r>
              <a:rPr lang="en-US" dirty="0" smtClean="0"/>
              <a:t>In </a:t>
            </a:r>
            <a:r>
              <a:rPr lang="en-US" dirty="0" smtClean="0"/>
              <a:t>order to understand how difficult</a:t>
            </a:r>
            <a:r>
              <a:rPr lang="en-US" baseline="0" dirty="0" smtClean="0"/>
              <a:t> it might be to distinguish between spurious motions and actual footsteps, we collected several minutes of data from an individual performing a variety of activities. Most importantly, we would like to be able to distinguish between spurious motions </a:t>
            </a:r>
            <a:r>
              <a:rPr lang="en-US" baseline="0" dirty="0" err="1" smtClean="0"/>
              <a:t>falsly</a:t>
            </a:r>
            <a:r>
              <a:rPr lang="en-US" baseline="0" dirty="0" smtClean="0"/>
              <a:t> detected as footsteps while an individual is stationary and actual footsteps detected by an individual that is actually moving. When we look at several statistics computed for these activities we note that some exhibit more motion than others. While drinking from a cup or typing on a keyboard, a </a:t>
            </a:r>
            <a:r>
              <a:rPr lang="en-US" baseline="0" dirty="0" err="1" smtClean="0"/>
              <a:t>smartwatch</a:t>
            </a:r>
            <a:r>
              <a:rPr lang="en-US" baseline="0" dirty="0" smtClean="0"/>
              <a:t> doesn’t experience significant acceleration. Based on these results, we can filter many motions by mandating a 0.4 g difference in magnitude of detected acceleration for a potential footstep. However, a person gesturing with their hands at a desk, which could be common while on </a:t>
            </a:r>
            <a:r>
              <a:rPr lang="en-US" baseline="0" dirty="0" err="1" smtClean="0"/>
              <a:t>skype</a:t>
            </a:r>
            <a:r>
              <a:rPr lang="en-US" baseline="0" dirty="0" smtClean="0"/>
              <a:t>, for example, it can be more difficult to differentiate these spurious motions from footstep-based mobility.</a:t>
            </a:r>
          </a:p>
          <a:p>
            <a:endParaRPr lang="en-US" baseline="0" dirty="0" smtClean="0"/>
          </a:p>
          <a:p>
            <a:r>
              <a:rPr lang="en-US" baseline="0" dirty="0" smtClean="0"/>
              <a:t>Our current approach to filtering these extraneous motions takes advantage of the observation that these motions tend to be </a:t>
            </a:r>
            <a:r>
              <a:rPr lang="en-US" baseline="0" dirty="0" err="1" smtClean="0"/>
              <a:t>bursty</a:t>
            </a:r>
            <a:r>
              <a:rPr lang="en-US" baseline="0" dirty="0" smtClean="0"/>
              <a:t> in nature. Using a trace driven simulation, we continuously run our step detection algorithm. Instead of directly computing collocation state during each one second interval, we wait a certain number of intervals before deciding the two device have entered state separated. We require that during each interval we encounter at least one potential footstep. The number of intervals we wait before making this determination, we refer to as the consecutive interval </a:t>
            </a:r>
            <a:r>
              <a:rPr lang="en-US" baseline="0" dirty="0" err="1" smtClean="0"/>
              <a:t>theresold</a:t>
            </a:r>
            <a:r>
              <a:rPr lang="en-US" baseline="0" dirty="0" smtClean="0"/>
              <a:t>.  In the traces that we looked at, waiting 9 seconds, we avoid any false separation events.</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9</a:t>
            </a:fld>
            <a:endParaRPr lang="en-US"/>
          </a:p>
        </p:txBody>
      </p:sp>
    </p:spTree>
    <p:extLst>
      <p:ext uri="{BB962C8B-B14F-4D97-AF65-F5344CB8AC3E}">
        <p14:creationId xmlns:p14="http://schemas.microsoft.com/office/powerpoint/2010/main" val="352263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Hewlett-Packard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BBEE9F-468B-46BD-A052-21EFA7522381}"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9" name="logo"/>
          <p:cNvSpPr>
            <a:spLocks noChangeAspect="1" noEditPoints="1"/>
          </p:cNvSpPr>
          <p:nvPr userDrawn="1"/>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08592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363" indent="-233363" algn="l">
              <a:defRPr sz="4400"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01692059-A4B1-4B6F-9FEE-A0BBF6AFA431}" type="datetime1">
              <a:rPr lang="en-US" smtClean="0"/>
              <a:t>2/4/2015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5199F-4BC3-4722-96D5-B818CFF7E1B8}"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125FD63-47A7-4826-8305-2BAD13E9D3E0}"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E57DFF45-2FA8-4CFC-81F9-D543EFB0F84A}"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66AF10-642E-4A09-93F0-94054C9BD00B}" type="datetime1">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F81FEB-8FEA-4F44-BD9E-45C170EA8A2A}" type="datetime1">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055DC-0759-4E2C-A2FF-938BAE2833FC}" type="datetime1">
              <a:rPr lang="en-US" smtClean="0"/>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AB7A07-F4C3-4A07-89EB-F655848355C8}"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E1E3CD9B-8A76-4B59-96E6-C54734A870FC}" type="datetime1">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440C5D-9CDE-40C9-B1CE-0860C1876B54}" type="datetime1">
              <a:rPr lang="en-US" smtClean="0"/>
              <a:t>2/4/2015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19E615D7-5BAF-44CD-AC37-5E2651DDDD57}" type="datetime1">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047953D-269D-4E2B-B032-1F0720D2C255}"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885D29E-B661-4AA1-BCFD-7BC3FAAD6540}"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DD4F292-7168-478B-A640-746289EF3BFE}"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CEA69-57AA-41F5-A0C1-B1635018EF56}"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AF7DE-83D0-4E67-B29E-492208F52481}"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E1C4965F-9D25-4A16-8699-8BEA8ABFB767}"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A1EFDA0-5971-472C-BFD1-C814E596D042}"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8689299-4B92-4F9D-96B0-502AF3616CFC}" type="datetime1">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0655C-10B1-45E0-9925-CF8DF3BB9949}"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2014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1096096-445F-475E-8FA3-27654346A906}" type="datetime1">
              <a:rPr lang="en-US" smtClean="0"/>
              <a:t>2/4/2015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56929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46B87-DB0E-437F-AB8E-4CCE7BDCBDC5}"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11404-9B3A-4FC2-B3DF-E74A24ACE2CB}" type="datetime1">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2014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49DB1D53-30E2-43C6-BFBE-0E6D0BAD31E8}" type="datetime1">
              <a:rPr lang="en-US" smtClean="0"/>
              <a:t>2/4/2015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20344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895075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8323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172403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5708B0E2-8407-41EE-A915-22FABA35FB6F}" type="datetime1">
              <a:rPr lang="en-US" smtClean="0"/>
              <a:t>2/4/2015</a:t>
            </a:fld>
            <a:endParaRPr lang="en-US"/>
          </a:p>
        </p:txBody>
      </p:sp>
      <p:sp>
        <p:nvSpPr>
          <p:cNvPr id="5" name="Footer Placeholder 4"/>
          <p:cNvSpPr>
            <a:spLocks noGrp="1"/>
          </p:cNvSpPr>
          <p:nvPr>
            <p:ph type="ftr" sz="quarter" idx="3"/>
          </p:nvPr>
        </p:nvSpPr>
        <p:spPr>
          <a:xfrm>
            <a:off x="7211722"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Hewlett-Packard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3" r:id="rId3"/>
    <p:sldLayoutId id="2147483651" r:id="rId4"/>
    <p:sldLayoutId id="2147483661" r:id="rId5"/>
    <p:sldLayoutId id="2147483674" r:id="rId6"/>
    <p:sldLayoutId id="2147483675" r:id="rId7"/>
    <p:sldLayoutId id="2147483676" r:id="rId8"/>
    <p:sldLayoutId id="2147483677" r:id="rId9"/>
    <p:sldLayoutId id="2147483678" r:id="rId10"/>
    <p:sldLayoutId id="2147483662" r:id="rId11"/>
    <p:sldLayoutId id="2147483650" r:id="rId12"/>
    <p:sldLayoutId id="2147483663" r:id="rId13"/>
    <p:sldLayoutId id="2147483664" r:id="rId14"/>
    <p:sldLayoutId id="2147483654" r:id="rId15"/>
    <p:sldLayoutId id="2147483665" r:id="rId16"/>
    <p:sldLayoutId id="2147483655" r:id="rId17"/>
    <p:sldLayoutId id="2147483652" r:id="rId18"/>
    <p:sldLayoutId id="2147483653" r:id="rId19"/>
    <p:sldLayoutId id="2147483666" r:id="rId20"/>
    <p:sldLayoutId id="2147483667" r:id="rId21"/>
    <p:sldLayoutId id="2147483668" r:id="rId22"/>
    <p:sldLayoutId id="2147483669" r:id="rId23"/>
    <p:sldLayoutId id="2147483656" r:id="rId24"/>
    <p:sldLayoutId id="2147483657" r:id="rId25"/>
    <p:sldLayoutId id="2147483670" r:id="rId26"/>
    <p:sldLayoutId id="2147483671" r:id="rId27"/>
    <p:sldLayoutId id="2147483672" r:id="rId28"/>
    <p:sldLayoutId id="2147483658" r:id="rId29"/>
    <p:sldLayoutId id="2147483659"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32.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5.emf"/><Relationship Id="rId5" Type="http://schemas.openxmlformats.org/officeDocument/2006/relationships/oleObject" Target="../embeddings/oleObject6.bin"/><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5.xml"/><Relationship Id="rId7" Type="http://schemas.microsoft.com/office/2007/relationships/hdphoto" Target="../media/hdphoto1.wdp"/><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bin"/><Relationship Id="rId9"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763520"/>
            <a:ext cx="9675971" cy="1554480"/>
          </a:xfrm>
        </p:spPr>
        <p:txBody>
          <a:bodyPr/>
          <a:lstStyle/>
          <a:p>
            <a:r>
              <a:rPr lang="en-US" dirty="0" smtClean="0"/>
              <a:t>Step-by-Step Detection of Personally Collocated Mobile Devices</a:t>
            </a:r>
            <a:endParaRPr lang="en-US" dirty="0"/>
          </a:p>
        </p:txBody>
      </p:sp>
      <p:sp>
        <p:nvSpPr>
          <p:cNvPr id="3" name="Subtitle 2"/>
          <p:cNvSpPr>
            <a:spLocks noGrp="1"/>
          </p:cNvSpPr>
          <p:nvPr>
            <p:ph type="subTitle" idx="1"/>
          </p:nvPr>
        </p:nvSpPr>
        <p:spPr>
          <a:xfrm>
            <a:off x="609441" y="4754880"/>
            <a:ext cx="9141619" cy="1188720"/>
          </a:xfrm>
        </p:spPr>
        <p:txBody>
          <a:bodyPr/>
          <a:lstStyle/>
          <a:p>
            <a:pPr algn="ctr"/>
            <a:r>
              <a:rPr lang="en-US" dirty="0" smtClean="0"/>
              <a:t>Animesh Srivastava –</a:t>
            </a:r>
            <a:r>
              <a:rPr lang="en-US" dirty="0" smtClean="0">
                <a:solidFill>
                  <a:schemeClr val="accent1"/>
                </a:solidFill>
              </a:rPr>
              <a:t> Duke University</a:t>
            </a:r>
          </a:p>
          <a:p>
            <a:pPr algn="ctr"/>
            <a:r>
              <a:rPr lang="en-US" dirty="0" smtClean="0"/>
              <a:t>Jeremy Gummeson, Mary Baker, and Kyu-Han Kim</a:t>
            </a:r>
            <a:r>
              <a:rPr lang="en-US" dirty="0" smtClean="0">
                <a:solidFill>
                  <a:schemeClr val="accent1"/>
                </a:solidFill>
              </a:rPr>
              <a:t> </a:t>
            </a:r>
            <a:r>
              <a:rPr lang="en-US" dirty="0" smtClean="0"/>
              <a:t>–</a:t>
            </a:r>
            <a:r>
              <a:rPr lang="en-US" dirty="0" smtClean="0">
                <a:solidFill>
                  <a:schemeClr val="accent1"/>
                </a:solidFill>
              </a:rPr>
              <a:t> HP Labs Palo Alto</a:t>
            </a:r>
          </a:p>
          <a:p>
            <a:pPr algn="ctr"/>
            <a:r>
              <a:rPr lang="en-US" dirty="0" err="1" smtClean="0"/>
              <a:t>HotMobile</a:t>
            </a:r>
            <a:r>
              <a:rPr lang="en-US" dirty="0" smtClean="0"/>
              <a:t> 2015 Santa Fe, New Mexico</a:t>
            </a:r>
          </a:p>
          <a:p>
            <a:pPr algn="ctr"/>
            <a:r>
              <a:rPr lang="en-US" dirty="0" smtClean="0"/>
              <a:t>02.13.2015</a:t>
            </a:r>
            <a:endParaRPr lang="en-US" dirty="0"/>
          </a:p>
        </p:txBody>
      </p:sp>
    </p:spTree>
    <p:extLst>
      <p:ext uri="{BB962C8B-B14F-4D97-AF65-F5344CB8AC3E}">
        <p14:creationId xmlns:p14="http://schemas.microsoft.com/office/powerpoint/2010/main" val="6492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Experimental Evaluation: </a:t>
            </a:r>
            <a:r>
              <a:rPr lang="en-US" dirty="0" smtClean="0"/>
              <a:t>Latency Improvement over RSSI approach</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703696425"/>
              </p:ext>
            </p:extLst>
          </p:nvPr>
        </p:nvGraphicFramePr>
        <p:xfrm>
          <a:off x="3323496" y="1371600"/>
          <a:ext cx="5895116" cy="4585986"/>
        </p:xfrm>
        <a:graphic>
          <a:graphicData uri="http://schemas.openxmlformats.org/presentationml/2006/ole">
            <mc:AlternateContent xmlns:mc="http://schemas.openxmlformats.org/markup-compatibility/2006">
              <mc:Choice xmlns:v="urn:schemas-microsoft-com:vml" Requires="v">
                <p:oleObj spid="_x0000_s9312" name="Acrobat Document" r:id="rId4" imgW="9048615" imgH="7038885" progId="Acrobat.Document.11">
                  <p:embed/>
                </p:oleObj>
              </mc:Choice>
              <mc:Fallback>
                <p:oleObj name="Acrobat Document" r:id="rId4" imgW="9048615" imgH="7038885" progId="Acrobat.Document.11">
                  <p:embed/>
                  <p:pic>
                    <p:nvPicPr>
                      <p:cNvPr id="0" name=""/>
                      <p:cNvPicPr/>
                      <p:nvPr/>
                    </p:nvPicPr>
                    <p:blipFill>
                      <a:blip r:embed="rId5"/>
                      <a:stretch>
                        <a:fillRect/>
                      </a:stretch>
                    </p:blipFill>
                    <p:spPr>
                      <a:xfrm>
                        <a:off x="3323496" y="1371600"/>
                        <a:ext cx="5895116" cy="4585986"/>
                      </a:xfrm>
                      <a:prstGeom prst="rect">
                        <a:avLst/>
                      </a:prstGeom>
                    </p:spPr>
                  </p:pic>
                </p:oleObj>
              </mc:Fallback>
            </mc:AlternateContent>
          </a:graphicData>
        </a:graphic>
      </p:graphicFrame>
      <p:sp>
        <p:nvSpPr>
          <p:cNvPr id="9" name="TextBox 8"/>
          <p:cNvSpPr txBox="1"/>
          <p:nvPr/>
        </p:nvSpPr>
        <p:spPr>
          <a:xfrm>
            <a:off x="9142412" y="1752600"/>
            <a:ext cx="2343308" cy="495300"/>
          </a:xfrm>
          <a:prstGeom prst="rect">
            <a:avLst/>
          </a:prstGeom>
          <a:noFill/>
        </p:spPr>
        <p:txBody>
          <a:bodyPr wrap="square" lIns="0" tIns="0" rIns="0" bIns="0" rtlCol="0">
            <a:noAutofit/>
          </a:bodyPr>
          <a:lstStyle/>
          <a:p>
            <a:pPr>
              <a:lnSpc>
                <a:spcPct val="90000"/>
              </a:lnSpc>
            </a:pPr>
            <a:endParaRPr lang="en-US" b="1" dirty="0" smtClean="0"/>
          </a:p>
        </p:txBody>
      </p:sp>
      <p:sp>
        <p:nvSpPr>
          <p:cNvPr id="10" name="TextBox 9"/>
          <p:cNvSpPr txBox="1"/>
          <p:nvPr/>
        </p:nvSpPr>
        <p:spPr>
          <a:xfrm>
            <a:off x="1674812" y="5943600"/>
            <a:ext cx="8839200" cy="685800"/>
          </a:xfrm>
          <a:prstGeom prst="rect">
            <a:avLst/>
          </a:prstGeom>
          <a:noFill/>
        </p:spPr>
        <p:txBody>
          <a:bodyPr wrap="square" lIns="0" tIns="0" rIns="0" bIns="0" rtlCol="0">
            <a:noAutofit/>
          </a:bodyPr>
          <a:lstStyle/>
          <a:p>
            <a:pPr>
              <a:lnSpc>
                <a:spcPct val="90000"/>
              </a:lnSpc>
            </a:pPr>
            <a:r>
              <a:rPr lang="en-US" sz="2400" dirty="0" smtClean="0"/>
              <a:t>Step-based Collocation offers </a:t>
            </a:r>
            <a:r>
              <a:rPr lang="en-US" sz="2400" b="1" i="1" dirty="0" smtClean="0">
                <a:solidFill>
                  <a:srgbClr val="F05332"/>
                </a:solidFill>
              </a:rPr>
              <a:t>3x</a:t>
            </a:r>
            <a:r>
              <a:rPr lang="en-US" sz="2400" dirty="0" smtClean="0"/>
              <a:t> performance improvement over RSSI</a:t>
            </a:r>
          </a:p>
        </p:txBody>
      </p:sp>
      <p:sp>
        <p:nvSpPr>
          <p:cNvPr id="3" name="Slide Number Placeholder 2"/>
          <p:cNvSpPr>
            <a:spLocks noGrp="1"/>
          </p:cNvSpPr>
          <p:nvPr>
            <p:ph type="sldNum" sz="quarter" idx="12"/>
          </p:nvPr>
        </p:nvSpPr>
        <p:spPr/>
        <p:txBody>
          <a:bodyPr/>
          <a:lstStyle/>
          <a:p>
            <a:fld id="{00DE720E-C72B-42F0-AD69-52D60E3C605E}" type="slidenum">
              <a:rPr lang="en-US" smtClean="0"/>
              <a:t>10</a:t>
            </a:fld>
            <a:endParaRPr lang="en-US"/>
          </a:p>
        </p:txBody>
      </p:sp>
    </p:spTree>
    <p:extLst>
      <p:ext uri="{BB962C8B-B14F-4D97-AF65-F5344CB8AC3E}">
        <p14:creationId xmlns:p14="http://schemas.microsoft.com/office/powerpoint/2010/main" val="23486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Experimental Evaluation: </a:t>
            </a:r>
            <a:r>
              <a:rPr lang="en-US" dirty="0" smtClean="0"/>
              <a:t>Energy Efficiency</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853" y="1600200"/>
            <a:ext cx="5689600" cy="4267200"/>
          </a:xfrm>
          <a:prstGeom prst="rect">
            <a:avLst/>
          </a:prstGeom>
        </p:spPr>
      </p:pic>
      <p:sp>
        <p:nvSpPr>
          <p:cNvPr id="11" name="TextBox 10"/>
          <p:cNvSpPr txBox="1"/>
          <p:nvPr/>
        </p:nvSpPr>
        <p:spPr>
          <a:xfrm>
            <a:off x="6856412" y="1600200"/>
            <a:ext cx="4722972" cy="4267200"/>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dirty="0" smtClean="0"/>
              <a:t>Implemented Step-based collocation service for nRF51822 Bluetooth Low Energy Reference Platform + ADXL362 3-Axis Accelerometer</a:t>
            </a:r>
            <a:br>
              <a:rPr lang="en-US" dirty="0" smtClean="0"/>
            </a:br>
            <a:endParaRPr lang="en-US" dirty="0" smtClean="0"/>
          </a:p>
          <a:p>
            <a:pPr marL="285750" indent="-285750">
              <a:lnSpc>
                <a:spcPct val="90000"/>
              </a:lnSpc>
              <a:buFont typeface="Arial" panose="020B0604020202020204" pitchFamily="34" charset="0"/>
              <a:buChar char="•"/>
            </a:pPr>
            <a:r>
              <a:rPr lang="en-US" dirty="0" smtClean="0"/>
              <a:t>Step Detector Service consumes average power of </a:t>
            </a:r>
            <a:r>
              <a:rPr lang="en-US" dirty="0" smtClean="0">
                <a:solidFill>
                  <a:srgbClr val="F05332"/>
                </a:solidFill>
              </a:rPr>
              <a:t>21.4 µW </a:t>
            </a:r>
            <a:r>
              <a:rPr lang="en-US" dirty="0" smtClean="0"/>
              <a:t>of power on </a:t>
            </a:r>
            <a:r>
              <a:rPr lang="en-US" dirty="0" err="1" smtClean="0"/>
              <a:t>smartwatch</a:t>
            </a:r>
            <a:r>
              <a:rPr lang="en-US" dirty="0" smtClean="0"/>
              <a:t/>
            </a:r>
            <a:br>
              <a:rPr lang="en-US" dirty="0" smtClean="0"/>
            </a:br>
            <a:r>
              <a:rPr lang="en-US" dirty="0" smtClean="0"/>
              <a:t/>
            </a:r>
            <a:br>
              <a:rPr lang="en-US" dirty="0" smtClean="0"/>
            </a:br>
            <a:endParaRPr lang="en-US" dirty="0" smtClean="0"/>
          </a:p>
          <a:p>
            <a:pPr marL="285750" indent="-285750">
              <a:lnSpc>
                <a:spcPct val="90000"/>
              </a:lnSpc>
              <a:buFont typeface="Arial" panose="020B0604020202020204" pitchFamily="34" charset="0"/>
              <a:buChar char="•"/>
            </a:pPr>
            <a:r>
              <a:rPr lang="en-US" dirty="0" smtClean="0"/>
              <a:t>Service only consumes 1.94 Joules per day out of typical ~4000 Joule </a:t>
            </a:r>
            <a:r>
              <a:rPr lang="en-US" dirty="0" err="1"/>
              <a:t>s</a:t>
            </a:r>
            <a:r>
              <a:rPr lang="en-US" dirty="0" err="1" smtClean="0"/>
              <a:t>martwatch</a:t>
            </a:r>
            <a:r>
              <a:rPr lang="en-US" dirty="0" smtClean="0"/>
              <a:t> battery!</a:t>
            </a:r>
          </a:p>
          <a:p>
            <a:pPr>
              <a:lnSpc>
                <a:spcPct val="90000"/>
              </a:lnSpc>
            </a:pPr>
            <a:endParaRPr lang="en-US" dirty="0" smtClean="0"/>
          </a:p>
        </p:txBody>
      </p:sp>
      <p:sp>
        <p:nvSpPr>
          <p:cNvPr id="4" name="Slide Number Placeholder 3"/>
          <p:cNvSpPr>
            <a:spLocks noGrp="1"/>
          </p:cNvSpPr>
          <p:nvPr>
            <p:ph type="sldNum" sz="quarter" idx="12"/>
          </p:nvPr>
        </p:nvSpPr>
        <p:spPr/>
        <p:txBody>
          <a:bodyPr/>
          <a:lstStyle/>
          <a:p>
            <a:fld id="{00DE720E-C72B-42F0-AD69-52D60E3C605E}" type="slidenum">
              <a:rPr lang="en-US" smtClean="0"/>
              <a:t>11</a:t>
            </a:fld>
            <a:endParaRPr lang="en-US"/>
          </a:p>
        </p:txBody>
      </p:sp>
    </p:spTree>
    <p:extLst>
      <p:ext uri="{BB962C8B-B14F-4D97-AF65-F5344CB8AC3E}">
        <p14:creationId xmlns:p14="http://schemas.microsoft.com/office/powerpoint/2010/main" val="276101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and Conclusion</a:t>
            </a:r>
            <a:endParaRPr lang="en-US" dirty="0"/>
          </a:p>
        </p:txBody>
      </p:sp>
      <p:sp>
        <p:nvSpPr>
          <p:cNvPr id="3" name="Content Placeholder 2"/>
          <p:cNvSpPr>
            <a:spLocks noGrp="1"/>
          </p:cNvSpPr>
          <p:nvPr>
            <p:ph idx="1"/>
          </p:nvPr>
        </p:nvSpPr>
        <p:spPr>
          <a:xfrm>
            <a:off x="609441" y="1295401"/>
            <a:ext cx="10969943" cy="2895599"/>
          </a:xfrm>
        </p:spPr>
        <p:txBody>
          <a:bodyPr>
            <a:normAutofit lnSpcReduction="10000"/>
          </a:bodyPr>
          <a:lstStyle/>
          <a:p>
            <a:r>
              <a:rPr lang="en-US" dirty="0" smtClean="0"/>
              <a:t>Step-based approach detects collocation state quickly and efficiently</a:t>
            </a:r>
          </a:p>
          <a:p>
            <a:r>
              <a:rPr lang="en-US" dirty="0" smtClean="0"/>
              <a:t>Easy to implement for any device that has an accelerometer</a:t>
            </a:r>
          </a:p>
          <a:p>
            <a:r>
              <a:rPr lang="en-US" dirty="0" smtClean="0"/>
              <a:t>Our current approach suffers from the following  limitations:</a:t>
            </a:r>
          </a:p>
          <a:p>
            <a:pPr lvl="1"/>
            <a:r>
              <a:rPr lang="en-US" dirty="0" smtClean="0"/>
              <a:t>Vulnerable to spoofing</a:t>
            </a:r>
          </a:p>
          <a:p>
            <a:pPr lvl="1"/>
            <a:r>
              <a:rPr lang="en-US" dirty="0" smtClean="0"/>
              <a:t>Not suitable for limited / non-step based mobility</a:t>
            </a:r>
          </a:p>
          <a:p>
            <a:r>
              <a:rPr lang="en-US" dirty="0" smtClean="0">
                <a:solidFill>
                  <a:schemeClr val="accent1"/>
                </a:solidFill>
              </a:rPr>
              <a:t>Future Work: </a:t>
            </a:r>
            <a:r>
              <a:rPr lang="en-US" dirty="0" smtClean="0"/>
              <a:t>Combine with Frequency Domain and RSSI Techniques</a:t>
            </a:r>
          </a:p>
          <a:p>
            <a:pPr lvl="1"/>
            <a:r>
              <a:rPr lang="en-US" dirty="0" smtClean="0"/>
              <a:t>RSSI Trend Combined with step data can be used to decrease latency</a:t>
            </a:r>
            <a:endParaRPr lang="en-US" dirty="0"/>
          </a:p>
          <a:p>
            <a:pPr lvl="1"/>
            <a:r>
              <a:rPr lang="en-US" dirty="0" smtClean="0"/>
              <a:t>Apply frequency domain techniques before declaring a state transition – will seldom be </a:t>
            </a:r>
            <a:r>
              <a:rPr lang="en-US" dirty="0" smtClean="0"/>
              <a:t>invoked</a:t>
            </a:r>
          </a:p>
          <a:p>
            <a:pPr lvl="1"/>
            <a:r>
              <a:rPr lang="en-US" dirty="0" smtClean="0"/>
              <a:t>Dynamic thresholds</a:t>
            </a:r>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smtClean="0"/>
              <a:t>12</a:t>
            </a:fld>
            <a:endParaRPr lang="en-US"/>
          </a:p>
        </p:txBody>
      </p:sp>
      <p:sp>
        <p:nvSpPr>
          <p:cNvPr id="5" name="Rectangle 4"/>
          <p:cNvSpPr/>
          <p:nvPr/>
        </p:nvSpPr>
        <p:spPr>
          <a:xfrm>
            <a:off x="455612" y="4572000"/>
            <a:ext cx="11123771" cy="923330"/>
          </a:xfrm>
          <a:prstGeom prst="rect">
            <a:avLst/>
          </a:prstGeom>
        </p:spPr>
        <p:txBody>
          <a:bodyPr wrap="square">
            <a:spAutoFit/>
          </a:bodyPr>
          <a:lstStyle/>
          <a:p>
            <a:pPr algn="ctr"/>
            <a:r>
              <a:rPr lang="en-US" sz="5400" i="1" dirty="0">
                <a:solidFill>
                  <a:schemeClr val="accent1"/>
                </a:solidFill>
              </a:rPr>
              <a:t>Questions?</a:t>
            </a:r>
          </a:p>
        </p:txBody>
      </p:sp>
    </p:spTree>
    <p:extLst>
      <p:ext uri="{BB962C8B-B14F-4D97-AF65-F5344CB8AC3E}">
        <p14:creationId xmlns:p14="http://schemas.microsoft.com/office/powerpoint/2010/main" val="288642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lgn="ctr">
              <a:buNone/>
            </a:pPr>
            <a:r>
              <a:rPr lang="en-US" sz="4400" dirty="0" smtClean="0"/>
              <a:t>Questions?</a:t>
            </a:r>
          </a:p>
          <a:p>
            <a:pPr marL="0" indent="0" algn="ctr">
              <a:buNone/>
            </a:pPr>
            <a:r>
              <a:rPr lang="en-US" sz="2000" dirty="0" smtClean="0">
                <a:solidFill>
                  <a:schemeClr val="accent1"/>
                </a:solidFill>
              </a:rPr>
              <a:t>animeshs@cs.duke.com</a:t>
            </a:r>
          </a:p>
          <a:p>
            <a:pPr marL="0" indent="0" algn="ctr">
              <a:buNone/>
            </a:pPr>
            <a:r>
              <a:rPr lang="en-US" sz="2000" dirty="0" smtClean="0">
                <a:solidFill>
                  <a:schemeClr val="accent1"/>
                </a:solidFill>
              </a:rPr>
              <a:t>jeremy.gummeson@hp.com</a:t>
            </a:r>
          </a:p>
          <a:p>
            <a:pPr marL="0" indent="0" algn="ctr">
              <a:buNone/>
            </a:pPr>
            <a:r>
              <a:rPr lang="en-US" sz="2000" dirty="0" smtClean="0">
                <a:solidFill>
                  <a:schemeClr val="accent1"/>
                </a:solidFill>
              </a:rPr>
              <a:t>mary.baker@hp.com</a:t>
            </a:r>
          </a:p>
          <a:p>
            <a:pPr marL="0" indent="0" algn="ctr">
              <a:buNone/>
            </a:pPr>
            <a:r>
              <a:rPr lang="en-US" sz="2000" dirty="0" smtClean="0">
                <a:solidFill>
                  <a:schemeClr val="accent1"/>
                </a:solidFill>
              </a:rPr>
              <a:t>kyu-han.kim@hp.com</a:t>
            </a:r>
            <a:endParaRPr lang="en-US" sz="2000" dirty="0">
              <a:solidFill>
                <a:schemeClr val="accent1"/>
              </a:solidFill>
            </a:endParaRPr>
          </a:p>
        </p:txBody>
      </p:sp>
      <p:sp>
        <p:nvSpPr>
          <p:cNvPr id="2" name="Slide Number Placeholder 1"/>
          <p:cNvSpPr>
            <a:spLocks noGrp="1"/>
          </p:cNvSpPr>
          <p:nvPr>
            <p:ph type="sldNum" sz="quarter" idx="12"/>
          </p:nvPr>
        </p:nvSpPr>
        <p:spPr/>
        <p:txBody>
          <a:bodyPr/>
          <a:lstStyle/>
          <a:p>
            <a:fld id="{00DE720E-C72B-42F0-AD69-52D60E3C605E}" type="slidenum">
              <a:rPr lang="en-US" smtClean="0"/>
              <a:t>13</a:t>
            </a:fld>
            <a:endParaRPr lang="en-US"/>
          </a:p>
        </p:txBody>
      </p:sp>
    </p:spTree>
    <p:extLst>
      <p:ext uri="{BB962C8B-B14F-4D97-AF65-F5344CB8AC3E}">
        <p14:creationId xmlns:p14="http://schemas.microsoft.com/office/powerpoint/2010/main" val="16972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Latency Results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9757078"/>
              </p:ext>
            </p:extLst>
          </p:nvPr>
        </p:nvGraphicFramePr>
        <p:xfrm>
          <a:off x="836612" y="2154926"/>
          <a:ext cx="4870694" cy="3662950"/>
        </p:xfrm>
        <a:graphic>
          <a:graphicData uri="http://schemas.openxmlformats.org/presentationml/2006/ole">
            <mc:AlternateContent xmlns:mc="http://schemas.openxmlformats.org/markup-compatibility/2006">
              <mc:Choice xmlns:v="urn:schemas-microsoft-com:vml" Requires="v">
                <p:oleObj spid="_x0000_s10332" name="Acrobat Document" r:id="rId3" imgW="9296400" imgH="6991170" progId="Acrobat.Document.11">
                  <p:embed/>
                </p:oleObj>
              </mc:Choice>
              <mc:Fallback>
                <p:oleObj name="Acrobat Document" r:id="rId3" imgW="9296400" imgH="6991170" progId="Acrobat.Document.11">
                  <p:embed/>
                  <p:pic>
                    <p:nvPicPr>
                      <p:cNvPr id="0" name=""/>
                      <p:cNvPicPr/>
                      <p:nvPr/>
                    </p:nvPicPr>
                    <p:blipFill>
                      <a:blip r:embed="rId4"/>
                      <a:stretch>
                        <a:fillRect/>
                      </a:stretch>
                    </p:blipFill>
                    <p:spPr>
                      <a:xfrm>
                        <a:off x="836612" y="2154926"/>
                        <a:ext cx="4870694" cy="36629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33872944"/>
              </p:ext>
            </p:extLst>
          </p:nvPr>
        </p:nvGraphicFramePr>
        <p:xfrm>
          <a:off x="6018211" y="2135286"/>
          <a:ext cx="4879539" cy="3682590"/>
        </p:xfrm>
        <a:graphic>
          <a:graphicData uri="http://schemas.openxmlformats.org/presentationml/2006/ole">
            <mc:AlternateContent xmlns:mc="http://schemas.openxmlformats.org/markup-compatibility/2006">
              <mc:Choice xmlns:v="urn:schemas-microsoft-com:vml" Requires="v">
                <p:oleObj spid="_x0000_s10333" name="Acrobat Document" r:id="rId5" imgW="9277215" imgH="7000875" progId="Acrobat.Document.11">
                  <p:embed/>
                </p:oleObj>
              </mc:Choice>
              <mc:Fallback>
                <p:oleObj name="Acrobat Document" r:id="rId5" imgW="9277215" imgH="7000875" progId="Acrobat.Document.11">
                  <p:embed/>
                  <p:pic>
                    <p:nvPicPr>
                      <p:cNvPr id="0" name=""/>
                      <p:cNvPicPr/>
                      <p:nvPr/>
                    </p:nvPicPr>
                    <p:blipFill>
                      <a:blip r:embed="rId6"/>
                      <a:stretch>
                        <a:fillRect/>
                      </a:stretch>
                    </p:blipFill>
                    <p:spPr>
                      <a:xfrm>
                        <a:off x="6018211" y="2135286"/>
                        <a:ext cx="4879539" cy="3682590"/>
                      </a:xfrm>
                      <a:prstGeom prst="rect">
                        <a:avLst/>
                      </a:prstGeom>
                    </p:spPr>
                  </p:pic>
                </p:oleObj>
              </mc:Fallback>
            </mc:AlternateContent>
          </a:graphicData>
        </a:graphic>
      </p:graphicFrame>
      <p:sp>
        <p:nvSpPr>
          <p:cNvPr id="6" name="TextBox 5"/>
          <p:cNvSpPr txBox="1"/>
          <p:nvPr/>
        </p:nvSpPr>
        <p:spPr>
          <a:xfrm>
            <a:off x="2164006" y="1828800"/>
            <a:ext cx="2215906" cy="495300"/>
          </a:xfrm>
          <a:prstGeom prst="rect">
            <a:avLst/>
          </a:prstGeom>
          <a:noFill/>
        </p:spPr>
        <p:txBody>
          <a:bodyPr wrap="square" lIns="0" tIns="0" rIns="0" bIns="0" rtlCol="0">
            <a:noAutofit/>
          </a:bodyPr>
          <a:lstStyle/>
          <a:p>
            <a:pPr>
              <a:lnSpc>
                <a:spcPct val="90000"/>
              </a:lnSpc>
            </a:pPr>
            <a:r>
              <a:rPr lang="en-US" b="1" dirty="0" smtClean="0"/>
              <a:t>Latency in Transition </a:t>
            </a:r>
          </a:p>
          <a:p>
            <a:pPr>
              <a:lnSpc>
                <a:spcPct val="90000"/>
              </a:lnSpc>
            </a:pPr>
            <a:r>
              <a:rPr lang="en-US" b="1" dirty="0" smtClean="0"/>
              <a:t>to Collocated State</a:t>
            </a:r>
          </a:p>
        </p:txBody>
      </p:sp>
      <p:sp>
        <p:nvSpPr>
          <p:cNvPr id="7" name="TextBox 6"/>
          <p:cNvSpPr txBox="1"/>
          <p:nvPr/>
        </p:nvSpPr>
        <p:spPr>
          <a:xfrm>
            <a:off x="7345605" y="1828800"/>
            <a:ext cx="2215906" cy="495300"/>
          </a:xfrm>
          <a:prstGeom prst="rect">
            <a:avLst/>
          </a:prstGeom>
          <a:noFill/>
        </p:spPr>
        <p:txBody>
          <a:bodyPr wrap="square" lIns="0" tIns="0" rIns="0" bIns="0" rtlCol="0">
            <a:noAutofit/>
          </a:bodyPr>
          <a:lstStyle/>
          <a:p>
            <a:pPr>
              <a:lnSpc>
                <a:spcPct val="90000"/>
              </a:lnSpc>
            </a:pPr>
            <a:r>
              <a:rPr lang="en-US" b="1" dirty="0" smtClean="0"/>
              <a:t>Latency in Transition </a:t>
            </a:r>
          </a:p>
          <a:p>
            <a:pPr>
              <a:lnSpc>
                <a:spcPct val="90000"/>
              </a:lnSpc>
            </a:pPr>
            <a:r>
              <a:rPr lang="en-US" b="1" dirty="0" smtClean="0"/>
              <a:t>to Separated State</a:t>
            </a:r>
          </a:p>
        </p:txBody>
      </p:sp>
      <p:sp>
        <p:nvSpPr>
          <p:cNvPr id="8" name="Slide Number Placeholder 7"/>
          <p:cNvSpPr>
            <a:spLocks noGrp="1"/>
          </p:cNvSpPr>
          <p:nvPr>
            <p:ph type="sldNum" sz="quarter" idx="12"/>
          </p:nvPr>
        </p:nvSpPr>
        <p:spPr/>
        <p:txBody>
          <a:bodyPr/>
          <a:lstStyle/>
          <a:p>
            <a:fld id="{00DE720E-C72B-42F0-AD69-52D60E3C605E}" type="slidenum">
              <a:rPr lang="en-US" smtClean="0"/>
              <a:t>14</a:t>
            </a:fld>
            <a:endParaRPr lang="en-US"/>
          </a:p>
        </p:txBody>
      </p:sp>
    </p:spTree>
    <p:extLst>
      <p:ext uri="{BB962C8B-B14F-4D97-AF65-F5344CB8AC3E}">
        <p14:creationId xmlns:p14="http://schemas.microsoft.com/office/powerpoint/2010/main" val="230043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Determine </a:t>
            </a:r>
            <a:r>
              <a:rPr lang="en-US" i="1" dirty="0" smtClean="0">
                <a:solidFill>
                  <a:srgbClr val="F05332"/>
                </a:solidFill>
              </a:rPr>
              <a:t>Personal Collocation</a:t>
            </a:r>
            <a:r>
              <a:rPr lang="en-US" dirty="0" smtClean="0"/>
              <a:t>?</a:t>
            </a:r>
            <a:endParaRPr lang="en-US" dirty="0"/>
          </a:p>
        </p:txBody>
      </p:sp>
      <p:sp>
        <p:nvSpPr>
          <p:cNvPr id="3" name="Content Placeholder 2"/>
          <p:cNvSpPr>
            <a:spLocks noGrp="1"/>
          </p:cNvSpPr>
          <p:nvPr>
            <p:ph idx="1"/>
          </p:nvPr>
        </p:nvSpPr>
        <p:spPr/>
        <p:txBody>
          <a:bodyPr/>
          <a:lstStyle/>
          <a:p>
            <a:r>
              <a:rPr lang="en-US" dirty="0"/>
              <a:t>Measure distance between </a:t>
            </a:r>
            <a:r>
              <a:rPr lang="en-US" dirty="0" smtClean="0"/>
              <a:t>devices</a:t>
            </a:r>
          </a:p>
          <a:p>
            <a:pPr lvl="1"/>
            <a:r>
              <a:rPr lang="en-US" dirty="0" smtClean="0"/>
              <a:t>Radio RSSI / Audio Amplitude – Audio attenuated by clothing; RSSI stability vulnerable to multipath reflections, attenuation by water in human body</a:t>
            </a:r>
          </a:p>
          <a:p>
            <a:r>
              <a:rPr lang="en-US" dirty="0" smtClean="0"/>
              <a:t>On-body communication (capacitive)</a:t>
            </a:r>
          </a:p>
          <a:p>
            <a:pPr lvl="1"/>
            <a:r>
              <a:rPr lang="en-US" dirty="0" smtClean="0"/>
              <a:t>Not all devices touch our skin; only suitable for wearable devices; requires specialized hardware</a:t>
            </a:r>
          </a:p>
          <a:p>
            <a:r>
              <a:rPr lang="en-US" dirty="0" smtClean="0"/>
              <a:t>Measure </a:t>
            </a:r>
            <a:r>
              <a:rPr lang="en-US" dirty="0"/>
              <a:t>s</a:t>
            </a:r>
            <a:r>
              <a:rPr lang="en-US" dirty="0" smtClean="0"/>
              <a:t>ensor </a:t>
            </a:r>
            <a:r>
              <a:rPr lang="en-US" dirty="0"/>
              <a:t>c</a:t>
            </a:r>
            <a:r>
              <a:rPr lang="en-US" dirty="0" smtClean="0"/>
              <a:t>orrelations between devices</a:t>
            </a:r>
          </a:p>
          <a:p>
            <a:pPr lvl="1"/>
            <a:r>
              <a:rPr lang="en-US" dirty="0"/>
              <a:t> </a:t>
            </a:r>
            <a:r>
              <a:rPr lang="en-US" dirty="0" smtClean="0"/>
              <a:t>Pressure, Temperature, GPS, Compass, Acceleration</a:t>
            </a:r>
          </a:p>
        </p:txBody>
      </p:sp>
      <p:pic>
        <p:nvPicPr>
          <p:cNvPr id="7170" name="Picture 2" descr="http://www.es.isy.liu.se/projects/BAN/figs/image427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9012" y="3939402"/>
            <a:ext cx="2159733" cy="21624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a5.mzstatic.com/us/r30/Purple/v4/3e/9f/4f/3e9f4f50-1741-44c9-edc9-f09721e9f09b/screen320x48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711" y="3846858"/>
            <a:ext cx="1565032" cy="234754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geek.com/wp-content/uploads/2011/09/tricorder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1014" y="3939402"/>
            <a:ext cx="1265709" cy="22512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00DE720E-C72B-42F0-AD69-52D60E3C605E}" type="slidenum">
              <a:rPr lang="en-US" smtClean="0"/>
              <a:t>15</a:t>
            </a:fld>
            <a:endParaRPr lang="en-US"/>
          </a:p>
        </p:txBody>
      </p:sp>
    </p:spTree>
    <p:extLst>
      <p:ext uri="{BB962C8B-B14F-4D97-AF65-F5344CB8AC3E}">
        <p14:creationId xmlns:p14="http://schemas.microsoft.com/office/powerpoint/2010/main" val="428017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Approach: Track Footsteps on Each Device</a:t>
            </a:r>
          </a:p>
        </p:txBody>
      </p:sp>
      <p:pic>
        <p:nvPicPr>
          <p:cNvPr id="6" name="Picture 5"/>
          <p:cNvPicPr>
            <a:picLocks noChangeAspect="1"/>
          </p:cNvPicPr>
          <p:nvPr/>
        </p:nvPicPr>
        <p:blipFill>
          <a:blip r:embed="rId2"/>
          <a:stretch>
            <a:fillRect/>
          </a:stretch>
        </p:blipFill>
        <p:spPr>
          <a:xfrm>
            <a:off x="5627773" y="1752600"/>
            <a:ext cx="5951611" cy="3816001"/>
          </a:xfrm>
          <a:prstGeom prst="rect">
            <a:avLst/>
          </a:prstGeom>
        </p:spPr>
      </p:pic>
      <p:sp>
        <p:nvSpPr>
          <p:cNvPr id="7" name="TextBox 6"/>
          <p:cNvSpPr txBox="1"/>
          <p:nvPr/>
        </p:nvSpPr>
        <p:spPr>
          <a:xfrm>
            <a:off x="609440" y="1676400"/>
            <a:ext cx="4341972" cy="572965"/>
          </a:xfrm>
          <a:prstGeom prst="rect">
            <a:avLst/>
          </a:prstGeom>
          <a:noFill/>
          <a:ln>
            <a:solidFill>
              <a:schemeClr val="tx1"/>
            </a:solidFill>
          </a:ln>
        </p:spPr>
        <p:txBody>
          <a:bodyPr wrap="square" lIns="0" tIns="0" rIns="0" bIns="0" rtlCol="0" anchor="ctr">
            <a:noAutofit/>
          </a:bodyPr>
          <a:lstStyle/>
          <a:p>
            <a:pPr algn="ctr">
              <a:lnSpc>
                <a:spcPct val="90000"/>
              </a:lnSpc>
            </a:pPr>
            <a:r>
              <a:rPr lang="en-US" dirty="0" smtClean="0"/>
              <a:t>Time-Domain Step Detection</a:t>
            </a:r>
          </a:p>
        </p:txBody>
      </p:sp>
      <p:sp>
        <p:nvSpPr>
          <p:cNvPr id="8" name="Down Arrow 7"/>
          <p:cNvSpPr/>
          <p:nvPr/>
        </p:nvSpPr>
        <p:spPr>
          <a:xfrm>
            <a:off x="2475625" y="2362200"/>
            <a:ext cx="457200" cy="457200"/>
          </a:xfrm>
          <a:prstGeom prst="down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9" name="TextBox 8"/>
          <p:cNvSpPr txBox="1"/>
          <p:nvPr/>
        </p:nvSpPr>
        <p:spPr>
          <a:xfrm>
            <a:off x="609440" y="2895600"/>
            <a:ext cx="4341972" cy="575896"/>
          </a:xfrm>
          <a:prstGeom prst="rect">
            <a:avLst/>
          </a:prstGeom>
          <a:noFill/>
          <a:ln>
            <a:solidFill>
              <a:schemeClr val="tx1"/>
            </a:solidFill>
          </a:ln>
        </p:spPr>
        <p:txBody>
          <a:bodyPr wrap="square" lIns="0" tIns="0" rIns="0" bIns="0" rtlCol="0" anchor="ctr">
            <a:noAutofit/>
          </a:bodyPr>
          <a:lstStyle/>
          <a:p>
            <a:pPr algn="ctr">
              <a:lnSpc>
                <a:spcPct val="90000"/>
              </a:lnSpc>
            </a:pPr>
            <a:r>
              <a:rPr lang="en-US" dirty="0" smtClean="0"/>
              <a:t>Encode Step Timestamps in BLE Packet</a:t>
            </a:r>
          </a:p>
        </p:txBody>
      </p:sp>
      <p:sp>
        <p:nvSpPr>
          <p:cNvPr id="10" name="TextBox 9"/>
          <p:cNvSpPr txBox="1"/>
          <p:nvPr/>
        </p:nvSpPr>
        <p:spPr>
          <a:xfrm>
            <a:off x="609440" y="4099413"/>
            <a:ext cx="4337698" cy="578827"/>
          </a:xfrm>
          <a:prstGeom prst="rect">
            <a:avLst/>
          </a:prstGeom>
          <a:noFill/>
          <a:ln>
            <a:solidFill>
              <a:schemeClr val="tx1"/>
            </a:solidFill>
          </a:ln>
        </p:spPr>
        <p:txBody>
          <a:bodyPr wrap="square" lIns="0" tIns="0" rIns="0" bIns="0" rtlCol="0" anchor="ctr">
            <a:noAutofit/>
          </a:bodyPr>
          <a:lstStyle/>
          <a:p>
            <a:pPr algn="ctr">
              <a:lnSpc>
                <a:spcPct val="90000"/>
              </a:lnSpc>
            </a:pPr>
            <a:r>
              <a:rPr lang="en-US" dirty="0" smtClean="0"/>
              <a:t>Compare Step Timestamps from Each Device</a:t>
            </a:r>
          </a:p>
        </p:txBody>
      </p:sp>
      <p:sp>
        <p:nvSpPr>
          <p:cNvPr id="12" name="TextBox 11"/>
          <p:cNvSpPr txBox="1"/>
          <p:nvPr/>
        </p:nvSpPr>
        <p:spPr>
          <a:xfrm>
            <a:off x="611576" y="5394814"/>
            <a:ext cx="4335562" cy="533400"/>
          </a:xfrm>
          <a:prstGeom prst="rect">
            <a:avLst/>
          </a:prstGeom>
          <a:noFill/>
          <a:ln>
            <a:solidFill>
              <a:schemeClr val="tx1"/>
            </a:solidFill>
          </a:ln>
        </p:spPr>
        <p:txBody>
          <a:bodyPr wrap="square" lIns="0" tIns="0" rIns="0" bIns="0" rtlCol="0" anchor="ctr">
            <a:noAutofit/>
          </a:bodyPr>
          <a:lstStyle/>
          <a:p>
            <a:pPr algn="ctr">
              <a:lnSpc>
                <a:spcPct val="90000"/>
              </a:lnSpc>
            </a:pPr>
            <a:r>
              <a:rPr lang="en-US" dirty="0" smtClean="0"/>
              <a:t>Compute Collocation State after </a:t>
            </a:r>
            <a:r>
              <a:rPr lang="en-US" i="1" dirty="0" smtClean="0"/>
              <a:t>n </a:t>
            </a:r>
            <a:r>
              <a:rPr lang="en-US" dirty="0" smtClean="0"/>
              <a:t>intervals</a:t>
            </a:r>
          </a:p>
        </p:txBody>
      </p:sp>
      <p:sp>
        <p:nvSpPr>
          <p:cNvPr id="14" name="Down Arrow 13"/>
          <p:cNvSpPr/>
          <p:nvPr/>
        </p:nvSpPr>
        <p:spPr>
          <a:xfrm>
            <a:off x="2475625" y="3567478"/>
            <a:ext cx="457200" cy="457200"/>
          </a:xfrm>
          <a:prstGeom prst="down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15" name="Down Arrow 14"/>
          <p:cNvSpPr/>
          <p:nvPr/>
        </p:nvSpPr>
        <p:spPr>
          <a:xfrm>
            <a:off x="2475625" y="4800600"/>
            <a:ext cx="457200" cy="457200"/>
          </a:xfrm>
          <a:prstGeom prst="downArrow">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 name="Slide Number Placeholder 2"/>
          <p:cNvSpPr>
            <a:spLocks noGrp="1"/>
          </p:cNvSpPr>
          <p:nvPr>
            <p:ph type="sldNum" sz="quarter" idx="12"/>
          </p:nvPr>
        </p:nvSpPr>
        <p:spPr/>
        <p:txBody>
          <a:bodyPr/>
          <a:lstStyle/>
          <a:p>
            <a:fld id="{00DE720E-C72B-42F0-AD69-52D60E3C605E}" type="slidenum">
              <a:rPr lang="en-US" smtClean="0"/>
              <a:t>16</a:t>
            </a:fld>
            <a:endParaRPr lang="en-US"/>
          </a:p>
        </p:txBody>
      </p:sp>
    </p:spTree>
    <p:extLst>
      <p:ext uri="{BB962C8B-B14F-4D97-AF65-F5344CB8AC3E}">
        <p14:creationId xmlns:p14="http://schemas.microsoft.com/office/powerpoint/2010/main" val="185981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Devices are </a:t>
            </a:r>
            <a:r>
              <a:rPr lang="en-US" i="1" dirty="0" smtClean="0">
                <a:solidFill>
                  <a:srgbClr val="F05332"/>
                </a:solidFill>
              </a:rPr>
              <a:t>NOT</a:t>
            </a:r>
            <a:r>
              <a:rPr lang="en-US" i="1" dirty="0" smtClean="0"/>
              <a:t> </a:t>
            </a:r>
            <a:r>
              <a:rPr lang="en-US" dirty="0" smtClean="0"/>
              <a:t>Always with Us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085" y="1960829"/>
            <a:ext cx="1932205" cy="17402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114" y="3978161"/>
            <a:ext cx="859170" cy="103100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3285" y="3950073"/>
            <a:ext cx="1416266" cy="1035645"/>
          </a:xfrm>
          <a:prstGeom prst="rect">
            <a:avLst/>
          </a:prstGeom>
        </p:spPr>
      </p:pic>
      <p:pic>
        <p:nvPicPr>
          <p:cNvPr id="1026" name="Picture 2" descr="http://www.tech-boom.com/wp-content/uploads/2014/10/HP-Slate-7-VoiceTab-Ultra-tech-boom.com-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484" y="2133600"/>
            <a:ext cx="2698047" cy="14119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15885" y="3881155"/>
            <a:ext cx="1828800" cy="117348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4685" y="3967864"/>
            <a:ext cx="1402127" cy="1051595"/>
          </a:xfrm>
          <a:prstGeom prst="rect">
            <a:avLst/>
          </a:prstGeom>
        </p:spPr>
      </p:pic>
      <p:sp>
        <p:nvSpPr>
          <p:cNvPr id="11" name="TextBox 10"/>
          <p:cNvSpPr txBox="1"/>
          <p:nvPr/>
        </p:nvSpPr>
        <p:spPr>
          <a:xfrm>
            <a:off x="1149281" y="1682550"/>
            <a:ext cx="1068896" cy="304800"/>
          </a:xfrm>
          <a:prstGeom prst="rect">
            <a:avLst/>
          </a:prstGeom>
          <a:noFill/>
        </p:spPr>
        <p:txBody>
          <a:bodyPr wrap="square" lIns="0" tIns="0" rIns="0" bIns="0" rtlCol="0">
            <a:noAutofit/>
          </a:bodyPr>
          <a:lstStyle/>
          <a:p>
            <a:pPr>
              <a:lnSpc>
                <a:spcPct val="90000"/>
              </a:lnSpc>
            </a:pPr>
            <a:r>
              <a:rPr lang="en-US" sz="2400" dirty="0" smtClean="0">
                <a:solidFill>
                  <a:schemeClr val="accent1"/>
                </a:solidFill>
              </a:rPr>
              <a:t>Laptops</a:t>
            </a:r>
          </a:p>
        </p:txBody>
      </p:sp>
      <p:sp>
        <p:nvSpPr>
          <p:cNvPr id="13" name="TextBox 12"/>
          <p:cNvSpPr txBox="1"/>
          <p:nvPr/>
        </p:nvSpPr>
        <p:spPr>
          <a:xfrm>
            <a:off x="4136307" y="1682550"/>
            <a:ext cx="914400" cy="304800"/>
          </a:xfrm>
          <a:prstGeom prst="rect">
            <a:avLst/>
          </a:prstGeom>
          <a:noFill/>
        </p:spPr>
        <p:txBody>
          <a:bodyPr wrap="square" lIns="0" tIns="0" rIns="0" bIns="0" rtlCol="0">
            <a:noAutofit/>
          </a:bodyPr>
          <a:lstStyle/>
          <a:p>
            <a:pPr>
              <a:lnSpc>
                <a:spcPct val="90000"/>
              </a:lnSpc>
            </a:pPr>
            <a:r>
              <a:rPr lang="en-US" sz="2400" dirty="0" smtClean="0">
                <a:solidFill>
                  <a:schemeClr val="accent1"/>
                </a:solidFill>
              </a:rPr>
              <a:t>Tablets</a:t>
            </a:r>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8837" y="1987350"/>
            <a:ext cx="1505424" cy="1672693"/>
          </a:xfrm>
          <a:prstGeom prst="rect">
            <a:avLst/>
          </a:prstGeom>
        </p:spPr>
      </p:pic>
      <p:sp>
        <p:nvSpPr>
          <p:cNvPr id="16" name="TextBox 15"/>
          <p:cNvSpPr txBox="1"/>
          <p:nvPr/>
        </p:nvSpPr>
        <p:spPr>
          <a:xfrm>
            <a:off x="7264349" y="1688700"/>
            <a:ext cx="1113724" cy="304800"/>
          </a:xfrm>
          <a:prstGeom prst="rect">
            <a:avLst/>
          </a:prstGeom>
          <a:noFill/>
        </p:spPr>
        <p:txBody>
          <a:bodyPr wrap="square" lIns="0" tIns="0" rIns="0" bIns="0" rtlCol="0">
            <a:noAutofit/>
          </a:bodyPr>
          <a:lstStyle/>
          <a:p>
            <a:pPr>
              <a:lnSpc>
                <a:spcPct val="90000"/>
              </a:lnSpc>
            </a:pPr>
            <a:r>
              <a:rPr lang="en-US" sz="2400" dirty="0" smtClean="0">
                <a:solidFill>
                  <a:schemeClr val="accent1"/>
                </a:solidFill>
              </a:rPr>
              <a:t>Phones</a:t>
            </a:r>
          </a:p>
        </p:txBody>
      </p:sp>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9812" y="3918224"/>
            <a:ext cx="715554" cy="1067494"/>
          </a:xfrm>
          <a:prstGeom prst="rect">
            <a:avLst/>
          </a:prstGeom>
        </p:spPr>
      </p:pic>
      <p:sp>
        <p:nvSpPr>
          <p:cNvPr id="19" name="&quot;No&quot; Symbol 18"/>
          <p:cNvSpPr/>
          <p:nvPr/>
        </p:nvSpPr>
        <p:spPr>
          <a:xfrm>
            <a:off x="7065024" y="3856332"/>
            <a:ext cx="1313049" cy="1173480"/>
          </a:xfrm>
          <a:prstGeom prst="noSmoking">
            <a:avLst>
              <a:gd name="adj" fmla="val 6711"/>
            </a:avLst>
          </a:prstGeom>
          <a:solidFill>
            <a:srgbClr val="F0533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solidFill>
                <a:srgbClr val="F05332"/>
              </a:solidFill>
            </a:endParaRPr>
          </a:p>
        </p:txBody>
      </p:sp>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83233" y="3831589"/>
            <a:ext cx="898208" cy="1197611"/>
          </a:xfrm>
          <a:prstGeom prst="rect">
            <a:avLst/>
          </a:prstGeom>
        </p:spPr>
      </p:pic>
      <p:sp>
        <p:nvSpPr>
          <p:cNvPr id="22" name="&quot;No&quot; Symbol 21"/>
          <p:cNvSpPr/>
          <p:nvPr/>
        </p:nvSpPr>
        <p:spPr>
          <a:xfrm>
            <a:off x="9685071" y="3865231"/>
            <a:ext cx="1313049" cy="1173480"/>
          </a:xfrm>
          <a:prstGeom prst="noSmoking">
            <a:avLst>
              <a:gd name="adj" fmla="val 6600"/>
            </a:avLst>
          </a:prstGeom>
          <a:solidFill>
            <a:srgbClr val="F0533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solidFill>
                <a:srgbClr val="F05332"/>
              </a:solidFill>
            </a:endParaRPr>
          </a:p>
        </p:txBody>
      </p:sp>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91166" y="2133600"/>
            <a:ext cx="1579043" cy="1447456"/>
          </a:xfrm>
          <a:prstGeom prst="rect">
            <a:avLst/>
          </a:prstGeom>
        </p:spPr>
      </p:pic>
      <p:sp>
        <p:nvSpPr>
          <p:cNvPr id="24" name="TextBox 23"/>
          <p:cNvSpPr txBox="1"/>
          <p:nvPr/>
        </p:nvSpPr>
        <p:spPr>
          <a:xfrm>
            <a:off x="9618881" y="1682550"/>
            <a:ext cx="1424339" cy="304800"/>
          </a:xfrm>
          <a:prstGeom prst="rect">
            <a:avLst/>
          </a:prstGeom>
          <a:noFill/>
        </p:spPr>
        <p:txBody>
          <a:bodyPr wrap="square" lIns="0" tIns="0" rIns="0" bIns="0" rtlCol="0">
            <a:noAutofit/>
          </a:bodyPr>
          <a:lstStyle/>
          <a:p>
            <a:pPr>
              <a:lnSpc>
                <a:spcPct val="90000"/>
              </a:lnSpc>
            </a:pPr>
            <a:r>
              <a:rPr lang="en-US" sz="2400" dirty="0" smtClean="0">
                <a:solidFill>
                  <a:schemeClr val="accent1"/>
                </a:solidFill>
              </a:rPr>
              <a:t>Wearables</a:t>
            </a:r>
          </a:p>
        </p:txBody>
      </p:sp>
      <p:sp>
        <p:nvSpPr>
          <p:cNvPr id="23" name="TextBox 22"/>
          <p:cNvSpPr txBox="1"/>
          <p:nvPr/>
        </p:nvSpPr>
        <p:spPr>
          <a:xfrm>
            <a:off x="938745" y="5678574"/>
            <a:ext cx="9340354" cy="762000"/>
          </a:xfrm>
          <a:prstGeom prst="rect">
            <a:avLst/>
          </a:prstGeom>
          <a:noFill/>
        </p:spPr>
        <p:txBody>
          <a:bodyPr wrap="square" lIns="0" tIns="0" rIns="0" bIns="0" rtlCol="0">
            <a:noAutofit/>
          </a:bodyPr>
          <a:lstStyle/>
          <a:p>
            <a:pPr>
              <a:lnSpc>
                <a:spcPct val="90000"/>
              </a:lnSpc>
            </a:pPr>
            <a:r>
              <a:rPr lang="en-US" sz="2400" i="1" dirty="0" smtClean="0">
                <a:solidFill>
                  <a:srgbClr val="F05332"/>
                </a:solidFill>
              </a:rPr>
              <a:t>Varies spatially and temporally; different dynamics for different people</a:t>
            </a:r>
          </a:p>
        </p:txBody>
      </p:sp>
      <p:sp>
        <p:nvSpPr>
          <p:cNvPr id="3" name="Rectangle 2"/>
          <p:cNvSpPr/>
          <p:nvPr/>
        </p:nvSpPr>
        <p:spPr>
          <a:xfrm>
            <a:off x="10781441" y="3429000"/>
            <a:ext cx="646971" cy="231043"/>
          </a:xfrm>
          <a:prstGeom prst="rect">
            <a:avLst/>
          </a:prstGeom>
          <a:solidFill>
            <a:schemeClr val="bg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5" name="Slide Number Placeholder 4"/>
          <p:cNvSpPr>
            <a:spLocks noGrp="1"/>
          </p:cNvSpPr>
          <p:nvPr>
            <p:ph type="sldNum" sz="quarter" idx="12"/>
          </p:nvPr>
        </p:nvSpPr>
        <p:spPr/>
        <p:txBody>
          <a:bodyPr/>
          <a:lstStyle/>
          <a:p>
            <a:fld id="{00DE720E-C72B-42F0-AD69-52D60E3C605E}" type="slidenum">
              <a:rPr lang="en-US" smtClean="0"/>
              <a:t>2</a:t>
            </a:fld>
            <a:endParaRPr lang="en-US"/>
          </a:p>
        </p:txBody>
      </p:sp>
    </p:spTree>
    <p:extLst>
      <p:ext uri="{BB962C8B-B14F-4D97-AF65-F5344CB8AC3E}">
        <p14:creationId xmlns:p14="http://schemas.microsoft.com/office/powerpoint/2010/main" val="401159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Devices are Hard to Keep Track Of!</a:t>
            </a:r>
            <a:endParaRPr lang="en-US" dirty="0"/>
          </a:p>
        </p:txBody>
      </p:sp>
      <p:sp>
        <p:nvSpPr>
          <p:cNvPr id="3" name="Content Placeholder 2"/>
          <p:cNvSpPr>
            <a:spLocks noGrp="1"/>
          </p:cNvSpPr>
          <p:nvPr>
            <p:ph idx="1"/>
          </p:nvPr>
        </p:nvSpPr>
        <p:spPr>
          <a:xfrm>
            <a:off x="609441" y="1295401"/>
            <a:ext cx="10969943" cy="2057399"/>
          </a:xfrm>
        </p:spPr>
        <p:txBody>
          <a:bodyPr/>
          <a:lstStyle/>
          <a:p>
            <a:pPr marL="0" indent="0">
              <a:buNone/>
            </a:pPr>
            <a:r>
              <a:rPr lang="en-US" b="1" dirty="0" smtClean="0">
                <a:solidFill>
                  <a:schemeClr val="accent1"/>
                </a:solidFill>
              </a:rPr>
              <a:t>Have you ever:</a:t>
            </a:r>
          </a:p>
          <a:p>
            <a:r>
              <a:rPr lang="en-US" dirty="0" smtClean="0"/>
              <a:t>Forgotten to lock your device when you walked away?</a:t>
            </a:r>
          </a:p>
          <a:p>
            <a:r>
              <a:rPr lang="en-US" dirty="0" smtClean="0"/>
              <a:t>Didn’t remember to bring your laptop to work?</a:t>
            </a:r>
          </a:p>
          <a:p>
            <a:r>
              <a:rPr lang="en-US" dirty="0" smtClean="0"/>
              <a:t>Didn’t put your fitness tracker back on after getting out of the shower?</a:t>
            </a:r>
          </a:p>
          <a:p>
            <a:r>
              <a:rPr lang="en-US" dirty="0" smtClean="0"/>
              <a:t>Left your phone on the bus or at a bar?</a:t>
            </a:r>
          </a:p>
          <a:p>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smtClean="0"/>
              <a:t>3</a:t>
            </a:fld>
            <a:endParaRPr lang="en-US"/>
          </a:p>
        </p:txBody>
      </p:sp>
      <p:sp>
        <p:nvSpPr>
          <p:cNvPr id="5" name="Rectangle 4"/>
          <p:cNvSpPr/>
          <p:nvPr/>
        </p:nvSpPr>
        <p:spPr>
          <a:xfrm>
            <a:off x="761126" y="4114800"/>
            <a:ext cx="10666572" cy="954107"/>
          </a:xfrm>
          <a:prstGeom prst="rect">
            <a:avLst/>
          </a:prstGeom>
          <a:ln w="57150">
            <a:solidFill>
              <a:schemeClr val="tx1"/>
            </a:solidFill>
          </a:ln>
        </p:spPr>
        <p:txBody>
          <a:bodyPr wrap="square">
            <a:spAutoFit/>
          </a:bodyPr>
          <a:lstStyle/>
          <a:p>
            <a:r>
              <a:rPr lang="en-US" sz="2400" dirty="0" smtClean="0"/>
              <a:t>A set of devices that are on your person, in your immediate vicinity, and under your physical control are said to be </a:t>
            </a:r>
            <a:r>
              <a:rPr lang="en-US" sz="3200" b="1" i="1" dirty="0" smtClean="0">
                <a:solidFill>
                  <a:schemeClr val="accent1"/>
                </a:solidFill>
              </a:rPr>
              <a:t>personally </a:t>
            </a:r>
            <a:r>
              <a:rPr lang="en-US" sz="3200" b="1" i="1" dirty="0">
                <a:solidFill>
                  <a:schemeClr val="accent1"/>
                </a:solidFill>
              </a:rPr>
              <a:t>collocated</a:t>
            </a:r>
            <a:endParaRPr lang="en-US" sz="3200" i="1" dirty="0"/>
          </a:p>
        </p:txBody>
      </p:sp>
    </p:spTree>
    <p:extLst>
      <p:ext uri="{BB962C8B-B14F-4D97-AF65-F5344CB8AC3E}">
        <p14:creationId xmlns:p14="http://schemas.microsoft.com/office/powerpoint/2010/main" val="26854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Services Enabled by Personal Collocation</a:t>
            </a:r>
            <a:endParaRPr lang="en-US" dirty="0"/>
          </a:p>
        </p:txBody>
      </p:sp>
      <p:sp>
        <p:nvSpPr>
          <p:cNvPr id="3" name="Content Placeholder 2"/>
          <p:cNvSpPr>
            <a:spLocks noGrp="1"/>
          </p:cNvSpPr>
          <p:nvPr>
            <p:ph idx="1"/>
          </p:nvPr>
        </p:nvSpPr>
        <p:spPr>
          <a:xfrm>
            <a:off x="609441" y="4114799"/>
            <a:ext cx="10969943" cy="2209801"/>
          </a:xfrm>
        </p:spPr>
        <p:txBody>
          <a:bodyPr/>
          <a:lstStyle/>
          <a:p>
            <a:pPr marL="228600" lvl="1" indent="0">
              <a:buNone/>
            </a:pPr>
            <a:endParaRPr lang="en-US" dirty="0"/>
          </a:p>
          <a:p>
            <a:pPr marL="228600" lvl="1" indent="0">
              <a:buNone/>
            </a:pPr>
            <a:r>
              <a:rPr lang="en-US" sz="2000" b="1" dirty="0" smtClean="0">
                <a:solidFill>
                  <a:schemeClr val="accent1"/>
                </a:solidFill>
              </a:rPr>
              <a:t>Requirements:</a:t>
            </a:r>
          </a:p>
          <a:p>
            <a:pPr lvl="1"/>
            <a:r>
              <a:rPr lang="en-US" sz="2000" b="1" dirty="0" smtClean="0">
                <a:solidFill>
                  <a:schemeClr val="accent1"/>
                </a:solidFill>
              </a:rPr>
              <a:t>Fast</a:t>
            </a:r>
            <a:r>
              <a:rPr lang="en-US" sz="2000" dirty="0" smtClean="0">
                <a:solidFill>
                  <a:schemeClr val="accent1"/>
                </a:solidFill>
              </a:rPr>
              <a:t>: </a:t>
            </a:r>
            <a:r>
              <a:rPr lang="en-US" sz="2000" dirty="0" smtClean="0"/>
              <a:t>determine changes in collocation state </a:t>
            </a:r>
            <a:r>
              <a:rPr lang="en-US" sz="2000" i="1" dirty="0" smtClean="0"/>
              <a:t>quickly</a:t>
            </a:r>
            <a:endParaRPr lang="en-US" sz="2000" dirty="0"/>
          </a:p>
          <a:p>
            <a:pPr lvl="1"/>
            <a:r>
              <a:rPr lang="en-US" sz="2000" b="1" dirty="0" smtClean="0">
                <a:solidFill>
                  <a:schemeClr val="accent1"/>
                </a:solidFill>
              </a:rPr>
              <a:t>Accurate:</a:t>
            </a:r>
            <a:r>
              <a:rPr lang="en-US" sz="2000" dirty="0" smtClean="0"/>
              <a:t> correctly report devices’ collocation state</a:t>
            </a:r>
          </a:p>
          <a:p>
            <a:pPr lvl="1"/>
            <a:r>
              <a:rPr lang="en-US" sz="2000" b="1" dirty="0" smtClean="0">
                <a:solidFill>
                  <a:schemeClr val="accent1"/>
                </a:solidFill>
              </a:rPr>
              <a:t>Low Cost Implementation: </a:t>
            </a:r>
            <a:r>
              <a:rPr lang="en-US" sz="2000" dirty="0" smtClean="0"/>
              <a:t>Don’t require expensive hardware to determine personal collocation</a:t>
            </a:r>
          </a:p>
          <a:p>
            <a:pPr lvl="1"/>
            <a:r>
              <a:rPr lang="en-US" sz="2000" b="1" dirty="0" smtClean="0">
                <a:solidFill>
                  <a:schemeClr val="accent1"/>
                </a:solidFill>
              </a:rPr>
              <a:t>Energy Efficient: </a:t>
            </a:r>
            <a:r>
              <a:rPr lang="en-US" sz="2000" dirty="0" smtClean="0"/>
              <a:t>Should not significantly impact device battery life</a:t>
            </a:r>
            <a:r>
              <a:rPr lang="en-US" sz="2000" b="1" dirty="0" smtClean="0"/>
              <a:t> </a:t>
            </a:r>
          </a:p>
        </p:txBody>
      </p:sp>
      <p:pic>
        <p:nvPicPr>
          <p:cNvPr id="12290" name="Picture 2" descr="http://virgintech.org/wp-content/uploads/2010/08/Lost-Mobile-Phone.jpg"/>
          <p:cNvPicPr>
            <a:picLocks noChangeAspect="1" noChangeArrowheads="1"/>
          </p:cNvPicPr>
          <p:nvPr/>
        </p:nvPicPr>
        <p:blipFill rotWithShape="1">
          <a:blip r:embed="rId3">
            <a:extLst>
              <a:ext uri="{28A0092B-C50C-407E-A947-70E740481C1C}">
                <a14:useLocalDpi xmlns:a14="http://schemas.microsoft.com/office/drawing/2010/main" val="0"/>
              </a:ext>
            </a:extLst>
          </a:blip>
          <a:srcRect l="25599" r="12001"/>
          <a:stretch/>
        </p:blipFill>
        <p:spPr bwMode="auto">
          <a:xfrm>
            <a:off x="836612" y="1955292"/>
            <a:ext cx="2971800" cy="1981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0012" y="1615323"/>
            <a:ext cx="2438400" cy="304800"/>
          </a:xfrm>
          <a:prstGeom prst="rect">
            <a:avLst/>
          </a:prstGeom>
          <a:noFill/>
        </p:spPr>
        <p:txBody>
          <a:bodyPr wrap="square" lIns="0" tIns="0" rIns="0" bIns="0" rtlCol="0">
            <a:noAutofit/>
          </a:bodyPr>
          <a:lstStyle/>
          <a:p>
            <a:pPr>
              <a:lnSpc>
                <a:spcPct val="90000"/>
              </a:lnSpc>
            </a:pPr>
            <a:r>
              <a:rPr lang="en-US" sz="2000" b="1" dirty="0" smtClean="0">
                <a:solidFill>
                  <a:schemeClr val="accent1"/>
                </a:solidFill>
              </a:rPr>
              <a:t>Forgot My Device</a:t>
            </a:r>
          </a:p>
        </p:txBody>
      </p:sp>
      <p:pic>
        <p:nvPicPr>
          <p:cNvPr id="12294" name="Picture 6" descr="http://droidlessons.com/wp-content/uploads/2012/03/android_lock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3505" y="1955292"/>
            <a:ext cx="1241814" cy="2069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03812" y="1621185"/>
            <a:ext cx="2438400" cy="304800"/>
          </a:xfrm>
          <a:prstGeom prst="rect">
            <a:avLst/>
          </a:prstGeom>
          <a:noFill/>
        </p:spPr>
        <p:txBody>
          <a:bodyPr wrap="square" lIns="0" tIns="0" rIns="0" bIns="0" rtlCol="0">
            <a:noAutofit/>
          </a:bodyPr>
          <a:lstStyle/>
          <a:p>
            <a:pPr>
              <a:lnSpc>
                <a:spcPct val="90000"/>
              </a:lnSpc>
            </a:pPr>
            <a:r>
              <a:rPr lang="en-US" sz="2000" b="1" dirty="0" smtClean="0">
                <a:solidFill>
                  <a:schemeClr val="accent1"/>
                </a:solidFill>
              </a:rPr>
              <a:t>Early Screen Lock</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012" y="1524000"/>
            <a:ext cx="2962275" cy="2843784"/>
          </a:xfrm>
          <a:prstGeom prst="rect">
            <a:avLst/>
          </a:prstGeom>
        </p:spPr>
      </p:pic>
      <p:sp>
        <p:nvSpPr>
          <p:cNvPr id="10" name="TextBox 9"/>
          <p:cNvSpPr txBox="1"/>
          <p:nvPr/>
        </p:nvSpPr>
        <p:spPr>
          <a:xfrm>
            <a:off x="8062461" y="1615323"/>
            <a:ext cx="3538781" cy="304800"/>
          </a:xfrm>
          <a:prstGeom prst="rect">
            <a:avLst/>
          </a:prstGeom>
          <a:noFill/>
        </p:spPr>
        <p:txBody>
          <a:bodyPr wrap="square" lIns="0" tIns="0" rIns="0" bIns="0" rtlCol="0">
            <a:noAutofit/>
          </a:bodyPr>
          <a:lstStyle/>
          <a:p>
            <a:pPr>
              <a:lnSpc>
                <a:spcPct val="90000"/>
              </a:lnSpc>
            </a:pPr>
            <a:r>
              <a:rPr lang="en-US" sz="2000" b="1" dirty="0" smtClean="0">
                <a:solidFill>
                  <a:schemeClr val="accent1"/>
                </a:solidFill>
              </a:rPr>
              <a:t>Automated Message Responses</a:t>
            </a:r>
          </a:p>
        </p:txBody>
      </p:sp>
      <p:sp>
        <p:nvSpPr>
          <p:cNvPr id="6" name="Slide Number Placeholder 5"/>
          <p:cNvSpPr>
            <a:spLocks noGrp="1"/>
          </p:cNvSpPr>
          <p:nvPr>
            <p:ph type="sldNum" sz="quarter" idx="12"/>
          </p:nvPr>
        </p:nvSpPr>
        <p:spPr/>
        <p:txBody>
          <a:bodyPr/>
          <a:lstStyle/>
          <a:p>
            <a:fld id="{00DE720E-C72B-42F0-AD69-52D60E3C605E}" type="slidenum">
              <a:rPr lang="en-US" smtClean="0"/>
              <a:t>4</a:t>
            </a:fld>
            <a:endParaRPr lang="en-US"/>
          </a:p>
        </p:txBody>
      </p:sp>
    </p:spTree>
    <p:extLst>
      <p:ext uri="{BB962C8B-B14F-4D97-AF65-F5344CB8AC3E}">
        <p14:creationId xmlns:p14="http://schemas.microsoft.com/office/powerpoint/2010/main" val="129291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The De-facto Standard: </a:t>
            </a:r>
            <a:r>
              <a:rPr lang="en-US" dirty="0" smtClean="0"/>
              <a:t>RSSI-based Collocation</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563991071"/>
              </p:ext>
            </p:extLst>
          </p:nvPr>
        </p:nvGraphicFramePr>
        <p:xfrm>
          <a:off x="609441" y="1219200"/>
          <a:ext cx="6877269" cy="4193013"/>
        </p:xfrm>
        <a:graphic>
          <a:graphicData uri="http://schemas.openxmlformats.org/presentationml/2006/ole">
            <mc:AlternateContent xmlns:mc="http://schemas.openxmlformats.org/markup-compatibility/2006">
              <mc:Choice xmlns:v="urn:schemas-microsoft-com:vml" Requires="v">
                <p:oleObj spid="_x0000_s3161" name="Acrobat Document" r:id="rId4" imgW="10810672" imgH="6591120" progId="Acrobat.Document.11">
                  <p:embed/>
                </p:oleObj>
              </mc:Choice>
              <mc:Fallback>
                <p:oleObj name="Acrobat Document" r:id="rId4" imgW="10810672" imgH="6591120" progId="Acrobat.Document.11">
                  <p:embed/>
                  <p:pic>
                    <p:nvPicPr>
                      <p:cNvPr id="0" name=""/>
                      <p:cNvPicPr/>
                      <p:nvPr/>
                    </p:nvPicPr>
                    <p:blipFill>
                      <a:blip r:embed="rId5"/>
                      <a:stretch>
                        <a:fillRect/>
                      </a:stretch>
                    </p:blipFill>
                    <p:spPr>
                      <a:xfrm>
                        <a:off x="609441" y="1219200"/>
                        <a:ext cx="6877269" cy="4193013"/>
                      </a:xfrm>
                      <a:prstGeom prst="rect">
                        <a:avLst/>
                      </a:prstGeom>
                    </p:spPr>
                  </p:pic>
                </p:oleObj>
              </mc:Fallback>
            </mc:AlternateContent>
          </a:graphicData>
        </a:graphic>
      </p:graphicFrame>
      <p:pic>
        <p:nvPicPr>
          <p:cNvPr id="3081" name="Picture 9" descr="http://img.gawkerassets.com/img/18zb3zwmndc7jjpg/original.jpg"/>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100000"/>
                    </a14:imgEffect>
                    <a14:imgEffect>
                      <a14:brightnessContrast bright="38000" contrast="-22000"/>
                    </a14:imgEffect>
                  </a14:imgLayer>
                </a14:imgProps>
              </a:ext>
              <a:ext uri="{28A0092B-C50C-407E-A947-70E740481C1C}">
                <a14:useLocalDpi xmlns:a14="http://schemas.microsoft.com/office/drawing/2010/main" val="0"/>
              </a:ext>
            </a:extLst>
          </a:blip>
          <a:srcRect l="12855" r="24277"/>
          <a:stretch/>
        </p:blipFill>
        <p:spPr bwMode="auto">
          <a:xfrm>
            <a:off x="8304212" y="3886200"/>
            <a:ext cx="1873623" cy="1676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83" name="Picture 11" descr="http://developer.iotdesignshop.com/wp-content/uploads/2014/03/iBeacon_Logo_RG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9023" y="1715506"/>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9" cstate="print">
            <a:extLst>
              <a:ext uri="{28A0092B-C50C-407E-A947-70E740481C1C}">
                <a14:useLocalDpi xmlns:a14="http://schemas.microsoft.com/office/drawing/2010/main" val="0"/>
              </a:ext>
            </a:extLst>
          </a:blip>
          <a:srcRect t="26078" b="12222"/>
          <a:stretch/>
        </p:blipFill>
        <p:spPr>
          <a:xfrm>
            <a:off x="150812" y="5257800"/>
            <a:ext cx="2528006" cy="1219200"/>
          </a:xfrm>
          <a:prstGeom prst="rect">
            <a:avLst/>
          </a:prstGeom>
        </p:spPr>
      </p:pic>
      <p:sp>
        <p:nvSpPr>
          <p:cNvPr id="5" name="TextBox 4"/>
          <p:cNvSpPr txBox="1"/>
          <p:nvPr/>
        </p:nvSpPr>
        <p:spPr>
          <a:xfrm>
            <a:off x="1522412" y="4343400"/>
            <a:ext cx="4191000" cy="304800"/>
          </a:xfrm>
          <a:prstGeom prst="rect">
            <a:avLst/>
          </a:prstGeom>
          <a:solidFill>
            <a:schemeClr val="bg1"/>
          </a:solidFill>
        </p:spPr>
        <p:txBody>
          <a:bodyPr wrap="square" lIns="0" tIns="0" rIns="0" bIns="0" rtlCol="0" anchor="ctr">
            <a:noAutofit/>
          </a:bodyPr>
          <a:lstStyle/>
          <a:p>
            <a:pPr algn="ctr">
              <a:lnSpc>
                <a:spcPct val="90000"/>
              </a:lnSpc>
            </a:pPr>
            <a:r>
              <a:rPr lang="en-US" b="1" dirty="0" smtClean="0">
                <a:solidFill>
                  <a:srgbClr val="F05332"/>
                </a:solidFill>
              </a:rPr>
              <a:t>Separation undetectable until ~45 meters!</a:t>
            </a:r>
          </a:p>
        </p:txBody>
      </p:sp>
      <p:sp>
        <p:nvSpPr>
          <p:cNvPr id="6" name="TextBox 5"/>
          <p:cNvSpPr txBox="1"/>
          <p:nvPr/>
        </p:nvSpPr>
        <p:spPr>
          <a:xfrm>
            <a:off x="8721550" y="1448806"/>
            <a:ext cx="1425389" cy="533400"/>
          </a:xfrm>
          <a:prstGeom prst="rect">
            <a:avLst/>
          </a:prstGeom>
          <a:noFill/>
        </p:spPr>
        <p:txBody>
          <a:bodyPr wrap="square" lIns="0" tIns="0" rIns="0" bIns="0" rtlCol="0">
            <a:noAutofit/>
          </a:bodyPr>
          <a:lstStyle/>
          <a:p>
            <a:pPr>
              <a:lnSpc>
                <a:spcPct val="90000"/>
              </a:lnSpc>
            </a:pPr>
            <a:r>
              <a:rPr lang="en-US" b="1" dirty="0" smtClean="0">
                <a:solidFill>
                  <a:schemeClr val="accent1"/>
                </a:solidFill>
              </a:rPr>
              <a:t>Proximity</a:t>
            </a:r>
          </a:p>
        </p:txBody>
      </p:sp>
      <p:sp>
        <p:nvSpPr>
          <p:cNvPr id="9" name="TextBox 8"/>
          <p:cNvSpPr txBox="1"/>
          <p:nvPr/>
        </p:nvSpPr>
        <p:spPr>
          <a:xfrm>
            <a:off x="8653834" y="3621512"/>
            <a:ext cx="1174378" cy="264688"/>
          </a:xfrm>
          <a:prstGeom prst="rect">
            <a:avLst/>
          </a:prstGeom>
          <a:noFill/>
        </p:spPr>
        <p:txBody>
          <a:bodyPr wrap="square" lIns="0" tIns="0" rIns="0" bIns="0" rtlCol="0">
            <a:noAutofit/>
          </a:bodyPr>
          <a:lstStyle/>
          <a:p>
            <a:pPr>
              <a:lnSpc>
                <a:spcPct val="90000"/>
              </a:lnSpc>
            </a:pPr>
            <a:r>
              <a:rPr lang="en-US" b="1" dirty="0" smtClean="0">
                <a:solidFill>
                  <a:schemeClr val="accent1"/>
                </a:solidFill>
              </a:rPr>
              <a:t>Collocation</a:t>
            </a:r>
          </a:p>
        </p:txBody>
      </p:sp>
      <p:sp>
        <p:nvSpPr>
          <p:cNvPr id="7" name="Slide Number Placeholder 6"/>
          <p:cNvSpPr>
            <a:spLocks noGrp="1"/>
          </p:cNvSpPr>
          <p:nvPr>
            <p:ph type="sldNum" sz="quarter" idx="12"/>
          </p:nvPr>
        </p:nvSpPr>
        <p:spPr/>
        <p:txBody>
          <a:bodyPr/>
          <a:lstStyle/>
          <a:p>
            <a:fld id="{00DE720E-C72B-42F0-AD69-52D60E3C605E}" type="slidenum">
              <a:rPr lang="en-US" smtClean="0"/>
              <a:t>5</a:t>
            </a:fld>
            <a:endParaRPr lang="en-US"/>
          </a:p>
        </p:txBody>
      </p:sp>
      <p:sp>
        <p:nvSpPr>
          <p:cNvPr id="10" name="TextBox 9"/>
          <p:cNvSpPr txBox="1"/>
          <p:nvPr/>
        </p:nvSpPr>
        <p:spPr>
          <a:xfrm>
            <a:off x="1903412" y="1815084"/>
            <a:ext cx="1147484" cy="457200"/>
          </a:xfrm>
          <a:prstGeom prst="rect">
            <a:avLst/>
          </a:prstGeom>
          <a:noFill/>
        </p:spPr>
        <p:txBody>
          <a:bodyPr wrap="square" lIns="0" tIns="0" rIns="0" bIns="0" rtlCol="0">
            <a:noAutofit/>
          </a:bodyPr>
          <a:lstStyle/>
          <a:p>
            <a:pPr>
              <a:lnSpc>
                <a:spcPct val="90000"/>
              </a:lnSpc>
            </a:pPr>
            <a:r>
              <a:rPr lang="en-US" sz="2400" b="1" dirty="0" smtClean="0">
                <a:solidFill>
                  <a:srgbClr val="F05332"/>
                </a:solidFill>
              </a:rPr>
              <a:t>close</a:t>
            </a:r>
          </a:p>
        </p:txBody>
      </p:sp>
      <p:sp>
        <p:nvSpPr>
          <p:cNvPr id="13" name="TextBox 12"/>
          <p:cNvSpPr txBox="1"/>
          <p:nvPr/>
        </p:nvSpPr>
        <p:spPr>
          <a:xfrm>
            <a:off x="3656012" y="2757922"/>
            <a:ext cx="1147484" cy="457200"/>
          </a:xfrm>
          <a:prstGeom prst="rect">
            <a:avLst/>
          </a:prstGeom>
          <a:noFill/>
        </p:spPr>
        <p:txBody>
          <a:bodyPr wrap="square" lIns="0" tIns="0" rIns="0" bIns="0" rtlCol="0">
            <a:noAutofit/>
          </a:bodyPr>
          <a:lstStyle/>
          <a:p>
            <a:pPr>
              <a:lnSpc>
                <a:spcPct val="90000"/>
              </a:lnSpc>
            </a:pPr>
            <a:r>
              <a:rPr lang="en-US" sz="2400" b="1" dirty="0" smtClean="0">
                <a:solidFill>
                  <a:srgbClr val="F05332"/>
                </a:solidFill>
              </a:rPr>
              <a:t>medium</a:t>
            </a:r>
          </a:p>
        </p:txBody>
      </p:sp>
      <p:sp>
        <p:nvSpPr>
          <p:cNvPr id="14" name="TextBox 13"/>
          <p:cNvSpPr txBox="1"/>
          <p:nvPr/>
        </p:nvSpPr>
        <p:spPr>
          <a:xfrm>
            <a:off x="6218418" y="3964413"/>
            <a:ext cx="1147484" cy="457200"/>
          </a:xfrm>
          <a:prstGeom prst="rect">
            <a:avLst/>
          </a:prstGeom>
          <a:noFill/>
        </p:spPr>
        <p:txBody>
          <a:bodyPr wrap="square" lIns="0" tIns="0" rIns="0" bIns="0" rtlCol="0">
            <a:noAutofit/>
          </a:bodyPr>
          <a:lstStyle/>
          <a:p>
            <a:pPr>
              <a:lnSpc>
                <a:spcPct val="90000"/>
              </a:lnSpc>
            </a:pPr>
            <a:r>
              <a:rPr lang="en-US" sz="2400" b="1" dirty="0" smtClean="0">
                <a:solidFill>
                  <a:srgbClr val="F05332"/>
                </a:solidFill>
              </a:rPr>
              <a:t>far</a:t>
            </a:r>
          </a:p>
        </p:txBody>
      </p:sp>
      <p:sp>
        <p:nvSpPr>
          <p:cNvPr id="11" name="Right Brace 10"/>
          <p:cNvSpPr/>
          <p:nvPr/>
        </p:nvSpPr>
        <p:spPr>
          <a:xfrm>
            <a:off x="6918736" y="1815084"/>
            <a:ext cx="729555" cy="2071116"/>
          </a:xfrm>
          <a:prstGeom prst="rightBrace">
            <a:avLst/>
          </a:prstGeom>
          <a:ln w="3810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839324" y="2667503"/>
            <a:ext cx="922088" cy="266700"/>
          </a:xfrm>
          <a:prstGeom prst="rect">
            <a:avLst/>
          </a:prstGeom>
          <a:noFill/>
        </p:spPr>
        <p:txBody>
          <a:bodyPr wrap="square" lIns="0" tIns="0" rIns="0" bIns="0" rtlCol="0">
            <a:noAutofit/>
          </a:bodyPr>
          <a:lstStyle/>
          <a:p>
            <a:pPr>
              <a:lnSpc>
                <a:spcPct val="90000"/>
              </a:lnSpc>
            </a:pPr>
            <a:r>
              <a:rPr lang="en-US" sz="2800" b="1" dirty="0" smtClean="0">
                <a:solidFill>
                  <a:srgbClr val="F05332"/>
                </a:solidFill>
              </a:rPr>
              <a:t>???</a:t>
            </a:r>
          </a:p>
        </p:txBody>
      </p:sp>
    </p:spTree>
    <p:extLst>
      <p:ext uri="{BB962C8B-B14F-4D97-AF65-F5344CB8AC3E}">
        <p14:creationId xmlns:p14="http://schemas.microsoft.com/office/powerpoint/2010/main" val="14406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15473E-6 4.44444E-6 L 1.03399 -0.00533 " pathEditMode="relative" rAng="0" ptsTypes="AA">
                                      <p:cBhvr>
                                        <p:cTn id="28" dur="2000" fill="hold"/>
                                        <p:tgtEl>
                                          <p:spTgt spid="4"/>
                                        </p:tgtEl>
                                        <p:attrNameLst>
                                          <p:attrName>ppt_x</p:attrName>
                                          <p:attrName>ppt_y</p:attrName>
                                        </p:attrNameLst>
                                      </p:cBhvr>
                                      <p:rCtr x="51693"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3" grpId="0"/>
      <p:bldP spid="14" grpId="0"/>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Our Approach: </a:t>
            </a:r>
            <a:r>
              <a:rPr lang="en-US" dirty="0" smtClean="0"/>
              <a:t>Track Footsteps on Each Device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13415420"/>
              </p:ext>
            </p:extLst>
          </p:nvPr>
        </p:nvGraphicFramePr>
        <p:xfrm>
          <a:off x="865616" y="1524000"/>
          <a:ext cx="10457591" cy="3124200"/>
        </p:xfrm>
        <a:graphic>
          <a:graphicData uri="http://schemas.openxmlformats.org/presentationml/2006/ole">
            <mc:AlternateContent xmlns:mc="http://schemas.openxmlformats.org/markup-compatibility/2006">
              <mc:Choice xmlns:v="urn:schemas-microsoft-com:vml" Requires="v">
                <p:oleObj spid="_x0000_s4174" name="Acrobat Document" r:id="rId4" imgW="13420657" imgH="4009935" progId="Acrobat.Document.11">
                  <p:embed/>
                </p:oleObj>
              </mc:Choice>
              <mc:Fallback>
                <p:oleObj name="Acrobat Document" r:id="rId4" imgW="13420657" imgH="4009935" progId="Acrobat.Document.11">
                  <p:embed/>
                  <p:pic>
                    <p:nvPicPr>
                      <p:cNvPr id="0" name=""/>
                      <p:cNvPicPr/>
                      <p:nvPr/>
                    </p:nvPicPr>
                    <p:blipFill>
                      <a:blip r:embed="rId5"/>
                      <a:stretch>
                        <a:fillRect/>
                      </a:stretch>
                    </p:blipFill>
                    <p:spPr>
                      <a:xfrm>
                        <a:off x="865616" y="1524000"/>
                        <a:ext cx="10457591" cy="3124200"/>
                      </a:xfrm>
                      <a:prstGeom prst="rect">
                        <a:avLst/>
                      </a:prstGeom>
                    </p:spPr>
                  </p:pic>
                </p:oleObj>
              </mc:Fallback>
            </mc:AlternateContent>
          </a:graphicData>
        </a:graphic>
      </p:graphicFrame>
      <p:sp>
        <p:nvSpPr>
          <p:cNvPr id="8" name="TextBox 7"/>
          <p:cNvSpPr txBox="1"/>
          <p:nvPr/>
        </p:nvSpPr>
        <p:spPr>
          <a:xfrm>
            <a:off x="2436812" y="2743200"/>
            <a:ext cx="1600200" cy="457200"/>
          </a:xfrm>
          <a:prstGeom prst="rect">
            <a:avLst/>
          </a:prstGeom>
          <a:solidFill>
            <a:schemeClr val="bg1"/>
          </a:solidFill>
        </p:spPr>
        <p:txBody>
          <a:bodyPr wrap="square" lIns="0" tIns="0" rIns="0" bIns="0" rtlCol="0" anchor="ctr">
            <a:noAutofit/>
          </a:bodyPr>
          <a:lstStyle/>
          <a:p>
            <a:pPr algn="ctr">
              <a:lnSpc>
                <a:spcPct val="90000"/>
              </a:lnSpc>
            </a:pPr>
            <a:r>
              <a:rPr lang="en-US" b="1" dirty="0" smtClean="0">
                <a:solidFill>
                  <a:srgbClr val="F05332"/>
                </a:solidFill>
              </a:rPr>
              <a:t>Collocated</a:t>
            </a:r>
          </a:p>
        </p:txBody>
      </p:sp>
      <p:sp>
        <p:nvSpPr>
          <p:cNvPr id="9" name="TextBox 8"/>
          <p:cNvSpPr txBox="1"/>
          <p:nvPr/>
        </p:nvSpPr>
        <p:spPr>
          <a:xfrm>
            <a:off x="5608208" y="2743200"/>
            <a:ext cx="1600200" cy="457200"/>
          </a:xfrm>
          <a:prstGeom prst="rect">
            <a:avLst/>
          </a:prstGeom>
          <a:solidFill>
            <a:schemeClr val="bg1"/>
          </a:solidFill>
        </p:spPr>
        <p:txBody>
          <a:bodyPr wrap="square" lIns="0" tIns="0" rIns="0" bIns="0" rtlCol="0" anchor="ctr">
            <a:noAutofit/>
          </a:bodyPr>
          <a:lstStyle/>
          <a:p>
            <a:pPr algn="ctr">
              <a:lnSpc>
                <a:spcPct val="90000"/>
              </a:lnSpc>
            </a:pPr>
            <a:r>
              <a:rPr lang="en-US" b="1" dirty="0" smtClean="0">
                <a:solidFill>
                  <a:srgbClr val="F05332"/>
                </a:solidFill>
              </a:rPr>
              <a:t>Separated</a:t>
            </a:r>
          </a:p>
        </p:txBody>
      </p:sp>
      <p:sp>
        <p:nvSpPr>
          <p:cNvPr id="10" name="TextBox 9"/>
          <p:cNvSpPr txBox="1"/>
          <p:nvPr/>
        </p:nvSpPr>
        <p:spPr>
          <a:xfrm>
            <a:off x="8440673" y="2743200"/>
            <a:ext cx="1600200" cy="457200"/>
          </a:xfrm>
          <a:prstGeom prst="rect">
            <a:avLst/>
          </a:prstGeom>
          <a:solidFill>
            <a:schemeClr val="bg1"/>
          </a:solidFill>
        </p:spPr>
        <p:txBody>
          <a:bodyPr wrap="square" lIns="0" tIns="0" rIns="0" bIns="0" rtlCol="0" anchor="ctr">
            <a:noAutofit/>
          </a:bodyPr>
          <a:lstStyle/>
          <a:p>
            <a:pPr algn="ctr">
              <a:lnSpc>
                <a:spcPct val="90000"/>
              </a:lnSpc>
            </a:pPr>
            <a:r>
              <a:rPr lang="en-US" b="1" dirty="0" smtClean="0">
                <a:solidFill>
                  <a:srgbClr val="F05332"/>
                </a:solidFill>
              </a:rPr>
              <a:t>Collocated</a:t>
            </a:r>
          </a:p>
        </p:txBody>
      </p:sp>
      <p:sp>
        <p:nvSpPr>
          <p:cNvPr id="11" name="TextBox 10"/>
          <p:cNvSpPr txBox="1"/>
          <p:nvPr/>
        </p:nvSpPr>
        <p:spPr>
          <a:xfrm>
            <a:off x="227012" y="4953000"/>
            <a:ext cx="11506200" cy="838200"/>
          </a:xfrm>
          <a:prstGeom prst="rect">
            <a:avLst/>
          </a:prstGeom>
          <a:noFill/>
        </p:spPr>
        <p:txBody>
          <a:bodyPr wrap="square" lIns="0" tIns="0" rIns="0" bIns="0" rtlCol="0">
            <a:noAutofit/>
          </a:bodyPr>
          <a:lstStyle/>
          <a:p>
            <a:pPr>
              <a:lnSpc>
                <a:spcPct val="90000"/>
              </a:lnSpc>
            </a:pPr>
            <a:r>
              <a:rPr lang="en-US" sz="2800" b="1" dirty="0" smtClean="0">
                <a:solidFill>
                  <a:schemeClr val="accent1"/>
                </a:solidFill>
              </a:rPr>
              <a:t>Research Challenge:</a:t>
            </a:r>
            <a:r>
              <a:rPr lang="en-US" sz="2800" b="1" dirty="0" smtClean="0"/>
              <a:t> </a:t>
            </a:r>
            <a:r>
              <a:rPr lang="en-US" sz="2800" dirty="0" smtClean="0"/>
              <a:t>How do we transition between </a:t>
            </a:r>
            <a:r>
              <a:rPr lang="en-US" sz="2800" b="1" i="1" dirty="0" smtClean="0"/>
              <a:t>collocated</a:t>
            </a:r>
            <a:r>
              <a:rPr lang="en-US" sz="2800" i="1" dirty="0" smtClean="0"/>
              <a:t> </a:t>
            </a:r>
            <a:r>
              <a:rPr lang="en-US" sz="2800" dirty="0" smtClean="0"/>
              <a:t>and </a:t>
            </a:r>
            <a:r>
              <a:rPr lang="en-US" sz="2800" b="1" i="1" dirty="0" smtClean="0"/>
              <a:t>separated</a:t>
            </a:r>
            <a:r>
              <a:rPr lang="en-US" sz="2800" i="1" dirty="0" smtClean="0"/>
              <a:t> </a:t>
            </a:r>
            <a:r>
              <a:rPr lang="en-US" sz="2800" dirty="0" smtClean="0"/>
              <a:t>states accurately, with low latency, and with minimal energy overhead?</a:t>
            </a:r>
          </a:p>
        </p:txBody>
      </p:sp>
      <p:sp>
        <p:nvSpPr>
          <p:cNvPr id="3" name="Slide Number Placeholder 2"/>
          <p:cNvSpPr>
            <a:spLocks noGrp="1"/>
          </p:cNvSpPr>
          <p:nvPr>
            <p:ph type="sldNum" sz="quarter" idx="12"/>
          </p:nvPr>
        </p:nvSpPr>
        <p:spPr/>
        <p:txBody>
          <a:bodyPr/>
          <a:lstStyle/>
          <a:p>
            <a:fld id="{00DE720E-C72B-42F0-AD69-52D60E3C605E}" type="slidenum">
              <a:rPr lang="en-US" smtClean="0"/>
              <a:t>6</a:t>
            </a:fld>
            <a:endParaRPr lang="en-US"/>
          </a:p>
        </p:txBody>
      </p:sp>
    </p:spTree>
    <p:extLst>
      <p:ext uri="{BB962C8B-B14F-4D97-AF65-F5344CB8AC3E}">
        <p14:creationId xmlns:p14="http://schemas.microsoft.com/office/powerpoint/2010/main" val="16898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Our Approach: </a:t>
            </a:r>
            <a:r>
              <a:rPr lang="en-US" dirty="0"/>
              <a:t>Track Footsteps on Each Device</a:t>
            </a:r>
          </a:p>
        </p:txBody>
      </p:sp>
      <p:pic>
        <p:nvPicPr>
          <p:cNvPr id="6" name="Picture 5"/>
          <p:cNvPicPr>
            <a:picLocks noChangeAspect="1"/>
          </p:cNvPicPr>
          <p:nvPr/>
        </p:nvPicPr>
        <p:blipFill>
          <a:blip r:embed="rId3"/>
          <a:stretch>
            <a:fillRect/>
          </a:stretch>
        </p:blipFill>
        <p:spPr>
          <a:xfrm>
            <a:off x="5627773" y="1752600"/>
            <a:ext cx="5951611" cy="3816001"/>
          </a:xfrm>
          <a:prstGeom prst="rect">
            <a:avLst/>
          </a:prstGeom>
        </p:spPr>
      </p:pic>
      <p:pic>
        <p:nvPicPr>
          <p:cNvPr id="11266" name="Picture 2" descr="http://cdn.flaticon.com/png/256/4657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96170" y="2209800"/>
            <a:ext cx="831580" cy="75684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www.polyvore.com/cgi/img-thing?.out=jpg&amp;size=l&amp;tid=5543076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58" y="2165117"/>
            <a:ext cx="802995" cy="802995"/>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779251" y="2386952"/>
            <a:ext cx="330462" cy="356392"/>
          </a:xfrm>
          <a:prstGeom prst="rightArrow">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pic>
        <p:nvPicPr>
          <p:cNvPr id="19" name="Picture 6" descr="http://www.clipartbest.com/cliparts/RTd/5by/RTd5by8T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9850" y="3713292"/>
            <a:ext cx="866803" cy="19860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cdn.flaticon.com/png/256/3393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065" y="3876029"/>
            <a:ext cx="1704295" cy="17042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www.polyvore.com/cgi/img-thing?.out=jpg&amp;size=l&amp;tid=5543076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6812" y="2163650"/>
            <a:ext cx="802995" cy="802995"/>
          </a:xfrm>
          <a:prstGeom prst="rect">
            <a:avLst/>
          </a:prstGeom>
          <a:noFill/>
          <a:extLst>
            <a:ext uri="{909E8E84-426E-40DD-AFC4-6F175D3DCCD1}">
              <a14:hiddenFill xmlns:a14="http://schemas.microsoft.com/office/drawing/2010/main">
                <a:solidFill>
                  <a:srgbClr val="FFFFFF"/>
                </a:solidFill>
              </a14:hiddenFill>
            </a:ext>
          </a:extLst>
        </p:spPr>
      </p:pic>
      <p:sp>
        <p:nvSpPr>
          <p:cNvPr id="23" name="Right Arrow 22"/>
          <p:cNvSpPr/>
          <p:nvPr/>
        </p:nvSpPr>
        <p:spPr>
          <a:xfrm>
            <a:off x="2080875" y="2386952"/>
            <a:ext cx="330462" cy="356392"/>
          </a:xfrm>
          <a:prstGeom prst="rightArrow">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pic>
        <p:nvPicPr>
          <p:cNvPr id="24" name="Picture 2" descr="http://cdn.flaticon.com/png/256/4657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69360" y="2209800"/>
            <a:ext cx="831580" cy="756846"/>
          </a:xfrm>
          <a:prstGeom prst="rect">
            <a:avLst/>
          </a:prstGeom>
          <a:noFill/>
          <a:extLst>
            <a:ext uri="{909E8E84-426E-40DD-AFC4-6F175D3DCCD1}">
              <a14:hiddenFill xmlns:a14="http://schemas.microsoft.com/office/drawing/2010/main">
                <a:solidFill>
                  <a:srgbClr val="FFFFFF"/>
                </a:solidFill>
              </a14:hiddenFill>
            </a:ext>
          </a:extLst>
        </p:spPr>
      </p:pic>
      <p:sp>
        <p:nvSpPr>
          <p:cNvPr id="25" name="Right Arrow 24"/>
          <p:cNvSpPr/>
          <p:nvPr/>
        </p:nvSpPr>
        <p:spPr>
          <a:xfrm>
            <a:off x="3242553" y="2386951"/>
            <a:ext cx="330462" cy="356392"/>
          </a:xfrm>
          <a:prstGeom prst="rightArrow">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pic>
        <p:nvPicPr>
          <p:cNvPr id="26" name="Picture 4" descr="http://www.polyvore.com/cgi/img-thing?.out=jpg&amp;size=l&amp;tid=5543076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7571" y="2163650"/>
            <a:ext cx="802995" cy="802995"/>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26"/>
          <p:cNvSpPr/>
          <p:nvPr/>
        </p:nvSpPr>
        <p:spPr>
          <a:xfrm>
            <a:off x="4541634" y="2386952"/>
            <a:ext cx="330462" cy="356392"/>
          </a:xfrm>
          <a:prstGeom prst="rightArrow">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11" name="Oval 10"/>
          <p:cNvSpPr/>
          <p:nvPr/>
        </p:nvSpPr>
        <p:spPr>
          <a:xfrm>
            <a:off x="5960981" y="2749204"/>
            <a:ext cx="371143" cy="1898995"/>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3" name="Oval 32"/>
          <p:cNvSpPr/>
          <p:nvPr/>
        </p:nvSpPr>
        <p:spPr>
          <a:xfrm rot="5400000">
            <a:off x="8448076" y="4170228"/>
            <a:ext cx="463201" cy="2274930"/>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5" name="Oval 34"/>
          <p:cNvSpPr/>
          <p:nvPr/>
        </p:nvSpPr>
        <p:spPr>
          <a:xfrm>
            <a:off x="10818812" y="2605852"/>
            <a:ext cx="433754" cy="2274930"/>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6" name="Oval 35"/>
          <p:cNvSpPr/>
          <p:nvPr/>
        </p:nvSpPr>
        <p:spPr>
          <a:xfrm>
            <a:off x="5610717" y="2966645"/>
            <a:ext cx="463201" cy="1833956"/>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7" name="Oval 36"/>
          <p:cNvSpPr/>
          <p:nvPr/>
        </p:nvSpPr>
        <p:spPr>
          <a:xfrm>
            <a:off x="11146767" y="2605851"/>
            <a:ext cx="371962" cy="1813749"/>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8" name="Oval 37"/>
          <p:cNvSpPr/>
          <p:nvPr/>
        </p:nvSpPr>
        <p:spPr>
          <a:xfrm rot="5400000">
            <a:off x="8448075" y="840735"/>
            <a:ext cx="463201" cy="2274930"/>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39" name="Oval 38"/>
          <p:cNvSpPr/>
          <p:nvPr/>
        </p:nvSpPr>
        <p:spPr>
          <a:xfrm>
            <a:off x="5509318" y="2605852"/>
            <a:ext cx="921450" cy="2274930"/>
          </a:xfrm>
          <a:prstGeom prst="ellipse">
            <a:avLst/>
          </a:prstGeom>
          <a:noFill/>
          <a:ln w="571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smtClean="0"/>
          </a:p>
        </p:txBody>
      </p:sp>
      <p:sp>
        <p:nvSpPr>
          <p:cNvPr id="29" name="Slide Number Placeholder 28"/>
          <p:cNvSpPr>
            <a:spLocks noGrp="1"/>
          </p:cNvSpPr>
          <p:nvPr>
            <p:ph type="sldNum" sz="quarter" idx="12"/>
          </p:nvPr>
        </p:nvSpPr>
        <p:spPr/>
        <p:txBody>
          <a:bodyPr/>
          <a:lstStyle/>
          <a:p>
            <a:fld id="{00DE720E-C72B-42F0-AD69-52D60E3C605E}" type="slidenum">
              <a:rPr lang="en-US" smtClean="0"/>
              <a:t>7</a:t>
            </a:fld>
            <a:endParaRPr lang="en-US"/>
          </a:p>
        </p:txBody>
      </p:sp>
    </p:spTree>
    <p:extLst>
      <p:ext uri="{BB962C8B-B14F-4D97-AF65-F5344CB8AC3E}">
        <p14:creationId xmlns:p14="http://schemas.microsoft.com/office/powerpoint/2010/main" val="278688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0" presetClass="exit" presetSubtype="0" fill="hold"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3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childTnLst>
                                </p:cTn>
                              </p:par>
                              <p:par>
                                <p:cTn id="50" presetID="1" presetClass="exit" presetSubtype="0" fill="hold" grpId="1"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childTnLst>
                                </p:cTn>
                              </p:par>
                              <p:par>
                                <p:cTn id="62" presetID="1" presetClass="exit" presetSubtype="0" fill="hold" grpId="1" nodeType="withEffect">
                                  <p:stCondLst>
                                    <p:cond delay="0"/>
                                  </p:stCondLst>
                                  <p:childTnLst>
                                    <p:set>
                                      <p:cBhvr>
                                        <p:cTn id="63" dur="1" fill="hold">
                                          <p:stCondLst>
                                            <p:cond delay="0"/>
                                          </p:stCondLst>
                                        </p:cTn>
                                        <p:tgtEl>
                                          <p:spTgt spid="3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37"/>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par>
                                <p:cTn id="80" presetID="1" presetClass="exit" presetSubtype="0" fill="hold" grpId="1" nodeType="withEffect">
                                  <p:stCondLst>
                                    <p:cond delay="0"/>
                                  </p:stCondLst>
                                  <p:childTnLst>
                                    <p:set>
                                      <p:cBhvr>
                                        <p:cTn id="8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5" grpId="0" animBg="1"/>
      <p:bldP spid="27" grpId="0" animBg="1"/>
      <p:bldP spid="11" grpId="0" animBg="1"/>
      <p:bldP spid="11" grpId="1" animBg="1"/>
      <p:bldP spid="11" grpId="2" animBg="1"/>
      <p:bldP spid="33" grpId="0" animBg="1"/>
      <p:bldP spid="33" grpId="1" animBg="1"/>
      <p:bldP spid="35" grpId="0" animBg="1"/>
      <p:bldP spid="35" grpId="1" animBg="1"/>
      <p:bldP spid="36" grpId="0" animBg="1"/>
      <p:bldP spid="36" grpId="1" animBg="1"/>
      <p:bldP spid="37" grpId="0" animBg="1"/>
      <p:bldP spid="37" grpId="2" animBg="1"/>
      <p:bldP spid="38" grpId="0" animBg="1"/>
      <p:bldP spid="38" grpId="1"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Experimental Setup</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481" y="1417605"/>
            <a:ext cx="9527862" cy="3001995"/>
          </a:xfrm>
          <a:prstGeom prst="rect">
            <a:avLst/>
          </a:prstGeom>
        </p:spPr>
      </p:pic>
      <p:sp>
        <p:nvSpPr>
          <p:cNvPr id="7" name="TextBox 6"/>
          <p:cNvSpPr txBox="1"/>
          <p:nvPr/>
        </p:nvSpPr>
        <p:spPr>
          <a:xfrm>
            <a:off x="227012" y="4953000"/>
            <a:ext cx="10820400" cy="1524000"/>
          </a:xfrm>
          <a:prstGeom prst="rect">
            <a:avLst/>
          </a:prstGeom>
          <a:noFill/>
        </p:spPr>
        <p:txBody>
          <a:bodyPr wrap="square" lIns="0" tIns="0" rIns="0" bIns="0" rtlCol="0">
            <a:noAutofit/>
          </a:bodyPr>
          <a:lstStyle/>
          <a:p>
            <a:pPr>
              <a:lnSpc>
                <a:spcPct val="90000"/>
              </a:lnSpc>
            </a:pPr>
            <a:endParaRPr lang="en-US" b="1" dirty="0" smtClean="0"/>
          </a:p>
          <a:p>
            <a:pPr>
              <a:lnSpc>
                <a:spcPct val="90000"/>
              </a:lnSpc>
            </a:pPr>
            <a:r>
              <a:rPr lang="en-US" b="1" dirty="0" smtClean="0"/>
              <a:t>Evaluate:</a:t>
            </a:r>
          </a:p>
          <a:p>
            <a:pPr marL="285750" indent="-285750">
              <a:lnSpc>
                <a:spcPct val="90000"/>
              </a:lnSpc>
              <a:buFont typeface="Arial" panose="020B0604020202020204" pitchFamily="34" charset="0"/>
              <a:buChar char="•"/>
            </a:pPr>
            <a:r>
              <a:rPr lang="en-US" dirty="0" smtClean="0">
                <a:solidFill>
                  <a:schemeClr val="accent1"/>
                </a:solidFill>
              </a:rPr>
              <a:t>Stability</a:t>
            </a:r>
            <a:r>
              <a:rPr lang="en-US" dirty="0" smtClean="0"/>
              <a:t> of collocation state while </a:t>
            </a:r>
            <a:r>
              <a:rPr lang="en-US" i="1" dirty="0" smtClean="0">
                <a:solidFill>
                  <a:schemeClr val="accent1"/>
                </a:solidFill>
              </a:rPr>
              <a:t>stationary</a:t>
            </a:r>
            <a:r>
              <a:rPr lang="en-US" dirty="0" smtClean="0">
                <a:solidFill>
                  <a:schemeClr val="accent1"/>
                </a:solidFill>
              </a:rPr>
              <a:t> </a:t>
            </a:r>
            <a:r>
              <a:rPr lang="en-US" dirty="0" smtClean="0"/>
              <a:t>and </a:t>
            </a:r>
            <a:r>
              <a:rPr lang="en-US" i="1" dirty="0" smtClean="0">
                <a:solidFill>
                  <a:schemeClr val="accent1"/>
                </a:solidFill>
              </a:rPr>
              <a:t>collocated</a:t>
            </a:r>
          </a:p>
          <a:p>
            <a:pPr marL="285750" indent="-285750">
              <a:lnSpc>
                <a:spcPct val="90000"/>
              </a:lnSpc>
              <a:buFont typeface="Arial" panose="020B0604020202020204" pitchFamily="34" charset="0"/>
              <a:buChar char="•"/>
            </a:pPr>
            <a:r>
              <a:rPr lang="en-US" dirty="0" smtClean="0">
                <a:solidFill>
                  <a:schemeClr val="accent1"/>
                </a:solidFill>
              </a:rPr>
              <a:t>Latency</a:t>
            </a:r>
            <a:r>
              <a:rPr lang="en-US" dirty="0" smtClean="0"/>
              <a:t> of establishing </a:t>
            </a:r>
            <a:r>
              <a:rPr lang="en-US" i="1" dirty="0" smtClean="0">
                <a:solidFill>
                  <a:schemeClr val="accent1"/>
                </a:solidFill>
              </a:rPr>
              <a:t>collocation</a:t>
            </a:r>
            <a:r>
              <a:rPr lang="en-US" dirty="0" smtClean="0">
                <a:solidFill>
                  <a:schemeClr val="accent1"/>
                </a:solidFill>
              </a:rPr>
              <a:t> </a:t>
            </a:r>
            <a:r>
              <a:rPr lang="en-US" dirty="0" smtClean="0"/>
              <a:t>and </a:t>
            </a:r>
            <a:r>
              <a:rPr lang="en-US" i="1" dirty="0" smtClean="0">
                <a:solidFill>
                  <a:schemeClr val="accent1"/>
                </a:solidFill>
              </a:rPr>
              <a:t>separation</a:t>
            </a:r>
          </a:p>
          <a:p>
            <a:pPr marL="285750" indent="-285750">
              <a:lnSpc>
                <a:spcPct val="90000"/>
              </a:lnSpc>
              <a:buFont typeface="Arial" panose="020B0604020202020204" pitchFamily="34" charset="0"/>
              <a:buChar char="•"/>
            </a:pPr>
            <a:r>
              <a:rPr lang="en-US" dirty="0" smtClean="0">
                <a:solidFill>
                  <a:schemeClr val="accent1"/>
                </a:solidFill>
              </a:rPr>
              <a:t>Energy efficiency </a:t>
            </a:r>
            <a:r>
              <a:rPr lang="en-US" dirty="0" smtClean="0"/>
              <a:t>of Bluetooth Smart Implementation</a:t>
            </a:r>
          </a:p>
          <a:p>
            <a:pPr>
              <a:lnSpc>
                <a:spcPct val="90000"/>
              </a:lnSpc>
            </a:pPr>
            <a:endParaRPr lang="en-US" dirty="0" err="1" smtClean="0"/>
          </a:p>
        </p:txBody>
      </p:sp>
      <p:sp>
        <p:nvSpPr>
          <p:cNvPr id="3" name="TextBox 2"/>
          <p:cNvSpPr txBox="1"/>
          <p:nvPr/>
        </p:nvSpPr>
        <p:spPr>
          <a:xfrm>
            <a:off x="5484812" y="3505200"/>
            <a:ext cx="2133600" cy="304800"/>
          </a:xfrm>
          <a:prstGeom prst="rect">
            <a:avLst/>
          </a:prstGeom>
          <a:noFill/>
        </p:spPr>
        <p:txBody>
          <a:bodyPr wrap="square" lIns="0" tIns="0" rIns="0" bIns="0" rtlCol="0">
            <a:noAutofit/>
          </a:bodyPr>
          <a:lstStyle/>
          <a:p>
            <a:pPr>
              <a:lnSpc>
                <a:spcPct val="90000"/>
              </a:lnSpc>
            </a:pPr>
            <a:r>
              <a:rPr lang="en-US" b="1" dirty="0" smtClean="0">
                <a:solidFill>
                  <a:schemeClr val="accent1"/>
                </a:solidFill>
              </a:rPr>
              <a:t>Once per second!</a:t>
            </a:r>
          </a:p>
        </p:txBody>
      </p:sp>
      <p:sp>
        <p:nvSpPr>
          <p:cNvPr id="4" name="Slide Number Placeholder 3"/>
          <p:cNvSpPr>
            <a:spLocks noGrp="1"/>
          </p:cNvSpPr>
          <p:nvPr>
            <p:ph type="sldNum" sz="quarter" idx="12"/>
          </p:nvPr>
        </p:nvSpPr>
        <p:spPr/>
        <p:txBody>
          <a:bodyPr/>
          <a:lstStyle/>
          <a:p>
            <a:fld id="{00DE720E-C72B-42F0-AD69-52D60E3C605E}" type="slidenum">
              <a:rPr lang="en-US" smtClean="0"/>
              <a:t>8</a:t>
            </a:fld>
            <a:endParaRPr lang="en-US"/>
          </a:p>
        </p:txBody>
      </p:sp>
    </p:spTree>
    <p:extLst>
      <p:ext uri="{BB962C8B-B14F-4D97-AF65-F5344CB8AC3E}">
        <p14:creationId xmlns:p14="http://schemas.microsoft.com/office/powerpoint/2010/main" val="137096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Experimental Evaluation: </a:t>
            </a:r>
            <a:r>
              <a:rPr lang="en-US" dirty="0" smtClean="0"/>
              <a:t>Stability While Stationary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2614742"/>
              </p:ext>
            </p:extLst>
          </p:nvPr>
        </p:nvGraphicFramePr>
        <p:xfrm>
          <a:off x="760412" y="2293620"/>
          <a:ext cx="4876800" cy="2595880"/>
        </p:xfrm>
        <a:graphic>
          <a:graphicData uri="http://schemas.openxmlformats.org/drawingml/2006/table">
            <a:tbl>
              <a:tblPr firstRow="1" bandRow="1">
                <a:tableStyleId>{073A0DAA-6AF3-43AB-8588-CEC1D06C72B9}</a:tableStyleId>
              </a:tblPr>
              <a:tblGrid>
                <a:gridCol w="1137297"/>
                <a:gridCol w="1066800"/>
                <a:gridCol w="843903"/>
                <a:gridCol w="914400"/>
                <a:gridCol w="914400"/>
              </a:tblGrid>
              <a:tr h="370840">
                <a:tc>
                  <a:txBody>
                    <a:bodyPr/>
                    <a:lstStyle/>
                    <a:p>
                      <a:r>
                        <a:rPr lang="en-US" dirty="0" smtClean="0"/>
                        <a:t>Dataset</a:t>
                      </a:r>
                      <a:endParaRPr lang="en-US" dirty="0"/>
                    </a:p>
                  </a:txBody>
                  <a:tcPr/>
                </a:tc>
                <a:tc>
                  <a:txBody>
                    <a:bodyPr/>
                    <a:lstStyle/>
                    <a:p>
                      <a:r>
                        <a:rPr lang="en-US" dirty="0" smtClean="0"/>
                        <a:t>Mean (g)</a:t>
                      </a:r>
                      <a:endParaRPr lang="en-US" dirty="0"/>
                    </a:p>
                  </a:txBody>
                  <a:tcPr/>
                </a:tc>
                <a:tc>
                  <a:txBody>
                    <a:bodyPr/>
                    <a:lstStyle/>
                    <a:p>
                      <a:r>
                        <a:rPr lang="en-US" dirty="0" err="1" smtClean="0"/>
                        <a:t>Std</a:t>
                      </a:r>
                      <a:r>
                        <a:rPr lang="en-US" dirty="0" smtClean="0"/>
                        <a:t> (g)</a:t>
                      </a:r>
                      <a:endParaRPr lang="en-US" dirty="0"/>
                    </a:p>
                  </a:txBody>
                  <a:tcPr/>
                </a:tc>
                <a:tc>
                  <a:txBody>
                    <a:bodyPr/>
                    <a:lstStyle/>
                    <a:p>
                      <a:r>
                        <a:rPr lang="en-US" dirty="0" smtClean="0"/>
                        <a:t>Min</a:t>
                      </a:r>
                      <a:r>
                        <a:rPr lang="en-US" baseline="0" dirty="0" smtClean="0"/>
                        <a:t> (g)</a:t>
                      </a:r>
                      <a:endParaRPr lang="en-US" dirty="0"/>
                    </a:p>
                  </a:txBody>
                  <a:tcPr/>
                </a:tc>
                <a:tc>
                  <a:txBody>
                    <a:bodyPr/>
                    <a:lstStyle/>
                    <a:p>
                      <a:r>
                        <a:rPr lang="en-US" dirty="0" smtClean="0"/>
                        <a:t>Max (g)</a:t>
                      </a:r>
                      <a:endParaRPr lang="en-US" dirty="0"/>
                    </a:p>
                  </a:txBody>
                  <a:tcPr/>
                </a:tc>
              </a:tr>
              <a:tr h="370840">
                <a:tc>
                  <a:txBody>
                    <a:bodyPr/>
                    <a:lstStyle/>
                    <a:p>
                      <a:r>
                        <a:rPr lang="en-US" dirty="0" smtClean="0"/>
                        <a:t>Drinking</a:t>
                      </a:r>
                      <a:endParaRPr lang="en-US" dirty="0"/>
                    </a:p>
                  </a:txBody>
                  <a:tcPr/>
                </a:tc>
                <a:tc>
                  <a:txBody>
                    <a:bodyPr/>
                    <a:lstStyle/>
                    <a:p>
                      <a:r>
                        <a:rPr lang="en-US" dirty="0" smtClean="0"/>
                        <a:t>0.94</a:t>
                      </a:r>
                      <a:endParaRPr lang="en-US" dirty="0"/>
                    </a:p>
                  </a:txBody>
                  <a:tcPr/>
                </a:tc>
                <a:tc>
                  <a:txBody>
                    <a:bodyPr/>
                    <a:lstStyle/>
                    <a:p>
                      <a:r>
                        <a:rPr lang="en-US" dirty="0" smtClean="0"/>
                        <a:t>0.08</a:t>
                      </a:r>
                      <a:endParaRPr lang="en-US" dirty="0"/>
                    </a:p>
                  </a:txBody>
                  <a:tcPr/>
                </a:tc>
                <a:tc>
                  <a:txBody>
                    <a:bodyPr/>
                    <a:lstStyle/>
                    <a:p>
                      <a:r>
                        <a:rPr lang="en-US" dirty="0" smtClean="0"/>
                        <a:t>0.75</a:t>
                      </a:r>
                      <a:endParaRPr lang="en-US" dirty="0"/>
                    </a:p>
                  </a:txBody>
                  <a:tcPr/>
                </a:tc>
                <a:tc>
                  <a:txBody>
                    <a:bodyPr/>
                    <a:lstStyle/>
                    <a:p>
                      <a:r>
                        <a:rPr lang="en-US" dirty="0" smtClean="0"/>
                        <a:t>1.70</a:t>
                      </a:r>
                      <a:endParaRPr lang="en-US" dirty="0"/>
                    </a:p>
                  </a:txBody>
                  <a:tcPr/>
                </a:tc>
              </a:tr>
              <a:tr h="370840">
                <a:tc>
                  <a:txBody>
                    <a:bodyPr/>
                    <a:lstStyle/>
                    <a:p>
                      <a:r>
                        <a:rPr lang="en-US" dirty="0" smtClean="0"/>
                        <a:t>Typing</a:t>
                      </a:r>
                      <a:endParaRPr lang="en-US" dirty="0"/>
                    </a:p>
                  </a:txBody>
                  <a:tcPr/>
                </a:tc>
                <a:tc>
                  <a:txBody>
                    <a:bodyPr/>
                    <a:lstStyle/>
                    <a:p>
                      <a:r>
                        <a:rPr lang="en-US" dirty="0" smtClean="0"/>
                        <a:t>0.93</a:t>
                      </a:r>
                      <a:endParaRPr lang="en-US" dirty="0"/>
                    </a:p>
                  </a:txBody>
                  <a:tcPr/>
                </a:tc>
                <a:tc>
                  <a:txBody>
                    <a:bodyPr/>
                    <a:lstStyle/>
                    <a:p>
                      <a:r>
                        <a:rPr lang="en-US" dirty="0" smtClean="0"/>
                        <a:t>0.04</a:t>
                      </a:r>
                      <a:endParaRPr lang="en-US" dirty="0"/>
                    </a:p>
                  </a:txBody>
                  <a:tcPr/>
                </a:tc>
                <a:tc>
                  <a:txBody>
                    <a:bodyPr/>
                    <a:lstStyle/>
                    <a:p>
                      <a:r>
                        <a:rPr lang="en-US" dirty="0" smtClean="0"/>
                        <a:t>0.53</a:t>
                      </a:r>
                      <a:endParaRPr lang="en-US" dirty="0"/>
                    </a:p>
                  </a:txBody>
                  <a:tcPr/>
                </a:tc>
                <a:tc>
                  <a:txBody>
                    <a:bodyPr/>
                    <a:lstStyle/>
                    <a:p>
                      <a:r>
                        <a:rPr lang="en-US" dirty="0" smtClean="0"/>
                        <a:t>1.21</a:t>
                      </a:r>
                      <a:endParaRPr lang="en-US" dirty="0"/>
                    </a:p>
                  </a:txBody>
                  <a:tcPr/>
                </a:tc>
              </a:tr>
              <a:tr h="370840">
                <a:tc>
                  <a:txBody>
                    <a:bodyPr/>
                    <a:lstStyle/>
                    <a:p>
                      <a:r>
                        <a:rPr lang="en-US" dirty="0" smtClean="0"/>
                        <a:t>Gesturing</a:t>
                      </a:r>
                      <a:endParaRPr lang="en-US" dirty="0"/>
                    </a:p>
                  </a:txBody>
                  <a:tcPr/>
                </a:tc>
                <a:tc>
                  <a:txBody>
                    <a:bodyPr/>
                    <a:lstStyle/>
                    <a:p>
                      <a:r>
                        <a:rPr lang="en-US" dirty="0" smtClean="0"/>
                        <a:t>0.97</a:t>
                      </a:r>
                      <a:endParaRPr lang="en-US" dirty="0"/>
                    </a:p>
                  </a:txBody>
                  <a:tcPr/>
                </a:tc>
                <a:tc>
                  <a:txBody>
                    <a:bodyPr/>
                    <a:lstStyle/>
                    <a:p>
                      <a:r>
                        <a:rPr lang="en-US" dirty="0" smtClean="0"/>
                        <a:t>0.14</a:t>
                      </a:r>
                      <a:endParaRPr lang="en-US" dirty="0"/>
                    </a:p>
                  </a:txBody>
                  <a:tcPr/>
                </a:tc>
                <a:tc>
                  <a:txBody>
                    <a:bodyPr/>
                    <a:lstStyle/>
                    <a:p>
                      <a:r>
                        <a:rPr lang="en-US" dirty="0" smtClean="0"/>
                        <a:t>0.44</a:t>
                      </a:r>
                      <a:endParaRPr lang="en-US" dirty="0"/>
                    </a:p>
                  </a:txBody>
                  <a:tcPr/>
                </a:tc>
                <a:tc>
                  <a:txBody>
                    <a:bodyPr/>
                    <a:lstStyle/>
                    <a:p>
                      <a:r>
                        <a:rPr lang="en-US" dirty="0" smtClean="0"/>
                        <a:t>1.86</a:t>
                      </a:r>
                      <a:endParaRPr lang="en-US" dirty="0"/>
                    </a:p>
                  </a:txBody>
                  <a:tcPr/>
                </a:tc>
              </a:tr>
              <a:tr h="370840">
                <a:tc>
                  <a:txBody>
                    <a:bodyPr/>
                    <a:lstStyle/>
                    <a:p>
                      <a:r>
                        <a:rPr lang="en-US" dirty="0" smtClean="0">
                          <a:solidFill>
                            <a:schemeClr val="accent1"/>
                          </a:solidFill>
                        </a:rPr>
                        <a:t>Walking</a:t>
                      </a:r>
                      <a:endParaRPr lang="en-US" dirty="0">
                        <a:solidFill>
                          <a:schemeClr val="accent1"/>
                        </a:solidFill>
                      </a:endParaRPr>
                    </a:p>
                  </a:txBody>
                  <a:tcPr/>
                </a:tc>
                <a:tc>
                  <a:txBody>
                    <a:bodyPr/>
                    <a:lstStyle/>
                    <a:p>
                      <a:r>
                        <a:rPr lang="en-US" dirty="0" smtClean="0">
                          <a:solidFill>
                            <a:schemeClr val="accent1"/>
                          </a:solidFill>
                        </a:rPr>
                        <a:t>1.08</a:t>
                      </a:r>
                      <a:endParaRPr lang="en-US" dirty="0">
                        <a:solidFill>
                          <a:schemeClr val="accent1"/>
                        </a:solidFill>
                      </a:endParaRPr>
                    </a:p>
                  </a:txBody>
                  <a:tcPr/>
                </a:tc>
                <a:tc>
                  <a:txBody>
                    <a:bodyPr/>
                    <a:lstStyle/>
                    <a:p>
                      <a:r>
                        <a:rPr lang="en-US" dirty="0" smtClean="0">
                          <a:solidFill>
                            <a:schemeClr val="accent1"/>
                          </a:solidFill>
                        </a:rPr>
                        <a:t>0.19</a:t>
                      </a:r>
                      <a:endParaRPr lang="en-US" dirty="0">
                        <a:solidFill>
                          <a:schemeClr val="accent1"/>
                        </a:solidFill>
                      </a:endParaRPr>
                    </a:p>
                  </a:txBody>
                  <a:tcPr/>
                </a:tc>
                <a:tc>
                  <a:txBody>
                    <a:bodyPr/>
                    <a:lstStyle/>
                    <a:p>
                      <a:r>
                        <a:rPr lang="en-US" dirty="0" smtClean="0">
                          <a:solidFill>
                            <a:schemeClr val="accent1"/>
                          </a:solidFill>
                        </a:rPr>
                        <a:t>0.69</a:t>
                      </a:r>
                      <a:endParaRPr lang="en-US" dirty="0">
                        <a:solidFill>
                          <a:schemeClr val="accent1"/>
                        </a:solidFill>
                      </a:endParaRPr>
                    </a:p>
                  </a:txBody>
                  <a:tcPr/>
                </a:tc>
                <a:tc>
                  <a:txBody>
                    <a:bodyPr/>
                    <a:lstStyle/>
                    <a:p>
                      <a:r>
                        <a:rPr lang="en-US" dirty="0" smtClean="0">
                          <a:solidFill>
                            <a:schemeClr val="accent1"/>
                          </a:solidFill>
                        </a:rPr>
                        <a:t>1.83</a:t>
                      </a:r>
                      <a:endParaRPr lang="en-US" dirty="0">
                        <a:solidFill>
                          <a:schemeClr val="accent1"/>
                        </a:solidFill>
                      </a:endParaRPr>
                    </a:p>
                  </a:txBody>
                  <a:tcPr/>
                </a:tc>
              </a:tr>
              <a:tr h="370840">
                <a:tc>
                  <a:txBody>
                    <a:bodyPr/>
                    <a:lstStyle/>
                    <a:p>
                      <a:r>
                        <a:rPr lang="en-US" dirty="0" smtClean="0">
                          <a:solidFill>
                            <a:schemeClr val="accent1"/>
                          </a:solidFill>
                        </a:rPr>
                        <a:t>Running</a:t>
                      </a:r>
                      <a:endParaRPr lang="en-US" dirty="0">
                        <a:solidFill>
                          <a:schemeClr val="accent1"/>
                        </a:solidFill>
                      </a:endParaRPr>
                    </a:p>
                  </a:txBody>
                  <a:tcPr/>
                </a:tc>
                <a:tc>
                  <a:txBody>
                    <a:bodyPr/>
                    <a:lstStyle/>
                    <a:p>
                      <a:r>
                        <a:rPr lang="en-US" dirty="0" smtClean="0">
                          <a:solidFill>
                            <a:schemeClr val="accent1"/>
                          </a:solidFill>
                        </a:rPr>
                        <a:t>1.91</a:t>
                      </a:r>
                      <a:endParaRPr lang="en-US" dirty="0">
                        <a:solidFill>
                          <a:schemeClr val="accent1"/>
                        </a:solidFill>
                      </a:endParaRPr>
                    </a:p>
                  </a:txBody>
                  <a:tcPr/>
                </a:tc>
                <a:tc>
                  <a:txBody>
                    <a:bodyPr/>
                    <a:lstStyle/>
                    <a:p>
                      <a:r>
                        <a:rPr lang="en-US" dirty="0" smtClean="0">
                          <a:solidFill>
                            <a:schemeClr val="accent1"/>
                          </a:solidFill>
                        </a:rPr>
                        <a:t>1.17</a:t>
                      </a:r>
                      <a:endParaRPr lang="en-US" dirty="0">
                        <a:solidFill>
                          <a:schemeClr val="accent1"/>
                        </a:solidFill>
                      </a:endParaRPr>
                    </a:p>
                  </a:txBody>
                  <a:tcPr/>
                </a:tc>
                <a:tc>
                  <a:txBody>
                    <a:bodyPr/>
                    <a:lstStyle/>
                    <a:p>
                      <a:r>
                        <a:rPr lang="en-US" dirty="0" smtClean="0">
                          <a:solidFill>
                            <a:schemeClr val="accent1"/>
                          </a:solidFill>
                        </a:rPr>
                        <a:t>0.39</a:t>
                      </a:r>
                      <a:endParaRPr lang="en-US" dirty="0">
                        <a:solidFill>
                          <a:schemeClr val="accent1"/>
                        </a:solidFill>
                      </a:endParaRPr>
                    </a:p>
                  </a:txBody>
                  <a:tcPr/>
                </a:tc>
                <a:tc>
                  <a:txBody>
                    <a:bodyPr/>
                    <a:lstStyle/>
                    <a:p>
                      <a:r>
                        <a:rPr lang="en-US" dirty="0" smtClean="0">
                          <a:solidFill>
                            <a:schemeClr val="accent1"/>
                          </a:solidFill>
                        </a:rPr>
                        <a:t>6.56</a:t>
                      </a:r>
                      <a:endParaRPr lang="en-US" dirty="0">
                        <a:solidFill>
                          <a:schemeClr val="accent1"/>
                        </a:solidFill>
                      </a:endParaRPr>
                    </a:p>
                  </a:txBody>
                  <a:tcPr/>
                </a:tc>
              </a:tr>
              <a:tr h="370840">
                <a:tc>
                  <a:txBody>
                    <a:bodyPr/>
                    <a:lstStyle/>
                    <a:p>
                      <a:r>
                        <a:rPr lang="en-US" dirty="0" smtClean="0">
                          <a:solidFill>
                            <a:schemeClr val="accent1"/>
                          </a:solidFill>
                        </a:rPr>
                        <a:t>Stairs</a:t>
                      </a:r>
                      <a:endParaRPr lang="en-US" dirty="0">
                        <a:solidFill>
                          <a:schemeClr val="accent1"/>
                        </a:solidFill>
                      </a:endParaRPr>
                    </a:p>
                  </a:txBody>
                  <a:tcPr/>
                </a:tc>
                <a:tc>
                  <a:txBody>
                    <a:bodyPr/>
                    <a:lstStyle/>
                    <a:p>
                      <a:r>
                        <a:rPr lang="en-US" dirty="0" smtClean="0">
                          <a:solidFill>
                            <a:schemeClr val="accent1"/>
                          </a:solidFill>
                        </a:rPr>
                        <a:t>1.06</a:t>
                      </a:r>
                      <a:endParaRPr lang="en-US" dirty="0">
                        <a:solidFill>
                          <a:schemeClr val="accent1"/>
                        </a:solidFill>
                      </a:endParaRPr>
                    </a:p>
                  </a:txBody>
                  <a:tcPr/>
                </a:tc>
                <a:tc>
                  <a:txBody>
                    <a:bodyPr/>
                    <a:lstStyle/>
                    <a:p>
                      <a:r>
                        <a:rPr lang="en-US" dirty="0" smtClean="0">
                          <a:solidFill>
                            <a:schemeClr val="accent1"/>
                          </a:solidFill>
                        </a:rPr>
                        <a:t>0.21</a:t>
                      </a:r>
                      <a:endParaRPr lang="en-US" dirty="0">
                        <a:solidFill>
                          <a:schemeClr val="accent1"/>
                        </a:solidFill>
                      </a:endParaRPr>
                    </a:p>
                  </a:txBody>
                  <a:tcPr/>
                </a:tc>
                <a:tc>
                  <a:txBody>
                    <a:bodyPr/>
                    <a:lstStyle/>
                    <a:p>
                      <a:r>
                        <a:rPr lang="en-US" dirty="0" smtClean="0">
                          <a:solidFill>
                            <a:schemeClr val="accent1"/>
                          </a:solidFill>
                        </a:rPr>
                        <a:t>0.57</a:t>
                      </a:r>
                      <a:endParaRPr lang="en-US" dirty="0">
                        <a:solidFill>
                          <a:schemeClr val="accent1"/>
                        </a:solidFill>
                      </a:endParaRPr>
                    </a:p>
                  </a:txBody>
                  <a:tcPr/>
                </a:tc>
                <a:tc>
                  <a:txBody>
                    <a:bodyPr/>
                    <a:lstStyle/>
                    <a:p>
                      <a:r>
                        <a:rPr lang="en-US" dirty="0" smtClean="0">
                          <a:solidFill>
                            <a:schemeClr val="accent1"/>
                          </a:solidFill>
                        </a:rPr>
                        <a:t>1.79</a:t>
                      </a:r>
                      <a:endParaRPr lang="en-US" dirty="0">
                        <a:solidFill>
                          <a:schemeClr val="accent1"/>
                        </a:solidFill>
                      </a:endParaRPr>
                    </a:p>
                  </a:txBody>
                  <a:tcPr/>
                </a:tc>
              </a:tr>
            </a:tbl>
          </a:graphicData>
        </a:graphic>
      </p:graphicFrame>
      <p:sp>
        <p:nvSpPr>
          <p:cNvPr id="5" name="TextBox 4"/>
          <p:cNvSpPr txBox="1"/>
          <p:nvPr/>
        </p:nvSpPr>
        <p:spPr>
          <a:xfrm>
            <a:off x="609441" y="1912620"/>
            <a:ext cx="5332571" cy="381000"/>
          </a:xfrm>
          <a:prstGeom prst="rect">
            <a:avLst/>
          </a:prstGeom>
          <a:noFill/>
        </p:spPr>
        <p:txBody>
          <a:bodyPr wrap="square" lIns="0" tIns="0" rIns="0" bIns="0" rtlCol="0">
            <a:noAutofit/>
          </a:bodyPr>
          <a:lstStyle/>
          <a:p>
            <a:pPr>
              <a:lnSpc>
                <a:spcPct val="90000"/>
              </a:lnSpc>
            </a:pPr>
            <a:r>
              <a:rPr lang="en-US" b="1" dirty="0" smtClean="0"/>
              <a:t>Acceleration Dynamics of Wrist for Several Activities</a:t>
            </a:r>
          </a:p>
        </p:txBody>
      </p:sp>
      <p:graphicFrame>
        <p:nvGraphicFramePr>
          <p:cNvPr id="6" name="Object 5"/>
          <p:cNvGraphicFramePr>
            <a:graphicFrameLocks noChangeAspect="1"/>
          </p:cNvGraphicFramePr>
          <p:nvPr>
            <p:extLst>
              <p:ext uri="{D42A27DB-BD31-4B8C-83A1-F6EECF244321}">
                <p14:modId xmlns:p14="http://schemas.microsoft.com/office/powerpoint/2010/main" val="2423304584"/>
              </p:ext>
            </p:extLst>
          </p:nvPr>
        </p:nvGraphicFramePr>
        <p:xfrm>
          <a:off x="6856412" y="2089916"/>
          <a:ext cx="4361916" cy="3099304"/>
        </p:xfrm>
        <a:graphic>
          <a:graphicData uri="http://schemas.openxmlformats.org/presentationml/2006/ole">
            <mc:AlternateContent xmlns:mc="http://schemas.openxmlformats.org/markup-compatibility/2006">
              <mc:Choice xmlns:v="urn:schemas-microsoft-com:vml" Requires="v">
                <p:oleObj spid="_x0000_s8259" name="Acrobat Document" r:id="rId4" imgW="9906000" imgH="7038885" progId="Acrobat.Document.11">
                  <p:embed/>
                </p:oleObj>
              </mc:Choice>
              <mc:Fallback>
                <p:oleObj name="Acrobat Document" r:id="rId4" imgW="9906000" imgH="7038885" progId="Acrobat.Document.11">
                  <p:embed/>
                  <p:pic>
                    <p:nvPicPr>
                      <p:cNvPr id="0" name=""/>
                      <p:cNvPicPr/>
                      <p:nvPr/>
                    </p:nvPicPr>
                    <p:blipFill>
                      <a:blip r:embed="rId5"/>
                      <a:stretch>
                        <a:fillRect/>
                      </a:stretch>
                    </p:blipFill>
                    <p:spPr>
                      <a:xfrm>
                        <a:off x="6856412" y="2089916"/>
                        <a:ext cx="4361916" cy="3099304"/>
                      </a:xfrm>
                      <a:prstGeom prst="rect">
                        <a:avLst/>
                      </a:prstGeom>
                    </p:spPr>
                  </p:pic>
                </p:oleObj>
              </mc:Fallback>
            </mc:AlternateContent>
          </a:graphicData>
        </a:graphic>
      </p:graphicFrame>
      <p:sp>
        <p:nvSpPr>
          <p:cNvPr id="7" name="TextBox 6"/>
          <p:cNvSpPr txBox="1"/>
          <p:nvPr/>
        </p:nvSpPr>
        <p:spPr>
          <a:xfrm>
            <a:off x="609441" y="5189220"/>
            <a:ext cx="5332571" cy="762000"/>
          </a:xfrm>
          <a:prstGeom prst="rect">
            <a:avLst/>
          </a:prstGeom>
          <a:noFill/>
        </p:spPr>
        <p:txBody>
          <a:bodyPr wrap="square" lIns="0" tIns="0" rIns="0" bIns="0" rtlCol="0">
            <a:noAutofit/>
          </a:bodyPr>
          <a:lstStyle/>
          <a:p>
            <a:pPr>
              <a:lnSpc>
                <a:spcPct val="90000"/>
              </a:lnSpc>
            </a:pPr>
            <a:r>
              <a:rPr lang="en-US" dirty="0" smtClean="0"/>
              <a:t>Require </a:t>
            </a:r>
            <a:r>
              <a:rPr lang="en-US" i="1" dirty="0" smtClean="0">
                <a:solidFill>
                  <a:srgbClr val="F05332"/>
                </a:solidFill>
              </a:rPr>
              <a:t>0.4 g </a:t>
            </a:r>
            <a:r>
              <a:rPr lang="en-US" dirty="0" smtClean="0"/>
              <a:t>acceleration magnitude for step detection</a:t>
            </a:r>
          </a:p>
        </p:txBody>
      </p:sp>
      <p:sp>
        <p:nvSpPr>
          <p:cNvPr id="8" name="TextBox 7"/>
          <p:cNvSpPr txBox="1"/>
          <p:nvPr/>
        </p:nvSpPr>
        <p:spPr>
          <a:xfrm>
            <a:off x="7389813" y="1912620"/>
            <a:ext cx="3429000" cy="381000"/>
          </a:xfrm>
          <a:prstGeom prst="rect">
            <a:avLst/>
          </a:prstGeom>
          <a:noFill/>
        </p:spPr>
        <p:txBody>
          <a:bodyPr wrap="square" lIns="0" tIns="0" rIns="0" bIns="0" rtlCol="0">
            <a:noAutofit/>
          </a:bodyPr>
          <a:lstStyle/>
          <a:p>
            <a:pPr>
              <a:lnSpc>
                <a:spcPct val="90000"/>
              </a:lnSpc>
            </a:pPr>
            <a:r>
              <a:rPr lang="en-US" b="1" dirty="0" smtClean="0"/>
              <a:t>Filtering Extraneous Wrist Motion</a:t>
            </a:r>
          </a:p>
        </p:txBody>
      </p:sp>
      <p:sp>
        <p:nvSpPr>
          <p:cNvPr id="9" name="TextBox 8"/>
          <p:cNvSpPr txBox="1"/>
          <p:nvPr/>
        </p:nvSpPr>
        <p:spPr>
          <a:xfrm>
            <a:off x="6371084" y="5189220"/>
            <a:ext cx="5332571" cy="762000"/>
          </a:xfrm>
          <a:prstGeom prst="rect">
            <a:avLst/>
          </a:prstGeom>
          <a:noFill/>
        </p:spPr>
        <p:txBody>
          <a:bodyPr wrap="square" lIns="0" tIns="0" rIns="0" bIns="0" rtlCol="0">
            <a:noAutofit/>
          </a:bodyPr>
          <a:lstStyle/>
          <a:p>
            <a:pPr>
              <a:lnSpc>
                <a:spcPct val="90000"/>
              </a:lnSpc>
            </a:pPr>
            <a:r>
              <a:rPr lang="en-US" dirty="0" smtClean="0"/>
              <a:t>Require </a:t>
            </a:r>
            <a:r>
              <a:rPr lang="en-US" i="1" dirty="0" smtClean="0">
                <a:solidFill>
                  <a:srgbClr val="F05332"/>
                </a:solidFill>
              </a:rPr>
              <a:t>9 </a:t>
            </a:r>
            <a:r>
              <a:rPr lang="en-US" dirty="0" smtClean="0"/>
              <a:t>consecutive intervals with detected steps before state transition</a:t>
            </a:r>
          </a:p>
        </p:txBody>
      </p:sp>
      <p:sp>
        <p:nvSpPr>
          <p:cNvPr id="3" name="Slide Number Placeholder 2"/>
          <p:cNvSpPr>
            <a:spLocks noGrp="1"/>
          </p:cNvSpPr>
          <p:nvPr>
            <p:ph type="sldNum" sz="quarter" idx="12"/>
          </p:nvPr>
        </p:nvSpPr>
        <p:spPr>
          <a:xfrm>
            <a:off x="211611" y="6790944"/>
            <a:ext cx="304721" cy="219456"/>
          </a:xfrm>
        </p:spPr>
        <p:txBody>
          <a:bodyPr/>
          <a:lstStyle/>
          <a:p>
            <a:fld id="{00DE720E-C72B-42F0-AD69-52D60E3C605E}" type="slidenum">
              <a:rPr lang="en-US" smtClean="0"/>
              <a:t>9</a:t>
            </a:fld>
            <a:endParaRPr lang="en-US"/>
          </a:p>
        </p:txBody>
      </p:sp>
    </p:spTree>
    <p:extLst>
      <p:ext uri="{BB962C8B-B14F-4D97-AF65-F5344CB8AC3E}">
        <p14:creationId xmlns:p14="http://schemas.microsoft.com/office/powerpoint/2010/main" val="286684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extLst>
    <a:ext uri="{05A4C25C-085E-4340-85A3-A5531E510DB2}">
      <thm15:themeFamily xmlns:thm15="http://schemas.microsoft.com/office/thememl/2012/main" name="Presentation1" id="{5AC66B2C-5390-4863-9F76-E1C90020BDA3}" vid="{E0D5C072-666A-4DAE-A9D9-1816139C36E4}"/>
    </a:ext>
  </a:extLst>
</a:theme>
</file>

<file path=ppt/theme/theme2.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8ECC96C0E4BC48AF4F099E0CE18302" ma:contentTypeVersion="1" ma:contentTypeDescription="Create a new document." ma:contentTypeScope="" ma:versionID="122955005f89001378a60e857f054811">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5284EB4-B39B-4A67-92B7-717510CCFEE6}">
  <ds:schemaRefs>
    <ds:schemaRef ds:uri="http://schemas.microsoft.com/sharepoint/v3/contenttype/forms"/>
  </ds:schemaRefs>
</ds:datastoreItem>
</file>

<file path=customXml/itemProps2.xml><?xml version="1.0" encoding="utf-8"?>
<ds:datastoreItem xmlns:ds="http://schemas.openxmlformats.org/officeDocument/2006/customXml" ds:itemID="{131CD398-0552-4454-858F-3A13FF628F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04C9597-6605-4D34-A8D5-F020DF524840}">
  <ds:schemaRef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http://purl.org/dc/dcmitype/"/>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9280</TotalTime>
  <Words>2638</Words>
  <Application>Microsoft Office PowerPoint</Application>
  <PresentationFormat>Custom</PresentationFormat>
  <Paragraphs>199</Paragraphs>
  <Slides>16</Slides>
  <Notes>11</Notes>
  <HiddenSlides>1</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0" baseType="lpstr">
      <vt:lpstr>Arial</vt:lpstr>
      <vt:lpstr>HP Simplified</vt:lpstr>
      <vt:lpstr>HP Standard 16x9</vt:lpstr>
      <vt:lpstr>Acrobat Document</vt:lpstr>
      <vt:lpstr>Step-by-Step Detection of Personally Collocated Mobile Devices</vt:lpstr>
      <vt:lpstr>Mobile Devices are NOT Always with Us</vt:lpstr>
      <vt:lpstr>Mobile Devices are Hard to Keep Track Of!</vt:lpstr>
      <vt:lpstr>Some Services Enabled by Personal Collocation</vt:lpstr>
      <vt:lpstr>The De-facto Standard: RSSI-based Collocation</vt:lpstr>
      <vt:lpstr>Our Approach: Track Footsteps on Each Device</vt:lpstr>
      <vt:lpstr>Our Approach: Track Footsteps on Each Device</vt:lpstr>
      <vt:lpstr>Implementation and Experimental Setup</vt:lpstr>
      <vt:lpstr>Experimental Evaluation: Stability While Stationary</vt:lpstr>
      <vt:lpstr>Experimental Evaluation: Latency Improvement over RSSI approach</vt:lpstr>
      <vt:lpstr>Experimental Evaluation: Energy Efficiency</vt:lpstr>
      <vt:lpstr>Discussion and Conclusion</vt:lpstr>
      <vt:lpstr>PowerPoint Presentation</vt:lpstr>
      <vt:lpstr>Transition Latency Results</vt:lpstr>
      <vt:lpstr>How to Determine Personal Collocation?</vt:lpstr>
      <vt:lpstr>Our Approach: Track Footsteps on Each Device</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Gummeson, Jeremy</dc:creator>
  <cp:lastModifiedBy>Gummeson, Jeremy</cp:lastModifiedBy>
  <cp:revision>122</cp:revision>
  <cp:lastPrinted>2015-02-02T22:54:31Z</cp:lastPrinted>
  <dcterms:created xsi:type="dcterms:W3CDTF">2015-01-20T18:36:56Z</dcterms:created>
  <dcterms:modified xsi:type="dcterms:W3CDTF">2015-02-04T23:14:00Z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