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_rels/presentation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64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3.xml" ContentType="application/vnd.openxmlformats-officedocument.presentationml.slideLayout+xml"/>
  <Override PartName="/ppt/media/image1.png" ContentType="image/png"/>
  <Override PartName="/ppt/media/image2.png" ContentType="image/png"/>
  <Override PartName="/ppt/media/image9.jpeg" ContentType="image/jpeg"/>
  <Override PartName="/ppt/media/image3.png" ContentType="image/png"/>
  <Override PartName="/ppt/media/image4.jpeg" ContentType="image/jpeg"/>
  <Override PartName="/ppt/media/image5.jpeg" ContentType="image/jpe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10.png" ContentType="image/png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19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</p:sld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jpeg"/><Relationship Id="rId3" Type="http://schemas.openxmlformats.org/officeDocument/2006/relationships/slideLayout" Target="../slideLayouts/slideLayout3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2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2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hyperlink" Target="https://cran.r-project.org" TargetMode="External"/><Relationship Id="rId2" Type="http://schemas.openxmlformats.org/officeDocument/2006/relationships/hyperlink" Target="https://bioconductor.org" TargetMode="External"/><Relationship Id="rId3" Type="http://schemas.openxmlformats.org/officeDocument/2006/relationships/hyperlink" Target="https://github.com" TargetMode="External"/><Relationship Id="rId4" Type="http://schemas.openxmlformats.org/officeDocument/2006/relationships/slideLayout" Target="../slideLayouts/slideLayout2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hyperlink" Target="https://bookdown.org/rdpeng/rprogdatascience/" TargetMode="External"/><Relationship Id="rId2" Type="http://schemas.openxmlformats.org/officeDocument/2006/relationships/hyperlink" Target="https://swirlstats.com/students.html" TargetMode="External"/><Relationship Id="rId3" Type="http://schemas.openxmlformats.org/officeDocument/2006/relationships/hyperlink" Target="https://www.tidyverse.org/" TargetMode="External"/><Relationship Id="rId4" Type="http://schemas.openxmlformats.org/officeDocument/2006/relationships/hyperlink" Target="https://www.r-graph-gallery.com/" TargetMode="External"/><Relationship Id="rId5" Type="http://schemas.openxmlformats.org/officeDocument/2006/relationships/hyperlink" Target="https://www.medsci.ox.ac.uk/study/skillstraining/calendar/data-analysis-visualisation-in-r-for-biologists-online" TargetMode="External"/><Relationship Id="rId6" Type="http://schemas.openxmlformats.org/officeDocument/2006/relationships/hyperlink" Target="https://www.medsci.ox.ac.uk/study/skillstraining/calendar/data-analysis-visualisation-in-r-for-biologists-online-2" TargetMode="External"/><Relationship Id="rId7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CustomShape 1"/>
          <p:cNvSpPr/>
          <p:nvPr/>
        </p:nvSpPr>
        <p:spPr>
          <a:xfrm>
            <a:off x="685800" y="2130480"/>
            <a:ext cx="7770600" cy="146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73000"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Intro to R for Biologists (IFPN)</a:t>
            </a:r>
            <a:br/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Session 2</a:t>
            </a:r>
            <a:br/>
            <a:r>
              <a:rPr b="1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Data exploration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229" name="CustomShape 2"/>
          <p:cNvSpPr/>
          <p:nvPr/>
        </p:nvSpPr>
        <p:spPr>
          <a:xfrm>
            <a:off x="1378080" y="4766400"/>
            <a:ext cx="6399000" cy="175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8b8b8b"/>
                </a:solidFill>
                <a:latin typeface="Calibri"/>
                <a:ea typeface="DejaVu Sans"/>
              </a:rPr>
              <a:t>Irina &amp; Rao</a:t>
            </a:r>
            <a:endParaRPr b="0" lang="en-GB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8b8b8b"/>
                </a:solidFill>
                <a:latin typeface="Calibri"/>
                <a:ea typeface="DejaVu Sans"/>
              </a:rPr>
              <a:t>Michaelmas 2022</a:t>
            </a:r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CustomShape 1"/>
          <p:cNvSpPr/>
          <p:nvPr/>
        </p:nvSpPr>
        <p:spPr>
          <a:xfrm>
            <a:off x="0" y="0"/>
            <a:ext cx="9142200" cy="6856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5" name="CustomShape 2"/>
          <p:cNvSpPr/>
          <p:nvPr/>
        </p:nvSpPr>
        <p:spPr>
          <a:xfrm>
            <a:off x="912960" y="2222640"/>
            <a:ext cx="3517920" cy="241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  <a:spcAft>
                <a:spcPts val="601"/>
              </a:spcAft>
              <a:tabLst>
                <a:tab algn="l" pos="0"/>
              </a:tabLst>
            </a:pPr>
            <a:r>
              <a:rPr b="1" lang="en-US" sz="5400" spc="-1" strike="noStrike">
                <a:solidFill>
                  <a:srgbClr val="000000"/>
                </a:solidFill>
                <a:latin typeface="Calibri"/>
                <a:ea typeface="DejaVu Sans"/>
              </a:rPr>
              <a:t>Let’s explore practically</a:t>
            </a:r>
            <a:endParaRPr b="0" lang="en-GB" sz="5400" spc="-1" strike="noStrike">
              <a:latin typeface="Arial"/>
            </a:endParaRPr>
          </a:p>
        </p:txBody>
      </p:sp>
      <p:sp>
        <p:nvSpPr>
          <p:cNvPr id="266" name="CustomShape 3"/>
          <p:cNvSpPr/>
          <p:nvPr/>
        </p:nvSpPr>
        <p:spPr>
          <a:xfrm>
            <a:off x="4132800" y="851400"/>
            <a:ext cx="4636800" cy="5153040"/>
          </a:xfrm>
          <a:custGeom>
            <a:avLst/>
            <a:gdLst/>
            <a:ahLst/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67" name="Graphic 5_0" descr="Cmd Terminal outline"/>
          <p:cNvPicPr/>
          <p:nvPr/>
        </p:nvPicPr>
        <p:blipFill>
          <a:blip r:embed="rId1"/>
          <a:stretch/>
        </p:blipFill>
        <p:spPr>
          <a:xfrm>
            <a:off x="5484960" y="2341080"/>
            <a:ext cx="2744640" cy="2744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CustomShape 1"/>
          <p:cNvSpPr/>
          <p:nvPr/>
        </p:nvSpPr>
        <p:spPr>
          <a:xfrm>
            <a:off x="457200" y="684000"/>
            <a:ext cx="8227440" cy="114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GB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Migration and morphology data</a:t>
            </a:r>
            <a:endParaRPr b="0" lang="en-GB" sz="4400" spc="-1" strike="noStrike">
              <a:latin typeface="Arial"/>
            </a:endParaRPr>
          </a:p>
        </p:txBody>
      </p:sp>
      <p:pic>
        <p:nvPicPr>
          <p:cNvPr id="269" name="Picture 3_3" descr=""/>
          <p:cNvPicPr/>
          <p:nvPr/>
        </p:nvPicPr>
        <p:blipFill>
          <a:blip r:embed="rId1"/>
          <a:stretch/>
        </p:blipFill>
        <p:spPr>
          <a:xfrm>
            <a:off x="328320" y="1742760"/>
            <a:ext cx="4177080" cy="4566600"/>
          </a:xfrm>
          <a:prstGeom prst="rect">
            <a:avLst/>
          </a:prstGeom>
          <a:ln>
            <a:noFill/>
          </a:ln>
        </p:spPr>
      </p:pic>
      <p:pic>
        <p:nvPicPr>
          <p:cNvPr id="270" name="Picture 2_2" descr="figure3"/>
          <p:cNvPicPr/>
          <p:nvPr/>
        </p:nvPicPr>
        <p:blipFill>
          <a:blip r:embed="rId2"/>
          <a:stretch/>
        </p:blipFill>
        <p:spPr>
          <a:xfrm>
            <a:off x="4764960" y="1438920"/>
            <a:ext cx="3827160" cy="2904840"/>
          </a:xfrm>
          <a:prstGeom prst="rect">
            <a:avLst/>
          </a:prstGeom>
          <a:ln>
            <a:noFill/>
          </a:ln>
        </p:spPr>
      </p:pic>
      <p:sp>
        <p:nvSpPr>
          <p:cNvPr id="271" name="CustomShape 2"/>
          <p:cNvSpPr/>
          <p:nvPr/>
        </p:nvSpPr>
        <p:spPr>
          <a:xfrm>
            <a:off x="4765680" y="4421160"/>
            <a:ext cx="4048200" cy="228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Table 1: Migration data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col1: reagent_id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col2: gene_symbol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col3: migration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Table 2: Morphology data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col1: reagent_id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col2: gene_symbol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col3: elongatedness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CustomShape 1"/>
          <p:cNvSpPr/>
          <p:nvPr/>
        </p:nvSpPr>
        <p:spPr>
          <a:xfrm>
            <a:off x="457200" y="684000"/>
            <a:ext cx="8227440" cy="114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GB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Basic statistics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273" name="CustomShape 2"/>
          <p:cNvSpPr/>
          <p:nvPr/>
        </p:nvSpPr>
        <p:spPr>
          <a:xfrm>
            <a:off x="457200" y="1700280"/>
            <a:ext cx="8227440" cy="48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91000"/>
          </a:bodyPr>
          <a:p>
            <a:pPr marL="343080" indent="-3416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000000"/>
                </a:solidFill>
                <a:latin typeface="Calibri"/>
                <a:ea typeface="Calibri"/>
              </a:rPr>
              <a:t>Correlations – </a:t>
            </a:r>
            <a:r>
              <a:rPr b="0" lang="en-GB" sz="2000" spc="-1" strike="noStrike">
                <a:solidFill>
                  <a:srgbClr val="000000"/>
                </a:solidFill>
                <a:latin typeface="Courier New"/>
                <a:ea typeface="Calibri"/>
              </a:rPr>
              <a:t>cor(), cor.test()</a:t>
            </a:r>
            <a:endParaRPr b="0" lang="en-GB" sz="20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000000"/>
                </a:solidFill>
                <a:latin typeface="Calibri"/>
                <a:ea typeface="Calibri"/>
              </a:rPr>
              <a:t>T-test (parametric):</a:t>
            </a:r>
            <a:endParaRPr b="0" lang="en-GB" sz="20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Courier New"/>
              <a:buChar char="o"/>
            </a:pPr>
            <a:r>
              <a:rPr b="0" lang="en-GB" sz="2000" spc="-1" strike="noStrike">
                <a:solidFill>
                  <a:srgbClr val="000000"/>
                </a:solidFill>
                <a:latin typeface="Calibri"/>
                <a:ea typeface="Calibri"/>
              </a:rPr>
              <a:t> </a:t>
            </a:r>
            <a:r>
              <a:rPr b="0" lang="en-GB" sz="2000" spc="-1" strike="noStrike">
                <a:solidFill>
                  <a:srgbClr val="000000"/>
                </a:solidFill>
                <a:latin typeface="Calibri"/>
                <a:ea typeface="Calibri"/>
              </a:rPr>
              <a:t>Unpaired 2-group t-test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GB" sz="2000" spc="-1" strike="noStrike">
                <a:solidFill>
                  <a:srgbClr val="000000"/>
                </a:solidFill>
                <a:latin typeface="Courier New"/>
                <a:ea typeface="Calibri"/>
              </a:rPr>
              <a:t>t.test(y~x) </a:t>
            </a:r>
            <a:r>
              <a:rPr b="0" lang="en-GB" sz="2000" spc="-1" strike="noStrike">
                <a:solidFill>
                  <a:srgbClr val="000000"/>
                </a:solidFill>
                <a:latin typeface="Calibri"/>
                <a:ea typeface="Calibri"/>
              </a:rPr>
              <a:t># where y is numeric and x is a binary factor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GB" sz="2000" spc="-1" strike="noStrike">
                <a:solidFill>
                  <a:srgbClr val="000000"/>
                </a:solidFill>
                <a:latin typeface="Courier New"/>
                <a:ea typeface="Calibri"/>
              </a:rPr>
              <a:t>t.test(y1,y2)</a:t>
            </a:r>
            <a:r>
              <a:rPr b="0" lang="en-GB" sz="2000" spc="-1" strike="noStrike">
                <a:solidFill>
                  <a:srgbClr val="000000"/>
                </a:solidFill>
                <a:latin typeface="Calibri"/>
                <a:ea typeface="Calibri"/>
              </a:rPr>
              <a:t> # where y1 and y2 are numeric</a:t>
            </a:r>
            <a:endParaRPr b="0" lang="en-GB" sz="20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Courier New"/>
              <a:buChar char="o"/>
              <a:tabLst>
                <a:tab algn="l" pos="0"/>
              </a:tabLst>
            </a:pPr>
            <a:r>
              <a:rPr b="0" lang="en-GB" sz="2000" spc="-1" strike="noStrike">
                <a:solidFill>
                  <a:srgbClr val="000000"/>
                </a:solidFill>
                <a:latin typeface="Calibri"/>
                <a:ea typeface="Calibri"/>
              </a:rPr>
              <a:t>Paired 2-group t-test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GB" sz="2000" spc="-1" strike="noStrike">
                <a:solidFill>
                  <a:srgbClr val="000000"/>
                </a:solidFill>
                <a:latin typeface="Courier New"/>
                <a:ea typeface="Calibri"/>
              </a:rPr>
              <a:t>t.test(y1,y2, paired=TRUE)</a:t>
            </a:r>
            <a:r>
              <a:rPr b="0" lang="en-GB" sz="2000" spc="-1" strike="noStrike">
                <a:solidFill>
                  <a:srgbClr val="000000"/>
                </a:solidFill>
                <a:latin typeface="Calibri"/>
                <a:ea typeface="Calibri"/>
              </a:rPr>
              <a:t> # where y1 &amp; y2 are numeric</a:t>
            </a:r>
            <a:endParaRPr b="0" lang="en-GB" sz="20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GB" sz="2000" spc="-1" strike="noStrike">
                <a:solidFill>
                  <a:srgbClr val="000000"/>
                </a:solidFill>
                <a:latin typeface="Calibri"/>
                <a:ea typeface="Calibri"/>
              </a:rPr>
              <a:t>Non-parametric tests:</a:t>
            </a:r>
            <a:endParaRPr b="0" lang="en-GB" sz="20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Courier New"/>
              <a:buChar char="o"/>
              <a:tabLst>
                <a:tab algn="l" pos="0"/>
              </a:tabLst>
            </a:pPr>
            <a:r>
              <a:rPr b="0" lang="en-GB" sz="2000" spc="-1" strike="noStrike">
                <a:solidFill>
                  <a:srgbClr val="000000"/>
                </a:solidFill>
                <a:latin typeface="Calibri"/>
                <a:ea typeface="Calibri"/>
              </a:rPr>
              <a:t>Unpaired 2-group Mann-Whitney U Test 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GB" sz="2000" spc="-1" strike="noStrike">
                <a:solidFill>
                  <a:srgbClr val="000000"/>
                </a:solidFill>
                <a:latin typeface="Courier New"/>
                <a:ea typeface="Calibri"/>
              </a:rPr>
              <a:t>wilcox.test(y~A) </a:t>
            </a:r>
            <a:r>
              <a:rPr b="0" lang="en-GB" sz="2000" spc="-1" strike="noStrike">
                <a:solidFill>
                  <a:srgbClr val="000000"/>
                </a:solidFill>
                <a:latin typeface="Calibri"/>
                <a:ea typeface="Calibri"/>
              </a:rPr>
              <a:t># where y is numeric and A is A binary factor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GB" sz="2000" spc="-1" strike="noStrike">
                <a:solidFill>
                  <a:srgbClr val="000000"/>
                </a:solidFill>
                <a:latin typeface="Courier New"/>
                <a:ea typeface="Calibri"/>
              </a:rPr>
              <a:t>wilcox.test(y,x)</a:t>
            </a:r>
            <a:r>
              <a:rPr b="0" lang="en-GB" sz="2000" spc="-1" strike="noStrike">
                <a:solidFill>
                  <a:srgbClr val="000000"/>
                </a:solidFill>
                <a:latin typeface="Calibri"/>
                <a:ea typeface="Calibri"/>
              </a:rPr>
              <a:t> # where y and x are numeric</a:t>
            </a:r>
            <a:endParaRPr b="0" lang="en-GB" sz="20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Courier New"/>
              <a:buChar char="o"/>
              <a:tabLst>
                <a:tab algn="l" pos="0"/>
              </a:tabLst>
            </a:pPr>
            <a:r>
              <a:rPr b="0" lang="en-GB" sz="2000" spc="-1" strike="noStrike">
                <a:solidFill>
                  <a:srgbClr val="000000"/>
                </a:solidFill>
                <a:latin typeface="Calibri"/>
                <a:ea typeface="Calibri"/>
              </a:rPr>
              <a:t>Paired 2-group Wilcoxon Signed Rank Test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GB" sz="2000" spc="-1" strike="noStrike">
                <a:solidFill>
                  <a:srgbClr val="000000"/>
                </a:solidFill>
                <a:latin typeface="Courier New"/>
                <a:ea typeface="Calibri"/>
              </a:rPr>
              <a:t>wilcox.test(y1,y2, paired=TRUE) </a:t>
            </a:r>
            <a:r>
              <a:rPr b="0" lang="en-GB" sz="2000" spc="-1" strike="noStrike">
                <a:solidFill>
                  <a:srgbClr val="000000"/>
                </a:solidFill>
                <a:latin typeface="Calibri"/>
                <a:ea typeface="Calibri"/>
              </a:rPr>
              <a:t># where y1 and y2 are numeric</a:t>
            </a:r>
            <a:endParaRPr b="0" lang="en-GB" sz="20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GB" sz="2000" spc="-1" strike="noStrike">
                <a:solidFill>
                  <a:srgbClr val="000000"/>
                </a:solidFill>
                <a:latin typeface="Calibri"/>
                <a:ea typeface="Calibri"/>
              </a:rPr>
              <a:t>More than 2 groups - analysis of variance (ANOVA, parametric)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GB" sz="2000" spc="-1" strike="noStrike">
                <a:solidFill>
                  <a:srgbClr val="000000"/>
                </a:solidFill>
                <a:latin typeface="Courier New"/>
                <a:ea typeface="Calibri"/>
              </a:rPr>
              <a:t>aov(), anova()</a:t>
            </a:r>
            <a:endParaRPr b="0" lang="en-GB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CustomShape 1"/>
          <p:cNvSpPr/>
          <p:nvPr/>
        </p:nvSpPr>
        <p:spPr>
          <a:xfrm>
            <a:off x="269280" y="728640"/>
            <a:ext cx="8478720" cy="114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GB" sz="4400" spc="-1" strike="noStrike">
                <a:solidFill>
                  <a:srgbClr val="000000"/>
                </a:solidFill>
                <a:latin typeface="Calibri"/>
                <a:ea typeface="Calibri"/>
              </a:rPr>
              <a:t>Useful functions for summarisation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275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479"/>
              </a:spcBef>
            </a:pPr>
            <a:endParaRPr b="0" lang="en-GB" sz="18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  <a:ea typeface="Calibri"/>
              </a:rPr>
              <a:t>Center: </a:t>
            </a:r>
            <a:r>
              <a:rPr b="0" lang="en-GB" sz="2400" spc="-1" strike="noStrike">
                <a:solidFill>
                  <a:srgbClr val="000000"/>
                </a:solidFill>
                <a:latin typeface="Courier New"/>
                <a:ea typeface="Calibri"/>
              </a:rPr>
              <a:t>mean(), median()</a:t>
            </a:r>
            <a:endParaRPr b="0" lang="en-GB" sz="24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  <a:ea typeface="Calibri"/>
              </a:rPr>
              <a:t>Spread: </a:t>
            </a:r>
            <a:r>
              <a:rPr b="0" lang="en-GB" sz="2400" spc="-1" strike="noStrike">
                <a:solidFill>
                  <a:srgbClr val="000000"/>
                </a:solidFill>
                <a:latin typeface="Courier New"/>
                <a:ea typeface="Calibri"/>
              </a:rPr>
              <a:t>sd(), IQR()</a:t>
            </a:r>
            <a:endParaRPr b="0" lang="en-GB" sz="24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  <a:ea typeface="Calibri"/>
              </a:rPr>
              <a:t>Range: </a:t>
            </a:r>
            <a:r>
              <a:rPr b="0" lang="en-GB" sz="2400" spc="-1" strike="noStrike">
                <a:solidFill>
                  <a:srgbClr val="000000"/>
                </a:solidFill>
                <a:latin typeface="Courier New"/>
                <a:ea typeface="Calibri"/>
              </a:rPr>
              <a:t>min(), max(), quantile()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GB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CustomShape 1"/>
          <p:cNvSpPr/>
          <p:nvPr/>
        </p:nvSpPr>
        <p:spPr>
          <a:xfrm>
            <a:off x="457200" y="684000"/>
            <a:ext cx="8227080" cy="114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GB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Visualising data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277" name="CustomShape 2"/>
          <p:cNvSpPr/>
          <p:nvPr/>
        </p:nvSpPr>
        <p:spPr>
          <a:xfrm>
            <a:off x="457200" y="2034720"/>
            <a:ext cx="5364720" cy="413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343080" indent="-34128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180" spc="-1" strike="noStrike">
                <a:solidFill>
                  <a:srgbClr val="000000"/>
                </a:solidFill>
                <a:latin typeface="Calibri"/>
                <a:ea typeface="DejaVu Sans"/>
              </a:rPr>
              <a:t>Base R plotting</a:t>
            </a:r>
            <a:endParaRPr b="0" lang="en-GB" sz="2180" spc="-1" strike="noStrike">
              <a:latin typeface="Arial"/>
            </a:endParaRPr>
          </a:p>
          <a:p>
            <a:pPr lvl="1" marL="743040" indent="-284040">
              <a:lnSpc>
                <a:spcPct val="100000"/>
              </a:lnSpc>
              <a:spcBef>
                <a:spcPts val="357"/>
              </a:spcBef>
              <a:buClr>
                <a:srgbClr val="000000"/>
              </a:buClr>
              <a:buFont typeface="Arial"/>
              <a:buChar char="–"/>
            </a:pPr>
            <a:r>
              <a:rPr b="0" lang="en-GB" sz="1779" spc="-1" strike="noStrike">
                <a:solidFill>
                  <a:srgbClr val="000000"/>
                </a:solidFill>
                <a:latin typeface="Calibri"/>
                <a:ea typeface="DejaVu Sans"/>
              </a:rPr>
              <a:t>Great for initial exploration</a:t>
            </a:r>
            <a:endParaRPr b="0" lang="en-GB" sz="1779" spc="-1" strike="noStrike">
              <a:latin typeface="Arial"/>
            </a:endParaRPr>
          </a:p>
          <a:p>
            <a:pPr lvl="1" marL="743040" indent="-284040">
              <a:lnSpc>
                <a:spcPct val="100000"/>
              </a:lnSpc>
              <a:spcBef>
                <a:spcPts val="357"/>
              </a:spcBef>
              <a:buClr>
                <a:srgbClr val="000000"/>
              </a:buClr>
              <a:buFont typeface="Arial"/>
              <a:buChar char="–"/>
            </a:pPr>
            <a:r>
              <a:rPr b="0" lang="en-GB" sz="1779" spc="-1" strike="noStrike">
                <a:solidFill>
                  <a:srgbClr val="000000"/>
                </a:solidFill>
                <a:latin typeface="Calibri"/>
                <a:ea typeface="DejaVu Sans"/>
              </a:rPr>
              <a:t>Quick</a:t>
            </a:r>
            <a:endParaRPr b="0" lang="en-GB" sz="1779" spc="-1" strike="noStrike">
              <a:latin typeface="Arial"/>
            </a:endParaRPr>
          </a:p>
          <a:p>
            <a:pPr lvl="1" marL="743040" indent="-284040">
              <a:lnSpc>
                <a:spcPct val="100000"/>
              </a:lnSpc>
              <a:spcBef>
                <a:spcPts val="357"/>
              </a:spcBef>
              <a:buClr>
                <a:srgbClr val="000000"/>
              </a:buClr>
              <a:buFont typeface="Arial"/>
              <a:buChar char="–"/>
            </a:pPr>
            <a:r>
              <a:rPr b="0" lang="en-GB" sz="1779" spc="-1" strike="noStrike">
                <a:solidFill>
                  <a:srgbClr val="000000"/>
                </a:solidFill>
                <a:latin typeface="Calibri"/>
                <a:ea typeface="DejaVu Sans"/>
              </a:rPr>
              <a:t>Simple syntax – many things can be plotted with just </a:t>
            </a:r>
            <a:r>
              <a:rPr b="0" lang="en-GB" sz="1779" spc="-1" strike="noStrike">
                <a:solidFill>
                  <a:srgbClr val="000000"/>
                </a:solidFill>
                <a:latin typeface="Courier New"/>
                <a:ea typeface="DejaVu Sans"/>
              </a:rPr>
              <a:t>plot()</a:t>
            </a:r>
            <a:endParaRPr b="0" lang="en-GB" sz="1779" spc="-1" strike="noStrike">
              <a:latin typeface="Arial"/>
            </a:endParaRPr>
          </a:p>
          <a:p>
            <a:pPr lvl="1" marL="743040" indent="-284040">
              <a:lnSpc>
                <a:spcPct val="100000"/>
              </a:lnSpc>
              <a:spcBef>
                <a:spcPts val="357"/>
              </a:spcBef>
              <a:buClr>
                <a:srgbClr val="000000"/>
              </a:buClr>
              <a:buFont typeface="Arial"/>
              <a:buChar char="–"/>
            </a:pPr>
            <a:r>
              <a:rPr b="0" lang="en-GB" sz="1779" spc="-1" strike="noStrike">
                <a:solidFill>
                  <a:srgbClr val="000000"/>
                </a:solidFill>
                <a:latin typeface="Calibri"/>
                <a:ea typeface="DejaVu Sans"/>
              </a:rPr>
              <a:t>Not easy to modify colours, aesthetics, etc.</a:t>
            </a:r>
            <a:endParaRPr b="0" lang="en-GB" sz="1779" spc="-1" strike="noStrike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180" spc="-1" strike="noStrike">
                <a:solidFill>
                  <a:srgbClr val="000000"/>
                </a:solidFill>
                <a:latin typeface="Calibri"/>
                <a:ea typeface="DejaVu Sans"/>
              </a:rPr>
              <a:t>ggplot2 package</a:t>
            </a:r>
            <a:endParaRPr b="0" lang="en-GB" sz="2180" spc="-1" strike="noStrike">
              <a:latin typeface="Arial"/>
            </a:endParaRPr>
          </a:p>
          <a:p>
            <a:pPr lvl="1" marL="743040" indent="-284040">
              <a:lnSpc>
                <a:spcPct val="100000"/>
              </a:lnSpc>
              <a:spcBef>
                <a:spcPts val="357"/>
              </a:spcBef>
              <a:buClr>
                <a:srgbClr val="000000"/>
              </a:buClr>
              <a:buFont typeface="Arial"/>
              <a:buChar char="–"/>
            </a:pPr>
            <a:r>
              <a:rPr b="0" lang="en-GB" sz="1779" spc="-1" strike="noStrike">
                <a:solidFill>
                  <a:srgbClr val="000000"/>
                </a:solidFill>
                <a:latin typeface="Calibri"/>
                <a:ea typeface="DejaVu Sans"/>
              </a:rPr>
              <a:t>Modular – graphs can be built element-by-element</a:t>
            </a:r>
            <a:endParaRPr b="0" lang="en-GB" sz="1779" spc="-1" strike="noStrike">
              <a:latin typeface="Arial"/>
            </a:endParaRPr>
          </a:p>
          <a:p>
            <a:pPr lvl="1" marL="743040" indent="-284040">
              <a:lnSpc>
                <a:spcPct val="100000"/>
              </a:lnSpc>
              <a:spcBef>
                <a:spcPts val="357"/>
              </a:spcBef>
              <a:buClr>
                <a:srgbClr val="000000"/>
              </a:buClr>
              <a:buFont typeface="Arial"/>
              <a:buChar char="–"/>
            </a:pPr>
            <a:r>
              <a:rPr b="0" lang="en-GB" sz="1779" spc="-1" strike="noStrike">
                <a:solidFill>
                  <a:srgbClr val="000000"/>
                </a:solidFill>
                <a:latin typeface="Calibri"/>
                <a:ea typeface="DejaVu Sans"/>
              </a:rPr>
              <a:t>Need to remember a few different functions</a:t>
            </a:r>
            <a:endParaRPr b="0" lang="en-GB" sz="1779" spc="-1" strike="noStrike">
              <a:latin typeface="Arial"/>
            </a:endParaRPr>
          </a:p>
          <a:p>
            <a:pPr lvl="1" marL="743040" indent="-284040">
              <a:lnSpc>
                <a:spcPct val="100000"/>
              </a:lnSpc>
              <a:spcBef>
                <a:spcPts val="357"/>
              </a:spcBef>
              <a:buClr>
                <a:srgbClr val="000000"/>
              </a:buClr>
              <a:buFont typeface="Arial"/>
              <a:buChar char="–"/>
            </a:pPr>
            <a:r>
              <a:rPr b="0" lang="en-GB" sz="1779" spc="-1" strike="noStrike">
                <a:solidFill>
                  <a:srgbClr val="000000"/>
                </a:solidFill>
                <a:latin typeface="Calibri"/>
                <a:ea typeface="DejaVu Sans"/>
              </a:rPr>
              <a:t>Possible to produce publication quality figures with relative ease</a:t>
            </a:r>
            <a:endParaRPr b="0" lang="en-GB" sz="1779" spc="-1" strike="noStrike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437"/>
              </a:spcBef>
              <a:tabLst>
                <a:tab algn="l" pos="0"/>
              </a:tabLst>
            </a:pPr>
            <a:endParaRPr b="0" lang="en-GB" sz="1779" spc="-1" strike="noStrike"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endParaRPr b="0" lang="en-GB" sz="1779" spc="-1" strike="noStrike">
              <a:latin typeface="Arial"/>
            </a:endParaRPr>
          </a:p>
          <a:p>
            <a:pPr marL="150840">
              <a:lnSpc>
                <a:spcPct val="100000"/>
              </a:lnSpc>
              <a:spcBef>
                <a:spcPts val="437"/>
              </a:spcBef>
              <a:tabLst>
                <a:tab algn="l" pos="0"/>
              </a:tabLst>
            </a:pPr>
            <a:endParaRPr b="0" lang="en-GB" sz="1779" spc="-1" strike="noStrike">
              <a:latin typeface="Arial"/>
            </a:endParaRPr>
          </a:p>
        </p:txBody>
      </p:sp>
      <p:pic>
        <p:nvPicPr>
          <p:cNvPr id="278" name="Picture 3_2" descr=""/>
          <p:cNvPicPr/>
          <p:nvPr/>
        </p:nvPicPr>
        <p:blipFill>
          <a:blip r:embed="rId1"/>
          <a:stretch/>
        </p:blipFill>
        <p:spPr>
          <a:xfrm>
            <a:off x="5823720" y="1589040"/>
            <a:ext cx="3318480" cy="2407320"/>
          </a:xfrm>
          <a:prstGeom prst="rect">
            <a:avLst/>
          </a:prstGeom>
          <a:ln>
            <a:noFill/>
          </a:ln>
        </p:spPr>
      </p:pic>
      <p:pic>
        <p:nvPicPr>
          <p:cNvPr id="279" name="Picture 6_2" descr=""/>
          <p:cNvPicPr/>
          <p:nvPr/>
        </p:nvPicPr>
        <p:blipFill>
          <a:blip r:embed="rId2"/>
          <a:stretch/>
        </p:blipFill>
        <p:spPr>
          <a:xfrm>
            <a:off x="5823720" y="4331520"/>
            <a:ext cx="3151800" cy="2286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CustomShape 1"/>
          <p:cNvSpPr/>
          <p:nvPr/>
        </p:nvSpPr>
        <p:spPr>
          <a:xfrm>
            <a:off x="0" y="0"/>
            <a:ext cx="9142200" cy="6856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1" name="CustomShape 2"/>
          <p:cNvSpPr/>
          <p:nvPr/>
        </p:nvSpPr>
        <p:spPr>
          <a:xfrm>
            <a:off x="820440" y="851400"/>
            <a:ext cx="3926880" cy="2989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90000"/>
              </a:lnSpc>
              <a:spcAft>
                <a:spcPts val="601"/>
              </a:spcAft>
              <a:tabLst>
                <a:tab algn="l" pos="0"/>
              </a:tabLst>
            </a:pPr>
            <a:r>
              <a:rPr b="1" lang="en-US" sz="6000" spc="-1" strike="noStrike">
                <a:solidFill>
                  <a:srgbClr val="000000"/>
                </a:solidFill>
                <a:latin typeface="Calibri"/>
                <a:ea typeface="DejaVu Sans"/>
              </a:rPr>
              <a:t>Let’s explore practically</a:t>
            </a:r>
            <a:endParaRPr b="0" lang="en-GB" sz="6000" spc="-1" strike="noStrike">
              <a:latin typeface="Arial"/>
            </a:endParaRPr>
          </a:p>
        </p:txBody>
      </p:sp>
      <p:sp>
        <p:nvSpPr>
          <p:cNvPr id="282" name="CustomShape 3"/>
          <p:cNvSpPr/>
          <p:nvPr/>
        </p:nvSpPr>
        <p:spPr>
          <a:xfrm>
            <a:off x="4132800" y="851400"/>
            <a:ext cx="4636800" cy="5153040"/>
          </a:xfrm>
          <a:custGeom>
            <a:avLst/>
            <a:gdLst/>
            <a:ahLst/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83" name="Graphic 5_2" descr="Cmd Terminal outline"/>
          <p:cNvPicPr/>
          <p:nvPr/>
        </p:nvPicPr>
        <p:blipFill>
          <a:blip r:embed="rId1"/>
          <a:stretch/>
        </p:blipFill>
        <p:spPr>
          <a:xfrm>
            <a:off x="5648760" y="2531520"/>
            <a:ext cx="2411280" cy="2411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CustomShape 1"/>
          <p:cNvSpPr/>
          <p:nvPr/>
        </p:nvSpPr>
        <p:spPr>
          <a:xfrm>
            <a:off x="457200" y="684000"/>
            <a:ext cx="8227080" cy="114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GB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Packages/libraries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285" name="CustomShape 2"/>
          <p:cNvSpPr/>
          <p:nvPr/>
        </p:nvSpPr>
        <p:spPr>
          <a:xfrm>
            <a:off x="1091520" y="1956600"/>
            <a:ext cx="6924240" cy="191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A </a:t>
            </a:r>
            <a:r>
              <a:rPr b="1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package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is a collection of R functions, data and compiled code. The location where the packages are stored is called the</a:t>
            </a:r>
            <a:r>
              <a:rPr b="1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 library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.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Package extends basic R functionality and standardizes the distribution of code. For example, a package can contain a set of functions relating to a specific topic or tasks.</a:t>
            </a:r>
            <a:endParaRPr b="0" lang="en-GB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CustomShape 1"/>
          <p:cNvSpPr/>
          <p:nvPr/>
        </p:nvSpPr>
        <p:spPr>
          <a:xfrm>
            <a:off x="438120" y="513360"/>
            <a:ext cx="8227080" cy="114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GB" sz="4000" spc="-1" strike="noStrike">
                <a:solidFill>
                  <a:srgbClr val="000000"/>
                </a:solidFill>
                <a:latin typeface="Calibri"/>
                <a:ea typeface="DejaVu Sans"/>
              </a:rPr>
              <a:t>Where to get the libraries/packages?</a:t>
            </a:r>
            <a:endParaRPr b="0" lang="en-GB" sz="4000" spc="-1" strike="noStrike">
              <a:latin typeface="Arial"/>
            </a:endParaRPr>
          </a:p>
        </p:txBody>
      </p:sp>
      <p:sp>
        <p:nvSpPr>
          <p:cNvPr id="287" name="CustomShape 2"/>
          <p:cNvSpPr/>
          <p:nvPr/>
        </p:nvSpPr>
        <p:spPr>
          <a:xfrm>
            <a:off x="979560" y="1715760"/>
            <a:ext cx="7016400" cy="447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343080" indent="-341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CRAN (</a:t>
            </a:r>
            <a:r>
              <a:rPr b="0" lang="en-US" sz="1800" spc="-1" strike="noStrike" u="sng">
                <a:solidFill>
                  <a:srgbClr val="0000ff"/>
                </a:solidFill>
                <a:uFillTx/>
                <a:latin typeface="Calibri"/>
                <a:ea typeface="DejaVu Sans"/>
                <a:hlinkClick r:id="rId1"/>
              </a:rPr>
              <a:t>https://cran.r-project.org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)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Install: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install.packages("dplyr")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Activate: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Library("dplyr")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marL="343080" indent="-341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Bioconductor (</a:t>
            </a:r>
            <a:r>
              <a:rPr b="0" lang="en-US" sz="1800" spc="-1" strike="noStrike" u="sng">
                <a:solidFill>
                  <a:srgbClr val="0000ff"/>
                </a:solidFill>
                <a:uFillTx/>
                <a:latin typeface="Calibri"/>
                <a:ea typeface="DejaVu Sans"/>
                <a:hlinkClick r:id="rId2"/>
              </a:rPr>
              <a:t>https://bioconductor.org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)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if (!requireNamespace("BiocManager", quietly = TRUE))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    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install.packages("BiocManager”)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BiocManager::install("limma")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marL="343080" indent="-341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Github (</a:t>
            </a:r>
            <a:r>
              <a:rPr b="0" lang="en-US" sz="1800" spc="-1" strike="noStrike" u="sng">
                <a:solidFill>
                  <a:srgbClr val="0000ff"/>
                </a:solidFill>
                <a:uFillTx/>
                <a:latin typeface="Calibri"/>
                <a:ea typeface="DejaVu Sans"/>
                <a:hlinkClick r:id="rId3"/>
              </a:rPr>
              <a:t>https://github.com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)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install.packages("devtools")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library(devtools)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install_github("hadley/dplyr”)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CustomShape 1"/>
          <p:cNvSpPr/>
          <p:nvPr/>
        </p:nvSpPr>
        <p:spPr>
          <a:xfrm>
            <a:off x="457200" y="684000"/>
            <a:ext cx="8227080" cy="114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GB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Functions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289" name="CustomShape 2"/>
          <p:cNvSpPr/>
          <p:nvPr/>
        </p:nvSpPr>
        <p:spPr>
          <a:xfrm>
            <a:off x="457200" y="2359440"/>
            <a:ext cx="8227080" cy="312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Bef>
                <a:spcPts val="434"/>
              </a:spcBef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5"/>
              </a:spcBef>
            </a:pPr>
            <a:endParaRPr b="0" lang="en-GB" sz="1800" spc="-1" strike="noStrike">
              <a:latin typeface="Arial"/>
            </a:endParaRPr>
          </a:p>
        </p:txBody>
      </p:sp>
      <p:sp>
        <p:nvSpPr>
          <p:cNvPr id="290" name="CustomShape 3"/>
          <p:cNvSpPr/>
          <p:nvPr/>
        </p:nvSpPr>
        <p:spPr>
          <a:xfrm>
            <a:off x="952560" y="2413440"/>
            <a:ext cx="6964200" cy="200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Functions are created using the function() directive and are stored as R objects just like anything else. In particular, they are R objects of class “function”.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f &lt;- function(&lt;arguments&gt;) {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    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## Do something interesting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}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91" name="CustomShape 4"/>
          <p:cNvSpPr/>
          <p:nvPr/>
        </p:nvSpPr>
        <p:spPr>
          <a:xfrm>
            <a:off x="754200" y="5575680"/>
            <a:ext cx="79336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0000"/>
                </a:solidFill>
                <a:latin typeface="Calibri"/>
                <a:ea typeface="DejaVu Sans"/>
              </a:rPr>
              <a:t>Note: majority of the functions you would try to create already exist in the libraries!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CustomShape 1"/>
          <p:cNvSpPr/>
          <p:nvPr/>
        </p:nvSpPr>
        <p:spPr>
          <a:xfrm>
            <a:off x="457200" y="684000"/>
            <a:ext cx="8227080" cy="114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GB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Loop functions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293" name="CustomShape 2"/>
          <p:cNvSpPr/>
          <p:nvPr/>
        </p:nvSpPr>
        <p:spPr>
          <a:xfrm>
            <a:off x="457200" y="1759320"/>
            <a:ext cx="8227080" cy="176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77000"/>
          </a:bodyPr>
          <a:p>
            <a:pPr marL="343080" indent="-34128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180" spc="-1" strike="noStrike">
                <a:solidFill>
                  <a:srgbClr val="000000"/>
                </a:solidFill>
                <a:latin typeface="Courier New"/>
                <a:ea typeface="DejaVu Sans"/>
              </a:rPr>
              <a:t>lapply() </a:t>
            </a:r>
            <a:r>
              <a:rPr b="0" lang="en-GB" sz="2180" spc="-1" strike="noStrike">
                <a:solidFill>
                  <a:srgbClr val="000000"/>
                </a:solidFill>
                <a:latin typeface="Calibri"/>
                <a:ea typeface="DejaVu Sans"/>
              </a:rPr>
              <a:t>– perform an action on each element of a vector: returns list</a:t>
            </a:r>
            <a:endParaRPr b="0" lang="en-GB" sz="2180" spc="-1" strike="noStrike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200" spc="-1" strike="noStrike">
                <a:solidFill>
                  <a:srgbClr val="000000"/>
                </a:solidFill>
                <a:latin typeface="Courier New"/>
                <a:ea typeface="DejaVu Sans"/>
              </a:rPr>
              <a:t>sapply() </a:t>
            </a:r>
            <a:r>
              <a:rPr b="0" lang="en-GB" sz="2180" spc="-1" strike="noStrike">
                <a:solidFill>
                  <a:srgbClr val="000000"/>
                </a:solidFill>
                <a:latin typeface="Calibri"/>
                <a:ea typeface="DejaVu Sans"/>
              </a:rPr>
              <a:t>– as above, returns a simplified object (variable)</a:t>
            </a:r>
            <a:endParaRPr b="0" lang="en-GB" sz="2180" spc="-1" strike="noStrike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200" spc="-1" strike="noStrike">
                <a:solidFill>
                  <a:srgbClr val="000000"/>
                </a:solidFill>
                <a:latin typeface="Courier New"/>
                <a:ea typeface="DejaVu Sans"/>
              </a:rPr>
              <a:t>apply() </a:t>
            </a:r>
            <a:r>
              <a:rPr b="0" lang="en-GB" sz="2180" spc="-1" strike="noStrike">
                <a:solidFill>
                  <a:srgbClr val="000000"/>
                </a:solidFill>
                <a:latin typeface="Calibri"/>
                <a:ea typeface="DejaVu Sans"/>
              </a:rPr>
              <a:t>– loop over rows or columns of a matrix or df</a:t>
            </a:r>
            <a:endParaRPr b="0" lang="en-GB" sz="2180" spc="-1" strike="noStrike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200" spc="-1" strike="noStrike">
                <a:solidFill>
                  <a:srgbClr val="000000"/>
                </a:solidFill>
                <a:latin typeface="Courier New"/>
                <a:ea typeface="DejaVu Sans"/>
              </a:rPr>
              <a:t>tapply() </a:t>
            </a:r>
            <a:r>
              <a:rPr b="0" lang="en-GB" sz="2180" spc="-1" strike="noStrike">
                <a:solidFill>
                  <a:srgbClr val="000000"/>
                </a:solidFill>
                <a:latin typeface="Calibri"/>
                <a:ea typeface="DejaVu Sans"/>
              </a:rPr>
              <a:t>– loop over a vector, split based on a factor</a:t>
            </a:r>
            <a:endParaRPr b="0" lang="en-GB" sz="2180" spc="-1" strike="noStrike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200" spc="-1" strike="noStrike">
                <a:solidFill>
                  <a:srgbClr val="000000"/>
                </a:solidFill>
                <a:latin typeface="Courier New"/>
                <a:ea typeface="DejaVu Sans"/>
              </a:rPr>
              <a:t>mapply() </a:t>
            </a:r>
            <a:r>
              <a:rPr b="0" lang="en-GB" sz="2180" spc="-1" strike="noStrike">
                <a:solidFill>
                  <a:srgbClr val="000000"/>
                </a:solidFill>
                <a:latin typeface="Calibri"/>
                <a:ea typeface="DejaVu Sans"/>
              </a:rPr>
              <a:t>– loop over more than one vector</a:t>
            </a:r>
            <a:endParaRPr b="0" lang="en-GB" sz="218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37"/>
              </a:spcBef>
            </a:pPr>
            <a:endParaRPr b="0" lang="en-GB" sz="2180" spc="-1" strike="noStrike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437"/>
              </a:spcBef>
              <a:tabLst>
                <a:tab algn="l" pos="0"/>
              </a:tabLst>
            </a:pPr>
            <a:endParaRPr b="0" lang="en-GB" sz="2180" spc="-1" strike="noStrike"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endParaRPr b="0" lang="en-GB" sz="2180" spc="-1" strike="noStrike">
              <a:latin typeface="Arial"/>
            </a:endParaRPr>
          </a:p>
          <a:p>
            <a:pPr marL="150840">
              <a:lnSpc>
                <a:spcPct val="100000"/>
              </a:lnSpc>
              <a:spcBef>
                <a:spcPts val="437"/>
              </a:spcBef>
              <a:tabLst>
                <a:tab algn="l" pos="0"/>
              </a:tabLst>
            </a:pPr>
            <a:endParaRPr b="0" lang="en-GB" sz="2180" spc="-1" strike="noStrike">
              <a:latin typeface="Arial"/>
            </a:endParaRPr>
          </a:p>
        </p:txBody>
      </p:sp>
      <p:sp>
        <p:nvSpPr>
          <p:cNvPr id="294" name="CustomShape 3"/>
          <p:cNvSpPr/>
          <p:nvPr/>
        </p:nvSpPr>
        <p:spPr>
          <a:xfrm>
            <a:off x="243360" y="3721320"/>
            <a:ext cx="8440920" cy="252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&gt; my_list = list(a = c(1, 2, 3), b = c(4, 5, 6), c = c(7, 8, 9))</a:t>
            </a:r>
            <a:endParaRPr b="0" lang="en-GB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&gt; lapply(my_list, mean)</a:t>
            </a:r>
            <a:endParaRPr b="0" lang="en-GB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$a</a:t>
            </a:r>
            <a:endParaRPr b="0" lang="en-GB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[1] 2</a:t>
            </a:r>
            <a:endParaRPr b="0" lang="en-GB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$b</a:t>
            </a:r>
            <a:endParaRPr b="0" lang="en-GB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[1] 5</a:t>
            </a:r>
            <a:endParaRPr b="0" lang="en-GB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$c</a:t>
            </a:r>
            <a:endParaRPr b="0" lang="en-GB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[1] 8</a:t>
            </a:r>
            <a:endParaRPr b="0" lang="en-GB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CustomShape 1"/>
          <p:cNvSpPr/>
          <p:nvPr/>
        </p:nvSpPr>
        <p:spPr>
          <a:xfrm>
            <a:off x="480240" y="1371600"/>
            <a:ext cx="3612240" cy="345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82800" rIns="82800" tIns="41400" bIns="41400" anchor="ctr">
            <a:normAutofit/>
          </a:bodyPr>
          <a:p>
            <a:pPr algn="r">
              <a:lnSpc>
                <a:spcPct val="100000"/>
              </a:lnSpc>
              <a:spcAft>
                <a:spcPts val="544"/>
              </a:spcAft>
              <a:tabLst>
                <a:tab algn="l" pos="0"/>
              </a:tabLst>
            </a:pPr>
            <a:r>
              <a:rPr b="0" lang="en-US" sz="3900" spc="-1" strike="noStrike" cap="all">
                <a:solidFill>
                  <a:srgbClr val="000000"/>
                </a:solidFill>
                <a:latin typeface="Calibri"/>
                <a:ea typeface="DejaVu Sans"/>
              </a:rPr>
              <a:t>Intro to R for biologists</a:t>
            </a:r>
            <a:endParaRPr b="0" lang="en-GB" sz="3900" spc="-1" strike="noStrike">
              <a:latin typeface="Arial"/>
            </a:endParaRPr>
          </a:p>
        </p:txBody>
      </p:sp>
      <p:sp>
        <p:nvSpPr>
          <p:cNvPr id="231" name="CustomShape 2"/>
          <p:cNvSpPr/>
          <p:nvPr/>
        </p:nvSpPr>
        <p:spPr>
          <a:xfrm>
            <a:off x="4969080" y="1371600"/>
            <a:ext cx="3657240" cy="345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82800" rIns="82800" tIns="41400" bIns="41400" anchor="ctr">
            <a:normAutofit/>
          </a:bodyPr>
          <a:p>
            <a:pPr marL="216000" indent="-21492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b="1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Data exploration</a:t>
            </a:r>
            <a:endParaRPr b="0" lang="en-GB" sz="1600" spc="-1" strike="noStrike">
              <a:latin typeface="Arial"/>
            </a:endParaRPr>
          </a:p>
          <a:p>
            <a:pPr lvl="1" marL="457200" indent="-21492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b="0" lang="en-GB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Conditional execution (if-else)</a:t>
            </a:r>
            <a:endParaRPr b="0" lang="en-GB" sz="1600" spc="-1" strike="noStrike">
              <a:latin typeface="Arial"/>
            </a:endParaRPr>
          </a:p>
          <a:p>
            <a:pPr lvl="1" marL="457200" indent="-21492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b="0" lang="en-GB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Performing repetitive tasks (loops)</a:t>
            </a:r>
            <a:endParaRPr b="0" lang="en-GB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Installing and loading packages</a:t>
            </a:r>
            <a:endParaRPr b="0" lang="en-GB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Basic plots to visualize data</a:t>
            </a:r>
            <a:endParaRPr b="0" lang="en-GB" sz="1600" spc="-1" strike="noStrike">
              <a:latin typeface="Arial"/>
            </a:endParaRPr>
          </a:p>
          <a:p>
            <a:pPr lvl="1" marL="457200" indent="-21492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Basic statistics</a:t>
            </a:r>
            <a:endParaRPr b="0" lang="en-GB" sz="1600" spc="-1" strike="noStrike">
              <a:latin typeface="Arial"/>
            </a:endParaRPr>
          </a:p>
          <a:p>
            <a:pPr lvl="1" marL="457200" indent="-21492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en-GB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</a:pPr>
            <a:endParaRPr b="0" lang="en-GB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CustomShape 1"/>
          <p:cNvSpPr/>
          <p:nvPr/>
        </p:nvSpPr>
        <p:spPr>
          <a:xfrm>
            <a:off x="457200" y="684000"/>
            <a:ext cx="8227080" cy="114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Resources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296" name="CustomShape 2"/>
          <p:cNvSpPr/>
          <p:nvPr/>
        </p:nvSpPr>
        <p:spPr>
          <a:xfrm>
            <a:off x="400320" y="1878480"/>
            <a:ext cx="8227080" cy="114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  <a:spcBef>
                <a:spcPts val="437"/>
              </a:spcBef>
            </a:pPr>
            <a:r>
              <a:rPr b="0" lang="en-GB" sz="2180" spc="-1" strike="noStrike" u="sng">
                <a:solidFill>
                  <a:srgbClr val="0000ff"/>
                </a:solidFill>
                <a:uFillTx/>
                <a:latin typeface="Calibri"/>
                <a:ea typeface="DejaVu Sans"/>
                <a:hlinkClick r:id="rId1"/>
              </a:rPr>
              <a:t>R Programming for Data Science (Roger Peng)</a:t>
            </a:r>
            <a:r>
              <a:rPr b="0" lang="en-GB" sz="2180" spc="-1" strike="noStrike">
                <a:solidFill>
                  <a:srgbClr val="000000"/>
                </a:solidFill>
                <a:latin typeface="Calibri"/>
                <a:ea typeface="DejaVu Sans"/>
              </a:rPr>
              <a:t> – Ch. 3, 4, 5, 9</a:t>
            </a:r>
            <a:endParaRPr b="0" lang="en-GB" sz="218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37"/>
              </a:spcBef>
            </a:pPr>
            <a:r>
              <a:rPr b="0" lang="en-GB" sz="2180" spc="-1" strike="noStrike" u="sng">
                <a:solidFill>
                  <a:srgbClr val="0000ff"/>
                </a:solidFill>
                <a:uFillTx/>
                <a:latin typeface="Calibri"/>
                <a:ea typeface="DejaVu Sans"/>
                <a:hlinkClick r:id="rId2"/>
              </a:rPr>
              <a:t>Swirl</a:t>
            </a:r>
            <a:r>
              <a:rPr b="0" lang="en-GB" sz="2180" spc="-1" strike="noStrike">
                <a:solidFill>
                  <a:srgbClr val="000000"/>
                </a:solidFill>
                <a:latin typeface="Calibri"/>
                <a:ea typeface="DejaVu Sans"/>
              </a:rPr>
              <a:t> – Interactive learning</a:t>
            </a:r>
            <a:endParaRPr b="0" lang="en-GB" sz="218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37"/>
              </a:spcBef>
            </a:pPr>
            <a:r>
              <a:rPr b="0" lang="en-GB" sz="2180" spc="-1" strike="noStrike" u="sng">
                <a:solidFill>
                  <a:srgbClr val="0000ff"/>
                </a:solidFill>
                <a:uFillTx/>
                <a:latin typeface="Calibri"/>
                <a:ea typeface="DejaVu Sans"/>
                <a:hlinkClick r:id="rId3"/>
              </a:rPr>
              <a:t>https://www.tidyverse.org/</a:t>
            </a:r>
            <a:endParaRPr b="0" lang="en-GB" sz="218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37"/>
              </a:spcBef>
            </a:pPr>
            <a:r>
              <a:rPr b="0" lang="en-GB" sz="2180" spc="-1" strike="noStrike" u="sng">
                <a:solidFill>
                  <a:srgbClr val="0000ff"/>
                </a:solidFill>
                <a:uFillTx/>
                <a:latin typeface="Calibri"/>
                <a:ea typeface="DejaVu Sans"/>
                <a:hlinkClick r:id="rId4"/>
              </a:rPr>
              <a:t>https://www.r-graph-gallery.com/</a:t>
            </a:r>
            <a:endParaRPr b="0" lang="en-GB" sz="218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37"/>
              </a:spcBef>
            </a:pPr>
            <a:endParaRPr b="0" lang="en-GB" sz="218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37"/>
              </a:spcBef>
            </a:pPr>
            <a:r>
              <a:rPr b="1" lang="en-GB" sz="2180" spc="-1" strike="noStrike" u="sng">
                <a:solidFill>
                  <a:srgbClr val="0000ff"/>
                </a:solidFill>
                <a:uFillTx/>
                <a:latin typeface="Calibri"/>
                <a:ea typeface="DejaVu Sans"/>
                <a:hlinkClick r:id="rId5"/>
              </a:rPr>
              <a:t>Advanced R course for data analysis and visualisation</a:t>
            </a:r>
            <a:r>
              <a:rPr b="1" lang="en-GB" sz="2180" spc="-1" strike="noStrike" u="sng">
                <a:solidFill>
                  <a:srgbClr val="0000ff"/>
                </a:solidFill>
                <a:uFillTx/>
                <a:latin typeface="Calibri"/>
                <a:ea typeface="DejaVu Sans"/>
                <a:hlinkClick r:id="rId6"/>
              </a:rPr>
              <a:t> </a:t>
            </a:r>
            <a:r>
              <a:rPr b="1" lang="en-GB" sz="2180" spc="-1" strike="noStrike">
                <a:solidFill>
                  <a:srgbClr val="000000"/>
                </a:solidFill>
                <a:latin typeface="Calibri"/>
                <a:ea typeface="DejaVu Sans"/>
              </a:rPr>
              <a:t>(registration open 2</a:t>
            </a:r>
            <a:r>
              <a:rPr b="1" lang="en-GB" sz="2179" spc="-1" strike="noStrike" baseline="30000">
                <a:solidFill>
                  <a:srgbClr val="000000"/>
                </a:solidFill>
                <a:latin typeface="Calibri"/>
                <a:ea typeface="DejaVu Sans"/>
              </a:rPr>
              <a:t>nd</a:t>
            </a:r>
            <a:r>
              <a:rPr b="1" lang="en-GB" sz="2180" spc="-1" strike="noStrike">
                <a:solidFill>
                  <a:srgbClr val="000000"/>
                </a:solidFill>
                <a:latin typeface="Calibri"/>
                <a:ea typeface="DejaVu Sans"/>
              </a:rPr>
              <a:t> Nov)</a:t>
            </a:r>
            <a:endParaRPr b="0" lang="en-GB" sz="218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CustomShape 1"/>
          <p:cNvSpPr/>
          <p:nvPr/>
        </p:nvSpPr>
        <p:spPr>
          <a:xfrm>
            <a:off x="457200" y="684000"/>
            <a:ext cx="8227080" cy="114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GB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Math operations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233" name="CustomShape 2"/>
          <p:cNvSpPr/>
          <p:nvPr/>
        </p:nvSpPr>
        <p:spPr>
          <a:xfrm>
            <a:off x="457200" y="2359440"/>
            <a:ext cx="8227080" cy="312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343080" indent="-34128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180" spc="-1" strike="noStrike">
                <a:solidFill>
                  <a:srgbClr val="000000"/>
                </a:solidFill>
                <a:latin typeface="Calibri"/>
                <a:ea typeface="DejaVu Sans"/>
              </a:rPr>
              <a:t>Add, subtract, divide, multiply</a:t>
            </a:r>
            <a:endParaRPr b="0" lang="en-GB" sz="2180" spc="-1" strike="noStrike">
              <a:latin typeface="Arial"/>
            </a:endParaRPr>
          </a:p>
          <a:p>
            <a:pPr lvl="1" marL="743040" indent="-28404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029" spc="-1" strike="noStrike">
                <a:solidFill>
                  <a:srgbClr val="000000"/>
                </a:solidFill>
                <a:latin typeface="Courier New"/>
                <a:ea typeface="DejaVu Sans"/>
              </a:rPr>
              <a:t>+ - / *</a:t>
            </a:r>
            <a:endParaRPr b="0" lang="en-GB" sz="2029" spc="-1" strike="noStrike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180" spc="-1" strike="noStrike">
                <a:solidFill>
                  <a:srgbClr val="000000"/>
                </a:solidFill>
                <a:latin typeface="Calibri"/>
                <a:ea typeface="DejaVu Sans"/>
              </a:rPr>
              <a:t>Modulo (remainder of division)</a:t>
            </a:r>
            <a:endParaRPr b="0" lang="en-GB" sz="2180" spc="-1" strike="noStrike">
              <a:latin typeface="Arial"/>
            </a:endParaRPr>
          </a:p>
          <a:p>
            <a:pPr lvl="1" marL="743040" indent="-28404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029" spc="-1" strike="noStrike">
                <a:solidFill>
                  <a:srgbClr val="000000"/>
                </a:solidFill>
                <a:latin typeface="Courier New"/>
                <a:ea typeface="DejaVu Sans"/>
              </a:rPr>
              <a:t>%%</a:t>
            </a:r>
            <a:endParaRPr b="0" lang="en-GB" sz="2029" spc="-1" strike="noStrike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180" spc="-1" strike="noStrike">
                <a:solidFill>
                  <a:srgbClr val="000000"/>
                </a:solidFill>
                <a:latin typeface="Calibri"/>
                <a:ea typeface="DejaVu Sans"/>
              </a:rPr>
              <a:t>Exponent</a:t>
            </a:r>
            <a:endParaRPr b="0" lang="en-GB" sz="2180" spc="-1" strike="noStrike">
              <a:latin typeface="Arial"/>
            </a:endParaRPr>
          </a:p>
          <a:p>
            <a:pPr lvl="1" marL="743040" indent="-28404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029" spc="-1" strike="noStrike">
                <a:solidFill>
                  <a:srgbClr val="000000"/>
                </a:solidFill>
                <a:latin typeface="Courier New"/>
                <a:ea typeface="DejaVu Sans"/>
              </a:rPr>
              <a:t>^</a:t>
            </a:r>
            <a:endParaRPr b="0" lang="en-GB" sz="2029" spc="-1" strike="noStrike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180" spc="-1" strike="noStrike">
                <a:solidFill>
                  <a:srgbClr val="000000"/>
                </a:solidFill>
                <a:latin typeface="Calibri"/>
                <a:ea typeface="DejaVu Sans"/>
              </a:rPr>
              <a:t>Rounding</a:t>
            </a:r>
            <a:endParaRPr b="0" lang="en-GB" sz="2180" spc="-1" strike="noStrike">
              <a:latin typeface="Arial"/>
            </a:endParaRPr>
          </a:p>
          <a:p>
            <a:pPr lvl="1" marL="743040" indent="-28404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029" spc="-1" strike="noStrike">
                <a:solidFill>
                  <a:srgbClr val="000000"/>
                </a:solidFill>
                <a:latin typeface="Courier New"/>
                <a:ea typeface="DejaVu Sans"/>
              </a:rPr>
              <a:t>round()</a:t>
            </a:r>
            <a:r>
              <a:rPr b="0" lang="en-GB" sz="2029" spc="-1" strike="noStrike">
                <a:solidFill>
                  <a:srgbClr val="000000"/>
                </a:solidFill>
                <a:latin typeface="Calibri"/>
                <a:ea typeface="DejaVu Sans"/>
              </a:rPr>
              <a:t>, </a:t>
            </a:r>
            <a:r>
              <a:rPr b="0" lang="en-GB" sz="2029" spc="-1" strike="noStrike">
                <a:solidFill>
                  <a:srgbClr val="000000"/>
                </a:solidFill>
                <a:latin typeface="Courier New"/>
                <a:ea typeface="DejaVu Sans"/>
              </a:rPr>
              <a:t>floor()</a:t>
            </a:r>
            <a:r>
              <a:rPr b="0" lang="en-GB" sz="2029" spc="-1" strike="noStrike">
                <a:solidFill>
                  <a:srgbClr val="000000"/>
                </a:solidFill>
                <a:latin typeface="Calibri"/>
                <a:ea typeface="DejaVu Sans"/>
              </a:rPr>
              <a:t>, </a:t>
            </a:r>
            <a:r>
              <a:rPr b="0" lang="en-GB" sz="2029" spc="-1" strike="noStrike">
                <a:solidFill>
                  <a:srgbClr val="000000"/>
                </a:solidFill>
                <a:latin typeface="Courier New"/>
                <a:ea typeface="DejaVu Sans"/>
              </a:rPr>
              <a:t>ceiling()</a:t>
            </a:r>
            <a:endParaRPr b="0" lang="en-GB" sz="2029" spc="-1" strike="noStrike">
              <a:latin typeface="Arial"/>
            </a:endParaRPr>
          </a:p>
          <a:p>
            <a:pPr marL="150840">
              <a:lnSpc>
                <a:spcPct val="100000"/>
              </a:lnSpc>
              <a:spcBef>
                <a:spcPts val="405"/>
              </a:spcBef>
              <a:tabLst>
                <a:tab algn="l" pos="0"/>
              </a:tabLst>
            </a:pPr>
            <a:endParaRPr b="0" lang="en-GB" sz="2029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CustomShape 1"/>
          <p:cNvSpPr/>
          <p:nvPr/>
        </p:nvSpPr>
        <p:spPr>
          <a:xfrm>
            <a:off x="457200" y="2359440"/>
            <a:ext cx="3402720" cy="140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420"/>
              </a:spcBef>
              <a:tabLst>
                <a:tab algn="l" pos="0"/>
              </a:tabLst>
            </a:pPr>
            <a:r>
              <a:rPr b="0" lang="en-GB" sz="2100" spc="-1" strike="noStrike">
                <a:solidFill>
                  <a:srgbClr val="ff6600"/>
                </a:solidFill>
                <a:latin typeface="Courier New"/>
                <a:ea typeface="DejaVu Sans"/>
              </a:rPr>
              <a:t>if(TRUE or FALSE) </a:t>
            </a:r>
            <a:r>
              <a:rPr b="1" lang="en-GB" sz="2100" spc="-1" strike="noStrike">
                <a:solidFill>
                  <a:srgbClr val="ff6600"/>
                </a:solidFill>
                <a:latin typeface="Courier New"/>
                <a:ea typeface="DejaVu Sans"/>
              </a:rPr>
              <a:t>{</a:t>
            </a:r>
            <a:endParaRPr b="0" lang="en-GB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  <a:tabLst>
                <a:tab algn="l" pos="0"/>
              </a:tabLst>
            </a:pPr>
            <a:r>
              <a:rPr b="0" lang="en-GB" sz="2100" spc="-1" strike="noStrike">
                <a:solidFill>
                  <a:srgbClr val="ff6600"/>
                </a:solidFill>
                <a:latin typeface="Courier New"/>
                <a:ea typeface="DejaVu Sans"/>
              </a:rPr>
              <a:t>	</a:t>
            </a:r>
            <a:r>
              <a:rPr b="0" lang="en-GB" sz="2100" spc="-1" strike="noStrike">
                <a:solidFill>
                  <a:srgbClr val="ff6600"/>
                </a:solidFill>
                <a:latin typeface="Courier New"/>
                <a:ea typeface="DejaVu Sans"/>
              </a:rPr>
              <a:t>Do something</a:t>
            </a:r>
            <a:endParaRPr b="0" lang="en-GB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  <a:tabLst>
                <a:tab algn="l" pos="0"/>
              </a:tabLst>
            </a:pPr>
            <a:r>
              <a:rPr b="1" lang="en-GB" sz="2100" spc="-1" strike="noStrike">
                <a:solidFill>
                  <a:srgbClr val="ff6600"/>
                </a:solidFill>
                <a:latin typeface="Courier New"/>
                <a:ea typeface="DejaVu Sans"/>
              </a:rPr>
              <a:t>} </a:t>
            </a:r>
            <a:endParaRPr b="0" lang="en-GB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5"/>
              </a:spcBef>
              <a:tabLst>
                <a:tab algn="l" pos="0"/>
              </a:tabLst>
            </a:pPr>
            <a:endParaRPr b="0" lang="en-GB" sz="2100" spc="-1" strike="noStrike">
              <a:latin typeface="Arial"/>
            </a:endParaRPr>
          </a:p>
        </p:txBody>
      </p:sp>
      <p:sp>
        <p:nvSpPr>
          <p:cNvPr id="235" name="CustomShape 2"/>
          <p:cNvSpPr/>
          <p:nvPr/>
        </p:nvSpPr>
        <p:spPr>
          <a:xfrm>
            <a:off x="548640" y="3901320"/>
            <a:ext cx="2741400" cy="22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x &lt;- 4 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ff6600"/>
                </a:solidFill>
                <a:latin typeface="Courier New"/>
                <a:ea typeface="DejaVu Sans"/>
              </a:rPr>
              <a:t>if(x &gt; 0) </a:t>
            </a:r>
            <a:r>
              <a:rPr b="1" lang="en-US" sz="2000" spc="-1" strike="noStrike">
                <a:solidFill>
                  <a:srgbClr val="ff6600"/>
                </a:solidFill>
                <a:latin typeface="Courier New"/>
                <a:ea typeface="DejaVu Sans"/>
              </a:rPr>
              <a:t>{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ff6600"/>
                </a:solidFill>
                <a:latin typeface="Courier New"/>
                <a:ea typeface="DejaVu Sans"/>
              </a:rPr>
              <a:t>print("Positive number") 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ff6600"/>
                </a:solidFill>
                <a:latin typeface="Courier New"/>
                <a:ea typeface="DejaVu Sans"/>
              </a:rPr>
              <a:t>}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x &lt;- -4</a:t>
            </a:r>
            <a:endParaRPr b="0" lang="en-GB" sz="2000" spc="-1" strike="noStrike">
              <a:latin typeface="Arial"/>
            </a:endParaRPr>
          </a:p>
        </p:txBody>
      </p:sp>
      <p:pic>
        <p:nvPicPr>
          <p:cNvPr id="236" name="Picture 9_1" descr="flowchart_if_only.png"/>
          <p:cNvPicPr/>
          <p:nvPr/>
        </p:nvPicPr>
        <p:blipFill>
          <a:blip r:embed="rId1"/>
          <a:stretch/>
        </p:blipFill>
        <p:spPr>
          <a:xfrm>
            <a:off x="5422680" y="2268720"/>
            <a:ext cx="2151000" cy="3265200"/>
          </a:xfrm>
          <a:prstGeom prst="rect">
            <a:avLst/>
          </a:prstGeom>
          <a:ln>
            <a:noFill/>
          </a:ln>
        </p:spPr>
      </p:pic>
      <p:sp>
        <p:nvSpPr>
          <p:cNvPr id="237" name="CustomShape 3"/>
          <p:cNvSpPr/>
          <p:nvPr/>
        </p:nvSpPr>
        <p:spPr>
          <a:xfrm>
            <a:off x="2024280" y="247680"/>
            <a:ext cx="5078880" cy="183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9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Conditionals</a:t>
            </a:r>
            <a:br/>
            <a:r>
              <a:rPr b="1" lang="en-US" sz="4400" spc="-1" strike="noStrike">
                <a:solidFill>
                  <a:srgbClr val="ff6600"/>
                </a:solidFill>
                <a:latin typeface="Calibri"/>
                <a:ea typeface="DejaVu Sans"/>
              </a:rPr>
              <a:t>if</a:t>
            </a:r>
            <a:r>
              <a:rPr b="1" lang="en-US" sz="4400" spc="-1" strike="noStrike">
                <a:solidFill>
                  <a:srgbClr val="008000"/>
                </a:solidFill>
                <a:latin typeface="Calibri"/>
                <a:ea typeface="DejaVu Sans"/>
              </a:rPr>
              <a:t> </a:t>
            </a:r>
            <a:r>
              <a:rPr b="1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statement</a:t>
            </a:r>
            <a:endParaRPr b="0" lang="en-GB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CustomShape 1"/>
          <p:cNvSpPr/>
          <p:nvPr/>
        </p:nvSpPr>
        <p:spPr>
          <a:xfrm>
            <a:off x="2024280" y="247680"/>
            <a:ext cx="5078880" cy="183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9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Conditionals</a:t>
            </a:r>
            <a:br/>
            <a:r>
              <a:rPr b="1" lang="en-US" sz="4400" spc="-1" strike="noStrike">
                <a:solidFill>
                  <a:srgbClr val="ff6600"/>
                </a:solidFill>
                <a:latin typeface="Calibri"/>
                <a:ea typeface="DejaVu Sans"/>
              </a:rPr>
              <a:t>if … </a:t>
            </a:r>
            <a:r>
              <a:rPr b="1" lang="en-US" sz="4400" spc="-1" strike="noStrike">
                <a:solidFill>
                  <a:srgbClr val="008000"/>
                </a:solidFill>
                <a:latin typeface="Calibri"/>
                <a:ea typeface="DejaVu Sans"/>
              </a:rPr>
              <a:t>else </a:t>
            </a:r>
            <a:r>
              <a:rPr b="1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statement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239" name="CustomShape 2"/>
          <p:cNvSpPr/>
          <p:nvPr/>
        </p:nvSpPr>
        <p:spPr>
          <a:xfrm>
            <a:off x="457200" y="2359440"/>
            <a:ext cx="3688920" cy="170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44000"/>
          </a:bodyPr>
          <a:p>
            <a:pPr>
              <a:lnSpc>
                <a:spcPct val="100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en-GB" sz="2500" spc="-1" strike="noStrike">
                <a:solidFill>
                  <a:srgbClr val="ff6600"/>
                </a:solidFill>
                <a:latin typeface="Courier New"/>
                <a:ea typeface="DejaVu Sans"/>
              </a:rPr>
              <a:t>if(TRUE or FALSE) </a:t>
            </a:r>
            <a:r>
              <a:rPr b="1" lang="en-GB" sz="2500" spc="-1" strike="noStrike">
                <a:solidFill>
                  <a:srgbClr val="ff6600"/>
                </a:solidFill>
                <a:latin typeface="Courier New"/>
                <a:ea typeface="DejaVu Sans"/>
              </a:rPr>
              <a:t>{</a:t>
            </a:r>
            <a:endParaRPr b="0" lang="en-GB" sz="2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en-GB" sz="2500" spc="-1" strike="noStrike">
                <a:solidFill>
                  <a:srgbClr val="ff6600"/>
                </a:solidFill>
                <a:latin typeface="Courier New"/>
                <a:ea typeface="DejaVu Sans"/>
              </a:rPr>
              <a:t>	</a:t>
            </a:r>
            <a:r>
              <a:rPr b="0" lang="en-GB" sz="2500" spc="-1" strike="noStrike">
                <a:solidFill>
                  <a:srgbClr val="ff6600"/>
                </a:solidFill>
                <a:latin typeface="Courier New"/>
                <a:ea typeface="DejaVu Sans"/>
              </a:rPr>
              <a:t>Do something</a:t>
            </a:r>
            <a:endParaRPr b="0" lang="en-GB" sz="2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99"/>
              </a:spcBef>
              <a:tabLst>
                <a:tab algn="l" pos="0"/>
              </a:tabLst>
            </a:pPr>
            <a:r>
              <a:rPr b="1" lang="en-GB" sz="2500" spc="-1" strike="noStrike">
                <a:solidFill>
                  <a:srgbClr val="ff6600"/>
                </a:solidFill>
                <a:latin typeface="Courier New"/>
                <a:ea typeface="DejaVu Sans"/>
              </a:rPr>
              <a:t>}</a:t>
            </a:r>
            <a:r>
              <a:rPr b="0" lang="en-GB" sz="2500" spc="-1" strike="noStrike">
                <a:solidFill>
                  <a:srgbClr val="ff6600"/>
                </a:solidFill>
                <a:latin typeface="Courier New"/>
                <a:ea typeface="DejaVu Sans"/>
              </a:rPr>
              <a:t> </a:t>
            </a:r>
            <a:r>
              <a:rPr b="0" lang="en-GB" sz="2500" spc="-1" strike="noStrike">
                <a:solidFill>
                  <a:srgbClr val="008000"/>
                </a:solidFill>
                <a:latin typeface="Courier New"/>
                <a:ea typeface="DejaVu Sans"/>
              </a:rPr>
              <a:t>else </a:t>
            </a:r>
            <a:r>
              <a:rPr b="1" lang="en-GB" sz="2500" spc="-1" strike="noStrike">
                <a:solidFill>
                  <a:srgbClr val="008000"/>
                </a:solidFill>
                <a:latin typeface="Courier New"/>
                <a:ea typeface="DejaVu Sans"/>
              </a:rPr>
              <a:t>{</a:t>
            </a:r>
            <a:endParaRPr b="0" lang="en-GB" sz="2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en-GB" sz="2500" spc="-1" strike="noStrike">
                <a:solidFill>
                  <a:srgbClr val="008000"/>
                </a:solidFill>
                <a:latin typeface="Courier New"/>
                <a:ea typeface="DejaVu Sans"/>
              </a:rPr>
              <a:t>	</a:t>
            </a:r>
            <a:r>
              <a:rPr b="0" lang="en-GB" sz="2500" spc="-1" strike="noStrike">
                <a:solidFill>
                  <a:srgbClr val="008000"/>
                </a:solidFill>
                <a:latin typeface="Courier New"/>
                <a:ea typeface="DejaVu Sans"/>
              </a:rPr>
              <a:t>Do some other thing</a:t>
            </a:r>
            <a:endParaRPr b="0" lang="en-GB" sz="2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99"/>
              </a:spcBef>
              <a:tabLst>
                <a:tab algn="l" pos="0"/>
              </a:tabLst>
            </a:pPr>
            <a:r>
              <a:rPr b="1" lang="en-GB" sz="2500" spc="-1" strike="noStrike">
                <a:solidFill>
                  <a:srgbClr val="008000"/>
                </a:solidFill>
                <a:latin typeface="Courier New"/>
                <a:ea typeface="DejaVu Sans"/>
              </a:rPr>
              <a:t>}</a:t>
            </a:r>
            <a:endParaRPr b="0" lang="en-GB" sz="2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GB" sz="2500" spc="-1" strike="noStrike">
              <a:latin typeface="Arial"/>
            </a:endParaRPr>
          </a:p>
        </p:txBody>
      </p:sp>
      <p:sp>
        <p:nvSpPr>
          <p:cNvPr id="240" name="CustomShape 3"/>
          <p:cNvSpPr/>
          <p:nvPr/>
        </p:nvSpPr>
        <p:spPr>
          <a:xfrm>
            <a:off x="548640" y="4318200"/>
            <a:ext cx="4669200" cy="22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x &lt;- 4 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f79646"/>
                </a:solidFill>
                <a:latin typeface="Courier New"/>
                <a:ea typeface="DejaVu Sans"/>
              </a:rPr>
              <a:t>if(x &gt; 0) </a:t>
            </a:r>
            <a:r>
              <a:rPr b="1" lang="en-US" sz="2000" spc="-1" strike="noStrike">
                <a:solidFill>
                  <a:srgbClr val="f79646"/>
                </a:solidFill>
                <a:latin typeface="Courier New"/>
                <a:ea typeface="DejaVu Sans"/>
              </a:rPr>
              <a:t>{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f79646"/>
                </a:solidFill>
                <a:latin typeface="Courier New"/>
                <a:ea typeface="DejaVu Sans"/>
              </a:rPr>
              <a:t>print("Positive number") 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f79646"/>
                </a:solidFill>
                <a:latin typeface="Courier New"/>
                <a:ea typeface="DejaVu Sans"/>
              </a:rPr>
              <a:t>} </a:t>
            </a:r>
            <a:r>
              <a:rPr b="0" lang="en-US" sz="2000" spc="-1" strike="noStrike">
                <a:solidFill>
                  <a:srgbClr val="008000"/>
                </a:solidFill>
                <a:latin typeface="Courier New"/>
                <a:ea typeface="DejaVu Sans"/>
              </a:rPr>
              <a:t>else</a:t>
            </a:r>
            <a:r>
              <a:rPr b="1" lang="en-US" sz="2000" spc="-1" strike="noStrike">
                <a:solidFill>
                  <a:srgbClr val="008000"/>
                </a:solidFill>
                <a:latin typeface="Courier New"/>
                <a:ea typeface="DejaVu Sans"/>
              </a:rPr>
              <a:t> {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8000"/>
                </a:solidFill>
                <a:latin typeface="Courier New"/>
                <a:ea typeface="DejaVu Sans"/>
              </a:rPr>
              <a:t>print(”Not positive number")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8000"/>
                </a:solidFill>
                <a:latin typeface="Courier New"/>
                <a:ea typeface="Calibri"/>
              </a:rPr>
              <a:t>}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Calibri"/>
              </a:rPr>
              <a:t>x &lt;- -4</a:t>
            </a:r>
            <a:endParaRPr b="0" lang="en-GB" sz="2000" spc="-1" strike="noStrike">
              <a:latin typeface="Arial"/>
            </a:endParaRPr>
          </a:p>
        </p:txBody>
      </p:sp>
      <p:pic>
        <p:nvPicPr>
          <p:cNvPr id="241" name="Picture 6_1" descr="flowchart_if_else.png"/>
          <p:cNvPicPr/>
          <p:nvPr/>
        </p:nvPicPr>
        <p:blipFill>
          <a:blip r:embed="rId1"/>
          <a:stretch/>
        </p:blipFill>
        <p:spPr>
          <a:xfrm>
            <a:off x="4736880" y="2349000"/>
            <a:ext cx="2684160" cy="3122280"/>
          </a:xfrm>
          <a:prstGeom prst="rect">
            <a:avLst/>
          </a:prstGeom>
          <a:ln>
            <a:noFill/>
          </a:ln>
        </p:spPr>
      </p:pic>
      <p:sp>
        <p:nvSpPr>
          <p:cNvPr id="242" name="CustomShape 4"/>
          <p:cNvSpPr/>
          <p:nvPr/>
        </p:nvSpPr>
        <p:spPr>
          <a:xfrm>
            <a:off x="4527360" y="4214160"/>
            <a:ext cx="1143360" cy="363960"/>
          </a:xfrm>
          <a:prstGeom prst="rect">
            <a:avLst/>
          </a:prstGeom>
          <a:ln>
            <a:solidFill>
              <a:srgbClr val="008000"/>
            </a:solidFill>
            <a:rou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Aft>
                <a:spcPts val="601"/>
              </a:spcAft>
            </a:pPr>
            <a:r>
              <a:rPr b="0" lang="en-GB" sz="1800" spc="-1" strike="noStrike">
                <a:solidFill>
                  <a:srgbClr val="008000"/>
                </a:solidFill>
                <a:latin typeface="Calibri"/>
                <a:ea typeface="DejaVu Sans"/>
              </a:rPr>
              <a:t>else block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43" name="CustomShape 5"/>
          <p:cNvSpPr/>
          <p:nvPr/>
        </p:nvSpPr>
        <p:spPr>
          <a:xfrm>
            <a:off x="6567840" y="4214160"/>
            <a:ext cx="894960" cy="36396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Aft>
                <a:spcPts val="601"/>
              </a:spcAft>
            </a:pPr>
            <a:r>
              <a:rPr b="0" lang="en-GB" sz="1800" spc="-1" strike="noStrike">
                <a:solidFill>
                  <a:srgbClr val="ff6600"/>
                </a:solidFill>
                <a:latin typeface="Calibri"/>
                <a:ea typeface="DejaVu Sans"/>
              </a:rPr>
              <a:t>If block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CustomShape 1"/>
          <p:cNvSpPr/>
          <p:nvPr/>
        </p:nvSpPr>
        <p:spPr>
          <a:xfrm>
            <a:off x="2024280" y="247680"/>
            <a:ext cx="5078880" cy="183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9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Chained conditionals</a:t>
            </a:r>
            <a:br/>
            <a:r>
              <a:rPr b="1" lang="en-US" sz="4400" spc="-1" strike="noStrike">
                <a:solidFill>
                  <a:srgbClr val="ff6600"/>
                </a:solidFill>
                <a:latin typeface="Calibri"/>
                <a:ea typeface="DejaVu Sans"/>
              </a:rPr>
              <a:t>if … </a:t>
            </a:r>
            <a:r>
              <a:rPr b="1" lang="en-US" sz="4400" spc="-1" strike="noStrike">
                <a:solidFill>
                  <a:srgbClr val="008000"/>
                </a:solidFill>
                <a:latin typeface="Calibri"/>
                <a:ea typeface="DejaVu Sans"/>
              </a:rPr>
              <a:t>else if … </a:t>
            </a:r>
            <a:r>
              <a:rPr b="1" lang="en-US" sz="4400" spc="-1" strike="noStrike">
                <a:solidFill>
                  <a:srgbClr val="0000ff"/>
                </a:solidFill>
                <a:latin typeface="Calibri"/>
                <a:ea typeface="DejaVu Sans"/>
              </a:rPr>
              <a:t>else</a:t>
            </a:r>
            <a:endParaRPr b="0" lang="en-GB" sz="4400" spc="-1" strike="noStrike">
              <a:latin typeface="Arial"/>
            </a:endParaRPr>
          </a:p>
        </p:txBody>
      </p:sp>
      <p:pic>
        <p:nvPicPr>
          <p:cNvPr id="245" name="Picture 9_0" descr="flowchart_chained_conditional.png"/>
          <p:cNvPicPr/>
          <p:nvPr/>
        </p:nvPicPr>
        <p:blipFill>
          <a:blip r:embed="rId1"/>
          <a:stretch/>
        </p:blipFill>
        <p:spPr>
          <a:xfrm>
            <a:off x="4608000" y="2274120"/>
            <a:ext cx="3294000" cy="3236760"/>
          </a:xfrm>
          <a:prstGeom prst="rect">
            <a:avLst/>
          </a:prstGeom>
          <a:ln>
            <a:noFill/>
          </a:ln>
        </p:spPr>
      </p:pic>
      <p:sp>
        <p:nvSpPr>
          <p:cNvPr id="246" name="CustomShape 2"/>
          <p:cNvSpPr/>
          <p:nvPr/>
        </p:nvSpPr>
        <p:spPr>
          <a:xfrm>
            <a:off x="381600" y="2139480"/>
            <a:ext cx="2859840" cy="200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6600"/>
                </a:solidFill>
                <a:latin typeface="Courier New"/>
                <a:ea typeface="DejaVu Sans"/>
              </a:rPr>
              <a:t>if (x &lt; y) </a:t>
            </a:r>
            <a:r>
              <a:rPr b="1" lang="en-US" sz="1800" spc="-1" strike="noStrike">
                <a:solidFill>
                  <a:srgbClr val="ff6600"/>
                </a:solidFill>
                <a:latin typeface="Courier New"/>
                <a:ea typeface="DejaVu Sans"/>
              </a:rPr>
              <a:t>{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6600"/>
                </a:solidFill>
                <a:latin typeface="Courier New"/>
                <a:ea typeface="DejaVu Sans"/>
              </a:rPr>
              <a:t>    </a:t>
            </a:r>
            <a:r>
              <a:rPr b="0" lang="en-US" sz="1800" spc="-1" strike="noStrike">
                <a:solidFill>
                  <a:srgbClr val="ff6600"/>
                </a:solidFill>
                <a:latin typeface="Courier New"/>
                <a:ea typeface="DejaVu Sans"/>
              </a:rPr>
              <a:t>STATEMENTS_A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f6600"/>
                </a:solidFill>
                <a:latin typeface="Courier New"/>
                <a:ea typeface="DejaVu Sans"/>
              </a:rPr>
              <a:t>}</a:t>
            </a:r>
            <a:r>
              <a:rPr b="0" lang="en-US" sz="1800" spc="-1" strike="noStrike">
                <a:solidFill>
                  <a:srgbClr val="ff6600"/>
                </a:solidFill>
                <a:latin typeface="Courier New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8000"/>
                </a:solidFill>
                <a:latin typeface="Courier New"/>
                <a:ea typeface="DejaVu Sans"/>
              </a:rPr>
              <a:t>e</a:t>
            </a:r>
            <a:r>
              <a:rPr b="0" lang="tr-TR" sz="1800" spc="-1" strike="noStrike">
                <a:solidFill>
                  <a:srgbClr val="008000"/>
                </a:solidFill>
                <a:latin typeface="Courier New"/>
                <a:ea typeface="DejaVu Sans"/>
              </a:rPr>
              <a:t>lse if (x &gt; y) </a:t>
            </a:r>
            <a:r>
              <a:rPr b="1" lang="tr-TR" sz="1800" spc="-1" strike="noStrike">
                <a:solidFill>
                  <a:srgbClr val="008000"/>
                </a:solidFill>
                <a:latin typeface="Courier New"/>
                <a:ea typeface="DejaVu Sans"/>
              </a:rPr>
              <a:t>{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tr-TR" sz="1800" spc="-1" strike="noStrike">
                <a:solidFill>
                  <a:srgbClr val="008000"/>
                </a:solidFill>
                <a:latin typeface="Courier New"/>
                <a:ea typeface="DejaVu Sans"/>
              </a:rPr>
              <a:t>    </a:t>
            </a:r>
            <a:r>
              <a:rPr b="0" lang="tr-TR" sz="1800" spc="-1" strike="noStrike">
                <a:solidFill>
                  <a:srgbClr val="008000"/>
                </a:solidFill>
                <a:latin typeface="Courier New"/>
                <a:ea typeface="DejaVu Sans"/>
              </a:rPr>
              <a:t>STATEMENTS_B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tr-TR" sz="1800" spc="-1" strike="noStrike">
                <a:solidFill>
                  <a:srgbClr val="008000"/>
                </a:solidFill>
                <a:latin typeface="Courier New"/>
                <a:ea typeface="DejaVu Sans"/>
              </a:rPr>
              <a:t>}</a:t>
            </a:r>
            <a:r>
              <a:rPr b="0" lang="tr-TR" sz="1800" spc="-1" strike="noStrike">
                <a:solidFill>
                  <a:srgbClr val="008000"/>
                </a:solidFill>
                <a:latin typeface="Courier New"/>
                <a:ea typeface="DejaVu Sans"/>
              </a:rPr>
              <a:t> </a:t>
            </a:r>
            <a:r>
              <a:rPr b="0" lang="tr-TR" sz="1800" spc="-1" strike="noStrike">
                <a:solidFill>
                  <a:srgbClr val="0000ff"/>
                </a:solidFill>
                <a:latin typeface="Courier New"/>
                <a:ea typeface="DejaVu Sans"/>
              </a:rPr>
              <a:t>else </a:t>
            </a:r>
            <a:r>
              <a:rPr b="1" lang="tr-TR" sz="1800" spc="-1" strike="noStrike">
                <a:solidFill>
                  <a:srgbClr val="0000ff"/>
                </a:solidFill>
                <a:latin typeface="Courier New"/>
                <a:ea typeface="DejaVu Sans"/>
              </a:rPr>
              <a:t>{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tr-TR" sz="1800" spc="-1" strike="noStrike">
                <a:solidFill>
                  <a:srgbClr val="0000ff"/>
                </a:solidFill>
                <a:latin typeface="Courier New"/>
                <a:ea typeface="DejaVu Sans"/>
              </a:rPr>
              <a:t>    </a:t>
            </a:r>
            <a:r>
              <a:rPr b="0" lang="tr-TR" sz="1800" spc="-1" strike="noStrike">
                <a:solidFill>
                  <a:srgbClr val="0000ff"/>
                </a:solidFill>
                <a:latin typeface="Courier New"/>
                <a:ea typeface="DejaVu Sans"/>
              </a:rPr>
              <a:t>STATEMENTS_C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tr-TR" sz="1800" spc="-1" strike="noStrike">
                <a:solidFill>
                  <a:srgbClr val="0000ff"/>
                </a:solidFill>
                <a:latin typeface="Courier New"/>
                <a:ea typeface="DejaVu Sans"/>
              </a:rPr>
              <a:t>}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47" name="CustomShape 3"/>
          <p:cNvSpPr/>
          <p:nvPr/>
        </p:nvSpPr>
        <p:spPr>
          <a:xfrm>
            <a:off x="341280" y="4271040"/>
            <a:ext cx="4570200" cy="228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x &lt;- 0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ff6600"/>
                </a:solidFill>
                <a:latin typeface="Courier New"/>
                <a:ea typeface="DejaVu Sans"/>
              </a:rPr>
              <a:t>if (x &lt; 0) </a:t>
            </a:r>
            <a:r>
              <a:rPr b="1" lang="en-GB" sz="1800" spc="-1" strike="noStrike">
                <a:solidFill>
                  <a:srgbClr val="ff6600"/>
                </a:solidFill>
                <a:latin typeface="Courier New"/>
                <a:ea typeface="DejaVu Sans"/>
              </a:rPr>
              <a:t>{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6600"/>
                </a:solidFill>
                <a:latin typeface="Courier New"/>
                <a:ea typeface="DejaVu Sans"/>
              </a:rPr>
              <a:t>print("Negative number")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f6600"/>
                </a:solidFill>
                <a:latin typeface="Courier New"/>
                <a:ea typeface="DejaVu Sans"/>
              </a:rPr>
              <a:t>}</a:t>
            </a:r>
            <a:r>
              <a:rPr b="0" lang="en-US" sz="1800" spc="-1" strike="noStrike">
                <a:solidFill>
                  <a:srgbClr val="ff6600"/>
                </a:solidFill>
                <a:latin typeface="Courier New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8000"/>
                </a:solidFill>
                <a:latin typeface="Courier New"/>
                <a:ea typeface="DejaVu Sans"/>
              </a:rPr>
              <a:t>else if (x &gt; 0) </a:t>
            </a:r>
            <a:r>
              <a:rPr b="1" lang="en-US" sz="1800" spc="-1" strike="noStrike">
                <a:solidFill>
                  <a:srgbClr val="008000"/>
                </a:solidFill>
                <a:latin typeface="Courier New"/>
                <a:ea typeface="DejaVu Sans"/>
              </a:rPr>
              <a:t>{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8000"/>
                </a:solidFill>
                <a:latin typeface="Courier New"/>
                <a:ea typeface="DejaVu Sans"/>
              </a:rPr>
              <a:t>print("Positive number")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8000"/>
                </a:solidFill>
                <a:latin typeface="Courier New"/>
                <a:ea typeface="DejaVu Sans"/>
              </a:rPr>
              <a:t>}</a:t>
            </a:r>
            <a:r>
              <a:rPr b="0" lang="en-US" sz="1800" spc="-1" strike="noStrike">
                <a:solidFill>
                  <a:srgbClr val="008000"/>
                </a:solidFill>
                <a:latin typeface="Courier New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ff"/>
                </a:solidFill>
                <a:latin typeface="Courier New"/>
                <a:ea typeface="DejaVu Sans"/>
              </a:rPr>
              <a:t>else </a:t>
            </a:r>
            <a:r>
              <a:rPr b="1" lang="en-US" sz="1800" spc="-1" strike="noStrike">
                <a:solidFill>
                  <a:srgbClr val="0000ff"/>
                </a:solidFill>
                <a:latin typeface="Courier New"/>
                <a:ea typeface="DejaVu Sans"/>
              </a:rPr>
              <a:t>{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ff"/>
                </a:solidFill>
                <a:latin typeface="Courier New"/>
                <a:ea typeface="DejaVu Sans"/>
              </a:rPr>
              <a:t>print("Zero")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ff"/>
                </a:solidFill>
                <a:latin typeface="Courier New"/>
                <a:ea typeface="DejaVu Sans"/>
              </a:rPr>
              <a:t>}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CustomShape 1"/>
          <p:cNvSpPr/>
          <p:nvPr/>
        </p:nvSpPr>
        <p:spPr>
          <a:xfrm>
            <a:off x="457200" y="684000"/>
            <a:ext cx="8227080" cy="114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GB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Loops</a:t>
            </a:r>
            <a:br/>
            <a:r>
              <a:rPr b="1" lang="en-GB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for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249" name="CustomShape 2"/>
          <p:cNvSpPr/>
          <p:nvPr/>
        </p:nvSpPr>
        <p:spPr>
          <a:xfrm>
            <a:off x="457200" y="2359440"/>
            <a:ext cx="8227080" cy="312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Bef>
                <a:spcPts val="434"/>
              </a:spcBef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5"/>
              </a:spcBef>
            </a:pPr>
            <a:endParaRPr b="0" lang="en-GB" sz="1800" spc="-1" strike="noStrike">
              <a:latin typeface="Arial"/>
            </a:endParaRPr>
          </a:p>
        </p:txBody>
      </p:sp>
      <p:pic>
        <p:nvPicPr>
          <p:cNvPr id="250" name="Picture 2_1" descr="r-for-loop.jpg"/>
          <p:cNvPicPr/>
          <p:nvPr/>
        </p:nvPicPr>
        <p:blipFill>
          <a:blip r:embed="rId1"/>
          <a:srcRect l="0" t="0" r="0" b="7884"/>
          <a:stretch/>
        </p:blipFill>
        <p:spPr>
          <a:xfrm>
            <a:off x="5714280" y="1470600"/>
            <a:ext cx="2779560" cy="4490280"/>
          </a:xfrm>
          <a:prstGeom prst="rect">
            <a:avLst/>
          </a:prstGeom>
          <a:ln>
            <a:noFill/>
          </a:ln>
        </p:spPr>
      </p:pic>
      <p:sp>
        <p:nvSpPr>
          <p:cNvPr id="251" name="CustomShape 3"/>
          <p:cNvSpPr/>
          <p:nvPr/>
        </p:nvSpPr>
        <p:spPr>
          <a:xfrm>
            <a:off x="539640" y="2174040"/>
            <a:ext cx="4570200" cy="118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for (val in sequence)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{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statement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}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52" name="CustomShape 4"/>
          <p:cNvSpPr/>
          <p:nvPr/>
        </p:nvSpPr>
        <p:spPr>
          <a:xfrm>
            <a:off x="519840" y="4317120"/>
            <a:ext cx="5114880" cy="146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for (year in c(2011,2012,2013,2014,2015</a:t>
            </a:r>
            <a:r>
              <a:rPr b="0" lang="ru-RU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,2016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)) 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{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print(paste("The year is", year))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}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CustomShape 1"/>
          <p:cNvSpPr/>
          <p:nvPr/>
        </p:nvSpPr>
        <p:spPr>
          <a:xfrm>
            <a:off x="457200" y="684000"/>
            <a:ext cx="8227080" cy="114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GB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Loops</a:t>
            </a:r>
            <a:br/>
            <a:r>
              <a:rPr b="1" lang="en-GB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while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254" name="CustomShape 2"/>
          <p:cNvSpPr/>
          <p:nvPr/>
        </p:nvSpPr>
        <p:spPr>
          <a:xfrm>
            <a:off x="457200" y="2359440"/>
            <a:ext cx="8227080" cy="312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Bef>
                <a:spcPts val="434"/>
              </a:spcBef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5"/>
              </a:spcBef>
            </a:pPr>
            <a:endParaRPr b="0" lang="en-GB" sz="1800" spc="-1" strike="noStrike">
              <a:latin typeface="Arial"/>
            </a:endParaRPr>
          </a:p>
        </p:txBody>
      </p:sp>
      <p:sp>
        <p:nvSpPr>
          <p:cNvPr id="255" name="CustomShape 3"/>
          <p:cNvSpPr/>
          <p:nvPr/>
        </p:nvSpPr>
        <p:spPr>
          <a:xfrm>
            <a:off x="539640" y="2174040"/>
            <a:ext cx="4570200" cy="36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56" name="Picture 3_1" descr="r-while-loop.jpg"/>
          <p:cNvPicPr/>
          <p:nvPr/>
        </p:nvPicPr>
        <p:blipFill>
          <a:blip r:embed="rId1"/>
          <a:srcRect l="0" t="0" r="0" b="6319"/>
          <a:stretch/>
        </p:blipFill>
        <p:spPr>
          <a:xfrm>
            <a:off x="5796000" y="1566720"/>
            <a:ext cx="2830320" cy="4424040"/>
          </a:xfrm>
          <a:prstGeom prst="rect">
            <a:avLst/>
          </a:prstGeom>
          <a:ln>
            <a:noFill/>
          </a:ln>
        </p:spPr>
      </p:pic>
      <p:sp>
        <p:nvSpPr>
          <p:cNvPr id="257" name="CustomShape 4"/>
          <p:cNvSpPr/>
          <p:nvPr/>
        </p:nvSpPr>
        <p:spPr>
          <a:xfrm>
            <a:off x="678600" y="2174040"/>
            <a:ext cx="4570200" cy="118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while (test_expression)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{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statement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}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58" name="CustomShape 5"/>
          <p:cNvSpPr/>
          <p:nvPr/>
        </p:nvSpPr>
        <p:spPr>
          <a:xfrm>
            <a:off x="678600" y="4257720"/>
            <a:ext cx="4570200" cy="146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i &lt;- 1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while (i &lt; 6) {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print(i)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i = i+1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}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CustomShape 1"/>
          <p:cNvSpPr/>
          <p:nvPr/>
        </p:nvSpPr>
        <p:spPr>
          <a:xfrm>
            <a:off x="457200" y="532440"/>
            <a:ext cx="8227080" cy="114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GB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Infinite loops</a:t>
            </a:r>
            <a:endParaRPr b="0" lang="en-GB" sz="4400" spc="-1" strike="noStrike">
              <a:latin typeface="Arial"/>
            </a:endParaRPr>
          </a:p>
        </p:txBody>
      </p:sp>
      <p:pic>
        <p:nvPicPr>
          <p:cNvPr id="260" name="Picture 6_0" descr="arguing-with-yourself-at-are-you-stuck-in-an-infinite-49873894.png"/>
          <p:cNvPicPr/>
          <p:nvPr/>
        </p:nvPicPr>
        <p:blipFill>
          <a:blip r:embed="rId1"/>
          <a:stretch/>
        </p:blipFill>
        <p:spPr>
          <a:xfrm>
            <a:off x="4680720" y="1600200"/>
            <a:ext cx="4164120" cy="5039280"/>
          </a:xfrm>
          <a:prstGeom prst="rect">
            <a:avLst/>
          </a:prstGeom>
          <a:ln>
            <a:noFill/>
          </a:ln>
        </p:spPr>
      </p:pic>
      <p:sp>
        <p:nvSpPr>
          <p:cNvPr id="261" name="CustomShape 2"/>
          <p:cNvSpPr/>
          <p:nvPr/>
        </p:nvSpPr>
        <p:spPr>
          <a:xfrm>
            <a:off x="678600" y="2723760"/>
            <a:ext cx="3831120" cy="146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x &lt;- 1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while (x=1)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{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Print(“Let’s move on!”)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}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62" name="CustomShape 3"/>
          <p:cNvSpPr/>
          <p:nvPr/>
        </p:nvSpPr>
        <p:spPr>
          <a:xfrm>
            <a:off x="771120" y="4796280"/>
            <a:ext cx="3037680" cy="39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ff0000"/>
                </a:solidFill>
                <a:latin typeface="Calibri"/>
                <a:ea typeface="DejaVu Sans"/>
              </a:rPr>
              <a:t>Something to keep in mind!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263" name="CustomShape 4"/>
          <p:cNvSpPr/>
          <p:nvPr/>
        </p:nvSpPr>
        <p:spPr>
          <a:xfrm>
            <a:off x="349920" y="5914800"/>
            <a:ext cx="428436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*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break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and 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next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statements might help –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advanced level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960</TotalTime>
  <Application>LibreOffice/6.4.7.2$Linux_X86_64 LibreOffice_project/40$Build-2</Application>
  <Words>1035</Words>
  <Paragraphs>183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2021-01-19T14:20:30Z</dcterms:created>
  <dc:creator>Srinivasa Rao Rao</dc:creator>
  <dc:description/>
  <dc:language>en-GB</dc:language>
  <cp:lastModifiedBy>S Rao</cp:lastModifiedBy>
  <dcterms:modified xsi:type="dcterms:W3CDTF">2022-10-03T12:16:00Z</dcterms:modified>
  <cp:revision>22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20</vt:i4>
  </property>
</Properties>
</file>