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8" r:id="rId2"/>
    <p:sldId id="263" r:id="rId3"/>
    <p:sldId id="281" r:id="rId4"/>
    <p:sldId id="282" r:id="rId5"/>
    <p:sldId id="266" r:id="rId6"/>
    <p:sldId id="271" r:id="rId7"/>
    <p:sldId id="283" r:id="rId8"/>
    <p:sldId id="288" r:id="rId9"/>
    <p:sldId id="289" r:id="rId10"/>
    <p:sldId id="290" r:id="rId11"/>
    <p:sldId id="291" r:id="rId12"/>
    <p:sldId id="292" r:id="rId13"/>
    <p:sldId id="276" r:id="rId14"/>
    <p:sldId id="261" r:id="rId15"/>
    <p:sldId id="277" r:id="rId16"/>
    <p:sldId id="285" r:id="rId17"/>
    <p:sldId id="295" r:id="rId18"/>
    <p:sldId id="294" r:id="rId19"/>
    <p:sldId id="296" r:id="rId20"/>
    <p:sldId id="297" r:id="rId21"/>
    <p:sldId id="298" r:id="rId22"/>
    <p:sldId id="300" r:id="rId23"/>
    <p:sldId id="278" r:id="rId24"/>
    <p:sldId id="279" r:id="rId25"/>
    <p:sldId id="280" r:id="rId26"/>
    <p:sldId id="264" r:id="rId27"/>
    <p:sldId id="265" r:id="rId28"/>
    <p:sldId id="284" r:id="rId29"/>
    <p:sldId id="268" r:id="rId30"/>
    <p:sldId id="273" r:id="rId31"/>
    <p:sldId id="274" r:id="rId32"/>
    <p:sldId id="269" r:id="rId33"/>
    <p:sldId id="286" r:id="rId34"/>
    <p:sldId id="29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88"/>
            <p14:sldId id="289"/>
            <p14:sldId id="290"/>
            <p14:sldId id="291"/>
            <p14:sldId id="292"/>
            <p14:sldId id="276"/>
            <p14:sldId id="261"/>
            <p14:sldId id="277"/>
            <p14:sldId id="285"/>
            <p14:sldId id="295"/>
            <p14:sldId id="294"/>
            <p14:sldId id="296"/>
            <p14:sldId id="297"/>
            <p14:sldId id="298"/>
            <p14:sldId id="300"/>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7"/>
    <p:restoredTop sz="94602"/>
  </p:normalViewPr>
  <p:slideViewPr>
    <p:cSldViewPr snapToGrid="0" snapToObjects="1">
      <p:cViewPr varScale="1">
        <p:scale>
          <a:sx n="115" d="100"/>
          <a:sy n="115" d="100"/>
        </p:scale>
        <p:origin x="54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1/26/25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1/26/25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raorao/ML_DL_intro_python_HT20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dirty="0"/>
              <a:t>27/01/2025</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3696812" y="4890649"/>
            <a:ext cx="2042547" cy="584775"/>
          </a:xfrm>
          <a:prstGeom prst="rect">
            <a:avLst/>
          </a:prstGeom>
        </p:spPr>
        <p:txBody>
          <a:bodyPr wrap="none">
            <a:spAutoFit/>
          </a:bodyPr>
          <a:lstStyle/>
          <a:p>
            <a:pPr algn="ctr"/>
            <a:r>
              <a:rPr lang="en-US" sz="3200" dirty="0">
                <a:latin typeface="+mj-lt"/>
              </a:rPr>
              <a:t>Irina &amp; Rao</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34281-4BAD-8948-5698-C297A589C44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34EC6-1F3C-5B53-5927-A1A91B9C68D2}"/>
              </a:ext>
            </a:extLst>
          </p:cNvPr>
          <p:cNvSpPr>
            <a:spLocks noGrp="1"/>
          </p:cNvSpPr>
          <p:nvPr>
            <p:ph type="title"/>
          </p:nvPr>
        </p:nvSpPr>
        <p:spPr>
          <a:xfrm>
            <a:off x="571351" y="240241"/>
            <a:ext cx="8070041" cy="1228299"/>
          </a:xfrm>
        </p:spPr>
        <p:txBody>
          <a:bodyPr>
            <a:normAutofit/>
          </a:bodyPr>
          <a:lstStyle/>
          <a:p>
            <a:r>
              <a:rPr lang="en-GB" sz="3500" b="1" i="0" u="none" strike="noStrike">
                <a:effectLst/>
              </a:rPr>
              <a:t>Decision Tree Classifier (DTC)</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19962570-068F-23B0-BA2D-A67DC119BB4D}"/>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tree-structured model that makes decisions by recursively splitting data based on feature values. </a:t>
            </a:r>
          </a:p>
          <a:p>
            <a:pPr marL="0" indent="0">
              <a:buNone/>
            </a:pPr>
            <a:r>
              <a:rPr lang="en-GB" sz="1700" b="0" i="0" u="none" strike="noStrike" dirty="0">
                <a:effectLst/>
              </a:rPr>
              <a:t>It handles both categorical and numerical data, is highly interpretable, and performs well on non-linear relationships.</a:t>
            </a:r>
          </a:p>
        </p:txBody>
      </p:sp>
      <p:pic>
        <p:nvPicPr>
          <p:cNvPr id="4" name="Picture 3">
            <a:extLst>
              <a:ext uri="{FF2B5EF4-FFF2-40B4-BE49-F238E27FC236}">
                <a16:creationId xmlns:a16="http://schemas.microsoft.com/office/drawing/2014/main" id="{A188128E-7984-F289-EB66-4781993A2436}"/>
              </a:ext>
            </a:extLst>
          </p:cNvPr>
          <p:cNvPicPr>
            <a:picLocks noChangeAspect="1"/>
          </p:cNvPicPr>
          <p:nvPr/>
        </p:nvPicPr>
        <p:blipFill>
          <a:blip r:embed="rId2"/>
          <a:stretch>
            <a:fillRect/>
          </a:stretch>
        </p:blipFill>
        <p:spPr>
          <a:xfrm>
            <a:off x="4849377" y="2321476"/>
            <a:ext cx="3700375" cy="3807411"/>
          </a:xfrm>
          <a:prstGeom prst="rect">
            <a:avLst/>
          </a:prstGeom>
        </p:spPr>
      </p:pic>
      <p:sp>
        <p:nvSpPr>
          <p:cNvPr id="5" name="TextBox 4">
            <a:extLst>
              <a:ext uri="{FF2B5EF4-FFF2-40B4-BE49-F238E27FC236}">
                <a16:creationId xmlns:a16="http://schemas.microsoft.com/office/drawing/2014/main" id="{80E3CAA5-FB4D-027D-7730-1A8E026F74A9}"/>
              </a:ext>
            </a:extLst>
          </p:cNvPr>
          <p:cNvSpPr txBox="1"/>
          <p:nvPr/>
        </p:nvSpPr>
        <p:spPr>
          <a:xfrm>
            <a:off x="5553465" y="6128887"/>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35636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D8FA5-EE57-D891-ADA7-22C494A32E8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8C69-9952-B920-BAF7-A647F3BB2A5D}"/>
              </a:ext>
            </a:extLst>
          </p:cNvPr>
          <p:cNvSpPr>
            <a:spLocks noGrp="1"/>
          </p:cNvSpPr>
          <p:nvPr>
            <p:ph type="title"/>
          </p:nvPr>
        </p:nvSpPr>
        <p:spPr>
          <a:xfrm>
            <a:off x="571351" y="240241"/>
            <a:ext cx="8070041" cy="1228299"/>
          </a:xfrm>
        </p:spPr>
        <p:txBody>
          <a:bodyPr>
            <a:normAutofit/>
          </a:bodyPr>
          <a:lstStyle/>
          <a:p>
            <a:r>
              <a:rPr lang="en-GB" sz="3500" b="1" i="0" u="none" strike="noStrike">
                <a:effectLst/>
              </a:rPr>
              <a:t>Support Vector Machine (SVM)</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31DA8B78-1478-2EAA-E58C-D0A18971A70E}"/>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robust classifier that finds the optimal boundary to separate classes, with a gamma parameter to control influence radius and probability estimates. </a:t>
            </a:r>
          </a:p>
          <a:p>
            <a:pPr marL="0" indent="0">
              <a:buNone/>
            </a:pPr>
            <a:r>
              <a:rPr lang="en-GB" sz="1700" b="0" i="0" u="none" strike="noStrike" dirty="0">
                <a:effectLst/>
              </a:rPr>
              <a:t>It’s especially powerful for high-dimensional data and complex boundaries, particularly when classes are well-separated.</a:t>
            </a:r>
          </a:p>
        </p:txBody>
      </p:sp>
      <p:pic>
        <p:nvPicPr>
          <p:cNvPr id="4" name="Picture 3">
            <a:extLst>
              <a:ext uri="{FF2B5EF4-FFF2-40B4-BE49-F238E27FC236}">
                <a16:creationId xmlns:a16="http://schemas.microsoft.com/office/drawing/2014/main" id="{88C0C852-ED66-3E25-5AF7-D15A3E52DB4A}"/>
              </a:ext>
            </a:extLst>
          </p:cNvPr>
          <p:cNvPicPr>
            <a:picLocks noChangeAspect="1"/>
          </p:cNvPicPr>
          <p:nvPr/>
        </p:nvPicPr>
        <p:blipFill>
          <a:blip r:embed="rId2"/>
          <a:srcRect t="1546"/>
          <a:stretch/>
        </p:blipFill>
        <p:spPr>
          <a:xfrm>
            <a:off x="4757737" y="2475571"/>
            <a:ext cx="3883655" cy="3555028"/>
          </a:xfrm>
          <a:prstGeom prst="rect">
            <a:avLst/>
          </a:prstGeom>
        </p:spPr>
      </p:pic>
      <p:sp>
        <p:nvSpPr>
          <p:cNvPr id="5" name="TextBox 4">
            <a:extLst>
              <a:ext uri="{FF2B5EF4-FFF2-40B4-BE49-F238E27FC236}">
                <a16:creationId xmlns:a16="http://schemas.microsoft.com/office/drawing/2014/main" id="{08C69197-B597-D8BA-85BA-2E2F5AC5D4BC}"/>
              </a:ext>
            </a:extLst>
          </p:cNvPr>
          <p:cNvSpPr txBox="1"/>
          <p:nvPr/>
        </p:nvSpPr>
        <p:spPr>
          <a:xfrm>
            <a:off x="5553465" y="6033700"/>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42849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AEEF5-FE51-65EC-1767-AB7F8E1B6041}"/>
            </a:ext>
          </a:extLst>
        </p:cNvPr>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45E48-0B4B-3224-F362-67C0A65D098E}"/>
              </a:ext>
            </a:extLst>
          </p:cNvPr>
          <p:cNvSpPr>
            <a:spLocks noGrp="1"/>
          </p:cNvSpPr>
          <p:nvPr>
            <p:ph type="title"/>
          </p:nvPr>
        </p:nvSpPr>
        <p:spPr>
          <a:xfrm>
            <a:off x="571351" y="240241"/>
            <a:ext cx="8070041" cy="1228299"/>
          </a:xfrm>
        </p:spPr>
        <p:txBody>
          <a:bodyPr>
            <a:normAutofit/>
          </a:bodyPr>
          <a:lstStyle/>
          <a:p>
            <a:r>
              <a:rPr lang="en-GB" sz="3500" b="1" i="0" u="none" strike="noStrike">
                <a:effectLst/>
              </a:rPr>
              <a:t>Random Forest (RF)</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A694F398-F6AF-E5FA-7316-8104AFD7B786}"/>
              </a:ext>
            </a:extLst>
          </p:cNvPr>
          <p:cNvSpPr>
            <a:spLocks noGrp="1"/>
          </p:cNvSpPr>
          <p:nvPr>
            <p:ph idx="1"/>
          </p:nvPr>
        </p:nvSpPr>
        <p:spPr>
          <a:xfrm>
            <a:off x="571351" y="2332627"/>
            <a:ext cx="3648656" cy="3850724"/>
          </a:xfrm>
        </p:spPr>
        <p:txBody>
          <a:bodyPr anchor="ctr">
            <a:normAutofit/>
          </a:bodyPr>
          <a:lstStyle/>
          <a:p>
            <a:pPr marL="0" indent="0">
              <a:buNone/>
            </a:pPr>
            <a:r>
              <a:rPr lang="en-GB" sz="1700" b="0" i="0" u="none" strike="noStrike" dirty="0">
                <a:effectLst/>
              </a:rPr>
              <a:t>An ensemble method that averages results from multiple decision trees for better accuracy and stability. </a:t>
            </a:r>
          </a:p>
          <a:p>
            <a:pPr marL="0" indent="0">
              <a:buNone/>
            </a:pPr>
            <a:r>
              <a:rPr lang="en-GB" sz="1700" b="0" i="0" u="none" strike="noStrike" dirty="0">
                <a:effectLst/>
              </a:rPr>
              <a:t>It is robust to overfitting and performs well on complex classification problems by combining multiple trees to boost prediction power.</a:t>
            </a:r>
            <a:endParaRPr lang="en-US" sz="1700" dirty="0"/>
          </a:p>
        </p:txBody>
      </p:sp>
      <p:pic>
        <p:nvPicPr>
          <p:cNvPr id="2050" name="Picture 2" descr="Random Forest. Random Forest is an ensemble machine… | by Deniz Gunay |  Medium">
            <a:extLst>
              <a:ext uri="{FF2B5EF4-FFF2-40B4-BE49-F238E27FC236}">
                <a16:creationId xmlns:a16="http://schemas.microsoft.com/office/drawing/2014/main" id="{DB34C35F-3777-044C-2317-C09937FEB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2846484"/>
            <a:ext cx="4421385" cy="3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3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4000" i="0" u="none" strike="noStrike" dirty="0">
                <a:solidFill>
                  <a:srgbClr val="000000"/>
                </a:solidFill>
                <a:effectLst/>
              </a:rPr>
              <a:t>Breast Cancer Dataset</a:t>
            </a:r>
            <a:endParaRPr lang="en-US" sz="40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a:bodyPr>
          <a:lstStyle/>
          <a:p>
            <a:pPr marL="0" indent="0" algn="l">
              <a:buNone/>
            </a:pPr>
            <a:r>
              <a:rPr lang="en-GB" sz="2000" i="0" u="none" strike="noStrike" dirty="0">
                <a:solidFill>
                  <a:srgbClr val="000000"/>
                </a:solidFill>
                <a:effectLst/>
              </a:rPr>
              <a:t>Answering “How Many/How Much?”</a:t>
            </a:r>
          </a:p>
          <a:p>
            <a:pPr marL="0" indent="0" algn="l">
              <a:buNone/>
            </a:pPr>
            <a:endParaRPr lang="en-GB" sz="1400" i="0" u="none" strike="noStrike" dirty="0">
              <a:solidFill>
                <a:srgbClr val="000000"/>
              </a:solidFill>
              <a:effectLst/>
            </a:endParaRPr>
          </a:p>
          <a:p>
            <a:pPr marL="0" indent="0" algn="l">
              <a:buNone/>
            </a:pPr>
            <a:r>
              <a:rPr lang="en-GB" sz="2000" b="1" i="0" u="none" strike="noStrike" dirty="0">
                <a:solidFill>
                  <a:srgbClr val="000000"/>
                </a:solidFill>
                <a:effectLst/>
              </a:rPr>
              <a:t>Target Variable: </a:t>
            </a:r>
            <a:r>
              <a:rPr lang="en-GB" sz="2000" i="0" u="none" strike="noStrike" dirty="0">
                <a:solidFill>
                  <a:srgbClr val="000000"/>
                </a:solidFill>
                <a:effectLst/>
              </a:rPr>
              <a:t>Real Numbers</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marL="0" indent="0" algn="l">
              <a:buNone/>
            </a:pPr>
            <a:r>
              <a:rPr lang="en-GB" sz="1800" b="1" i="0" u="none" strike="noStrike" dirty="0">
                <a:solidFill>
                  <a:srgbClr val="000000"/>
                </a:solidFill>
                <a:effectLst/>
              </a:rPr>
              <a:t>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Linear Regression (LR)</a:t>
            </a:r>
          </a:p>
          <a:p>
            <a:pPr lvl="1">
              <a:buFont typeface="Arial" panose="020B0604020202020204" pitchFamily="34" charset="0"/>
              <a:buChar char="•"/>
            </a:pPr>
            <a:r>
              <a:rPr lang="en-GB" sz="1600" b="1" i="0" u="none" strike="noStrike" dirty="0">
                <a:solidFill>
                  <a:srgbClr val="000000"/>
                </a:solidFill>
                <a:effectLst/>
              </a:rPr>
              <a:t>Ridge Regression (R</a:t>
            </a:r>
            <a:r>
              <a:rPr lang="en-GB" sz="1600" b="1" dirty="0">
                <a:solidFill>
                  <a:srgbClr val="000000"/>
                </a:solidFill>
              </a:rPr>
              <a:t>)</a:t>
            </a:r>
            <a:endParaRPr lang="en-GB" sz="1600" b="1"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Lasso Regression</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err="1">
                <a:solidFill>
                  <a:srgbClr val="000000"/>
                </a:solidFill>
                <a:effectLst/>
              </a:rPr>
              <a:t>ElasticNet</a:t>
            </a:r>
            <a:r>
              <a:rPr lang="en-GB" sz="1600" b="1" i="0" u="none" strike="noStrike" dirty="0">
                <a:solidFill>
                  <a:srgbClr val="000000"/>
                </a:solidFill>
                <a:effectLst/>
              </a:rPr>
              <a:t> (EN)</a:t>
            </a:r>
            <a:endParaRPr lang="en-GB" sz="1600" dirty="0">
              <a:solidFill>
                <a:srgbClr val="000000"/>
              </a:solidFill>
            </a:endParaRPr>
          </a:p>
          <a:p>
            <a:pPr marL="57150" indent="0">
              <a:buNone/>
            </a:pPr>
            <a:r>
              <a:rPr lang="en-GB" sz="1800" b="1" i="0" u="none" strike="noStrike" dirty="0">
                <a:solidFill>
                  <a:srgbClr val="000000"/>
                </a:solidFill>
                <a:effectLst/>
              </a:rPr>
              <a:t>Non-Linear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K-Nearest </a:t>
            </a:r>
            <a:r>
              <a:rPr lang="en-GB" sz="1600" b="1" i="0" u="none" strike="noStrike" dirty="0" err="1">
                <a:solidFill>
                  <a:srgbClr val="000000"/>
                </a:solidFill>
                <a:effectLst/>
              </a:rPr>
              <a:t>Neighbors</a:t>
            </a:r>
            <a:r>
              <a:rPr lang="en-GB" sz="1600" b="1" i="0" u="none" strike="noStrike" dirty="0">
                <a:solidFill>
                  <a:srgbClr val="000000"/>
                </a:solidFill>
                <a:effectLst/>
              </a:rPr>
              <a:t> (KNN)</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Decision Tree Regressor (DTR)</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Support Vector Regressor (SVR)</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Random Forest (RF)</a:t>
            </a:r>
            <a:endParaRPr lang="en-GB" sz="1600" b="0" i="0" u="none" strike="noStrike" dirty="0">
              <a:solidFill>
                <a:srgbClr val="000000"/>
              </a:solidFill>
              <a:effectLst/>
            </a:endParaRPr>
          </a:p>
        </p:txBody>
      </p:sp>
    </p:spTree>
    <p:extLst>
      <p:ext uri="{BB962C8B-B14F-4D97-AF65-F5344CB8AC3E}">
        <p14:creationId xmlns:p14="http://schemas.microsoft.com/office/powerpoint/2010/main" val="414641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5EE-147D-351E-5C83-9CAEE855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A20B3-6609-B200-F172-30565F1042C6}"/>
              </a:ext>
            </a:extLst>
          </p:cNvPr>
          <p:cNvSpPr>
            <a:spLocks noGrp="1"/>
          </p:cNvSpPr>
          <p:nvPr>
            <p:ph type="title"/>
          </p:nvPr>
        </p:nvSpPr>
        <p:spPr/>
        <p:txBody>
          <a:bodyPr>
            <a:noAutofit/>
          </a:bodyPr>
          <a:lstStyle/>
          <a:p>
            <a:pPr lvl="1" algn="ctr"/>
            <a:r>
              <a:rPr lang="en-GB" sz="3200" b="1" i="0" u="none" strike="noStrike">
                <a:solidFill>
                  <a:srgbClr val="000000"/>
                </a:solidFill>
                <a:effectLst/>
                <a:latin typeface="+mj-lt"/>
              </a:rPr>
              <a:t>Linear Regression (LR)</a:t>
            </a:r>
            <a:endParaRPr lang="en-GB" sz="3200" b="0" i="0" u="none" strike="noStrike" dirty="0">
              <a:solidFill>
                <a:srgbClr val="000000"/>
              </a:solidFill>
              <a:effectLst/>
              <a:latin typeface="+mj-lt"/>
            </a:endParaRPr>
          </a:p>
        </p:txBody>
      </p:sp>
      <p:pic>
        <p:nvPicPr>
          <p:cNvPr id="5" name="Content Placeholder 4" descr="A diagram of a linear graph&#10;&#10;Description automatically generated">
            <a:extLst>
              <a:ext uri="{FF2B5EF4-FFF2-40B4-BE49-F238E27FC236}">
                <a16:creationId xmlns:a16="http://schemas.microsoft.com/office/drawing/2014/main" id="{58EB3A9F-02F9-4468-D949-B785126F3CAF}"/>
              </a:ext>
            </a:extLst>
          </p:cNvPr>
          <p:cNvPicPr>
            <a:picLocks noGrp="1" noChangeAspect="1"/>
          </p:cNvPicPr>
          <p:nvPr>
            <p:ph idx="1"/>
          </p:nvPr>
        </p:nvPicPr>
        <p:blipFill>
          <a:blip r:embed="rId2"/>
          <a:stretch>
            <a:fillRect/>
          </a:stretch>
        </p:blipFill>
        <p:spPr>
          <a:xfrm>
            <a:off x="1327208" y="2754351"/>
            <a:ext cx="5934810" cy="3164459"/>
          </a:xfrm>
        </p:spPr>
      </p:pic>
      <p:sp>
        <p:nvSpPr>
          <p:cNvPr id="8" name="TextBox 7">
            <a:extLst>
              <a:ext uri="{FF2B5EF4-FFF2-40B4-BE49-F238E27FC236}">
                <a16:creationId xmlns:a16="http://schemas.microsoft.com/office/drawing/2014/main" id="{2108D2D5-CB12-D9A7-7FBB-FAB0E81BD203}"/>
              </a:ext>
            </a:extLst>
          </p:cNvPr>
          <p:cNvSpPr txBox="1"/>
          <p:nvPr/>
        </p:nvSpPr>
        <p:spPr>
          <a:xfrm>
            <a:off x="103148" y="1417638"/>
            <a:ext cx="8382930" cy="923330"/>
          </a:xfrm>
          <a:prstGeom prst="rect">
            <a:avLst/>
          </a:prstGeom>
          <a:noFill/>
        </p:spPr>
        <p:txBody>
          <a:bodyPr wrap="square">
            <a:spAutoFit/>
          </a:bodyPr>
          <a:lstStyle/>
          <a:p>
            <a:pPr lvl="1"/>
            <a:r>
              <a:rPr lang="en-GB" sz="1800" b="0" i="0" u="none" strike="noStrike" dirty="0">
                <a:solidFill>
                  <a:srgbClr val="000000"/>
                </a:solidFill>
                <a:effectLst/>
              </a:rPr>
              <a:t>A basic linear model that estimates the relationship between the target variable and one or more predictor variables by fitting a linear equation to the observed data.</a:t>
            </a:r>
          </a:p>
        </p:txBody>
      </p:sp>
    </p:spTree>
    <p:extLst>
      <p:ext uri="{BB962C8B-B14F-4D97-AF65-F5344CB8AC3E}">
        <p14:creationId xmlns:p14="http://schemas.microsoft.com/office/powerpoint/2010/main" val="50034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8B2D-51D5-3B86-5462-3C7BDC4A31A8}"/>
              </a:ext>
            </a:extLst>
          </p:cNvPr>
          <p:cNvSpPr>
            <a:spLocks noGrp="1"/>
          </p:cNvSpPr>
          <p:nvPr>
            <p:ph type="title"/>
          </p:nvPr>
        </p:nvSpPr>
        <p:spPr>
          <a:xfrm>
            <a:off x="571351" y="240241"/>
            <a:ext cx="8070041" cy="1228299"/>
          </a:xfrm>
        </p:spPr>
        <p:txBody>
          <a:bodyPr>
            <a:normAutofit/>
          </a:bodyPr>
          <a:lstStyle/>
          <a:p>
            <a:r>
              <a:rPr lang="en-US" sz="3200" dirty="0"/>
              <a:t>What is overfitting and </a:t>
            </a:r>
            <a:br>
              <a:rPr lang="en-US" sz="3200" dirty="0"/>
            </a:br>
            <a:r>
              <a:rPr lang="en-US" sz="3200" dirty="0"/>
              <a:t>why do we need to avoid it?</a:t>
            </a:r>
          </a:p>
        </p:txBody>
      </p:sp>
      <p:sp>
        <p:nvSpPr>
          <p:cNvPr id="3" name="Content Placeholder 2">
            <a:extLst>
              <a:ext uri="{FF2B5EF4-FFF2-40B4-BE49-F238E27FC236}">
                <a16:creationId xmlns:a16="http://schemas.microsoft.com/office/drawing/2014/main" id="{158461A0-6BE4-401F-7AA7-BE053552BDA4}"/>
              </a:ext>
            </a:extLst>
          </p:cNvPr>
          <p:cNvSpPr>
            <a:spLocks noGrp="1"/>
          </p:cNvSpPr>
          <p:nvPr>
            <p:ph idx="1"/>
          </p:nvPr>
        </p:nvSpPr>
        <p:spPr>
          <a:xfrm>
            <a:off x="571351" y="2321476"/>
            <a:ext cx="3648656" cy="3850724"/>
          </a:xfrm>
        </p:spPr>
        <p:txBody>
          <a:bodyPr anchor="ctr">
            <a:normAutofit/>
          </a:bodyPr>
          <a:lstStyle/>
          <a:p>
            <a:pPr marL="0" indent="0">
              <a:lnSpc>
                <a:spcPct val="90000"/>
              </a:lnSpc>
              <a:buNone/>
            </a:pPr>
            <a:r>
              <a:rPr lang="en-GB" sz="1700" b="0" i="0" u="none" strike="noStrike" dirty="0">
                <a:effectLst/>
                <a:latin typeface="source-serif-pro"/>
              </a:rPr>
              <a:t>An overfit model captures noise or random fluctuations in the data rather than the underlying patterns because it is too complicated and fits the training data too well. </a:t>
            </a:r>
          </a:p>
          <a:p>
            <a:pPr marL="0" indent="0">
              <a:lnSpc>
                <a:spcPct val="90000"/>
              </a:lnSpc>
              <a:buNone/>
            </a:pPr>
            <a:r>
              <a:rPr lang="en-GB" sz="1700" b="0" i="0" u="none" strike="noStrike" dirty="0">
                <a:effectLst/>
                <a:latin typeface="source-serif-pro"/>
              </a:rPr>
              <a:t>On fresh, untested data, this may lead to poor generalization performance.</a:t>
            </a:r>
          </a:p>
          <a:p>
            <a:pPr marL="0" indent="0">
              <a:lnSpc>
                <a:spcPct val="90000"/>
              </a:lnSpc>
              <a:buNone/>
            </a:pPr>
            <a:r>
              <a:rPr lang="en-GB" sz="1700" b="0" i="0" u="none" strike="noStrike" dirty="0">
                <a:effectLst/>
                <a:latin typeface="source-serif-pro"/>
              </a:rPr>
              <a:t>By including a </a:t>
            </a:r>
            <a:r>
              <a:rPr lang="en-GB" sz="1700" i="0" u="none" strike="noStrike" dirty="0">
                <a:effectLst/>
                <a:latin typeface="source-serif-pro"/>
              </a:rPr>
              <a:t>penalty term </a:t>
            </a:r>
            <a:r>
              <a:rPr lang="en-GB" sz="1700" b="0" i="0" u="none" strike="noStrike" dirty="0">
                <a:effectLst/>
                <a:latin typeface="source-serif-pro"/>
              </a:rPr>
              <a:t>to the loss function, regularization is a machine learning technique that seeks to stop overfitting. </a:t>
            </a:r>
          </a:p>
          <a:p>
            <a:pPr marL="0" indent="0">
              <a:lnSpc>
                <a:spcPct val="90000"/>
              </a:lnSpc>
              <a:buNone/>
            </a:pPr>
            <a:r>
              <a:rPr lang="en-GB" sz="1700" b="0" i="0" u="none" strike="noStrike" dirty="0">
                <a:effectLst/>
                <a:latin typeface="source-serif-pro"/>
              </a:rPr>
              <a:t>Regularization is used to achieve a balance between the model’s level of complexity and its goodness of fit.</a:t>
            </a:r>
            <a:endParaRPr lang="en-US" sz="1700" dirty="0"/>
          </a:p>
        </p:txBody>
      </p:sp>
      <p:pic>
        <p:nvPicPr>
          <p:cNvPr id="1028" name="Picture 4" descr="L1 (Lasso) and L2 (Ridge) regularizations in logistic regression | by  Tech-AI-Math | Artificial Intelligence in Plain English">
            <a:extLst>
              <a:ext uri="{FF2B5EF4-FFF2-40B4-BE49-F238E27FC236}">
                <a16:creationId xmlns:a16="http://schemas.microsoft.com/office/drawing/2014/main" id="{D9F07F28-08EE-7105-5F33-0AAD011D4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7737" y="3429032"/>
            <a:ext cx="3883655" cy="1592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B465CA-A12E-35E4-AB2A-358354E50AC9}"/>
              </a:ext>
            </a:extLst>
          </p:cNvPr>
          <p:cNvSpPr txBox="1"/>
          <p:nvPr/>
        </p:nvSpPr>
        <p:spPr>
          <a:xfrm>
            <a:off x="5473698" y="6488668"/>
            <a:ext cx="184731" cy="646331"/>
          </a:xfrm>
          <a:prstGeom prst="rect">
            <a:avLst/>
          </a:prstGeom>
          <a:noFill/>
        </p:spPr>
        <p:txBody>
          <a:bodyPr wrap="none" rtlCol="0">
            <a:spAutoFit/>
          </a:bodyPr>
          <a:lstStyle/>
          <a:p>
            <a:endParaRPr lang="en-US" i="1" dirty="0"/>
          </a:p>
          <a:p>
            <a:endParaRPr lang="en-US" i="1" dirty="0"/>
          </a:p>
        </p:txBody>
      </p:sp>
      <p:sp>
        <p:nvSpPr>
          <p:cNvPr id="12" name="TextBox 11">
            <a:extLst>
              <a:ext uri="{FF2B5EF4-FFF2-40B4-BE49-F238E27FC236}">
                <a16:creationId xmlns:a16="http://schemas.microsoft.com/office/drawing/2014/main" id="{F06BFFA0-909F-DBA9-53BF-3C244FA0B6BA}"/>
              </a:ext>
            </a:extLst>
          </p:cNvPr>
          <p:cNvSpPr txBox="1"/>
          <p:nvPr/>
        </p:nvSpPr>
        <p:spPr>
          <a:xfrm>
            <a:off x="6606696" y="5021330"/>
            <a:ext cx="4572000" cy="369332"/>
          </a:xfrm>
          <a:prstGeom prst="rect">
            <a:avLst/>
          </a:prstGeom>
          <a:noFill/>
        </p:spPr>
        <p:txBody>
          <a:bodyPr wrap="square">
            <a:spAutoFit/>
          </a:bodyPr>
          <a:lstStyle/>
          <a:p>
            <a:r>
              <a:rPr lang="en-US" dirty="0">
                <a:hlinkClick r:id="rId3"/>
              </a:rPr>
              <a:t>https://medium.com/</a:t>
            </a:r>
            <a:endParaRPr lang="en-US" dirty="0"/>
          </a:p>
        </p:txBody>
      </p:sp>
    </p:spTree>
    <p:extLst>
      <p:ext uri="{BB962C8B-B14F-4D97-AF65-F5344CB8AC3E}">
        <p14:creationId xmlns:p14="http://schemas.microsoft.com/office/powerpoint/2010/main" val="3552271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0059-7FBF-95CB-B8A6-A1892818A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2A7C-1B18-51DA-93C3-1B4D4F16A5C2}"/>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979BD675-75DB-3C53-EC0C-9D4EF717400A}"/>
              </a:ext>
            </a:extLst>
          </p:cNvPr>
          <p:cNvSpPr>
            <a:spLocks noGrp="1"/>
          </p:cNvSpPr>
          <p:nvPr>
            <p:ph idx="1"/>
          </p:nvPr>
        </p:nvSpPr>
        <p:spPr>
          <a:xfrm>
            <a:off x="457200" y="2364059"/>
            <a:ext cx="8229600" cy="4334195"/>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Ridge Regression (R)</a:t>
            </a:r>
            <a:r>
              <a:rPr lang="en-GB" sz="20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2000" b="1" i="0" u="none" strike="noStrike" dirty="0">
                <a:solidFill>
                  <a:srgbClr val="000000"/>
                </a:solidFill>
                <a:effectLst/>
              </a:rPr>
              <a:t>Lasso Regression</a:t>
            </a:r>
            <a:r>
              <a:rPr lang="en-GB" sz="20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2000" b="1" i="0" u="none" strike="noStrike" dirty="0" err="1">
                <a:solidFill>
                  <a:srgbClr val="000000"/>
                </a:solidFill>
                <a:effectLst/>
              </a:rPr>
              <a:t>ElasticNet</a:t>
            </a:r>
            <a:r>
              <a:rPr lang="en-GB" sz="2000" b="1" i="0" u="none" strike="noStrike" dirty="0">
                <a:solidFill>
                  <a:srgbClr val="000000"/>
                </a:solidFill>
                <a:effectLst/>
              </a:rPr>
              <a:t> (EN)</a:t>
            </a:r>
            <a:r>
              <a:rPr lang="en-GB" sz="2000" b="0" i="0" u="none" strike="noStrike" dirty="0">
                <a:solidFill>
                  <a:srgbClr val="000000"/>
                </a:solidFill>
                <a:effectLst/>
              </a:rPr>
              <a:t>: Combines both L1 and L2 regularization, allowing for a balance between Ridge and Lasso, useful when multiple features are correlated.</a:t>
            </a:r>
          </a:p>
        </p:txBody>
      </p:sp>
      <p:sp>
        <p:nvSpPr>
          <p:cNvPr id="6" name="TextBox 5">
            <a:extLst>
              <a:ext uri="{FF2B5EF4-FFF2-40B4-BE49-F238E27FC236}">
                <a16:creationId xmlns:a16="http://schemas.microsoft.com/office/drawing/2014/main" id="{7E77E806-37A0-504A-8443-4BBB3055C991}"/>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154589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Before we start</a:t>
            </a:r>
            <a:r>
              <a:rPr lang="mr-IN" sz="3200" dirty="0"/>
              <a:t>…</a:t>
            </a:r>
            <a:endParaRPr lang="en-US" sz="3200" dirty="0"/>
          </a:p>
        </p:txBody>
      </p:sp>
      <p:sp>
        <p:nvSpPr>
          <p:cNvPr id="6" name="Rectangle 5"/>
          <p:cNvSpPr/>
          <p:nvPr/>
        </p:nvSpPr>
        <p:spPr>
          <a:xfrm>
            <a:off x="1269935" y="1826664"/>
            <a:ext cx="6518990"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https://github.com/sraorao/ML_DL_intro_python_HT2025/</a:t>
            </a:r>
            <a:r>
              <a:rPr lang="en-US" sz="2000" dirty="0"/>
              <a:t> </a:t>
            </a:r>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F9179-326E-1983-1650-0891B0DBE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B35E9-F813-9DEB-8927-D3E2B4C5152E}"/>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C7F41C7D-42A6-F9EF-B332-1165187BC70A}"/>
              </a:ext>
            </a:extLst>
          </p:cNvPr>
          <p:cNvSpPr>
            <a:spLocks noGrp="1"/>
          </p:cNvSpPr>
          <p:nvPr>
            <p:ph idx="1"/>
          </p:nvPr>
        </p:nvSpPr>
        <p:spPr>
          <a:xfrm>
            <a:off x="457200" y="1178805"/>
            <a:ext cx="8229600" cy="5519449"/>
          </a:xfrm>
        </p:spPr>
        <p:txBody>
          <a:bodyPr>
            <a:normAutofit fontScale="47500" lnSpcReduction="20000"/>
          </a:bodyPr>
          <a:lstStyle/>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256703E3-3911-5FE9-E0E1-6EC1D88BC7BE}"/>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396991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1940-F8CC-8252-C4C6-57AE6D8B7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FBBAC-5C9B-8934-235D-4BC3C3898CE1}"/>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0926E1E5-D1B3-333E-59F3-469E3BC22E29}"/>
              </a:ext>
            </a:extLst>
          </p:cNvPr>
          <p:cNvSpPr>
            <a:spLocks noGrp="1"/>
          </p:cNvSpPr>
          <p:nvPr>
            <p:ph idx="1"/>
          </p:nvPr>
        </p:nvSpPr>
        <p:spPr>
          <a:xfrm>
            <a:off x="457200" y="1178805"/>
            <a:ext cx="8229600" cy="5519449"/>
          </a:xfrm>
        </p:spPr>
        <p:txBody>
          <a:bodyPr>
            <a:normAutofit fontScale="47500" lnSpcReduction="20000"/>
          </a:bodyPr>
          <a:lstStyle/>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5D38821E-D07D-0AF0-090C-6495E0F616A7}"/>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98304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8406-F07F-D2AB-42A0-6EA37BED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5B7BF-C07C-A7A9-793A-D6B3BD7B30C0}"/>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Non-Linear Models</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1EA7FC24-8BE0-FDA9-1DD5-AB8C663A1F5A}"/>
              </a:ext>
            </a:extLst>
          </p:cNvPr>
          <p:cNvSpPr>
            <a:spLocks noGrp="1"/>
          </p:cNvSpPr>
          <p:nvPr>
            <p:ph idx="1"/>
          </p:nvPr>
        </p:nvSpPr>
        <p:spPr>
          <a:xfrm>
            <a:off x="457200" y="1750741"/>
            <a:ext cx="8229600" cy="4947513"/>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K-Nearest </a:t>
            </a:r>
            <a:r>
              <a:rPr lang="en-GB" sz="2000" b="1" i="0" u="none" strike="noStrike" dirty="0" err="1">
                <a:solidFill>
                  <a:srgbClr val="000000"/>
                </a:solidFill>
                <a:effectLst/>
              </a:rPr>
              <a:t>Neighbors</a:t>
            </a:r>
            <a:r>
              <a:rPr lang="en-GB" sz="2000" b="1" i="0" u="none" strike="noStrike" dirty="0">
                <a:solidFill>
                  <a:srgbClr val="000000"/>
                </a:solidFill>
                <a:effectLst/>
              </a:rPr>
              <a:t> (KNN)</a:t>
            </a:r>
            <a:r>
              <a:rPr lang="en-GB" sz="20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2000" b="1" i="0" u="none" strike="noStrike" dirty="0">
                <a:solidFill>
                  <a:srgbClr val="000000"/>
                </a:solidFill>
                <a:effectLst/>
              </a:rPr>
              <a:t>Decision Tree Regressor (DTR)</a:t>
            </a:r>
            <a:r>
              <a:rPr lang="en-GB" sz="20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2000" b="1" i="0" u="none" strike="noStrike" dirty="0">
                <a:solidFill>
                  <a:srgbClr val="000000"/>
                </a:solidFill>
                <a:effectLst/>
              </a:rPr>
              <a:t>Support Vector Regressor (SVR)</a:t>
            </a:r>
            <a:r>
              <a:rPr lang="en-GB" sz="20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2000" b="1" i="0" u="none" strike="noStrike" dirty="0">
                <a:solidFill>
                  <a:srgbClr val="000000"/>
                </a:solidFill>
                <a:effectLst/>
              </a:rPr>
              <a:t>Random Forest (RF)</a:t>
            </a:r>
            <a:r>
              <a:rPr lang="en-GB" sz="2000" b="0" i="0" u="none" strike="noStrike" dirty="0">
                <a:solidFill>
                  <a:srgbClr val="000000"/>
                </a:solidFill>
                <a:effectLst/>
              </a:rPr>
              <a:t>: An ensemble method that builds multiple decision trees and merges them to improve accuracy and control overfitting.</a:t>
            </a:r>
          </a:p>
        </p:txBody>
      </p:sp>
    </p:spTree>
    <p:extLst>
      <p:ext uri="{BB962C8B-B14F-4D97-AF65-F5344CB8AC3E}">
        <p14:creationId xmlns:p14="http://schemas.microsoft.com/office/powerpoint/2010/main" val="365220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40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fontScale="90000"/>
          </a:bodyPr>
          <a:lstStyle/>
          <a:p>
            <a:r>
              <a:rPr lang="en-US"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rmAutofit fontScale="90000"/>
          </a:bodyPr>
          <a:lstStyle/>
          <a:p>
            <a:r>
              <a:rPr lang="en-US" dirty="0"/>
              <a:t>Feature selection algorithms</a:t>
            </a:r>
            <a:br>
              <a:rPr lang="en-US" dirty="0"/>
            </a:br>
            <a:r>
              <a:rPr lang="en-US" dirty="0"/>
              <a:t>in more details</a:t>
            </a:r>
          </a:p>
        </p:txBody>
      </p:sp>
    </p:spTree>
    <p:extLst>
      <p:ext uri="{BB962C8B-B14F-4D97-AF65-F5344CB8AC3E}">
        <p14:creationId xmlns:p14="http://schemas.microsoft.com/office/powerpoint/2010/main" val="76469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6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a:bodyPr>
          <a:lstStyle/>
          <a:p>
            <a:r>
              <a:rPr lang="en-GB" sz="3600" i="0" u="none" strike="noStrike" dirty="0">
                <a:solidFill>
                  <a:srgbClr val="000000"/>
                </a:solidFill>
                <a:effectLst/>
              </a:rPr>
              <a:t>Introduction to Machine Learning (ML)</a:t>
            </a:r>
            <a:endParaRPr lang="en-US" sz="3600"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1" i="0" u="none" strike="noStrike" dirty="0">
                <a:solidFill>
                  <a:srgbClr val="000000"/>
                </a:solidFill>
                <a:effectLst/>
              </a:rPr>
              <a:t>Definition</a:t>
            </a:r>
            <a:r>
              <a:rPr lang="en-GB"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b="1" i="0" u="none" strike="noStrike" dirty="0">
                <a:solidFill>
                  <a:srgbClr val="000000"/>
                </a:solidFill>
                <a:effectLst/>
              </a:rPr>
              <a:t>Interdisciplinary Field</a:t>
            </a:r>
            <a:r>
              <a:rPr lang="en-GB"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b="1" i="0" u="none" strike="noStrike" dirty="0">
                <a:solidFill>
                  <a:srgbClr val="000000"/>
                </a:solidFill>
                <a:effectLst/>
              </a:rPr>
              <a:t>Key Idea</a:t>
            </a:r>
            <a:r>
              <a:rPr lang="en-GB"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b="1" i="0" u="none" strike="noStrike" dirty="0">
                <a:solidFill>
                  <a:srgbClr val="000000"/>
                </a:solidFill>
                <a:effectLst/>
              </a:rPr>
              <a:t>How it Works</a:t>
            </a:r>
            <a:r>
              <a:rPr lang="en-GB" b="0" i="0" u="none" strike="noStrike" dirty="0">
                <a:solidFill>
                  <a:srgbClr val="000000"/>
                </a:solidFill>
                <a:effectLst/>
              </a:rPr>
              <a:t>:</a:t>
            </a:r>
          </a:p>
          <a:p>
            <a:pPr marL="742950" lvl="1" indent="-285750" algn="l">
              <a:buFont typeface="Arial" panose="020B0604020202020204" pitchFamily="34" charset="0"/>
              <a:buChar char="•"/>
            </a:pPr>
            <a:r>
              <a:rPr lang="en-GB"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b="0" i="0" u="none" strike="noStrike" dirty="0">
                <a:solidFill>
                  <a:srgbClr val="000000"/>
                </a:solidFill>
                <a:effectLst/>
              </a:rPr>
              <a:t>Models make predictions for new, unseen data (test data).</a:t>
            </a:r>
          </a:p>
          <a:p>
            <a:pPr algn="l">
              <a:buFont typeface="Arial" panose="020B0604020202020204" pitchFamily="34" charset="0"/>
              <a:buChar char="•"/>
            </a:pPr>
            <a:r>
              <a:rPr lang="en-GB" b="1" i="0" u="none" strike="noStrike" dirty="0">
                <a:solidFill>
                  <a:srgbClr val="000000"/>
                </a:solidFill>
                <a:effectLst/>
              </a:rPr>
              <a:t>Why Python?</a:t>
            </a:r>
            <a:r>
              <a:rPr lang="en-GB" b="0" i="0" u="none" strike="noStrike" dirty="0">
                <a:solidFill>
                  <a:srgbClr val="000000"/>
                </a:solidFill>
                <a:effectLst/>
              </a:rPr>
              <a:t>: Extensive libraries for data processing, model building, and evaluation.</a:t>
            </a:r>
          </a:p>
          <a:p>
            <a:pPr marL="0" indent="0">
              <a:buNone/>
            </a:pPr>
            <a:endParaRPr lang="en-US" dirty="0"/>
          </a:p>
        </p:txBody>
      </p:sp>
    </p:spTree>
    <p:extLst>
      <p:ext uri="{BB962C8B-B14F-4D97-AF65-F5344CB8AC3E}">
        <p14:creationId xmlns:p14="http://schemas.microsoft.com/office/powerpoint/2010/main" val="3543623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600" i="0" u="none" strike="noStrike" dirty="0">
                <a:solidFill>
                  <a:srgbClr val="000000"/>
                </a:solidFill>
                <a:effectLst/>
              </a:rPr>
              <a:t>Understanding L1 and L2 Regularization</a:t>
            </a:r>
            <a:endParaRPr lang="en-US" sz="36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776-173E-45CC-E27C-E95DC47B8402}"/>
              </a:ext>
            </a:extLst>
          </p:cNvPr>
          <p:cNvSpPr>
            <a:spLocks noGrp="1"/>
          </p:cNvSpPr>
          <p:nvPr>
            <p:ph type="title"/>
          </p:nvPr>
        </p:nvSpPr>
        <p:spPr/>
        <p:txBody>
          <a:bodyPr>
            <a:normAutofit/>
          </a:bodyPr>
          <a:lstStyle/>
          <a:p>
            <a:r>
              <a:rPr lang="en-US" sz="3200" dirty="0"/>
              <a:t>Some further resources for practice, learning and reading</a:t>
            </a:r>
          </a:p>
        </p:txBody>
      </p:sp>
      <p:sp>
        <p:nvSpPr>
          <p:cNvPr id="3" name="Content Placeholder 2">
            <a:extLst>
              <a:ext uri="{FF2B5EF4-FFF2-40B4-BE49-F238E27FC236}">
                <a16:creationId xmlns:a16="http://schemas.microsoft.com/office/drawing/2014/main" id="{06A89250-E0E7-E863-895F-B3FF4F4681AA}"/>
              </a:ext>
            </a:extLst>
          </p:cNvPr>
          <p:cNvSpPr>
            <a:spLocks noGrp="1"/>
          </p:cNvSpPr>
          <p:nvPr>
            <p:ph idx="1"/>
          </p:nvPr>
        </p:nvSpPr>
        <p:spPr/>
        <p:txBody>
          <a:bodyPr>
            <a:normAutofit/>
          </a:bodyPr>
          <a:lstStyle/>
          <a:p>
            <a:r>
              <a:rPr lang="en-GB" sz="2400" dirty="0"/>
              <a:t>Machine Learning Mastery - </a:t>
            </a:r>
            <a:r>
              <a:rPr lang="en-US" sz="2400" dirty="0">
                <a:hlinkClick r:id="rId2"/>
              </a:rPr>
              <a:t>https://machinelearningmastery.com/</a:t>
            </a:r>
            <a:r>
              <a:rPr lang="en-US" sz="2400" dirty="0"/>
              <a:t> </a:t>
            </a:r>
          </a:p>
          <a:p>
            <a:r>
              <a:rPr lang="en-GB" sz="2400" b="0" i="0" u="none" strike="noStrike" dirty="0">
                <a:solidFill>
                  <a:srgbClr val="000000"/>
                </a:solidFill>
                <a:effectLst/>
                <a:latin typeface="-webkit-standard"/>
              </a:rPr>
              <a:t>Kaggle - </a:t>
            </a:r>
            <a:r>
              <a:rPr lang="en-GB" sz="2400" b="0" i="0" u="none" strike="noStrike" dirty="0">
                <a:solidFill>
                  <a:srgbClr val="000000"/>
                </a:solidFill>
                <a:effectLst/>
                <a:latin typeface="-webkit-standard"/>
                <a:hlinkClick r:id="rId3"/>
              </a:rPr>
              <a:t>https://www.kaggle.com</a:t>
            </a:r>
            <a:r>
              <a:rPr lang="en-GB" sz="2400" b="0" i="0" u="none" strike="noStrike" dirty="0">
                <a:solidFill>
                  <a:srgbClr val="000000"/>
                </a:solidFill>
                <a:effectLst/>
                <a:latin typeface="-webkit-standard"/>
              </a:rPr>
              <a:t> </a:t>
            </a:r>
          </a:p>
          <a:p>
            <a:r>
              <a:rPr lang="en-GB" sz="2400" dirty="0"/>
              <a:t>Hands-On Machine Learning with Scikit-Learn, </a:t>
            </a:r>
            <a:r>
              <a:rPr lang="en-GB" sz="2400" dirty="0" err="1"/>
              <a:t>Keras</a:t>
            </a:r>
            <a:r>
              <a:rPr lang="en-GB" sz="2400" dirty="0"/>
              <a:t>, and </a:t>
            </a:r>
            <a:r>
              <a:rPr lang="en-GB" sz="2400" dirty="0" err="1"/>
              <a:t>Tensorflow</a:t>
            </a:r>
            <a:r>
              <a:rPr lang="en-GB" sz="2400" dirty="0"/>
              <a:t>: Concepts, Tools, and Techniques to Build Intelligent Systems by </a:t>
            </a:r>
            <a:r>
              <a:rPr lang="en-GB" sz="2400" dirty="0" err="1"/>
              <a:t>Aurélien</a:t>
            </a:r>
            <a:r>
              <a:rPr lang="en-GB" sz="2400" dirty="0"/>
              <a:t> </a:t>
            </a:r>
            <a:r>
              <a:rPr lang="en-GB" sz="2400" dirty="0" err="1"/>
              <a:t>Géron</a:t>
            </a:r>
            <a:endParaRPr lang="en-GB" sz="2400" dirty="0"/>
          </a:p>
        </p:txBody>
      </p:sp>
    </p:spTree>
    <p:extLst>
      <p:ext uri="{BB962C8B-B14F-4D97-AF65-F5344CB8AC3E}">
        <p14:creationId xmlns:p14="http://schemas.microsoft.com/office/powerpoint/2010/main" val="35432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normAutofit/>
          </a:bodyPr>
          <a:lstStyle/>
          <a:p>
            <a:r>
              <a:rPr lang="en-GB" sz="3200" b="0" i="0" u="none" strike="noStrike" dirty="0">
                <a:solidFill>
                  <a:srgbClr val="000000"/>
                </a:solidFill>
                <a:effectLst/>
                <a:latin typeface="-webkit-standard"/>
              </a:rPr>
              <a:t>Types of Machine Learning</a:t>
            </a:r>
            <a:endParaRPr lang="en-US" sz="3200"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6"/>
            <a:ext cx="8229600" cy="777648"/>
          </a:xfrm>
        </p:spPr>
        <p:txBody>
          <a:bodyPr>
            <a:normAutofit/>
          </a:bodyPr>
          <a:lstStyle/>
          <a:p>
            <a:r>
              <a:rPr lang="en-US" sz="32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Which feature selection method 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a:bodyPr>
          <a:lstStyle/>
          <a:p>
            <a:pPr marL="0" indent="0" algn="l">
              <a:buNone/>
            </a:pPr>
            <a:r>
              <a:rPr lang="en-GB" sz="2000" b="0" i="0" u="none" strike="noStrike" dirty="0">
                <a:solidFill>
                  <a:srgbClr val="000000"/>
                </a:solidFill>
                <a:effectLst/>
              </a:rPr>
              <a:t>Answering “Is this class A, B, or C...?”</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Target Variable</a:t>
            </a:r>
            <a:r>
              <a:rPr lang="en-GB" sz="2000" b="0" i="0" u="none" strike="noStrike" dirty="0">
                <a:solidFill>
                  <a:srgbClr val="000000"/>
                </a:solidFill>
                <a:effectLst/>
              </a:rPr>
              <a:t>: A categorical variable (binary or integer).</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algn="l">
              <a:buFont typeface="Arial" panose="020B0604020202020204" pitchFamily="34" charset="0"/>
              <a:buChar char="•"/>
            </a:pPr>
            <a:r>
              <a:rPr lang="en-GB" sz="1800" i="0" u="none" strike="noStrike" dirty="0">
                <a:solidFill>
                  <a:srgbClr val="000000"/>
                </a:solidFill>
                <a:effectLst/>
              </a:rPr>
              <a:t>Logistic Regression (LR)</a:t>
            </a:r>
          </a:p>
          <a:p>
            <a:pPr algn="l">
              <a:buFont typeface="Arial" panose="020B0604020202020204" pitchFamily="34" charset="0"/>
              <a:buChar char="•"/>
            </a:pPr>
            <a:r>
              <a:rPr lang="en-GB" sz="1800" i="0" u="none" strike="noStrike" dirty="0">
                <a:solidFill>
                  <a:srgbClr val="000000"/>
                </a:solidFill>
                <a:effectLst/>
              </a:rPr>
              <a:t>K-Nearest </a:t>
            </a:r>
            <a:r>
              <a:rPr lang="en-GB" sz="1800" i="0" u="none" strike="noStrike" dirty="0" err="1">
                <a:solidFill>
                  <a:srgbClr val="000000"/>
                </a:solidFill>
                <a:effectLst/>
              </a:rPr>
              <a:t>Neighbors</a:t>
            </a:r>
            <a:r>
              <a:rPr lang="en-GB" sz="1800" i="0" u="none" strike="noStrike" dirty="0">
                <a:solidFill>
                  <a:srgbClr val="000000"/>
                </a:solidFill>
                <a:effectLst/>
              </a:rPr>
              <a:t> (KNN)</a:t>
            </a:r>
          </a:p>
          <a:p>
            <a:pPr algn="l">
              <a:buFont typeface="Arial" panose="020B0604020202020204" pitchFamily="34" charset="0"/>
              <a:buChar char="•"/>
            </a:pPr>
            <a:r>
              <a:rPr lang="en-GB" sz="1800" i="0" u="none" strike="noStrike" dirty="0">
                <a:solidFill>
                  <a:srgbClr val="000000"/>
                </a:solidFill>
                <a:effectLst/>
              </a:rPr>
              <a:t>Decision Tree Classifier (DTC)</a:t>
            </a:r>
            <a:endParaRPr lang="en-GB" sz="1800" dirty="0">
              <a:solidFill>
                <a:srgbClr val="000000"/>
              </a:solidFill>
            </a:endParaRPr>
          </a:p>
          <a:p>
            <a:pPr algn="l">
              <a:buFont typeface="Arial" panose="020B0604020202020204" pitchFamily="34" charset="0"/>
              <a:buChar char="•"/>
            </a:pPr>
            <a:r>
              <a:rPr lang="en-GB" sz="1800" i="0" u="none" strike="noStrike" dirty="0">
                <a:solidFill>
                  <a:srgbClr val="000000"/>
                </a:solidFill>
                <a:effectLst/>
              </a:rPr>
              <a:t>Support Vector Machine (SVM)</a:t>
            </a:r>
          </a:p>
          <a:p>
            <a:pPr algn="l">
              <a:buFont typeface="Arial" panose="020B0604020202020204" pitchFamily="34" charset="0"/>
              <a:buChar char="•"/>
            </a:pPr>
            <a:r>
              <a:rPr lang="en-GB" sz="1800" i="0" u="none" strike="noStrike" dirty="0">
                <a:solidFill>
                  <a:srgbClr val="000000"/>
                </a:solidFill>
                <a:effectLst/>
              </a:rPr>
              <a:t>Random Forest (RF)</a:t>
            </a:r>
            <a:endParaRPr lang="en-US" sz="1800"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E21A7-93BC-5724-AED2-6818BE382375}"/>
            </a:ext>
          </a:extLst>
        </p:cNvPr>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913ED-BC09-5802-7609-43EF5390B724}"/>
              </a:ext>
            </a:extLst>
          </p:cNvPr>
          <p:cNvSpPr>
            <a:spLocks noGrp="1"/>
          </p:cNvSpPr>
          <p:nvPr>
            <p:ph type="title"/>
          </p:nvPr>
        </p:nvSpPr>
        <p:spPr>
          <a:xfrm>
            <a:off x="571351" y="240241"/>
            <a:ext cx="8070041" cy="1228299"/>
          </a:xfrm>
        </p:spPr>
        <p:txBody>
          <a:bodyPr>
            <a:normAutofit/>
          </a:bodyPr>
          <a:lstStyle/>
          <a:p>
            <a:r>
              <a:rPr lang="en-GB" sz="3500" b="1" i="0" u="none" strike="noStrike">
                <a:effectLst/>
              </a:rPr>
              <a:t>Logistic Regression (LR)</a:t>
            </a:r>
            <a:endParaRPr lang="en-US" sz="3500"/>
          </a:p>
        </p:txBody>
      </p:sp>
      <p:sp>
        <p:nvSpPr>
          <p:cNvPr id="3" name="Content Placeholder 2">
            <a:extLst>
              <a:ext uri="{FF2B5EF4-FFF2-40B4-BE49-F238E27FC236}">
                <a16:creationId xmlns:a16="http://schemas.microsoft.com/office/drawing/2014/main" id="{89CEF4E1-6684-EDC1-887F-C8A7D8939A63}"/>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a:effectLst/>
              </a:rPr>
              <a:t>A statistical model that predicts the probability of a binary outcome. It’s well-suited for binary and multi-class classification, especially when relationships are linear, and is both interpretable and efficient.</a:t>
            </a:r>
          </a:p>
          <a:p>
            <a:pPr marL="0" indent="0">
              <a:buNone/>
            </a:pPr>
            <a:r>
              <a:rPr lang="en-GB" sz="1700"/>
              <a:t>It differs from linear because it uses a sinusoidal curve, delineating a boundary between 2 categories.</a:t>
            </a:r>
          </a:p>
        </p:txBody>
      </p:sp>
      <p:pic>
        <p:nvPicPr>
          <p:cNvPr id="4" name="Picture 3">
            <a:extLst>
              <a:ext uri="{FF2B5EF4-FFF2-40B4-BE49-F238E27FC236}">
                <a16:creationId xmlns:a16="http://schemas.microsoft.com/office/drawing/2014/main" id="{0E62964C-6724-BC52-C26C-D7359DF18D69}"/>
              </a:ext>
            </a:extLst>
          </p:cNvPr>
          <p:cNvPicPr>
            <a:picLocks noChangeAspect="1"/>
          </p:cNvPicPr>
          <p:nvPr/>
        </p:nvPicPr>
        <p:blipFill>
          <a:blip r:embed="rId2"/>
          <a:stretch>
            <a:fillRect/>
          </a:stretch>
        </p:blipFill>
        <p:spPr>
          <a:xfrm>
            <a:off x="4757737" y="2770413"/>
            <a:ext cx="3883655" cy="2909536"/>
          </a:xfrm>
          <a:prstGeom prst="rect">
            <a:avLst/>
          </a:prstGeom>
        </p:spPr>
      </p:pic>
      <p:sp>
        <p:nvSpPr>
          <p:cNvPr id="6" name="TextBox 5">
            <a:extLst>
              <a:ext uri="{FF2B5EF4-FFF2-40B4-BE49-F238E27FC236}">
                <a16:creationId xmlns:a16="http://schemas.microsoft.com/office/drawing/2014/main" id="{7E9A35F2-AF46-07EF-1AD1-1E02BFBF96F9}"/>
              </a:ext>
            </a:extLst>
          </p:cNvPr>
          <p:cNvSpPr txBox="1"/>
          <p:nvPr/>
        </p:nvSpPr>
        <p:spPr>
          <a:xfrm>
            <a:off x="5377844" y="5679949"/>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289116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BB629-24A7-C065-60FD-C215435FE799}"/>
            </a:ext>
          </a:extLst>
        </p:cNvPr>
        <p:cNvGrpSpPr/>
        <p:nvPr/>
      </p:nvGrpSpPr>
      <p:grpSpPr>
        <a:xfrm>
          <a:off x="0" y="0"/>
          <a:ext cx="0" cy="0"/>
          <a:chOff x="0" y="0"/>
          <a:chExt cx="0" cy="0"/>
        </a:xfrm>
      </p:grpSpPr>
      <p:sp useBgFill="1">
        <p:nvSpPr>
          <p:cNvPr id="103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Rectangle 103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03E1-C454-8A47-27EA-E813A410D229}"/>
              </a:ext>
            </a:extLst>
          </p:cNvPr>
          <p:cNvSpPr>
            <a:spLocks noGrp="1"/>
          </p:cNvSpPr>
          <p:nvPr>
            <p:ph type="title"/>
          </p:nvPr>
        </p:nvSpPr>
        <p:spPr>
          <a:xfrm>
            <a:off x="571351" y="240241"/>
            <a:ext cx="8070041" cy="1228299"/>
          </a:xfrm>
        </p:spPr>
        <p:txBody>
          <a:bodyPr>
            <a:normAutofit/>
          </a:bodyPr>
          <a:lstStyle/>
          <a:p>
            <a:r>
              <a:rPr lang="en-GB" sz="3500" b="1" i="0" u="none" strike="noStrike">
                <a:effectLst/>
              </a:rPr>
              <a:t>K-Nearest Neighbors (KNN)</a:t>
            </a:r>
            <a:endParaRPr lang="en-US" sz="3500"/>
          </a:p>
        </p:txBody>
      </p:sp>
      <p:sp>
        <p:nvSpPr>
          <p:cNvPr id="3" name="Content Placeholder 2">
            <a:extLst>
              <a:ext uri="{FF2B5EF4-FFF2-40B4-BE49-F238E27FC236}">
                <a16:creationId xmlns:a16="http://schemas.microsoft.com/office/drawing/2014/main" id="{D51AB557-9A79-19F3-51E1-982253C2D257}"/>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An instance-based classifier that assigns a label based on the majority class among the closest data points. </a:t>
            </a:r>
          </a:p>
          <a:p>
            <a:pPr marL="0" indent="0">
              <a:buNone/>
            </a:pPr>
            <a:r>
              <a:rPr lang="en-GB" sz="1700" b="0" i="0" u="none" strike="noStrike" dirty="0">
                <a:effectLst/>
              </a:rPr>
              <a:t>It’s simple and effective for small to medium datasets, especially when similar instances have similar labels.</a:t>
            </a:r>
          </a:p>
        </p:txBody>
      </p:sp>
      <p:pic>
        <p:nvPicPr>
          <p:cNvPr id="1026" name="Picture 2" descr="K-Nearest Neighbor. A complete explanation of K-NN | by Antony Christopher  | The Startup | Medium">
            <a:extLst>
              <a:ext uri="{FF2B5EF4-FFF2-40B4-BE49-F238E27FC236}">
                <a16:creationId xmlns:a16="http://schemas.microsoft.com/office/drawing/2014/main" id="{447C917E-DC7B-1F78-90BF-59963CE53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3254268"/>
            <a:ext cx="4421385" cy="221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05B127-06BD-04F5-307E-AB0BF57EC9B3}"/>
              </a:ext>
            </a:extLst>
          </p:cNvPr>
          <p:cNvSpPr txBox="1"/>
          <p:nvPr/>
        </p:nvSpPr>
        <p:spPr>
          <a:xfrm>
            <a:off x="4496693" y="5464960"/>
            <a:ext cx="4572000" cy="646331"/>
          </a:xfrm>
          <a:prstGeom prst="rect">
            <a:avLst/>
          </a:prstGeom>
          <a:noFill/>
        </p:spPr>
        <p:txBody>
          <a:bodyPr wrap="square">
            <a:spAutoFit/>
          </a:bodyPr>
          <a:lstStyle/>
          <a:p>
            <a:r>
              <a:rPr lang="en-US" dirty="0">
                <a:hlinkClick r:id="rId3"/>
              </a:rPr>
              <a:t>https://medium.com/swlh/k-nearest-neighbor-ca2593d7a3c4</a:t>
            </a:r>
            <a:r>
              <a:rPr lang="en-US" dirty="0"/>
              <a:t> - further reading</a:t>
            </a:r>
          </a:p>
        </p:txBody>
      </p:sp>
    </p:spTree>
    <p:extLst>
      <p:ext uri="{BB962C8B-B14F-4D97-AF65-F5344CB8AC3E}">
        <p14:creationId xmlns:p14="http://schemas.microsoft.com/office/powerpoint/2010/main" val="272787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5928</TotalTime>
  <Words>2722</Words>
  <Application>Microsoft Macintosh PowerPoint</Application>
  <PresentationFormat>On-screen Show (4:3)</PresentationFormat>
  <Paragraphs>303</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-webkit-standard</vt:lpstr>
      <vt:lpstr>Arial</vt:lpstr>
      <vt:lpstr>Calibri</vt:lpstr>
      <vt:lpstr>ElsevierSans</vt:lpstr>
      <vt:lpstr>source-serif-pro</vt:lpstr>
      <vt:lpstr>Office Theme</vt:lpstr>
      <vt:lpstr>27/01/2025</vt:lpstr>
      <vt:lpstr>Before we start…</vt:lpstr>
      <vt:lpstr>Introduction to Machine Learning (ML)</vt:lpstr>
      <vt:lpstr>Types of Machine Learning</vt:lpstr>
      <vt:lpstr>Feature selection</vt:lpstr>
      <vt:lpstr>Which feature selection method to use?</vt:lpstr>
      <vt:lpstr>Supervised Learning – Classification Problems</vt:lpstr>
      <vt:lpstr>Logistic Regression (LR)</vt:lpstr>
      <vt:lpstr>K-Nearest Neighbors (KNN)</vt:lpstr>
      <vt:lpstr>Decision Tree Classifier (DTC):</vt:lpstr>
      <vt:lpstr>Support Vector Machine (SVM):</vt:lpstr>
      <vt:lpstr>Random Forest (RF):</vt:lpstr>
      <vt:lpstr>Breast Cancer Dataset</vt:lpstr>
      <vt:lpstr>PowerPoint Presentation</vt:lpstr>
      <vt:lpstr>PowerPoint Presentation</vt:lpstr>
      <vt:lpstr>Supervised Learning – Regression Problems</vt:lpstr>
      <vt:lpstr>Linear Regression (LR)</vt:lpstr>
      <vt:lpstr>What is overfitting and  why do we need to avoid it?</vt:lpstr>
      <vt:lpstr>Linear Models with regularization</vt:lpstr>
      <vt:lpstr>Linear Models with regularization</vt:lpstr>
      <vt:lpstr>Linear Models with regularization</vt:lpstr>
      <vt:lpstr>Non-Linear Models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lpstr>Some further resources for practice, learning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50</cp:revision>
  <dcterms:created xsi:type="dcterms:W3CDTF">2020-05-19T07:39:37Z</dcterms:created>
  <dcterms:modified xsi:type="dcterms:W3CDTF">2025-01-26T15:24:29Z</dcterms:modified>
</cp:coreProperties>
</file>