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5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CB31F7-5283-B647-BE13-D62A0C626711}" v="297" dt="2024-11-03T21:35:40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9FCB31F7-5283-B647-BE13-D62A0C626711}"/>
    <pc:docChg chg="undo custSel addSld modSld">
      <pc:chgData name="Srinivasa Rao" userId="a6b54366-f13d-4292-8bb4-f06c50909b1e" providerId="ADAL" clId="{9FCB31F7-5283-B647-BE13-D62A0C626711}" dt="2024-11-03T21:35:40.042" v="284" actId="255"/>
      <pc:docMkLst>
        <pc:docMk/>
      </pc:docMkLst>
      <pc:sldChg chg="modSp mod">
        <pc:chgData name="Srinivasa Rao" userId="a6b54366-f13d-4292-8bb4-f06c50909b1e" providerId="ADAL" clId="{9FCB31F7-5283-B647-BE13-D62A0C626711}" dt="2024-11-03T21:35:40.042" v="284" actId="255"/>
        <pc:sldMkLst>
          <pc:docMk/>
          <pc:sldMk cId="0" sldId="257"/>
        </pc:sldMkLst>
        <pc:spChg chg="mod">
          <ac:chgData name="Srinivasa Rao" userId="a6b54366-f13d-4292-8bb4-f06c50909b1e" providerId="ADAL" clId="{9FCB31F7-5283-B647-BE13-D62A0C626711}" dt="2024-11-03T21:35:40.042" v="284" actId="255"/>
          <ac:spMkLst>
            <pc:docMk/>
            <pc:sldMk cId="0" sldId="257"/>
            <ac:spMk id="3" creationId="{00000000-0000-0000-0000-000000000000}"/>
          </ac:spMkLst>
        </pc:spChg>
      </pc:sldChg>
      <pc:sldChg chg="addSp delSp modSp mod">
        <pc:chgData name="Srinivasa Rao" userId="a6b54366-f13d-4292-8bb4-f06c50909b1e" providerId="ADAL" clId="{9FCB31F7-5283-B647-BE13-D62A0C626711}" dt="2024-11-03T21:25:33.639" v="140" actId="1076"/>
        <pc:sldMkLst>
          <pc:docMk/>
          <pc:sldMk cId="0" sldId="258"/>
        </pc:sldMkLst>
        <pc:spChg chg="mod">
          <ac:chgData name="Srinivasa Rao" userId="a6b54366-f13d-4292-8bb4-f06c50909b1e" providerId="ADAL" clId="{9FCB31F7-5283-B647-BE13-D62A0C626711}" dt="2024-11-03T21:03:19.245" v="30" actId="20577"/>
          <ac:spMkLst>
            <pc:docMk/>
            <pc:sldMk cId="0" sldId="258"/>
            <ac:spMk id="2" creationId="{00000000-0000-0000-0000-000000000000}"/>
          </ac:spMkLst>
        </pc:spChg>
        <pc:spChg chg="del mod">
          <ac:chgData name="Srinivasa Rao" userId="a6b54366-f13d-4292-8bb4-f06c50909b1e" providerId="ADAL" clId="{9FCB31F7-5283-B647-BE13-D62A0C626711}" dt="2024-11-03T21:12:20.543" v="97" actId="478"/>
          <ac:spMkLst>
            <pc:docMk/>
            <pc:sldMk cId="0" sldId="258"/>
            <ac:spMk id="3" creationId="{00000000-0000-0000-0000-000000000000}"/>
          </ac:spMkLst>
        </pc:spChg>
        <pc:spChg chg="del">
          <ac:chgData name="Srinivasa Rao" userId="a6b54366-f13d-4292-8bb4-f06c50909b1e" providerId="ADAL" clId="{9FCB31F7-5283-B647-BE13-D62A0C626711}" dt="2024-11-03T21:03:41.184" v="78" actId="478"/>
          <ac:spMkLst>
            <pc:docMk/>
            <pc:sldMk cId="0" sldId="258"/>
            <ac:spMk id="4" creationId="{7BD79B23-7083-4365-5437-288A00E87209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5" creationId="{28ED9842-909B-4AC5-C5DE-6A109AFFB7EF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6" creationId="{8B98AF89-F735-5504-0B24-33E2EFEDD768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7" creationId="{44C78915-9119-3705-3802-0528AB155AB8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8" creationId="{CC8A1B6F-153A-3A89-82B1-9EEA7FDE60AC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9" creationId="{FE05E26D-9D1E-2F5C-EDD7-8B3C6ED2CCD1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0" creationId="{097E8033-0C3D-BC8D-6056-8E85A06EAFF1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1" creationId="{1A7F8C31-98C9-12E0-975F-386DF0DFED03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2" creationId="{8D9FB2CA-DDBC-8DE3-5BFD-83D7FF8AEFC8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3" creationId="{67C2587F-683E-78A4-865A-7A7099B2EBB9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4" creationId="{30345896-A75A-B646-4FC9-40DA0916BC7F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5" creationId="{06AC9D68-DF79-CB0B-66D5-28B087817543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6" creationId="{8523E3AA-A68B-966A-B62B-F026C8EE6F6E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7" creationId="{0DD30D51-F624-0D5E-F72D-FA2C047387F4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8" creationId="{3D26168E-994C-9DBD-55B2-303C716A39AB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9" creationId="{0B44CEAA-6DE4-C90B-477F-31E4D747F2AB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20" creationId="{3882D1B5-D503-C09B-7AEB-E65EB36B109B}"/>
          </ac:spMkLst>
        </pc:spChg>
        <pc:spChg chg="add del mod">
          <ac:chgData name="Srinivasa Rao" userId="a6b54366-f13d-4292-8bb4-f06c50909b1e" providerId="ADAL" clId="{9FCB31F7-5283-B647-BE13-D62A0C626711}" dt="2024-11-03T21:12:22.645" v="98" actId="478"/>
          <ac:spMkLst>
            <pc:docMk/>
            <pc:sldMk cId="0" sldId="258"/>
            <ac:spMk id="22" creationId="{B23001FD-FD84-F820-F2CE-F01C1208AB10}"/>
          </ac:spMkLst>
        </pc:spChg>
        <pc:spChg chg="add mod">
          <ac:chgData name="Srinivasa Rao" userId="a6b54366-f13d-4292-8bb4-f06c50909b1e" providerId="ADAL" clId="{9FCB31F7-5283-B647-BE13-D62A0C626711}" dt="2024-11-03T21:25:25.403" v="138" actId="13822"/>
          <ac:spMkLst>
            <pc:docMk/>
            <pc:sldMk cId="0" sldId="258"/>
            <ac:spMk id="31" creationId="{E1EB8228-CD43-F81C-F630-1B964F7B4BC8}"/>
          </ac:spMkLst>
        </pc:spChg>
        <pc:spChg chg="add mod">
          <ac:chgData name="Srinivasa Rao" userId="a6b54366-f13d-4292-8bb4-f06c50909b1e" providerId="ADAL" clId="{9FCB31F7-5283-B647-BE13-D62A0C626711}" dt="2024-11-03T21:25:33.639" v="140" actId="1076"/>
          <ac:spMkLst>
            <pc:docMk/>
            <pc:sldMk cId="0" sldId="258"/>
            <ac:spMk id="32" creationId="{5DF2D318-CFB1-5BA2-DC61-7A1CB394BD49}"/>
          </ac:spMkLst>
        </pc:spChg>
        <pc:picChg chg="add mod">
          <ac:chgData name="Srinivasa Rao" userId="a6b54366-f13d-4292-8bb4-f06c50909b1e" providerId="ADAL" clId="{9FCB31F7-5283-B647-BE13-D62A0C626711}" dt="2024-11-03T21:25:05.321" v="136" actId="1076"/>
          <ac:picMkLst>
            <pc:docMk/>
            <pc:sldMk cId="0" sldId="258"/>
            <ac:picMk id="23" creationId="{E41D7B26-79CC-7447-E882-960BDF1EB886}"/>
          </ac:picMkLst>
        </pc:picChg>
        <pc:picChg chg="add mod">
          <ac:chgData name="Srinivasa Rao" userId="a6b54366-f13d-4292-8bb4-f06c50909b1e" providerId="ADAL" clId="{9FCB31F7-5283-B647-BE13-D62A0C626711}" dt="2024-11-03T21:25:01.688" v="135" actId="1076"/>
          <ac:picMkLst>
            <pc:docMk/>
            <pc:sldMk cId="0" sldId="258"/>
            <ac:picMk id="24" creationId="{D989B2C4-8E8D-4C79-D754-18D2EBF16752}"/>
          </ac:picMkLst>
        </pc:picChg>
        <pc:picChg chg="add mod">
          <ac:chgData name="Srinivasa Rao" userId="a6b54366-f13d-4292-8bb4-f06c50909b1e" providerId="ADAL" clId="{9FCB31F7-5283-B647-BE13-D62A0C626711}" dt="2024-11-03T21:23:40.654" v="124" actId="1076"/>
          <ac:picMkLst>
            <pc:docMk/>
            <pc:sldMk cId="0" sldId="258"/>
            <ac:picMk id="25" creationId="{1A722B1F-EFD1-21A6-5B8F-F935A95DA4FD}"/>
          </ac:picMkLst>
        </pc:picChg>
        <pc:picChg chg="add mod">
          <ac:chgData name="Srinivasa Rao" userId="a6b54366-f13d-4292-8bb4-f06c50909b1e" providerId="ADAL" clId="{9FCB31F7-5283-B647-BE13-D62A0C626711}" dt="2024-11-03T21:23:28.153" v="122" actId="1076"/>
          <ac:picMkLst>
            <pc:docMk/>
            <pc:sldMk cId="0" sldId="258"/>
            <ac:picMk id="26" creationId="{5C27D97B-6403-50AA-49FA-A2123FB15242}"/>
          </ac:picMkLst>
        </pc:picChg>
        <pc:picChg chg="add mod">
          <ac:chgData name="Srinivasa Rao" userId="a6b54366-f13d-4292-8bb4-f06c50909b1e" providerId="ADAL" clId="{9FCB31F7-5283-B647-BE13-D62A0C626711}" dt="2024-11-03T21:23:30.970" v="123" actId="1076"/>
          <ac:picMkLst>
            <pc:docMk/>
            <pc:sldMk cId="0" sldId="258"/>
            <ac:picMk id="27" creationId="{1CD85122-A84C-2D41-FDDE-AECEB34E828D}"/>
          </ac:picMkLst>
        </pc:picChg>
        <pc:picChg chg="add mod">
          <ac:chgData name="Srinivasa Rao" userId="a6b54366-f13d-4292-8bb4-f06c50909b1e" providerId="ADAL" clId="{9FCB31F7-5283-B647-BE13-D62A0C626711}" dt="2024-11-03T21:24:35.971" v="128"/>
          <ac:picMkLst>
            <pc:docMk/>
            <pc:sldMk cId="0" sldId="258"/>
            <ac:picMk id="28" creationId="{C699BDC9-3FF6-5B1B-A641-3FE394911EBD}"/>
          </ac:picMkLst>
        </pc:picChg>
        <pc:picChg chg="add mod">
          <ac:chgData name="Srinivasa Rao" userId="a6b54366-f13d-4292-8bb4-f06c50909b1e" providerId="ADAL" clId="{9FCB31F7-5283-B647-BE13-D62A0C626711}" dt="2024-11-03T21:24:51.255" v="133"/>
          <ac:picMkLst>
            <pc:docMk/>
            <pc:sldMk cId="0" sldId="258"/>
            <ac:picMk id="29" creationId="{77955A05-583A-DC51-8084-23B3B609F618}"/>
          </ac:picMkLst>
        </pc:picChg>
        <pc:picChg chg="add mod">
          <ac:chgData name="Srinivasa Rao" userId="a6b54366-f13d-4292-8bb4-f06c50909b1e" providerId="ADAL" clId="{9FCB31F7-5283-B647-BE13-D62A0C626711}" dt="2024-11-03T21:24:55.905" v="134"/>
          <ac:picMkLst>
            <pc:docMk/>
            <pc:sldMk cId="0" sldId="258"/>
            <ac:picMk id="30" creationId="{C30A5564-9987-7848-09AA-36BFD0A83922}"/>
          </ac:picMkLst>
        </pc:picChg>
      </pc:sldChg>
      <pc:sldChg chg="addSp modSp mod">
        <pc:chgData name="Srinivasa Rao" userId="a6b54366-f13d-4292-8bb4-f06c50909b1e" providerId="ADAL" clId="{9FCB31F7-5283-B647-BE13-D62A0C626711}" dt="2024-11-03T21:29:31.540" v="177" actId="1076"/>
        <pc:sldMkLst>
          <pc:docMk/>
          <pc:sldMk cId="0" sldId="260"/>
        </pc:sldMkLst>
        <pc:spChg chg="add mod">
          <ac:chgData name="Srinivasa Rao" userId="a6b54366-f13d-4292-8bb4-f06c50909b1e" providerId="ADAL" clId="{9FCB31F7-5283-B647-BE13-D62A0C626711}" dt="2024-11-03T21:29:31.540" v="177" actId="1076"/>
          <ac:spMkLst>
            <pc:docMk/>
            <pc:sldMk cId="0" sldId="260"/>
            <ac:spMk id="4" creationId="{19CB0226-241F-F9D2-4AC3-C9BD3B94F1FA}"/>
          </ac:spMkLst>
        </pc:spChg>
        <pc:picChg chg="add mod">
          <ac:chgData name="Srinivasa Rao" userId="a6b54366-f13d-4292-8bb4-f06c50909b1e" providerId="ADAL" clId="{9FCB31F7-5283-B647-BE13-D62A0C626711}" dt="2024-11-03T21:28:44.889" v="145" actId="1076"/>
          <ac:picMkLst>
            <pc:docMk/>
            <pc:sldMk cId="0" sldId="260"/>
            <ac:picMk id="1026" creationId="{D857B268-9D04-C7A9-4A47-D98C481A9F92}"/>
          </ac:picMkLst>
        </pc:picChg>
      </pc:sldChg>
      <pc:sldChg chg="addSp modSp mod">
        <pc:chgData name="Srinivasa Rao" userId="a6b54366-f13d-4292-8bb4-f06c50909b1e" providerId="ADAL" clId="{9FCB31F7-5283-B647-BE13-D62A0C626711}" dt="2024-11-03T21:34:22.005" v="273" actId="1076"/>
        <pc:sldMkLst>
          <pc:docMk/>
          <pc:sldMk cId="0" sldId="263"/>
        </pc:sldMkLst>
        <pc:spChg chg="add mod">
          <ac:chgData name="Srinivasa Rao" userId="a6b54366-f13d-4292-8bb4-f06c50909b1e" providerId="ADAL" clId="{9FCB31F7-5283-B647-BE13-D62A0C626711}" dt="2024-11-03T21:34:22.005" v="273" actId="1076"/>
          <ac:spMkLst>
            <pc:docMk/>
            <pc:sldMk cId="0" sldId="263"/>
            <ac:spMk id="4" creationId="{B5358C91-CBF9-A0DB-5BA9-4D747D5B9E36}"/>
          </ac:spMkLst>
        </pc:spChg>
        <pc:spChg chg="add mod">
          <ac:chgData name="Srinivasa Rao" userId="a6b54366-f13d-4292-8bb4-f06c50909b1e" providerId="ADAL" clId="{9FCB31F7-5283-B647-BE13-D62A0C626711}" dt="2024-11-03T21:34:22.005" v="273" actId="1076"/>
          <ac:spMkLst>
            <pc:docMk/>
            <pc:sldMk cId="0" sldId="263"/>
            <ac:spMk id="5" creationId="{83CF7AA5-2CF8-49A3-E6C4-758E86CEE932}"/>
          </ac:spMkLst>
        </pc:spChg>
        <pc:picChg chg="add mod">
          <ac:chgData name="Srinivasa Rao" userId="a6b54366-f13d-4292-8bb4-f06c50909b1e" providerId="ADAL" clId="{9FCB31F7-5283-B647-BE13-D62A0C626711}" dt="2024-11-03T21:34:22.005" v="273" actId="1076"/>
          <ac:picMkLst>
            <pc:docMk/>
            <pc:sldMk cId="0" sldId="263"/>
            <ac:picMk id="2050" creationId="{6680F5AD-65B5-5314-B6E7-51B0864D56DA}"/>
          </ac:picMkLst>
        </pc:picChg>
      </pc:sldChg>
      <pc:sldChg chg="modSp add mod">
        <pc:chgData name="Srinivasa Rao" userId="a6b54366-f13d-4292-8bb4-f06c50909b1e" providerId="ADAL" clId="{9FCB31F7-5283-B647-BE13-D62A0C626711}" dt="2024-11-03T21:35:11.619" v="278" actId="115"/>
        <pc:sldMkLst>
          <pc:docMk/>
          <pc:sldMk cId="774331437" sldId="265"/>
        </pc:sldMkLst>
        <pc:spChg chg="mod">
          <ac:chgData name="Srinivasa Rao" userId="a6b54366-f13d-4292-8bb4-f06c50909b1e" providerId="ADAL" clId="{9FCB31F7-5283-B647-BE13-D62A0C626711}" dt="2024-11-03T21:35:11.619" v="278" actId="115"/>
          <ac:spMkLst>
            <pc:docMk/>
            <pc:sldMk cId="774331437" sldId="265"/>
            <ac:spMk id="3" creationId="{FA984AB3-0EED-5770-AC70-44FAD377369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6F1C5-B853-0322-C00A-17AF6597A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10488-B072-C2B5-72D3-6F2C23CE9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70901-D4A1-4B4D-1904-480332BE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6191C-DD78-3657-D8CA-7E9C1E5D3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FA9E1-D48C-00E1-A09B-05D81168A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5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03AB3-AABE-B40E-FB14-3C879402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27703-9733-97F6-FC36-FFDA1E63E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130AC-BC09-784B-E546-60E92693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E451D-47A9-541A-449A-2D8B19E4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A186C-1B20-15E4-1994-24276953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9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6AEFC0-BC02-E367-9093-C353AF948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0EA68-BFF7-3D93-2938-28BBE64B6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0E071-52F0-412C-AD41-83433D38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C1B3-097A-46B5-8325-2D347C4F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6B4FE-34FA-3FA0-0E45-EE050B3C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6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94136-12F3-5395-DCFB-177690B66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6F560-F0C9-DF4A-E9DB-22B584A04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03C5A-7A11-2BB1-B1A7-D9AE1656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6A89B-CCC1-D130-8177-B043DA10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A4D06-7390-0707-C6FF-F317A911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8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75A35-975A-5BCC-212F-E718EF9AB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144BC-50F1-05D8-8DAB-66CA434FF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5195-D379-FB7D-839E-711E8875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E54A3-AB42-D969-5B42-680F6565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2EC0E-357F-CFF7-5C49-057B3E3A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7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5BAB-4917-4565-2648-BEA1B49D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3F4DA-0AD3-C584-2467-0375A654F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A778E-E039-AB40-8C1E-9BD27DCF0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BAD52-74E6-FC12-A95C-322C3AC1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20C66-06B8-B96B-6534-380EDAB9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024B0-8AAE-8088-F563-2AF9F405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EBDB-3807-D54B-460E-EFA08CA39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E2DAC-845E-2577-BC44-FA1A9BD93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43E8B-B5A2-883F-B2C4-0700901E4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74735-B8A6-6EAA-0BEA-696F6AF51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7EB1DB-94CF-3027-0640-9E3DECA27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1D6479-6BE6-3412-81D6-16C00C4C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FE5F98-E1C1-9FB6-F648-8282EEAB0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96340-051F-0433-B5A8-DF8EA4D7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6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D7DF-48B6-BA50-D579-7D38E6B0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97CBC-97D9-01AC-EBFD-D80B573D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94943-21F8-0B8C-4C44-4EE48031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30447-A207-7F91-E86A-D301A801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5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D76AA-9194-A4B4-F826-6838F3FE0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98E4F3-3991-CA17-B56C-CA97BB60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B9456-9B7F-BA9F-3E3A-250720D5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7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10210-48FB-A01C-BB76-D60092B4E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EF649-0A7B-191E-68C5-0BA5C7B01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50439-9BEF-8CD2-2615-2674243E0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BB6BC-4CA9-4833-AC93-AA442F5F6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D7A05-BC8D-8D44-3893-85208DEA4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9E0BF-CFE0-2E1D-B1D6-5F078A7D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3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6CC53-5C2D-1EAE-8CCE-30491165F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378DAA-D8F5-0948-A528-A1FE5A800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3E09D-4437-B8C4-E812-1D0BE0EA9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3DD78-6F70-9005-EC62-C28577688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7CE1D-6801-46E8-04DB-7CB4C5B0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B1BDC-4D40-57AA-FB54-19377A55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4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F8C2EF-B39E-9744-FEF8-BE8490E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B3FE4-D0FB-CF00-B2CE-A1070DBBC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17E50-C528-2AA4-98BC-07BD02E17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9CC2-F8D3-6047-97B4-E95E02B9DE7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A356F-8421-A372-D892-180BF0D71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4C074-92DB-DF7E-09C9-6437B6E7E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8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nature14539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s.stanford.edu/people/karpathy/cnnembed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Introduction to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/>
              <a:t>Deep learning is a subset of machine learning</a:t>
            </a:r>
            <a:endParaRPr lang="en-GB" sz="2400"/>
          </a:p>
          <a:p>
            <a:r>
              <a:rPr lang="en-GB" sz="2400"/>
              <a:t>N</a:t>
            </a:r>
            <a:r>
              <a:rPr sz="2400" err="1"/>
              <a:t>eural</a:t>
            </a:r>
            <a:r>
              <a:rPr sz="2400"/>
              <a:t> networks with multiple layers learn to extract complex patterns from data. </a:t>
            </a:r>
            <a:endParaRPr lang="en-GB" sz="2400"/>
          </a:p>
          <a:p>
            <a:r>
              <a:rPr lang="en-GB" sz="2400"/>
              <a:t>W</a:t>
            </a:r>
            <a:r>
              <a:rPr sz="2400" err="1"/>
              <a:t>idely</a:t>
            </a:r>
            <a:r>
              <a:rPr sz="2400"/>
              <a:t> used for tasks like image recognition, natural language processing, and more.</a:t>
            </a:r>
            <a:endParaRPr lang="en-GB" sz="2400"/>
          </a:p>
          <a:p>
            <a:r>
              <a:rPr lang="en-GB" sz="2400"/>
              <a:t>In contrast to other ML approaches, DL is a ‘black box’ </a:t>
            </a:r>
          </a:p>
          <a:p>
            <a:r>
              <a:rPr lang="en-GB" sz="2400"/>
              <a:t>the network determines the relative importance of combinations of features through an iterative process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Introduction to image data</a:t>
            </a:r>
            <a:endParaRPr b="1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1D7B26-79CC-7447-E882-960BDF1EB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844" y="1693350"/>
            <a:ext cx="2002771" cy="200277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989B2C4-8E8D-4C79-D754-18D2EBF16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848" y="1690687"/>
            <a:ext cx="2002770" cy="20027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A722B1F-EFD1-21A6-5B8F-F935A95DA4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84497" y="4291430"/>
            <a:ext cx="2002771" cy="2002771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C27D97B-6403-50AA-49FA-A2123FB1524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83112" y="4291432"/>
            <a:ext cx="2002771" cy="2002771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CD85122-A84C-2D41-FDDE-AECEB34E828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63459" y="4291431"/>
            <a:ext cx="2002771" cy="2002771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699BDC9-3FF6-5B1B-A641-3FE394911EB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94615" y="4291431"/>
            <a:ext cx="2002770" cy="200277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7955A05-583A-DC51-8084-23B3B609F61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51059" y="4291431"/>
            <a:ext cx="2002770" cy="200277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30A5564-9987-7848-09AA-36BFD0A839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07503" y="4291431"/>
            <a:ext cx="2002770" cy="2002770"/>
          </a:xfrm>
          <a:prstGeom prst="rect">
            <a:avLst/>
          </a:prstGeom>
        </p:spPr>
      </p:pic>
      <p:sp>
        <p:nvSpPr>
          <p:cNvPr id="31" name="Right Arrow 30">
            <a:extLst>
              <a:ext uri="{FF2B5EF4-FFF2-40B4-BE49-F238E27FC236}">
                <a16:creationId xmlns:a16="http://schemas.microsoft.com/office/drawing/2014/main" id="{E1EB8228-CD43-F81C-F630-1B964F7B4BC8}"/>
              </a:ext>
            </a:extLst>
          </p:cNvPr>
          <p:cNvSpPr/>
          <p:nvPr/>
        </p:nvSpPr>
        <p:spPr>
          <a:xfrm>
            <a:off x="5432612" y="2566569"/>
            <a:ext cx="663388" cy="26627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5DF2D318-CFB1-5BA2-DC61-7A1CB394BD49}"/>
              </a:ext>
            </a:extLst>
          </p:cNvPr>
          <p:cNvSpPr/>
          <p:nvPr/>
        </p:nvSpPr>
        <p:spPr>
          <a:xfrm>
            <a:off x="4382411" y="5153864"/>
            <a:ext cx="663388" cy="26627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78052-EB5C-3593-7FB8-C7E95A6C9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728F-DE02-AD72-992B-4126DF611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What is a </a:t>
            </a:r>
            <a:r>
              <a:rPr lang="en-GB" b="1"/>
              <a:t>'</a:t>
            </a:r>
            <a:r>
              <a:rPr b="1"/>
              <a:t>Neuron</a:t>
            </a:r>
            <a:r>
              <a:rPr lang="en-GB" b="1"/>
              <a:t>'</a:t>
            </a:r>
            <a:r>
              <a:rPr b="1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84AB3-0EED-5770-AC70-44FAD3773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/>
              <a:t>A neuron in a neural network is a mathematical function </a:t>
            </a:r>
            <a:endParaRPr lang="en-GB" sz="2400"/>
          </a:p>
          <a:p>
            <a:r>
              <a:rPr lang="en-GB" sz="2400"/>
              <a:t>T</a:t>
            </a:r>
            <a:r>
              <a:rPr sz="2400" err="1"/>
              <a:t>akes</a:t>
            </a:r>
            <a:r>
              <a:rPr sz="2400"/>
              <a:t> inputs, applies weights and biases, and outputs an activation. </a:t>
            </a:r>
            <a:endParaRPr lang="en-GB" sz="2400"/>
          </a:p>
          <a:p>
            <a:r>
              <a:rPr sz="2400"/>
              <a:t>Inspired by biological neurons, though </a:t>
            </a:r>
            <a:r>
              <a:rPr sz="2400" i="1"/>
              <a:t>greatly</a:t>
            </a:r>
            <a:r>
              <a:rPr sz="2400"/>
              <a:t> simplified.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A14D69-AB30-E758-0113-78629CBAA811}"/>
              </a:ext>
            </a:extLst>
          </p:cNvPr>
          <p:cNvSpPr txBox="1"/>
          <p:nvPr/>
        </p:nvSpPr>
        <p:spPr>
          <a:xfrm>
            <a:off x="4035632" y="3749633"/>
            <a:ext cx="4120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y = </a:t>
            </a:r>
            <a:r>
              <a:rPr lang="en-US" sz="4000" i="1" err="1"/>
              <a:t>w</a:t>
            </a:r>
            <a:r>
              <a:rPr lang="en-US" sz="4000" err="1"/>
              <a:t>x</a:t>
            </a:r>
            <a:r>
              <a:rPr lang="en-US" sz="4000"/>
              <a:t> + </a:t>
            </a:r>
            <a:r>
              <a:rPr lang="en-US" sz="4000" i="1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7433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/>
              <a:t>How Does a Neural Network 'Learn'?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/>
              <a:t>Neural networks learn through a process of forward and backpropagation:</a:t>
            </a:r>
            <a:endParaRPr lang="en-GB" sz="2400"/>
          </a:p>
          <a:p>
            <a:pPr lvl="1"/>
            <a:r>
              <a:t>Forward propagation calculates the output based on inputs and weights.</a:t>
            </a:r>
            <a:endParaRPr lang="en-GB"/>
          </a:p>
          <a:p>
            <a:pPr lvl="1"/>
            <a:r>
              <a:t>Backpropagation adjusts weights based on the error in output, reducing the error over time.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/>
              <a:t>What is a Convolutional Neural Network?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/>
              <a:t>A CNN is a type of neural network designed specifically for image processing tasks. </a:t>
            </a:r>
            <a:endParaRPr lang="en-GB" sz="2400"/>
          </a:p>
          <a:p>
            <a:r>
              <a:rPr lang="en-GB" sz="2400"/>
              <a:t>U</a:t>
            </a:r>
            <a:r>
              <a:rPr sz="2400" err="1"/>
              <a:t>ses</a:t>
            </a:r>
            <a:r>
              <a:rPr sz="2400"/>
              <a:t> convolutional layers to detect spatial features and hierarchies in data.</a:t>
            </a:r>
          </a:p>
        </p:txBody>
      </p:sp>
      <p:pic>
        <p:nvPicPr>
          <p:cNvPr id="1026" name="Picture 2" descr="figure 2">
            <a:extLst>
              <a:ext uri="{FF2B5EF4-FFF2-40B4-BE49-F238E27FC236}">
                <a16:creationId xmlns:a16="http://schemas.microsoft.com/office/drawing/2014/main" id="{D857B268-9D04-C7A9-4A47-D98C481A9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29" y="3277627"/>
            <a:ext cx="7568539" cy="321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CB0226-241F-F9D2-4AC3-C9BD3B94F1FA}"/>
              </a:ext>
            </a:extLst>
          </p:cNvPr>
          <p:cNvSpPr txBox="1"/>
          <p:nvPr/>
        </p:nvSpPr>
        <p:spPr>
          <a:xfrm>
            <a:off x="7135906" y="5988734"/>
            <a:ext cx="4840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LeCun et al., Nature 2015</a:t>
            </a:r>
          </a:p>
          <a:p>
            <a:r>
              <a:rPr lang="en-US">
                <a:hlinkClick r:id="rId3"/>
              </a:rPr>
              <a:t>https://www.nature.com/articles/nature14539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Some terms</a:t>
            </a:r>
            <a:endParaRPr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b="1" err="1"/>
              <a:t>ReLU</a:t>
            </a:r>
            <a:r>
              <a:rPr sz="2400"/>
              <a:t>: An activation function that introduces non-linearity by converting negative values to zero.</a:t>
            </a:r>
            <a:endParaRPr lang="en-GB" sz="2400"/>
          </a:p>
          <a:p>
            <a:r>
              <a:rPr sz="2400" b="1" err="1"/>
              <a:t>Softmax</a:t>
            </a:r>
            <a:r>
              <a:rPr sz="2400"/>
              <a:t>: A function that converts outputs to probabilities, used in classification tasks.</a:t>
            </a:r>
            <a:endParaRPr lang="en-GB" sz="2400"/>
          </a:p>
          <a:p>
            <a:r>
              <a:rPr sz="2400" b="1"/>
              <a:t>Pooling</a:t>
            </a:r>
            <a:r>
              <a:rPr sz="2400"/>
              <a:t>: A layer that reduces spatial dimensions, helping with feature abstraction and reducing computation.</a:t>
            </a:r>
            <a:endParaRPr lang="en-GB" sz="2400"/>
          </a:p>
          <a:p>
            <a:r>
              <a:rPr lang="en-GB" sz="2400" b="1"/>
              <a:t>Loss function</a:t>
            </a:r>
            <a:r>
              <a:rPr lang="en-GB" sz="2400"/>
              <a:t>: a mathematical function that quantifies the deviation of the predictions from the actual targets.</a:t>
            </a:r>
          </a:p>
          <a:p>
            <a:r>
              <a:rPr lang="en-GB" sz="2400" b="1"/>
              <a:t>Optimizer</a:t>
            </a:r>
            <a:r>
              <a:rPr lang="en-GB" sz="2400"/>
              <a:t>: a method to alter the weights and biases to minimize the loss.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What are Hyperparameters?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/>
              <a:t>Hyperparameters are configurations external to the model</a:t>
            </a:r>
            <a:r>
              <a:rPr lang="en-GB" sz="2400"/>
              <a:t> which impact model performance and training efficiency</a:t>
            </a:r>
          </a:p>
          <a:p>
            <a:r>
              <a:rPr sz="2400"/>
              <a:t>learning rat</a:t>
            </a:r>
            <a:r>
              <a:rPr lang="en-GB" sz="2400"/>
              <a:t>e</a:t>
            </a:r>
          </a:p>
          <a:p>
            <a:r>
              <a:rPr sz="2400"/>
              <a:t>batch size</a:t>
            </a:r>
            <a:endParaRPr lang="en-GB" sz="2400"/>
          </a:p>
          <a:p>
            <a:r>
              <a:rPr sz="2400"/>
              <a:t>number of layers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/>
              <a:t>How Can You Use Pre-trained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/>
              <a:t>Pre-trained models are neural networks that have been trained on large datasets. </a:t>
            </a:r>
            <a:endParaRPr lang="en-GB" sz="2400"/>
          </a:p>
          <a:p>
            <a:r>
              <a:rPr sz="2400"/>
              <a:t>They can be fine-tuned for specific tasks, saving time and resources.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80F5AD-65B5-5314-B6E7-51B0864D5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671" y="3063875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358C91-CBF9-A0DB-5BA9-4D747D5B9E36}"/>
              </a:ext>
            </a:extLst>
          </p:cNvPr>
          <p:cNvSpPr txBox="1"/>
          <p:nvPr/>
        </p:nvSpPr>
        <p:spPr>
          <a:xfrm>
            <a:off x="3793578" y="6492875"/>
            <a:ext cx="540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3"/>
              </a:rPr>
              <a:t>https://cs.stanford.edu/people/karpathy/cnnembed/</a:t>
            </a:r>
            <a:r>
              <a:rPr lang="en-US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F7AA5-2CF8-49A3-E6C4-758E86CEE932}"/>
              </a:ext>
            </a:extLst>
          </p:cNvPr>
          <p:cNvSpPr txBox="1"/>
          <p:nvPr/>
        </p:nvSpPr>
        <p:spPr>
          <a:xfrm>
            <a:off x="2348753" y="4178210"/>
            <a:ext cx="2272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Pre-training done on general image dataset such as ImageNet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Transformer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Transformers, initially developed for NLP, have been applied to image analysis</a:t>
            </a:r>
            <a:r>
              <a:rPr lang="en-GB" sz="2400"/>
              <a:t> (</a:t>
            </a:r>
            <a:r>
              <a:rPr lang="en-GB" sz="2400" err="1"/>
              <a:t>VisionTransformer</a:t>
            </a:r>
            <a:r>
              <a:rPr lang="en-GB" sz="2400"/>
              <a:t>)</a:t>
            </a:r>
          </a:p>
          <a:p>
            <a:r>
              <a:rPr lang="en-GB" sz="2400"/>
              <a:t>Compared to CNNs:</a:t>
            </a:r>
          </a:p>
          <a:p>
            <a:pPr lvl="1"/>
            <a:r>
              <a:t>Advantages: Better handling of long-range dependencies, flexibility in tasks.</a:t>
            </a:r>
            <a:endParaRPr lang="en-GB"/>
          </a:p>
          <a:p>
            <a:pPr lvl="1"/>
            <a:r>
              <a:t>Disadvantages: Higher computational cost, especially for large inputs.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Introduction to Deep Learning</vt:lpstr>
      <vt:lpstr>Introduction to image data</vt:lpstr>
      <vt:lpstr>What is a 'Neuron'?</vt:lpstr>
      <vt:lpstr>How Does a Neural Network 'Learn'?</vt:lpstr>
      <vt:lpstr>What is a Convolutional Neural Network?</vt:lpstr>
      <vt:lpstr>Some terms</vt:lpstr>
      <vt:lpstr>What are Hyperparameters?</vt:lpstr>
      <vt:lpstr>How Can You Use Pre-trained Models?</vt:lpstr>
      <vt:lpstr>Transformer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Srinivasa Rao</dc:creator>
  <cp:revision>1</cp:revision>
  <dcterms:created xsi:type="dcterms:W3CDTF">2024-11-03T20:59:20Z</dcterms:created>
  <dcterms:modified xsi:type="dcterms:W3CDTF">2024-11-03T21:35:58Z</dcterms:modified>
</cp:coreProperties>
</file>