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8" r:id="rId2"/>
    <p:sldId id="263" r:id="rId3"/>
    <p:sldId id="281" r:id="rId4"/>
    <p:sldId id="282" r:id="rId5"/>
    <p:sldId id="266" r:id="rId6"/>
    <p:sldId id="271" r:id="rId7"/>
    <p:sldId id="283" r:id="rId8"/>
    <p:sldId id="276" r:id="rId9"/>
    <p:sldId id="261" r:id="rId10"/>
    <p:sldId id="277" r:id="rId11"/>
    <p:sldId id="285" r:id="rId12"/>
    <p:sldId id="278" r:id="rId13"/>
    <p:sldId id="279" r:id="rId14"/>
    <p:sldId id="280" r:id="rId15"/>
    <p:sldId id="264" r:id="rId16"/>
    <p:sldId id="265" r:id="rId17"/>
    <p:sldId id="284" r:id="rId18"/>
    <p:sldId id="268" r:id="rId19"/>
    <p:sldId id="273" r:id="rId20"/>
    <p:sldId id="274" r:id="rId21"/>
    <p:sldId id="269" r:id="rId22"/>
    <p:sldId id="28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76"/>
            <p14:sldId id="261"/>
            <p14:sldId id="277"/>
            <p14:sldId id="285"/>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7C8BC-A49C-E84C-A043-5A3CEF9493FC}" v="1" dt="2024-12-02T09:48:31.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8"/>
  </p:normalViewPr>
  <p:slideViewPr>
    <p:cSldViewPr snapToGrid="0" snapToObjects="1">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a Rao" userId="a6b54366-f13d-4292-8bb4-f06c50909b1e" providerId="ADAL" clId="{9777C8BC-A49C-E84C-A043-5A3CEF9493FC}"/>
    <pc:docChg chg="modSld">
      <pc:chgData name="Srinivasa Rao" userId="a6b54366-f13d-4292-8bb4-f06c50909b1e" providerId="ADAL" clId="{9777C8BC-A49C-E84C-A043-5A3CEF9493FC}" dt="2024-12-02T09:48:45.238" v="6" actId="20577"/>
      <pc:docMkLst>
        <pc:docMk/>
      </pc:docMkLst>
      <pc:sldChg chg="modSp mod">
        <pc:chgData name="Srinivasa Rao" userId="a6b54366-f13d-4292-8bb4-f06c50909b1e" providerId="ADAL" clId="{9777C8BC-A49C-E84C-A043-5A3CEF9493FC}" dt="2024-12-02T09:48:45.238" v="6" actId="20577"/>
        <pc:sldMkLst>
          <pc:docMk/>
          <pc:sldMk cId="1548177935" sldId="258"/>
        </pc:sldMkLst>
        <pc:spChg chg="mod">
          <ac:chgData name="Srinivasa Rao" userId="a6b54366-f13d-4292-8bb4-f06c50909b1e" providerId="ADAL" clId="{9777C8BC-A49C-E84C-A043-5A3CEF9493FC}" dt="2024-12-02T09:48:45.238" v="6" actId="20577"/>
          <ac:spMkLst>
            <pc:docMk/>
            <pc:sldMk cId="1548177935" sldId="258"/>
            <ac:spMk id="2" creationId="{00000000-0000-0000-0000-000000000000}"/>
          </ac:spMkLst>
        </pc:spChg>
      </pc:sldChg>
      <pc:sldChg chg="modSp mod">
        <pc:chgData name="Srinivasa Rao" userId="a6b54366-f13d-4292-8bb4-f06c50909b1e" providerId="ADAL" clId="{9777C8BC-A49C-E84C-A043-5A3CEF9493FC}" dt="2024-12-02T09:48:35.560" v="2" actId="14100"/>
        <pc:sldMkLst>
          <pc:docMk/>
          <pc:sldMk cId="2838324276" sldId="263"/>
        </pc:sldMkLst>
        <pc:spChg chg="mod">
          <ac:chgData name="Srinivasa Rao" userId="a6b54366-f13d-4292-8bb4-f06c50909b1e" providerId="ADAL" clId="{9777C8BC-A49C-E84C-A043-5A3CEF9493FC}" dt="2024-12-02T09:48:35.560" v="2" actId="14100"/>
          <ac:spMkLst>
            <pc:docMk/>
            <pc:sldMk cId="2838324276" sldId="263"/>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12/2/24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12/2/24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raorao/ML_DL_intro_python_MT2024_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a:t>02/12/2024</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3696812" y="4890649"/>
            <a:ext cx="2042547" cy="584775"/>
          </a:xfrm>
          <a:prstGeom prst="rect">
            <a:avLst/>
          </a:prstGeom>
        </p:spPr>
        <p:txBody>
          <a:bodyPr wrap="none">
            <a:spAutoFit/>
          </a:bodyPr>
          <a:lstStyle/>
          <a:p>
            <a:pPr algn="ctr"/>
            <a:r>
              <a:rPr lang="en-US" sz="3200" dirty="0">
                <a:latin typeface="+mj-lt"/>
              </a:rPr>
              <a:t>Irina &amp; Rao</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fontScale="40000" lnSpcReduction="20000"/>
          </a:bodyPr>
          <a:lstStyle/>
          <a:p>
            <a:pPr marL="0" indent="0" algn="l">
              <a:buNone/>
            </a:pPr>
            <a:r>
              <a:rPr lang="en-GB" sz="4500" i="0" u="none" strike="noStrike" dirty="0">
                <a:solidFill>
                  <a:srgbClr val="000000"/>
                </a:solidFill>
                <a:effectLst/>
              </a:rPr>
              <a:t>Answering “How Many/How Much?”</a:t>
            </a:r>
          </a:p>
          <a:p>
            <a:pPr marL="0" indent="0" algn="l">
              <a:buNone/>
            </a:pPr>
            <a:endParaRPr lang="en-GB" sz="3000" i="0" u="none" strike="noStrike" dirty="0">
              <a:solidFill>
                <a:srgbClr val="000000"/>
              </a:solidFill>
              <a:effectLst/>
            </a:endParaRPr>
          </a:p>
          <a:p>
            <a:pPr marL="0" indent="0" algn="l">
              <a:buNone/>
            </a:pPr>
            <a:r>
              <a:rPr lang="en-GB" sz="4500" b="1" i="0" u="none" strike="noStrike" dirty="0">
                <a:solidFill>
                  <a:srgbClr val="000000"/>
                </a:solidFill>
                <a:effectLst/>
              </a:rPr>
              <a:t>Target Variable: </a:t>
            </a:r>
            <a:r>
              <a:rPr lang="en-GB" sz="4500" i="0" u="none" strike="noStrike" dirty="0">
                <a:solidFill>
                  <a:srgbClr val="000000"/>
                </a:solidFill>
                <a:effectLst/>
              </a:rPr>
              <a:t>Real Numbers</a:t>
            </a:r>
          </a:p>
          <a:p>
            <a:pPr marL="0" indent="0" algn="l">
              <a:buNone/>
            </a:pPr>
            <a:endParaRPr lang="en-GB" sz="3000" b="0" i="0" u="none" strike="noStrike" dirty="0">
              <a:solidFill>
                <a:srgbClr val="000000"/>
              </a:solidFill>
              <a:effectLst/>
            </a:endParaRPr>
          </a:p>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Linear Regression (LR)</a:t>
            </a:r>
            <a:r>
              <a:rPr lang="en-GB" sz="3800" b="0" i="0" u="none" strike="noStrike" dirty="0">
                <a:solidFill>
                  <a:srgbClr val="000000"/>
                </a:solidFill>
                <a:effectLst/>
              </a:rPr>
              <a:t>: A basic linear model that estimates the relationship between the target variable and one or more predictor variables by fitting a linear equation to the observed data.</a:t>
            </a: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ADEC2DC3-B9A3-BF5E-E3A6-0322B2F13732}"/>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414641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40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fontScale="90000"/>
          </a:bodyPr>
          <a:lstStyle/>
          <a:p>
            <a:r>
              <a:rPr lang="en-US"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rmAutofit fontScale="90000"/>
          </a:bodyPr>
          <a:lstStyle/>
          <a:p>
            <a:r>
              <a:rPr lang="en-US" dirty="0"/>
              <a:t>Feature selection algorithms</a:t>
            </a:r>
            <a:br>
              <a:rPr lang="en-US" dirty="0"/>
            </a:br>
            <a:r>
              <a:rPr lang="en-US" dirty="0"/>
              <a:t>in more details</a:t>
            </a:r>
          </a:p>
        </p:txBody>
      </p:sp>
    </p:spTree>
    <p:extLst>
      <p:ext uri="{BB962C8B-B14F-4D97-AF65-F5344CB8AC3E}">
        <p14:creationId xmlns:p14="http://schemas.microsoft.com/office/powerpoint/2010/main" val="76469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6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start</a:t>
            </a:r>
            <a:r>
              <a:rPr lang="mr-IN" dirty="0"/>
              <a:t>…</a:t>
            </a:r>
            <a:endParaRPr lang="en-US" dirty="0"/>
          </a:p>
        </p:txBody>
      </p:sp>
      <p:sp>
        <p:nvSpPr>
          <p:cNvPr id="6" name="Rectangle 5"/>
          <p:cNvSpPr/>
          <p:nvPr/>
        </p:nvSpPr>
        <p:spPr>
          <a:xfrm>
            <a:off x="1269935" y="1826664"/>
            <a:ext cx="6947790"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https://github.com/sraorao/ML_DL_intro_python_MT2024_2</a:t>
            </a:r>
            <a:r>
              <a:rPr lang="en-US" sz="2000" dirty="0"/>
              <a:t> </a:t>
            </a:r>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600" i="0" u="none" strike="noStrike" dirty="0">
                <a:solidFill>
                  <a:srgbClr val="000000"/>
                </a:solidFill>
                <a:effectLst/>
              </a:rPr>
              <a:t>Understanding L1 and L2 Regularization</a:t>
            </a:r>
            <a:endParaRPr lang="en-US" sz="36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fontScale="90000"/>
          </a:bodyPr>
          <a:lstStyle/>
          <a:p>
            <a:r>
              <a:rPr lang="en-GB" i="0" u="none" strike="noStrike" dirty="0">
                <a:solidFill>
                  <a:srgbClr val="000000"/>
                </a:solidFill>
                <a:effectLst/>
              </a:rPr>
              <a:t>Introduction to Machine Learning (ML)</a:t>
            </a:r>
            <a:endParaRPr lang="en-US"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1" i="0" u="none" strike="noStrike" dirty="0">
                <a:solidFill>
                  <a:srgbClr val="000000"/>
                </a:solidFill>
                <a:effectLst/>
              </a:rPr>
              <a:t>Definition</a:t>
            </a:r>
            <a:r>
              <a:rPr lang="en-GB"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b="1" i="0" u="none" strike="noStrike" dirty="0">
                <a:solidFill>
                  <a:srgbClr val="000000"/>
                </a:solidFill>
                <a:effectLst/>
              </a:rPr>
              <a:t>Interdisciplinary Field</a:t>
            </a:r>
            <a:r>
              <a:rPr lang="en-GB"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b="1" i="0" u="none" strike="noStrike" dirty="0">
                <a:solidFill>
                  <a:srgbClr val="000000"/>
                </a:solidFill>
                <a:effectLst/>
              </a:rPr>
              <a:t>Key Idea</a:t>
            </a:r>
            <a:r>
              <a:rPr lang="en-GB"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b="1" i="0" u="none" strike="noStrike" dirty="0">
                <a:solidFill>
                  <a:srgbClr val="000000"/>
                </a:solidFill>
                <a:effectLst/>
              </a:rPr>
              <a:t>How it Works</a:t>
            </a:r>
            <a:r>
              <a:rPr lang="en-GB" b="0" i="0" u="none" strike="noStrike" dirty="0">
                <a:solidFill>
                  <a:srgbClr val="000000"/>
                </a:solidFill>
                <a:effectLst/>
              </a:rPr>
              <a:t>:</a:t>
            </a:r>
          </a:p>
          <a:p>
            <a:pPr marL="742950" lvl="1" indent="-285750" algn="l">
              <a:buFont typeface="Arial" panose="020B0604020202020204" pitchFamily="34" charset="0"/>
              <a:buChar char="•"/>
            </a:pPr>
            <a:r>
              <a:rPr lang="en-GB"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b="0" i="0" u="none" strike="noStrike" dirty="0">
                <a:solidFill>
                  <a:srgbClr val="000000"/>
                </a:solidFill>
                <a:effectLst/>
              </a:rPr>
              <a:t>Models make predictions for new, unseen data (test data).</a:t>
            </a:r>
          </a:p>
          <a:p>
            <a:pPr algn="l">
              <a:buFont typeface="Arial" panose="020B0604020202020204" pitchFamily="34" charset="0"/>
              <a:buChar char="•"/>
            </a:pPr>
            <a:r>
              <a:rPr lang="en-GB" b="1" i="0" u="none" strike="noStrike" dirty="0">
                <a:solidFill>
                  <a:srgbClr val="000000"/>
                </a:solidFill>
                <a:effectLst/>
              </a:rPr>
              <a:t>Why Python?</a:t>
            </a:r>
            <a:r>
              <a:rPr lang="en-GB" b="0" i="0" u="none" strike="noStrike" dirty="0">
                <a:solidFill>
                  <a:srgbClr val="000000"/>
                </a:solidFill>
                <a:effectLst/>
              </a:rPr>
              <a:t>: Extensive libraries for data processing, model building, and evaluation.</a:t>
            </a:r>
          </a:p>
          <a:p>
            <a:pPr marL="0" indent="0">
              <a:buNone/>
            </a:pPr>
            <a:endParaRPr lang="en-US" dirty="0"/>
          </a:p>
        </p:txBody>
      </p:sp>
    </p:spTree>
    <p:extLst>
      <p:ext uri="{BB962C8B-B14F-4D97-AF65-F5344CB8AC3E}">
        <p14:creationId xmlns:p14="http://schemas.microsoft.com/office/powerpoint/2010/main" val="354362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lstStyle/>
          <a:p>
            <a:r>
              <a:rPr lang="en-GB" b="0" i="0" u="none" strike="noStrike" dirty="0">
                <a:solidFill>
                  <a:srgbClr val="000000"/>
                </a:solidFill>
                <a:effectLst/>
                <a:latin typeface="-webkit-standard"/>
              </a:rPr>
              <a:t>Types of Machine Learning</a:t>
            </a:r>
            <a:endParaRPr lang="en-US"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6"/>
            <a:ext cx="8229600" cy="777648"/>
          </a:xfrm>
        </p:spPr>
        <p:txBody>
          <a:bodyPr>
            <a:normAutofit/>
          </a:bodyPr>
          <a:lstStyle/>
          <a:p>
            <a:r>
              <a:rPr lang="en-US" sz="36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feature selection method </a:t>
            </a:r>
            <a:br>
              <a:rPr lang="en-US" dirty="0"/>
            </a:br>
            <a:r>
              <a:rPr lang="en-US" dirty="0"/>
              <a:t>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fontScale="47500" lnSpcReduction="20000"/>
          </a:bodyPr>
          <a:lstStyle/>
          <a:p>
            <a:pPr marL="0" indent="0" algn="l">
              <a:buNone/>
            </a:pPr>
            <a:r>
              <a:rPr lang="en-GB" sz="3800" b="0" i="0" u="none" strike="noStrike" dirty="0">
                <a:solidFill>
                  <a:srgbClr val="000000"/>
                </a:solidFill>
                <a:effectLst/>
              </a:rPr>
              <a:t>Answering “Is this class A, B, or C...?”</a:t>
            </a:r>
          </a:p>
          <a:p>
            <a:pPr marL="0" indent="0" algn="l">
              <a:buNone/>
            </a:pPr>
            <a:endParaRPr lang="en-GB" sz="2500" b="0" i="0" u="none" strike="noStrike" dirty="0">
              <a:solidFill>
                <a:srgbClr val="000000"/>
              </a:solidFill>
              <a:effectLst/>
            </a:endParaRPr>
          </a:p>
          <a:p>
            <a:pPr marL="0" indent="0" algn="l">
              <a:buNone/>
            </a:pPr>
            <a:r>
              <a:rPr lang="en-GB" sz="3800" b="1" i="0" u="none" strike="noStrike" dirty="0">
                <a:solidFill>
                  <a:srgbClr val="000000"/>
                </a:solidFill>
                <a:effectLst/>
              </a:rPr>
              <a:t>Target Variable</a:t>
            </a:r>
            <a:r>
              <a:rPr lang="en-GB" sz="3800" b="0" i="0" u="none" strike="noStrike" dirty="0">
                <a:solidFill>
                  <a:srgbClr val="000000"/>
                </a:solidFill>
                <a:effectLst/>
              </a:rPr>
              <a:t>: A categorical variable (binary or integer).</a:t>
            </a:r>
          </a:p>
          <a:p>
            <a:pPr marL="0" indent="0" algn="l">
              <a:buNone/>
            </a:pPr>
            <a:endParaRPr lang="en-GB" sz="2500" b="0" i="0" u="none" strike="noStrike" dirty="0">
              <a:solidFill>
                <a:srgbClr val="000000"/>
              </a:solidFill>
              <a:effectLst/>
            </a:endParaRPr>
          </a:p>
          <a:p>
            <a:pPr marL="0" indent="0" algn="l">
              <a:buNone/>
            </a:pPr>
            <a:r>
              <a:rPr lang="en-GB" sz="3800" b="1" i="0" u="none" strike="noStrike" dirty="0">
                <a:solidFill>
                  <a:srgbClr val="000000"/>
                </a:solidFill>
                <a:effectLst/>
              </a:rPr>
              <a:t>Typical Methods</a:t>
            </a:r>
            <a:r>
              <a:rPr lang="en-GB" sz="3800" b="0" i="0" u="none" strike="noStrike" dirty="0">
                <a:solidFill>
                  <a:srgbClr val="000000"/>
                </a:solidFill>
                <a:effectLst/>
              </a:rPr>
              <a:t>:</a:t>
            </a:r>
          </a:p>
          <a:p>
            <a:pPr algn="l">
              <a:buFont typeface="Arial" panose="020B0604020202020204" pitchFamily="34" charset="0"/>
              <a:buChar char="•"/>
            </a:pPr>
            <a:r>
              <a:rPr lang="en-GB" b="1" i="0" u="none" strike="noStrike" dirty="0">
                <a:solidFill>
                  <a:srgbClr val="000000"/>
                </a:solidFill>
                <a:effectLst/>
              </a:rPr>
              <a:t>Logistic Regression (LR)</a:t>
            </a:r>
            <a:r>
              <a:rPr lang="en-GB" b="0" i="0" u="none" strike="noStrike" dirty="0">
                <a:solidFill>
                  <a:srgbClr val="000000"/>
                </a:solidFill>
                <a:effectLst/>
              </a:rPr>
              <a:t>: A statistical model that predicts the probability of a binary outcome. It’s well-suited for binary and multi-class classification, especially when relationships are linear, and is both interpretable and efficient.</a:t>
            </a:r>
          </a:p>
          <a:p>
            <a:pPr algn="l">
              <a:buFont typeface="Arial" panose="020B0604020202020204" pitchFamily="34" charset="0"/>
              <a:buChar char="•"/>
            </a:pPr>
            <a:r>
              <a:rPr lang="en-GB" b="1" i="0" u="none" strike="noStrike" dirty="0">
                <a:solidFill>
                  <a:srgbClr val="000000"/>
                </a:solidFill>
                <a:effectLst/>
              </a:rPr>
              <a:t>K-Nearest </a:t>
            </a:r>
            <a:r>
              <a:rPr lang="en-GB" b="1" i="0" u="none" strike="noStrike" dirty="0" err="1">
                <a:solidFill>
                  <a:srgbClr val="000000"/>
                </a:solidFill>
                <a:effectLst/>
              </a:rPr>
              <a:t>Neighbors</a:t>
            </a:r>
            <a:r>
              <a:rPr lang="en-GB" b="1" i="0" u="none" strike="noStrike" dirty="0">
                <a:solidFill>
                  <a:srgbClr val="000000"/>
                </a:solidFill>
                <a:effectLst/>
              </a:rPr>
              <a:t> (KNN)</a:t>
            </a:r>
            <a:r>
              <a:rPr lang="en-GB" b="0" i="0" u="none" strike="noStrike" dirty="0">
                <a:solidFill>
                  <a:srgbClr val="000000"/>
                </a:solidFill>
                <a:effectLst/>
              </a:rPr>
              <a:t>: An instance-based classifier that assigns a label based on the majority class among the closest data points. It’s simple and effective for small to medium datasets, especially when similar instances have similar labels.</a:t>
            </a:r>
          </a:p>
          <a:p>
            <a:pPr algn="l">
              <a:buFont typeface="Arial" panose="020B0604020202020204" pitchFamily="34" charset="0"/>
              <a:buChar char="•"/>
            </a:pPr>
            <a:r>
              <a:rPr lang="en-GB" b="1" i="0" u="none" strike="noStrike" dirty="0">
                <a:solidFill>
                  <a:srgbClr val="000000"/>
                </a:solidFill>
                <a:effectLst/>
              </a:rPr>
              <a:t>Decision Tree Classifier (DTC)</a:t>
            </a:r>
            <a:r>
              <a:rPr lang="en-GB" b="0" i="0" u="none" strike="noStrike" dirty="0">
                <a:solidFill>
                  <a:srgbClr val="000000"/>
                </a:solidFill>
                <a:effectLst/>
              </a:rPr>
              <a:t>: A tree-structured model that makes decisions by recursively splitting data based on feature values. It handles both categorical and numerical data, is highly interpretable, and performs well on non-linear relationships.</a:t>
            </a:r>
          </a:p>
          <a:p>
            <a:pPr algn="l">
              <a:buFont typeface="Arial" panose="020B0604020202020204" pitchFamily="34" charset="0"/>
              <a:buChar char="•"/>
            </a:pPr>
            <a:r>
              <a:rPr lang="en-GB" b="1" i="0" u="none" strike="noStrike" dirty="0">
                <a:solidFill>
                  <a:srgbClr val="000000"/>
                </a:solidFill>
                <a:effectLst/>
              </a:rPr>
              <a:t>Support Vector Machine (SVM)</a:t>
            </a:r>
            <a:r>
              <a:rPr lang="en-GB" b="0" i="0" u="none" strike="noStrike" dirty="0">
                <a:solidFill>
                  <a:srgbClr val="000000"/>
                </a:solidFill>
                <a:effectLst/>
              </a:rPr>
              <a:t>: A robust classifier that finds the optimal boundary to separate classes, with a gamma parameter to control influence radius and probability estimates. It’s especially powerful for high-dimensional data and complex boundaries, particularly when classes are well-separated.</a:t>
            </a:r>
          </a:p>
          <a:p>
            <a:pPr algn="l">
              <a:buFont typeface="Arial" panose="020B0604020202020204" pitchFamily="34" charset="0"/>
              <a:buChar char="•"/>
            </a:pPr>
            <a:r>
              <a:rPr lang="en-GB" b="1" i="0" u="none" strike="noStrike" dirty="0">
                <a:solidFill>
                  <a:srgbClr val="000000"/>
                </a:solidFill>
                <a:effectLst/>
              </a:rPr>
              <a:t>Random Forest (RF)</a:t>
            </a:r>
            <a:r>
              <a:rPr lang="en-GB" b="0" i="0" u="none" strike="noStrike" dirty="0">
                <a:solidFill>
                  <a:srgbClr val="000000"/>
                </a:solidFill>
                <a:effectLst/>
              </a:rPr>
              <a:t>: An ensemble method that averages results from multiple decision trees for better accuracy and stability. It is robust to overfitting and performs well on complex classification problems by combining multiple trees to boost prediction power.</a:t>
            </a:r>
            <a:endParaRPr lang="en-US"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4000" i="0" u="none" strike="noStrike" dirty="0">
                <a:solidFill>
                  <a:srgbClr val="000000"/>
                </a:solidFill>
                <a:effectLst/>
              </a:rPr>
              <a:t>Breast Cancer Dataset</a:t>
            </a:r>
            <a:endParaRPr lang="en-US" sz="40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5875</TotalTime>
  <Words>2011</Words>
  <Application>Microsoft Macintosh PowerPoint</Application>
  <PresentationFormat>On-screen Show (4:3)</PresentationFormat>
  <Paragraphs>239</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-webkit-standard</vt:lpstr>
      <vt:lpstr>Arial</vt:lpstr>
      <vt:lpstr>Calibri</vt:lpstr>
      <vt:lpstr>Office Theme</vt:lpstr>
      <vt:lpstr>02/12/2024</vt:lpstr>
      <vt:lpstr>Before we start…</vt:lpstr>
      <vt:lpstr>Introduction to Machine Learning (ML)</vt:lpstr>
      <vt:lpstr>Types of Machine Learning</vt:lpstr>
      <vt:lpstr>Feature selection</vt:lpstr>
      <vt:lpstr>Which feature selection method  to use?</vt:lpstr>
      <vt:lpstr>Supervised Learning – Classification Problems</vt:lpstr>
      <vt:lpstr>Breast Cancer Dataset</vt:lpstr>
      <vt:lpstr>PowerPoint Presentation</vt:lpstr>
      <vt:lpstr>PowerPoint Presentation</vt:lpstr>
      <vt:lpstr>Supervised Learning – Regression Problems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Srinivasa Rao</cp:lastModifiedBy>
  <cp:revision>45</cp:revision>
  <dcterms:created xsi:type="dcterms:W3CDTF">2020-05-19T07:39:37Z</dcterms:created>
  <dcterms:modified xsi:type="dcterms:W3CDTF">2024-12-02T09:48:46Z</dcterms:modified>
</cp:coreProperties>
</file>