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ran.r-project.org" TargetMode="External"/><Relationship Id="rId2" Type="http://schemas.openxmlformats.org/officeDocument/2006/relationships/hyperlink" Target="https://bioconductor.org" TargetMode="External"/><Relationship Id="rId3" Type="http://schemas.openxmlformats.org/officeDocument/2006/relationships/hyperlink" Target="https://github.com" TargetMode="External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bookdown.org/rdpeng/rprogdatascience/" TargetMode="External"/><Relationship Id="rId2" Type="http://schemas.openxmlformats.org/officeDocument/2006/relationships/hyperlink" Target="https://swirlstats.com/students.html" TargetMode="External"/><Relationship Id="rId3" Type="http://schemas.openxmlformats.org/officeDocument/2006/relationships/hyperlink" Target="https://www.tidyverse.org/" TargetMode="External"/><Relationship Id="rId4" Type="http://schemas.openxmlformats.org/officeDocument/2006/relationships/hyperlink" Target="https://www.r-graph-gallery.com/" TargetMode="External"/><Relationship Id="rId5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bookdown.org/rdpeng/rprogdatascience/" TargetMode="External"/><Relationship Id="rId2" Type="http://schemas.openxmlformats.org/officeDocument/2006/relationships/hyperlink" Target="https://swirlstats.com/students.html" TargetMode="External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69" name="Picture 3_3" descr=""/>
          <p:cNvPicPr/>
          <p:nvPr/>
        </p:nvPicPr>
        <p:blipFill>
          <a:blip r:embed="rId1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2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migration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elongatedness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b="0" lang="en-GB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Count: </a:t>
            </a:r>
            <a:r>
              <a:rPr b="1" lang="en-GB" sz="24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n(), n_distinct()</a:t>
            </a:r>
            <a:endParaRPr b="0" lang="en-GB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Logical: </a:t>
            </a:r>
            <a:r>
              <a:rPr b="1" lang="en-GB" sz="2400" spc="-1" strike="noStrike" u="sng">
                <a:solidFill>
                  <a:srgbClr val="000000"/>
                </a:solidFill>
                <a:uFillTx/>
                <a:latin typeface="Courier New"/>
                <a:ea typeface="Calibri"/>
              </a:rPr>
              <a:t>any(), all(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b="0" lang="en-GB" sz="177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b="0" lang="en-GB" sz="177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b="0" lang="en-GB" sz="1779" spc="-1" strike="noStrike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b="0" lang="en-GB" sz="177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b="0" lang="en-GB" sz="1779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b="0" lang="en-GB" sz="177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b="0" lang="en-GB" sz="177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  <p:pic>
        <p:nvPicPr>
          <p:cNvPr id="278" name="Picture 3_2" descr=""/>
          <p:cNvPicPr/>
          <p:nvPr/>
        </p:nvPicPr>
        <p:blipFill>
          <a:blip r:embed="rId1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 descr=""/>
          <p:cNvPicPr/>
          <p:nvPr/>
        </p:nvPicPr>
        <p:blipFill>
          <a:blip r:embed="rId2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1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https://cran.r-project.org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https://bioconductor.org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install.packages("BiocManager”)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34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## Do something interesting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Reading and writing data files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to explore data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Cleaning data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 to modify a data.frame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Filtering data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R Programming for Data Science (Roger Peng)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Swirl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https://www.tidyverse.org/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https://www.r-graph-gallery.com/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b="1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visualisation: https://www.medsci.ox.ac.uk/study/skillstraining/calendar/data-analysis-visualisation-in-r-for-biologists-online</a:t>
            </a: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57200" y="20347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R Programming for Data Science (Roger Peng)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Swirl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Part II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COURSE FORMAT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The course is structured into 3 half-day sessions as follows: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Session 1 - filtering, merging, grouping, aggregating data - Introduction to common packages such as dplyr and data.table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Session 2 – visualising data and statistical information with ggplot2 and its extensions</a:t>
            </a:r>
            <a:endParaRPr b="0" lang="en-GB" sz="218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Session 3 – advanced visualization and plots for high-dimensional data (heatmaps, PCA), interactive plots with Shiny/Plotly</a:t>
            </a: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b="0" lang="en-GB" sz="2029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b="0" lang="en-GB" sz="2029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b="0" lang="en-GB" sz="2029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b="0" lang="en-GB" sz="202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0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b="1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0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0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Do something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r>
              <a:rPr b="1" lang="en-GB" sz="2100" spc="-1" strike="noStrike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1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b="1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1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b="1" lang="en-US" sz="4400" spc="-1" strike="noStrike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b="1" lang="en-US" sz="4400" spc="-1" strike="noStrike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b="1" lang="en-US" sz="4400" spc="-1" strike="noStrike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b="1" lang="en-US" sz="4400" spc="-1" strike="noStrike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4000"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b="1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Do something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b="0" lang="en-GB" sz="2500" spc="-1" strike="noStrike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b="0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b="1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	</a:t>
            </a:r>
            <a:r>
              <a:rPr b="0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Do some other thing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b="1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1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GB" sz="1800" spc="-1" strike="noStrike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GB" sz="1800" spc="-1" strike="noStrike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b="1" lang="en-US" sz="4400" spc="-1" strike="noStrike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b="1" lang="en-US" sz="4400" spc="-1" strike="noStrike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b="1" lang="en-US" sz="4400" spc="-1" strike="noStrike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1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b="1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STATEMENTS_A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b="1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STATEMENTS_B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b="0" lang="tr-TR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b="1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    </a:t>
            </a:r>
            <a:r>
              <a:rPr b="0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STATEMENTS_C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tr-TR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b="1" lang="en-GB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b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34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1"/>
          <a:srcRect l="0" t="0" r="0"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print(paste("The year is", year))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434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1"/>
          <a:srcRect l="0" t="0" r="0"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1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advanced level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Application>LibreOffice/6.4.7.2$Linux_X86_64 LibreOffice_project/40$Build-2</Application>
  <Words>1195</Words>
  <Paragraphs>183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2022-01-24T12:55:58Z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