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diagrams/quickStyle3.xml" ContentType="application/vnd.openxmlformats-officedocument.drawingml.diagramStyl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3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diagrams/_rels/data2.xml.rels" ContentType="application/vnd.openxmlformats-package.relationships+xml"/>
  <Override PartName="/ppt/diagrams/_rels/drawing2.xml.rels" ContentType="application/vnd.openxmlformats-package.relationships+xml"/>
  <Override PartName="/ppt/diagrams/data3.xml" ContentType="application/vnd.openxmlformats-officedocument.drawingml.diagramData+xml"/>
  <Override PartName="/ppt/_rels/presentation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8.png" ContentType="image/png"/>
  <Override PartName="/ppt/media/image7.png" ContentType="image/png"/>
  <Override PartName="/ppt/media/image12.png" ContentType="image/png"/>
  <Override PartName="/ppt/media/image11.png" ContentType="image/png"/>
  <Override PartName="/ppt/media/OOXDiagramDrawingRels2_0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OOXDiagramDataRels2_1.svg" ContentType="image/svg"/>
  <Override PartName="/ppt/media/OOXDiagramDrawingRels2_1.svg" ContentType="image/svg"/>
  <Override PartName="/ppt/media/image2.png" ContentType="image/png"/>
  <Override PartName="/ppt/media/image9.jpeg" ContentType="image/jpeg"/>
  <Override PartName="/ppt/media/OOXDiagramDataRels2_0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
</Relationships>
</file>

<file path=ppt/diagrams/_rels/data2.xml.rels><?xml version="1.0" encoding="UTF-8"?>
<Relationships xmlns="http://schemas.openxmlformats.org/package/2006/relationships"><Relationship Id="rId1" Type="http://schemas.openxmlformats.org/officeDocument/2006/relationships/image" Target="../media/OOXDiagramDataRels2_0.png"/><Relationship Id="rId2" Type="http://schemas.openxmlformats.org/officeDocument/2006/relationships/image" Target="../media/OOXDiagramDataRels2_1.svg"/>
</Relationships>
</file>

<file path=ppt/diagrams/_rels/drawing2.xml.rels><?xml version="1.0" encoding="UTF-8"?>
<Relationships xmlns="http://schemas.openxmlformats.org/package/2006/relationships"><Relationship Id="rId1" Type="http://schemas.openxmlformats.org/officeDocument/2006/relationships/image" Target="../media/OOXDiagramDrawingRels2_0.png"/><Relationship Id="rId2" Type="http://schemas.openxmlformats.org/officeDocument/2006/relationships/image" Target="../media/OOXDiagramDrawingRels2_1.sv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/>
            <a:t>Constants are unchanging</a:t>
          </a:r>
          <a:endParaRPr lang="en-US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Avogadro’s number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/>
            <a:t>Variables are placeholders</a:t>
          </a:r>
          <a:endParaRPr lang="en-US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989" y="-597859"/>
          <a:ext cx="1653650" cy="32628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4000" kern="1200" dirty="0"/>
            <a:t>Pi, Avogadro’s number</a:t>
          </a:r>
          <a:endParaRPr lang="en-US" sz="4000" kern="1200" dirty="0"/>
        </a:p>
      </dsp:txBody>
      <dsp:txXfrm rot="-5400000">
        <a:off x="1835373" y="287482"/>
        <a:ext cx="3182159" cy="1492200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372" cy="20670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kern="1200"/>
            <a:t>Constants are unchanging</a:t>
          </a:r>
          <a:endParaRPr lang="en-US" sz="2200" kern="1200"/>
        </a:p>
      </dsp:txBody>
      <dsp:txXfrm>
        <a:off x="89595" y="89646"/>
        <a:ext cx="1656182" cy="1887872"/>
      </dsp:txXfrm>
    </dsp:sp>
    <dsp:sp modelId="{46884875-7AAC-4989-89EC-5ADB90846249}">
      <dsp:nvSpPr>
        <dsp:cNvPr id="0" name=""/>
        <dsp:cNvSpPr/>
      </dsp:nvSpPr>
      <dsp:spPr>
        <a:xfrm rot="5400000">
          <a:off x="2639989" y="1572556"/>
          <a:ext cx="1653650" cy="32628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4000" kern="1200" dirty="0"/>
            <a:t>x = 10, y = 20; x + y = 30</a:t>
          </a:r>
          <a:endParaRPr lang="en-US" sz="4000" kern="1200" dirty="0"/>
        </a:p>
      </dsp:txBody>
      <dsp:txXfrm rot="-5400000">
        <a:off x="1835373" y="2457898"/>
        <a:ext cx="3182159" cy="1492200"/>
      </dsp:txXfrm>
    </dsp:sp>
    <dsp:sp modelId="{83809859-737B-46D6-8056-0B51D4541397}">
      <dsp:nvSpPr>
        <dsp:cNvPr id="0" name=""/>
        <dsp:cNvSpPr/>
      </dsp:nvSpPr>
      <dsp:spPr>
        <a:xfrm>
          <a:off x="0" y="2170467"/>
          <a:ext cx="1835372" cy="20670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kern="1200"/>
            <a:t>Variables are placeholders</a:t>
          </a:r>
          <a:endParaRPr lang="en-US" sz="2200" kern="1200"/>
        </a:p>
      </dsp:txBody>
      <dsp:txXfrm>
        <a:off x="89595" y="2260062"/>
        <a:ext cx="1656182" cy="1887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727" y="81907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946" y="2037751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baseline="0" dirty="0"/>
            <a:t>The ‘arrow’: </a:t>
          </a:r>
          <a:r>
            <a:rPr lang="en-GB" sz="31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31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946" y="2037751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1128" y="81907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4102" y="2037751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baseline="0" dirty="0"/>
            <a:t>Equals sign: </a:t>
          </a:r>
          <a:r>
            <a:rPr lang="en-GB" sz="31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31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4102" y="2037751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1118"/>
          <a:ext cx="2154844" cy="10774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4000" b="0" kern="1200" dirty="0"/>
            <a:t> and </a:t>
          </a:r>
          <a:r>
            <a:rPr lang="en-GB" sz="40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40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7" y="912675"/>
        <a:ext cx="2091730" cy="1014308"/>
      </dsp:txXfrm>
    </dsp:sp>
    <dsp:sp modelId="{A15FFCAE-63E1-476B-9F7C-AB0C279A625C}">
      <dsp:nvSpPr>
        <dsp:cNvPr id="0" name=""/>
        <dsp:cNvSpPr/>
      </dsp:nvSpPr>
      <dsp:spPr>
        <a:xfrm>
          <a:off x="2671851" y="881118"/>
          <a:ext cx="2154844" cy="10774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408" y="912675"/>
        <a:ext cx="2091730" cy="1014308"/>
      </dsp:txXfrm>
    </dsp:sp>
    <dsp:sp modelId="{E10B2835-C58B-4280-9CF4-EDA81C365B0B}">
      <dsp:nvSpPr>
        <dsp:cNvPr id="0" name=""/>
        <dsp:cNvSpPr/>
      </dsp:nvSpPr>
      <dsp:spPr>
        <a:xfrm>
          <a:off x="5388033" y="881118"/>
          <a:ext cx="2154844" cy="10774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0" kern="1200"/>
            <a:t>Google!</a:t>
          </a:r>
          <a:endParaRPr lang="en-US" sz="4000" kern="1200"/>
        </a:p>
      </dsp:txBody>
      <dsp:txXfrm>
        <a:off x="5419590" y="912675"/>
        <a:ext cx="2091730" cy="1014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</a:t>
            </a:r>
            <a:r>
              <a:rPr b="0" lang="en-GB" sz="1800" spc="-1" strike="noStrike">
                <a:latin typeface="Arial"/>
              </a:rPr>
              <a:t>the title text </a:t>
            </a:r>
            <a:r>
              <a:rPr b="0" lang="en-GB" sz="1800" spc="-1" strike="noStrike">
                <a:latin typeface="Arial"/>
              </a:rPr>
              <a:t>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160" cy="357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</a:t>
            </a:r>
            <a:r>
              <a:rPr b="0" lang="en-GB" sz="4400" spc="-1" strike="noStrike">
                <a:latin typeface="Arial"/>
              </a:rPr>
              <a:t>to </a:t>
            </a:r>
            <a:r>
              <a:rPr b="0" lang="en-GB" sz="4400" spc="-1" strike="noStrike">
                <a:latin typeface="Arial"/>
              </a:rPr>
              <a:t>edit </a:t>
            </a:r>
            <a:r>
              <a:rPr b="0" lang="en-GB" sz="4400" spc="-1" strike="noStrike">
                <a:latin typeface="Arial"/>
              </a:rPr>
              <a:t>the </a:t>
            </a:r>
            <a:r>
              <a:rPr b="0" lang="en-GB" sz="4400" spc="-1" strike="noStrike">
                <a:latin typeface="Arial"/>
              </a:rPr>
              <a:t>title </a:t>
            </a:r>
            <a:r>
              <a:rPr b="0" lang="en-GB" sz="4400" spc="-1" strike="noStrike">
                <a:latin typeface="Arial"/>
              </a:rPr>
              <a:t>text </a:t>
            </a:r>
            <a:r>
              <a:rPr b="0" lang="en-GB" sz="4400" spc="-1" strike="noStrike">
                <a:latin typeface="Arial"/>
              </a:rPr>
              <a:t>form</a:t>
            </a:r>
            <a:r>
              <a:rPr b="0" lang="en-GB" sz="4400" spc="-1" strike="noStrike">
                <a:latin typeface="Arial"/>
              </a:rPr>
              <a:t>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</a:t>
            </a:r>
            <a:r>
              <a:rPr b="0" lang="en-GB" sz="4400" spc="-1" strike="noStrike">
                <a:latin typeface="Arial"/>
              </a:rPr>
              <a:t>k to </a:t>
            </a:r>
            <a:r>
              <a:rPr b="0" lang="en-GB" sz="4400" spc="-1" strike="noStrike">
                <a:latin typeface="Arial"/>
              </a:rPr>
              <a:t>edit </a:t>
            </a:r>
            <a:r>
              <a:rPr b="0" lang="en-GB" sz="4400" spc="-1" strike="noStrike">
                <a:latin typeface="Arial"/>
              </a:rPr>
              <a:t>the </a:t>
            </a:r>
            <a:r>
              <a:rPr b="0" lang="en-GB" sz="4400" spc="-1" strike="noStrike">
                <a:latin typeface="Arial"/>
              </a:rPr>
              <a:t>title </a:t>
            </a:r>
            <a:r>
              <a:rPr b="0" lang="en-GB" sz="4400" spc="-1" strike="noStrike">
                <a:latin typeface="Arial"/>
              </a:rPr>
              <a:t>text </a:t>
            </a:r>
            <a:r>
              <a:rPr b="0" lang="en-GB" sz="4400" spc="-1" strike="noStrike">
                <a:latin typeface="Arial"/>
              </a:rPr>
              <a:t>form</a:t>
            </a:r>
            <a:r>
              <a:rPr b="0" lang="en-GB" sz="4400" spc="-1" strike="noStrike">
                <a:latin typeface="Arial"/>
              </a:rPr>
              <a:t>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</a:t>
            </a:r>
            <a:r>
              <a:rPr b="0" lang="en-GB" sz="4400" spc="-1" strike="noStrike">
                <a:latin typeface="Arial"/>
              </a:rPr>
              <a:t>edit the </a:t>
            </a:r>
            <a:r>
              <a:rPr b="0" lang="en-GB" sz="4400" spc="-1" strike="noStrike">
                <a:latin typeface="Arial"/>
              </a:rPr>
              <a:t>title 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 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605CC8B-EB81-4AFE-92A9-8540592C260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1/17/22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164870E-18B7-48D6-A565-33B99B04E57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3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/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378080" y="47664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Irina &amp; Rao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Michaelmas 2021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Managing working directory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57200" y="1600200"/>
            <a:ext cx="832284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b="0" lang="en-GB" sz="2400" spc="-1" strike="noStrike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Data Structures: data.frame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457200" y="2359440"/>
            <a:ext cx="8228160" cy="12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data.frame</a:t>
            </a:r>
            <a:endParaRPr b="0" lang="en-GB" sz="218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20" spc="-1" strike="noStrike">
                <a:solidFill>
                  <a:srgbClr val="000000"/>
                </a:solidFill>
                <a:latin typeface="Calibri"/>
              </a:rPr>
              <a:t>Data organised into rows and columns; elements of each column are of the same type, but different columns can be of different types</a:t>
            </a:r>
            <a:endParaRPr b="0" lang="en-GB" sz="1820" spc="-1" strike="noStrike">
              <a:latin typeface="Arial"/>
            </a:endParaRPr>
          </a:p>
        </p:txBody>
      </p:sp>
      <p:grpSp>
        <p:nvGrpSpPr>
          <p:cNvPr id="312" name="Group 3"/>
          <p:cNvGrpSpPr/>
          <p:nvPr/>
        </p:nvGrpSpPr>
        <p:grpSpPr>
          <a:xfrm>
            <a:off x="3130920" y="3753360"/>
            <a:ext cx="1583640" cy="1148760"/>
            <a:chOff x="3130920" y="3753360"/>
            <a:chExt cx="1583640" cy="1148760"/>
          </a:xfrm>
        </p:grpSpPr>
        <p:sp>
          <p:nvSpPr>
            <p:cNvPr id="313" name="CustomShape 4"/>
            <p:cNvSpPr/>
            <p:nvPr/>
          </p:nvSpPr>
          <p:spPr>
            <a:xfrm>
              <a:off x="3458160" y="3753360"/>
              <a:ext cx="3301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4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en-GB" sz="1640" spc="-1" strike="noStrike">
                <a:latin typeface="Arial"/>
              </a:endParaRPr>
            </a:p>
          </p:txBody>
        </p:sp>
        <p:sp>
          <p:nvSpPr>
            <p:cNvPr id="314" name="CustomShape 5"/>
            <p:cNvSpPr/>
            <p:nvPr/>
          </p:nvSpPr>
          <p:spPr>
            <a:xfrm>
              <a:off x="3785760" y="3753360"/>
              <a:ext cx="310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4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en-GB" sz="1640" spc="-1" strike="noStrike">
                <a:latin typeface="Arial"/>
              </a:endParaRPr>
            </a:p>
          </p:txBody>
        </p:sp>
        <p:grpSp>
          <p:nvGrpSpPr>
            <p:cNvPr id="315" name="Group 6"/>
            <p:cNvGrpSpPr/>
            <p:nvPr/>
          </p:nvGrpSpPr>
          <p:grpSpPr>
            <a:xfrm>
              <a:off x="3130920" y="4014000"/>
              <a:ext cx="1583640" cy="888120"/>
              <a:chOff x="3130920" y="4014000"/>
              <a:chExt cx="1583640" cy="888120"/>
            </a:xfrm>
          </p:grpSpPr>
          <p:sp>
            <p:nvSpPr>
              <p:cNvPr id="316" name="CustomShape 7"/>
              <p:cNvSpPr/>
              <p:nvPr/>
            </p:nvSpPr>
            <p:spPr>
              <a:xfrm>
                <a:off x="3474720" y="405144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CustomShape 8"/>
              <p:cNvSpPr/>
              <p:nvPr/>
            </p:nvSpPr>
            <p:spPr>
              <a:xfrm>
                <a:off x="3785760" y="4051440"/>
                <a:ext cx="310320" cy="26892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8" name="CustomShape 9"/>
              <p:cNvSpPr/>
              <p:nvPr/>
            </p:nvSpPr>
            <p:spPr>
              <a:xfrm>
                <a:off x="4091760" y="405144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9" name="CustomShape 10"/>
              <p:cNvSpPr/>
              <p:nvPr/>
            </p:nvSpPr>
            <p:spPr>
              <a:xfrm>
                <a:off x="4404240" y="405144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0" name="CustomShape 11"/>
              <p:cNvSpPr/>
              <p:nvPr/>
            </p:nvSpPr>
            <p:spPr>
              <a:xfrm>
                <a:off x="3474720" y="432108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1" name="CustomShape 12"/>
              <p:cNvSpPr/>
              <p:nvPr/>
            </p:nvSpPr>
            <p:spPr>
              <a:xfrm>
                <a:off x="3785760" y="4321080"/>
                <a:ext cx="310320" cy="26892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2" name="CustomShape 13"/>
              <p:cNvSpPr/>
              <p:nvPr/>
            </p:nvSpPr>
            <p:spPr>
              <a:xfrm>
                <a:off x="4091760" y="432108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23" name="CustomShape 14"/>
              <p:cNvSpPr/>
              <p:nvPr/>
            </p:nvSpPr>
            <p:spPr>
              <a:xfrm>
                <a:off x="4404240" y="432108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4" name="CustomShape 15"/>
              <p:cNvSpPr/>
              <p:nvPr/>
            </p:nvSpPr>
            <p:spPr>
              <a:xfrm>
                <a:off x="3474720" y="459036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5" name="CustomShape 16"/>
              <p:cNvSpPr/>
              <p:nvPr/>
            </p:nvSpPr>
            <p:spPr>
              <a:xfrm>
                <a:off x="3785760" y="4590360"/>
                <a:ext cx="310320" cy="26892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6" name="CustomShape 17"/>
              <p:cNvSpPr/>
              <p:nvPr/>
            </p:nvSpPr>
            <p:spPr>
              <a:xfrm>
                <a:off x="4091760" y="459036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27" name="CustomShape 18"/>
              <p:cNvSpPr/>
              <p:nvPr/>
            </p:nvSpPr>
            <p:spPr>
              <a:xfrm>
                <a:off x="4404240" y="459036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8" name="CustomShape 19"/>
              <p:cNvSpPr/>
              <p:nvPr/>
            </p:nvSpPr>
            <p:spPr>
              <a:xfrm>
                <a:off x="3130920" y="40140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329" name="CustomShape 20"/>
              <p:cNvSpPr/>
              <p:nvPr/>
            </p:nvSpPr>
            <p:spPr>
              <a:xfrm>
                <a:off x="3130920" y="428832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330" name="CustomShape 21"/>
              <p:cNvSpPr/>
              <p:nvPr/>
            </p:nvSpPr>
            <p:spPr>
              <a:xfrm>
                <a:off x="3130920" y="456264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</p:grpSp>
        <p:sp>
          <p:nvSpPr>
            <p:cNvPr id="331" name="CustomShape 22"/>
            <p:cNvSpPr/>
            <p:nvPr/>
          </p:nvSpPr>
          <p:spPr>
            <a:xfrm>
              <a:off x="4091760" y="3753360"/>
              <a:ext cx="310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4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b="0" lang="en-GB" sz="1640" spc="-1" strike="noStrike">
                <a:latin typeface="Arial"/>
              </a:endParaRPr>
            </a:p>
          </p:txBody>
        </p:sp>
        <p:sp>
          <p:nvSpPr>
            <p:cNvPr id="332" name="CustomShape 23"/>
            <p:cNvSpPr/>
            <p:nvPr/>
          </p:nvSpPr>
          <p:spPr>
            <a:xfrm>
              <a:off x="4401000" y="3753360"/>
              <a:ext cx="310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4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b="0" lang="en-GB" sz="1640" spc="-1" strike="noStrike">
                <a:latin typeface="Arial"/>
              </a:endParaRPr>
            </a:p>
          </p:txBody>
        </p:sp>
      </p:grpSp>
      <p:sp>
        <p:nvSpPr>
          <p:cNvPr id="333" name="CustomShape 24"/>
          <p:cNvSpPr/>
          <p:nvPr/>
        </p:nvSpPr>
        <p:spPr>
          <a:xfrm>
            <a:off x="1705680" y="4227480"/>
            <a:ext cx="143424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b="0" lang="en-GB" sz="16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Data types in 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57200" y="2359440"/>
            <a:ext cx="8228160" cy="31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236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540" spc="-1" strike="noStrike">
                <a:solidFill>
                  <a:srgbClr val="000000"/>
                </a:solidFill>
                <a:latin typeface="Calibri"/>
              </a:rPr>
              <a:t>Character</a:t>
            </a:r>
            <a:endParaRPr b="0" lang="en-GB" sz="2540" spc="-1" strike="noStrike">
              <a:latin typeface="Arial"/>
            </a:endParaRPr>
          </a:p>
          <a:p>
            <a:pPr lvl="3"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a”, “apple”</a:t>
            </a:r>
            <a:endParaRPr b="0" lang="en-GB" sz="218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540" spc="-1" strike="noStrike">
                <a:solidFill>
                  <a:srgbClr val="000000"/>
                </a:solidFill>
                <a:latin typeface="Calibri"/>
              </a:rPr>
              <a:t>Numeric</a:t>
            </a:r>
            <a:endParaRPr b="0" lang="en-GB" sz="2540" spc="-1" strike="noStrike">
              <a:latin typeface="Arial"/>
            </a:endParaRPr>
          </a:p>
          <a:p>
            <a:pPr lvl="1"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1, 23, 3.14</a:t>
            </a:r>
            <a:endParaRPr b="0" lang="en-GB" sz="218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540" spc="-1" strike="noStrike">
                <a:solidFill>
                  <a:srgbClr val="000000"/>
                </a:solidFill>
                <a:latin typeface="Calibri"/>
              </a:rPr>
              <a:t>Logical</a:t>
            </a:r>
            <a:endParaRPr b="0" lang="en-GB" sz="2540" spc="-1" strike="noStrike">
              <a:latin typeface="Arial"/>
            </a:endParaRPr>
          </a:p>
          <a:p>
            <a:pPr lvl="1"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TRUE, FALSE (also 1, 0 or T, F)</a:t>
            </a:r>
            <a:endParaRPr b="0" lang="en-GB" sz="218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540" spc="-1" strike="noStrike">
                <a:solidFill>
                  <a:srgbClr val="000000"/>
                </a:solidFill>
                <a:latin typeface="Calibri"/>
              </a:rPr>
              <a:t>Factor</a:t>
            </a:r>
            <a:endParaRPr b="0" lang="en-GB" sz="2540" spc="-1" strike="noStrike">
              <a:latin typeface="Arial"/>
            </a:endParaRPr>
          </a:p>
          <a:p>
            <a:pPr lvl="1"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For categorical variables, when data is classified into groups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457200" y="6084360"/>
            <a:ext cx="4114080" cy="364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‘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’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“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”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–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7" name="CustomShape 4"/>
          <p:cNvSpPr/>
          <p:nvPr/>
        </p:nvSpPr>
        <p:spPr>
          <a:xfrm>
            <a:off x="1396080" y="5715000"/>
            <a:ext cx="1863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roup 1"/>
          <p:cNvGrpSpPr/>
          <p:nvPr/>
        </p:nvGrpSpPr>
        <p:grpSpPr>
          <a:xfrm>
            <a:off x="2244960" y="2847600"/>
            <a:ext cx="1583640" cy="1148760"/>
            <a:chOff x="2244960" y="2847600"/>
            <a:chExt cx="1583640" cy="1148760"/>
          </a:xfrm>
        </p:grpSpPr>
        <p:sp>
          <p:nvSpPr>
            <p:cNvPr id="339" name="CustomShape 2"/>
            <p:cNvSpPr/>
            <p:nvPr/>
          </p:nvSpPr>
          <p:spPr>
            <a:xfrm>
              <a:off x="2572560" y="2847600"/>
              <a:ext cx="3301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4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en-GB" sz="1640" spc="-1" strike="noStrike">
                <a:latin typeface="Arial"/>
              </a:endParaRPr>
            </a:p>
          </p:txBody>
        </p:sp>
        <p:sp>
          <p:nvSpPr>
            <p:cNvPr id="340" name="CustomShape 3"/>
            <p:cNvSpPr/>
            <p:nvPr/>
          </p:nvSpPr>
          <p:spPr>
            <a:xfrm>
              <a:off x="2899800" y="2847600"/>
              <a:ext cx="310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4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en-GB" sz="1640" spc="-1" strike="noStrike">
                <a:latin typeface="Arial"/>
              </a:endParaRPr>
            </a:p>
          </p:txBody>
        </p:sp>
        <p:grpSp>
          <p:nvGrpSpPr>
            <p:cNvPr id="341" name="Group 4"/>
            <p:cNvGrpSpPr/>
            <p:nvPr/>
          </p:nvGrpSpPr>
          <p:grpSpPr>
            <a:xfrm>
              <a:off x="2244960" y="3108240"/>
              <a:ext cx="1583640" cy="888120"/>
              <a:chOff x="2244960" y="3108240"/>
              <a:chExt cx="1583640" cy="888120"/>
            </a:xfrm>
          </p:grpSpPr>
          <p:sp>
            <p:nvSpPr>
              <p:cNvPr id="342" name="CustomShape 5"/>
              <p:cNvSpPr/>
              <p:nvPr/>
            </p:nvSpPr>
            <p:spPr>
              <a:xfrm>
                <a:off x="2588760" y="314568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3" name="CustomShape 6"/>
              <p:cNvSpPr/>
              <p:nvPr/>
            </p:nvSpPr>
            <p:spPr>
              <a:xfrm>
                <a:off x="2899800" y="3145680"/>
                <a:ext cx="310320" cy="26892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4" name="CustomShape 7"/>
              <p:cNvSpPr/>
              <p:nvPr/>
            </p:nvSpPr>
            <p:spPr>
              <a:xfrm>
                <a:off x="3205800" y="314568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45" name="CustomShape 8"/>
              <p:cNvSpPr/>
              <p:nvPr/>
            </p:nvSpPr>
            <p:spPr>
              <a:xfrm>
                <a:off x="3518280" y="314568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6" name="CustomShape 9"/>
              <p:cNvSpPr/>
              <p:nvPr/>
            </p:nvSpPr>
            <p:spPr>
              <a:xfrm>
                <a:off x="2588760" y="341532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7" name="CustomShape 10"/>
              <p:cNvSpPr/>
              <p:nvPr/>
            </p:nvSpPr>
            <p:spPr>
              <a:xfrm>
                <a:off x="2899800" y="3415320"/>
                <a:ext cx="310320" cy="26892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8" name="CustomShape 11"/>
              <p:cNvSpPr/>
              <p:nvPr/>
            </p:nvSpPr>
            <p:spPr>
              <a:xfrm>
                <a:off x="3205800" y="341532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49" name="CustomShape 12"/>
              <p:cNvSpPr/>
              <p:nvPr/>
            </p:nvSpPr>
            <p:spPr>
              <a:xfrm>
                <a:off x="3518280" y="341532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0" name="CustomShape 13"/>
              <p:cNvSpPr/>
              <p:nvPr/>
            </p:nvSpPr>
            <p:spPr>
              <a:xfrm>
                <a:off x="2588760" y="368496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1" name="CustomShape 14"/>
              <p:cNvSpPr/>
              <p:nvPr/>
            </p:nvSpPr>
            <p:spPr>
              <a:xfrm>
                <a:off x="2899800" y="3684960"/>
                <a:ext cx="310320" cy="26892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2" name="CustomShape 15"/>
              <p:cNvSpPr/>
              <p:nvPr/>
            </p:nvSpPr>
            <p:spPr>
              <a:xfrm>
                <a:off x="3205800" y="368496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53" name="CustomShape 16"/>
              <p:cNvSpPr/>
              <p:nvPr/>
            </p:nvSpPr>
            <p:spPr>
              <a:xfrm>
                <a:off x="3518280" y="368496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4" name="CustomShape 17"/>
              <p:cNvSpPr/>
              <p:nvPr/>
            </p:nvSpPr>
            <p:spPr>
              <a:xfrm>
                <a:off x="2244960" y="310824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355" name="CustomShape 18"/>
              <p:cNvSpPr/>
              <p:nvPr/>
            </p:nvSpPr>
            <p:spPr>
              <a:xfrm>
                <a:off x="2244960" y="3382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356" name="CustomShape 19"/>
              <p:cNvSpPr/>
              <p:nvPr/>
            </p:nvSpPr>
            <p:spPr>
              <a:xfrm>
                <a:off x="2244960" y="36568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</p:grpSp>
        <p:sp>
          <p:nvSpPr>
            <p:cNvPr id="357" name="CustomShape 20"/>
            <p:cNvSpPr/>
            <p:nvPr/>
          </p:nvSpPr>
          <p:spPr>
            <a:xfrm>
              <a:off x="3205800" y="2847600"/>
              <a:ext cx="310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4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b="0" lang="en-GB" sz="1640" spc="-1" strike="noStrike">
                <a:latin typeface="Arial"/>
              </a:endParaRPr>
            </a:p>
          </p:txBody>
        </p:sp>
        <p:sp>
          <p:nvSpPr>
            <p:cNvPr id="358" name="CustomShape 21"/>
            <p:cNvSpPr/>
            <p:nvPr/>
          </p:nvSpPr>
          <p:spPr>
            <a:xfrm>
              <a:off x="3515040" y="2847600"/>
              <a:ext cx="310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4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b="0" lang="en-GB" sz="1640" spc="-1" strike="noStrike">
                <a:latin typeface="Arial"/>
              </a:endParaRPr>
            </a:p>
          </p:txBody>
        </p:sp>
      </p:grpSp>
      <p:sp>
        <p:nvSpPr>
          <p:cNvPr id="359" name="CustomShape 22"/>
          <p:cNvSpPr/>
          <p:nvPr/>
        </p:nvSpPr>
        <p:spPr>
          <a:xfrm>
            <a:off x="410040" y="3341160"/>
            <a:ext cx="143424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60" name="CustomShape 23"/>
          <p:cNvSpPr/>
          <p:nvPr/>
        </p:nvSpPr>
        <p:spPr>
          <a:xfrm>
            <a:off x="2586240" y="3689640"/>
            <a:ext cx="1242360" cy="26892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61" name="CustomShape 24"/>
          <p:cNvSpPr/>
          <p:nvPr/>
        </p:nvSpPr>
        <p:spPr>
          <a:xfrm>
            <a:off x="4222800" y="3116520"/>
            <a:ext cx="161244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62" name="CustomShape 25"/>
          <p:cNvSpPr/>
          <p:nvPr/>
        </p:nvSpPr>
        <p:spPr>
          <a:xfrm rot="5400000">
            <a:off x="2951640" y="3394080"/>
            <a:ext cx="807840" cy="31104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63" name="CustomShape 26"/>
          <p:cNvSpPr/>
          <p:nvPr/>
        </p:nvSpPr>
        <p:spPr>
          <a:xfrm>
            <a:off x="4222800" y="4188240"/>
            <a:ext cx="161244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e46c0a"/>
                </a:solidFill>
                <a:latin typeface="Courier New"/>
                <a:ea typeface="DejaVu Sans"/>
              </a:rPr>
              <a:t>My_df[ , 3]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64" name="CustomShape 27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65" name="CustomShape 28"/>
          <p:cNvSpPr/>
          <p:nvPr/>
        </p:nvSpPr>
        <p:spPr>
          <a:xfrm rot="16200000">
            <a:off x="2056680" y="2010240"/>
            <a:ext cx="1375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6" name="CustomShape 29"/>
          <p:cNvSpPr/>
          <p:nvPr/>
        </p:nvSpPr>
        <p:spPr>
          <a:xfrm rot="16200000">
            <a:off x="2522160" y="2168280"/>
            <a:ext cx="1059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7" name="CustomShape 30"/>
          <p:cNvSpPr/>
          <p:nvPr/>
        </p:nvSpPr>
        <p:spPr>
          <a:xfrm rot="16200000">
            <a:off x="2662920" y="2010240"/>
            <a:ext cx="1375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8" name="CustomShape 31"/>
          <p:cNvSpPr/>
          <p:nvPr/>
        </p:nvSpPr>
        <p:spPr>
          <a:xfrm rot="16200000">
            <a:off x="2862720" y="1891800"/>
            <a:ext cx="1612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9" name="CustomShape 32"/>
          <p:cNvSpPr/>
          <p:nvPr/>
        </p:nvSpPr>
        <p:spPr>
          <a:xfrm>
            <a:off x="1558080" y="3085560"/>
            <a:ext cx="464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70" name="CustomShape 33"/>
          <p:cNvSpPr/>
          <p:nvPr/>
        </p:nvSpPr>
        <p:spPr>
          <a:xfrm>
            <a:off x="1558080" y="3368160"/>
            <a:ext cx="464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71" name="CustomShape 34"/>
          <p:cNvSpPr/>
          <p:nvPr/>
        </p:nvSpPr>
        <p:spPr>
          <a:xfrm>
            <a:off x="1558080" y="3642480"/>
            <a:ext cx="464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72" name="CustomShape 35"/>
          <p:cNvSpPr/>
          <p:nvPr/>
        </p:nvSpPr>
        <p:spPr>
          <a:xfrm>
            <a:off x="708840" y="2004120"/>
            <a:ext cx="1723680" cy="4870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73" name="CustomShape 36"/>
          <p:cNvSpPr/>
          <p:nvPr/>
        </p:nvSpPr>
        <p:spPr>
          <a:xfrm>
            <a:off x="1108800" y="2511720"/>
            <a:ext cx="1226880" cy="4870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74" name="CustomShape 37"/>
          <p:cNvSpPr/>
          <p:nvPr/>
        </p:nvSpPr>
        <p:spPr>
          <a:xfrm>
            <a:off x="4222800" y="3454920"/>
            <a:ext cx="18144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75" name="CustomShape 38"/>
          <p:cNvSpPr/>
          <p:nvPr/>
        </p:nvSpPr>
        <p:spPr>
          <a:xfrm>
            <a:off x="4222800" y="4532040"/>
            <a:ext cx="310104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76" name="CustomShape 39"/>
          <p:cNvSpPr/>
          <p:nvPr/>
        </p:nvSpPr>
        <p:spPr>
          <a:xfrm>
            <a:off x="4222800" y="4875480"/>
            <a:ext cx="18144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e46c0a"/>
                </a:solidFill>
                <a:latin typeface="Courier New"/>
                <a:ea typeface="DejaVu Sans"/>
              </a:rPr>
              <a:t>My_df$S3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77" name="CustomShape 40"/>
          <p:cNvSpPr/>
          <p:nvPr/>
        </p:nvSpPr>
        <p:spPr>
          <a:xfrm>
            <a:off x="4222800" y="5218200"/>
            <a:ext cx="290124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b="0" lang="en-GB" sz="16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1521360" y="2053080"/>
            <a:ext cx="3301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1848600" y="2053080"/>
            <a:ext cx="31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1537560" y="2351160"/>
            <a:ext cx="310320" cy="26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4"/>
          <p:cNvSpPr/>
          <p:nvPr/>
        </p:nvSpPr>
        <p:spPr>
          <a:xfrm>
            <a:off x="1848600" y="2351160"/>
            <a:ext cx="310320" cy="26892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5"/>
          <p:cNvSpPr/>
          <p:nvPr/>
        </p:nvSpPr>
        <p:spPr>
          <a:xfrm>
            <a:off x="2154600" y="2351160"/>
            <a:ext cx="310320" cy="26892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83" name="CustomShape 6"/>
          <p:cNvSpPr/>
          <p:nvPr/>
        </p:nvSpPr>
        <p:spPr>
          <a:xfrm>
            <a:off x="1537560" y="2620800"/>
            <a:ext cx="310320" cy="268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7"/>
          <p:cNvSpPr/>
          <p:nvPr/>
        </p:nvSpPr>
        <p:spPr>
          <a:xfrm>
            <a:off x="1848600" y="2620800"/>
            <a:ext cx="310320" cy="26892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8"/>
          <p:cNvSpPr/>
          <p:nvPr/>
        </p:nvSpPr>
        <p:spPr>
          <a:xfrm>
            <a:off x="2154600" y="2620800"/>
            <a:ext cx="310320" cy="26892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86" name="CustomShape 9"/>
          <p:cNvSpPr/>
          <p:nvPr/>
        </p:nvSpPr>
        <p:spPr>
          <a:xfrm>
            <a:off x="1537560" y="2890440"/>
            <a:ext cx="310320" cy="268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10"/>
          <p:cNvSpPr/>
          <p:nvPr/>
        </p:nvSpPr>
        <p:spPr>
          <a:xfrm>
            <a:off x="1848600" y="2890440"/>
            <a:ext cx="310320" cy="26892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11"/>
          <p:cNvSpPr/>
          <p:nvPr/>
        </p:nvSpPr>
        <p:spPr>
          <a:xfrm>
            <a:off x="2154600" y="2890440"/>
            <a:ext cx="310320" cy="26892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89" name="CustomShape 12"/>
          <p:cNvSpPr/>
          <p:nvPr/>
        </p:nvSpPr>
        <p:spPr>
          <a:xfrm>
            <a:off x="1193760" y="2313720"/>
            <a:ext cx="31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90" name="CustomShape 13"/>
          <p:cNvSpPr/>
          <p:nvPr/>
        </p:nvSpPr>
        <p:spPr>
          <a:xfrm>
            <a:off x="1193760" y="2588040"/>
            <a:ext cx="31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91" name="CustomShape 14"/>
          <p:cNvSpPr/>
          <p:nvPr/>
        </p:nvSpPr>
        <p:spPr>
          <a:xfrm>
            <a:off x="1193760" y="2862360"/>
            <a:ext cx="31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92" name="CustomShape 15"/>
          <p:cNvSpPr/>
          <p:nvPr/>
        </p:nvSpPr>
        <p:spPr>
          <a:xfrm>
            <a:off x="2154600" y="2053080"/>
            <a:ext cx="31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93" name="CustomShape 16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4" name="CustomShape 17"/>
          <p:cNvSpPr/>
          <p:nvPr/>
        </p:nvSpPr>
        <p:spPr>
          <a:xfrm>
            <a:off x="457200" y="2588040"/>
            <a:ext cx="496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95" name="CustomShape 18"/>
          <p:cNvSpPr/>
          <p:nvPr/>
        </p:nvSpPr>
        <p:spPr>
          <a:xfrm>
            <a:off x="8441640" y="2318400"/>
            <a:ext cx="310320" cy="2689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6" name="CustomShape 19"/>
          <p:cNvSpPr/>
          <p:nvPr/>
        </p:nvSpPr>
        <p:spPr>
          <a:xfrm>
            <a:off x="8441640" y="2588040"/>
            <a:ext cx="310320" cy="2689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7" name="CustomShape 20"/>
          <p:cNvSpPr/>
          <p:nvPr/>
        </p:nvSpPr>
        <p:spPr>
          <a:xfrm>
            <a:off x="8441640" y="2857680"/>
            <a:ext cx="310320" cy="2689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8" name="CustomShape 21"/>
          <p:cNvSpPr/>
          <p:nvPr/>
        </p:nvSpPr>
        <p:spPr>
          <a:xfrm>
            <a:off x="1541160" y="3698280"/>
            <a:ext cx="310320" cy="268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22"/>
          <p:cNvSpPr/>
          <p:nvPr/>
        </p:nvSpPr>
        <p:spPr>
          <a:xfrm>
            <a:off x="1852200" y="3698280"/>
            <a:ext cx="310320" cy="26892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23"/>
          <p:cNvSpPr/>
          <p:nvPr/>
        </p:nvSpPr>
        <p:spPr>
          <a:xfrm>
            <a:off x="2158560" y="3698280"/>
            <a:ext cx="310320" cy="26892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1" name="CustomShape 24"/>
          <p:cNvSpPr/>
          <p:nvPr/>
        </p:nvSpPr>
        <p:spPr>
          <a:xfrm>
            <a:off x="2682000" y="3641400"/>
            <a:ext cx="2347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02" name="CustomShape 25"/>
          <p:cNvSpPr/>
          <p:nvPr/>
        </p:nvSpPr>
        <p:spPr>
          <a:xfrm>
            <a:off x="457200" y="3642480"/>
            <a:ext cx="649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03" name="CustomShape 26"/>
          <p:cNvSpPr/>
          <p:nvPr/>
        </p:nvSpPr>
        <p:spPr>
          <a:xfrm>
            <a:off x="3223080" y="2053080"/>
            <a:ext cx="3301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04" name="CustomShape 27"/>
          <p:cNvSpPr/>
          <p:nvPr/>
        </p:nvSpPr>
        <p:spPr>
          <a:xfrm>
            <a:off x="3550320" y="2053080"/>
            <a:ext cx="31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05" name="CustomShape 28"/>
          <p:cNvSpPr/>
          <p:nvPr/>
        </p:nvSpPr>
        <p:spPr>
          <a:xfrm>
            <a:off x="3239280" y="2351160"/>
            <a:ext cx="310320" cy="26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29"/>
          <p:cNvSpPr/>
          <p:nvPr/>
        </p:nvSpPr>
        <p:spPr>
          <a:xfrm>
            <a:off x="3550320" y="2351160"/>
            <a:ext cx="310320" cy="26892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30"/>
          <p:cNvSpPr/>
          <p:nvPr/>
        </p:nvSpPr>
        <p:spPr>
          <a:xfrm>
            <a:off x="3856320" y="2351160"/>
            <a:ext cx="310320" cy="26892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8" name="CustomShape 31"/>
          <p:cNvSpPr/>
          <p:nvPr/>
        </p:nvSpPr>
        <p:spPr>
          <a:xfrm>
            <a:off x="3239280" y="2620800"/>
            <a:ext cx="310320" cy="268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32"/>
          <p:cNvSpPr/>
          <p:nvPr/>
        </p:nvSpPr>
        <p:spPr>
          <a:xfrm>
            <a:off x="3550320" y="2620800"/>
            <a:ext cx="310320" cy="26892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33"/>
          <p:cNvSpPr/>
          <p:nvPr/>
        </p:nvSpPr>
        <p:spPr>
          <a:xfrm>
            <a:off x="3856320" y="2620800"/>
            <a:ext cx="310320" cy="26892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1" name="CustomShape 34"/>
          <p:cNvSpPr/>
          <p:nvPr/>
        </p:nvSpPr>
        <p:spPr>
          <a:xfrm>
            <a:off x="3239280" y="2890440"/>
            <a:ext cx="310320" cy="268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35"/>
          <p:cNvSpPr/>
          <p:nvPr/>
        </p:nvSpPr>
        <p:spPr>
          <a:xfrm>
            <a:off x="3550320" y="2890440"/>
            <a:ext cx="310320" cy="26892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36"/>
          <p:cNvSpPr/>
          <p:nvPr/>
        </p:nvSpPr>
        <p:spPr>
          <a:xfrm>
            <a:off x="3856320" y="2890440"/>
            <a:ext cx="310320" cy="26892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4" name="CustomShape 37"/>
          <p:cNvSpPr/>
          <p:nvPr/>
        </p:nvSpPr>
        <p:spPr>
          <a:xfrm>
            <a:off x="2895840" y="2313720"/>
            <a:ext cx="31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15" name="CustomShape 38"/>
          <p:cNvSpPr/>
          <p:nvPr/>
        </p:nvSpPr>
        <p:spPr>
          <a:xfrm>
            <a:off x="2895840" y="2588040"/>
            <a:ext cx="31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16" name="CustomShape 39"/>
          <p:cNvSpPr/>
          <p:nvPr/>
        </p:nvSpPr>
        <p:spPr>
          <a:xfrm>
            <a:off x="2895840" y="2862360"/>
            <a:ext cx="31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17" name="CustomShape 40"/>
          <p:cNvSpPr/>
          <p:nvPr/>
        </p:nvSpPr>
        <p:spPr>
          <a:xfrm>
            <a:off x="3856320" y="2053080"/>
            <a:ext cx="31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18" name="CustomShape 41"/>
          <p:cNvSpPr/>
          <p:nvPr/>
        </p:nvSpPr>
        <p:spPr>
          <a:xfrm>
            <a:off x="3239280" y="3159360"/>
            <a:ext cx="310320" cy="268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CustomShape 42"/>
          <p:cNvSpPr/>
          <p:nvPr/>
        </p:nvSpPr>
        <p:spPr>
          <a:xfrm>
            <a:off x="3550320" y="3159360"/>
            <a:ext cx="310320" cy="26892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43"/>
          <p:cNvSpPr/>
          <p:nvPr/>
        </p:nvSpPr>
        <p:spPr>
          <a:xfrm>
            <a:off x="3856320" y="3159360"/>
            <a:ext cx="310320" cy="26892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21" name="CustomShape 44"/>
          <p:cNvSpPr/>
          <p:nvPr/>
        </p:nvSpPr>
        <p:spPr>
          <a:xfrm>
            <a:off x="2895840" y="3127320"/>
            <a:ext cx="31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22" name="CustomShape 45"/>
          <p:cNvSpPr/>
          <p:nvPr/>
        </p:nvSpPr>
        <p:spPr>
          <a:xfrm>
            <a:off x="6742080" y="2020320"/>
            <a:ext cx="3301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23" name="CustomShape 46"/>
          <p:cNvSpPr/>
          <p:nvPr/>
        </p:nvSpPr>
        <p:spPr>
          <a:xfrm>
            <a:off x="7069320" y="2020320"/>
            <a:ext cx="31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24" name="CustomShape 47"/>
          <p:cNvSpPr/>
          <p:nvPr/>
        </p:nvSpPr>
        <p:spPr>
          <a:xfrm>
            <a:off x="6758280" y="2318400"/>
            <a:ext cx="310320" cy="26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48"/>
          <p:cNvSpPr/>
          <p:nvPr/>
        </p:nvSpPr>
        <p:spPr>
          <a:xfrm>
            <a:off x="7069320" y="2318400"/>
            <a:ext cx="310320" cy="26892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49"/>
          <p:cNvSpPr/>
          <p:nvPr/>
        </p:nvSpPr>
        <p:spPr>
          <a:xfrm>
            <a:off x="7375680" y="2318400"/>
            <a:ext cx="310320" cy="26892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27" name="CustomShape 50"/>
          <p:cNvSpPr/>
          <p:nvPr/>
        </p:nvSpPr>
        <p:spPr>
          <a:xfrm>
            <a:off x="6758280" y="2588040"/>
            <a:ext cx="310320" cy="268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51"/>
          <p:cNvSpPr/>
          <p:nvPr/>
        </p:nvSpPr>
        <p:spPr>
          <a:xfrm>
            <a:off x="7069320" y="2588040"/>
            <a:ext cx="310320" cy="26892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CustomShape 52"/>
          <p:cNvSpPr/>
          <p:nvPr/>
        </p:nvSpPr>
        <p:spPr>
          <a:xfrm>
            <a:off x="7375680" y="2588040"/>
            <a:ext cx="310320" cy="26892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30" name="CustomShape 53"/>
          <p:cNvSpPr/>
          <p:nvPr/>
        </p:nvSpPr>
        <p:spPr>
          <a:xfrm>
            <a:off x="6758280" y="2857680"/>
            <a:ext cx="310320" cy="268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54"/>
          <p:cNvSpPr/>
          <p:nvPr/>
        </p:nvSpPr>
        <p:spPr>
          <a:xfrm>
            <a:off x="7069320" y="2857680"/>
            <a:ext cx="310320" cy="26892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CustomShape 55"/>
          <p:cNvSpPr/>
          <p:nvPr/>
        </p:nvSpPr>
        <p:spPr>
          <a:xfrm>
            <a:off x="7375680" y="2857680"/>
            <a:ext cx="310320" cy="26892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33" name="CustomShape 56"/>
          <p:cNvSpPr/>
          <p:nvPr/>
        </p:nvSpPr>
        <p:spPr>
          <a:xfrm>
            <a:off x="6414840" y="2280960"/>
            <a:ext cx="31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34" name="CustomShape 57"/>
          <p:cNvSpPr/>
          <p:nvPr/>
        </p:nvSpPr>
        <p:spPr>
          <a:xfrm>
            <a:off x="6414840" y="2555280"/>
            <a:ext cx="31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35" name="CustomShape 58"/>
          <p:cNvSpPr/>
          <p:nvPr/>
        </p:nvSpPr>
        <p:spPr>
          <a:xfrm>
            <a:off x="6414840" y="2829600"/>
            <a:ext cx="31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36" name="CustomShape 59"/>
          <p:cNvSpPr/>
          <p:nvPr/>
        </p:nvSpPr>
        <p:spPr>
          <a:xfrm>
            <a:off x="7375680" y="2020320"/>
            <a:ext cx="31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37" name="CustomShape 60"/>
          <p:cNvSpPr/>
          <p:nvPr/>
        </p:nvSpPr>
        <p:spPr>
          <a:xfrm>
            <a:off x="6356520" y="3303360"/>
            <a:ext cx="2347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38" name="CustomShape 61"/>
          <p:cNvSpPr/>
          <p:nvPr/>
        </p:nvSpPr>
        <p:spPr>
          <a:xfrm>
            <a:off x="7838640" y="4361040"/>
            <a:ext cx="310320" cy="2689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39" name="CustomShape 62"/>
          <p:cNvSpPr/>
          <p:nvPr/>
        </p:nvSpPr>
        <p:spPr>
          <a:xfrm>
            <a:off x="7838640" y="4630680"/>
            <a:ext cx="310320" cy="2689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0" name="CustomShape 63"/>
          <p:cNvSpPr/>
          <p:nvPr/>
        </p:nvSpPr>
        <p:spPr>
          <a:xfrm>
            <a:off x="7838640" y="4900320"/>
            <a:ext cx="310320" cy="2689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1" name="CustomShape 64"/>
          <p:cNvSpPr/>
          <p:nvPr/>
        </p:nvSpPr>
        <p:spPr>
          <a:xfrm>
            <a:off x="6897600" y="4062960"/>
            <a:ext cx="3301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42" name="CustomShape 65"/>
          <p:cNvSpPr/>
          <p:nvPr/>
        </p:nvSpPr>
        <p:spPr>
          <a:xfrm>
            <a:off x="7224840" y="4062960"/>
            <a:ext cx="31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43" name="CustomShape 66"/>
          <p:cNvSpPr/>
          <p:nvPr/>
        </p:nvSpPr>
        <p:spPr>
          <a:xfrm>
            <a:off x="6913800" y="4361040"/>
            <a:ext cx="310320" cy="26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67"/>
          <p:cNvSpPr/>
          <p:nvPr/>
        </p:nvSpPr>
        <p:spPr>
          <a:xfrm>
            <a:off x="7224840" y="4361040"/>
            <a:ext cx="310320" cy="26892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CustomShape 68"/>
          <p:cNvSpPr/>
          <p:nvPr/>
        </p:nvSpPr>
        <p:spPr>
          <a:xfrm>
            <a:off x="7531200" y="4361040"/>
            <a:ext cx="310320" cy="26892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6" name="CustomShape 69"/>
          <p:cNvSpPr/>
          <p:nvPr/>
        </p:nvSpPr>
        <p:spPr>
          <a:xfrm>
            <a:off x="6913800" y="4630680"/>
            <a:ext cx="310320" cy="268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70"/>
          <p:cNvSpPr/>
          <p:nvPr/>
        </p:nvSpPr>
        <p:spPr>
          <a:xfrm>
            <a:off x="7224840" y="4630680"/>
            <a:ext cx="310320" cy="26892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CustomShape 71"/>
          <p:cNvSpPr/>
          <p:nvPr/>
        </p:nvSpPr>
        <p:spPr>
          <a:xfrm>
            <a:off x="7531200" y="4630680"/>
            <a:ext cx="310320" cy="26892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9" name="CustomShape 72"/>
          <p:cNvSpPr/>
          <p:nvPr/>
        </p:nvSpPr>
        <p:spPr>
          <a:xfrm>
            <a:off x="6913800" y="4900320"/>
            <a:ext cx="310320" cy="268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CustomShape 73"/>
          <p:cNvSpPr/>
          <p:nvPr/>
        </p:nvSpPr>
        <p:spPr>
          <a:xfrm>
            <a:off x="7224840" y="4900320"/>
            <a:ext cx="310320" cy="26892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74"/>
          <p:cNvSpPr/>
          <p:nvPr/>
        </p:nvSpPr>
        <p:spPr>
          <a:xfrm>
            <a:off x="7531200" y="4900320"/>
            <a:ext cx="310320" cy="26892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2" name="CustomShape 75"/>
          <p:cNvSpPr/>
          <p:nvPr/>
        </p:nvSpPr>
        <p:spPr>
          <a:xfrm>
            <a:off x="6570360" y="4323600"/>
            <a:ext cx="31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53" name="CustomShape 76"/>
          <p:cNvSpPr/>
          <p:nvPr/>
        </p:nvSpPr>
        <p:spPr>
          <a:xfrm>
            <a:off x="6570360" y="4597920"/>
            <a:ext cx="31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54" name="CustomShape 77"/>
          <p:cNvSpPr/>
          <p:nvPr/>
        </p:nvSpPr>
        <p:spPr>
          <a:xfrm>
            <a:off x="6570360" y="4872240"/>
            <a:ext cx="31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55" name="CustomShape 78"/>
          <p:cNvSpPr/>
          <p:nvPr/>
        </p:nvSpPr>
        <p:spPr>
          <a:xfrm>
            <a:off x="7531200" y="4062960"/>
            <a:ext cx="31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56" name="CustomShape 79"/>
          <p:cNvSpPr/>
          <p:nvPr/>
        </p:nvSpPr>
        <p:spPr>
          <a:xfrm>
            <a:off x="7845480" y="4062960"/>
            <a:ext cx="31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57" name="CustomShape 80"/>
          <p:cNvSpPr/>
          <p:nvPr/>
        </p:nvSpPr>
        <p:spPr>
          <a:xfrm>
            <a:off x="1837080" y="3294360"/>
            <a:ext cx="299880" cy="30492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58" name="CustomShape 81"/>
          <p:cNvSpPr/>
          <p:nvPr/>
        </p:nvSpPr>
        <p:spPr>
          <a:xfrm>
            <a:off x="7884720" y="2571120"/>
            <a:ext cx="299880" cy="30492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59" name="CustomShape 82"/>
          <p:cNvSpPr/>
          <p:nvPr/>
        </p:nvSpPr>
        <p:spPr>
          <a:xfrm>
            <a:off x="2621160" y="3127320"/>
            <a:ext cx="270720" cy="1663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0" name="CustomShape 83"/>
          <p:cNvSpPr/>
          <p:nvPr/>
        </p:nvSpPr>
        <p:spPr>
          <a:xfrm rot="5400000">
            <a:off x="7396200" y="3778920"/>
            <a:ext cx="270720" cy="1663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1" name="CustomShape 84"/>
          <p:cNvSpPr/>
          <p:nvPr/>
        </p:nvSpPr>
        <p:spPr>
          <a:xfrm>
            <a:off x="8269200" y="1737360"/>
            <a:ext cx="649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62" name="CustomShape 85"/>
          <p:cNvSpPr/>
          <p:nvPr/>
        </p:nvSpPr>
        <p:spPr>
          <a:xfrm>
            <a:off x="6975360" y="1742760"/>
            <a:ext cx="496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464" name="Picture 3_1" descr=""/>
          <p:cNvPicPr/>
          <p:nvPr/>
        </p:nvPicPr>
        <p:blipFill>
          <a:blip r:embed="rId1"/>
          <a:stretch/>
        </p:blipFill>
        <p:spPr>
          <a:xfrm>
            <a:off x="328320" y="1742760"/>
            <a:ext cx="4177800" cy="4567320"/>
          </a:xfrm>
          <a:prstGeom prst="rect">
            <a:avLst/>
          </a:prstGeom>
          <a:ln>
            <a:noFill/>
          </a:ln>
        </p:spPr>
      </p:pic>
      <p:pic>
        <p:nvPicPr>
          <p:cNvPr id="465" name="Picture 2_1" descr="figure3"/>
          <p:cNvPicPr/>
          <p:nvPr/>
        </p:nvPicPr>
        <p:blipFill>
          <a:blip r:embed="rId2"/>
          <a:stretch/>
        </p:blipFill>
        <p:spPr>
          <a:xfrm>
            <a:off x="4764960" y="1438920"/>
            <a:ext cx="3827880" cy="2905560"/>
          </a:xfrm>
          <a:prstGeom prst="rect">
            <a:avLst/>
          </a:prstGeom>
          <a:ln>
            <a:noFill/>
          </a:ln>
        </p:spPr>
      </p:pic>
      <p:sp>
        <p:nvSpPr>
          <p:cNvPr id="466" name="CustomShape 2"/>
          <p:cNvSpPr/>
          <p:nvPr/>
        </p:nvSpPr>
        <p:spPr>
          <a:xfrm>
            <a:off x="4765680" y="4421160"/>
            <a:ext cx="404892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col1: reagent_id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col2: gene_symbol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col3: migration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col1: reagent_id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col2: gene_symbol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col3: elongatedness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3" dur="indefinite" restart="never" nodeType="tmRoot">
          <p:childTnLst>
            <p:seq>
              <p:cTn id="154" dur="indefinite" nodeType="mainSeq">
                <p:childTnLst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1424880" y="2861280"/>
            <a:ext cx="3301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68" name="CustomShape 2"/>
          <p:cNvSpPr/>
          <p:nvPr/>
        </p:nvSpPr>
        <p:spPr>
          <a:xfrm>
            <a:off x="1752120" y="2861280"/>
            <a:ext cx="31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69" name="CustomShape 3"/>
          <p:cNvSpPr/>
          <p:nvPr/>
        </p:nvSpPr>
        <p:spPr>
          <a:xfrm>
            <a:off x="1441080" y="3159360"/>
            <a:ext cx="310320" cy="26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4"/>
          <p:cNvSpPr/>
          <p:nvPr/>
        </p:nvSpPr>
        <p:spPr>
          <a:xfrm>
            <a:off x="1752120" y="3159360"/>
            <a:ext cx="310320" cy="26892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5"/>
          <p:cNvSpPr/>
          <p:nvPr/>
        </p:nvSpPr>
        <p:spPr>
          <a:xfrm>
            <a:off x="2058120" y="3159360"/>
            <a:ext cx="310320" cy="26892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2" name="CustomShape 6"/>
          <p:cNvSpPr/>
          <p:nvPr/>
        </p:nvSpPr>
        <p:spPr>
          <a:xfrm>
            <a:off x="1441080" y="3429000"/>
            <a:ext cx="310320" cy="268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7"/>
          <p:cNvSpPr/>
          <p:nvPr/>
        </p:nvSpPr>
        <p:spPr>
          <a:xfrm>
            <a:off x="1752120" y="3429000"/>
            <a:ext cx="310320" cy="26892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8"/>
          <p:cNvSpPr/>
          <p:nvPr/>
        </p:nvSpPr>
        <p:spPr>
          <a:xfrm>
            <a:off x="2058120" y="3429000"/>
            <a:ext cx="310320" cy="26892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5" name="CustomShape 9"/>
          <p:cNvSpPr/>
          <p:nvPr/>
        </p:nvSpPr>
        <p:spPr>
          <a:xfrm>
            <a:off x="1441080" y="3698640"/>
            <a:ext cx="310320" cy="268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10"/>
          <p:cNvSpPr/>
          <p:nvPr/>
        </p:nvSpPr>
        <p:spPr>
          <a:xfrm>
            <a:off x="1752120" y="3698640"/>
            <a:ext cx="310320" cy="26892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CustomShape 11"/>
          <p:cNvSpPr/>
          <p:nvPr/>
        </p:nvSpPr>
        <p:spPr>
          <a:xfrm>
            <a:off x="2058120" y="3698640"/>
            <a:ext cx="310320" cy="26892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8" name="CustomShape 12"/>
          <p:cNvSpPr/>
          <p:nvPr/>
        </p:nvSpPr>
        <p:spPr>
          <a:xfrm>
            <a:off x="1097640" y="3121920"/>
            <a:ext cx="31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79" name="CustomShape 13"/>
          <p:cNvSpPr/>
          <p:nvPr/>
        </p:nvSpPr>
        <p:spPr>
          <a:xfrm>
            <a:off x="1097640" y="3396240"/>
            <a:ext cx="31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80" name="CustomShape 14"/>
          <p:cNvSpPr/>
          <p:nvPr/>
        </p:nvSpPr>
        <p:spPr>
          <a:xfrm>
            <a:off x="1097640" y="3670560"/>
            <a:ext cx="31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81" name="CustomShape 15"/>
          <p:cNvSpPr/>
          <p:nvPr/>
        </p:nvSpPr>
        <p:spPr>
          <a:xfrm>
            <a:off x="2058120" y="2861280"/>
            <a:ext cx="31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82" name="CustomShape 16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83" name="CustomShape 17"/>
          <p:cNvSpPr/>
          <p:nvPr/>
        </p:nvSpPr>
        <p:spPr>
          <a:xfrm rot="16200000">
            <a:off x="909000" y="2023920"/>
            <a:ext cx="1375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84" name="CustomShape 18"/>
          <p:cNvSpPr/>
          <p:nvPr/>
        </p:nvSpPr>
        <p:spPr>
          <a:xfrm rot="16200000">
            <a:off x="1122840" y="1930320"/>
            <a:ext cx="1562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85" name="CustomShape 19"/>
          <p:cNvSpPr/>
          <p:nvPr/>
        </p:nvSpPr>
        <p:spPr>
          <a:xfrm rot="16200000">
            <a:off x="1515240" y="2023920"/>
            <a:ext cx="1375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86" name="CustomShape 20"/>
          <p:cNvSpPr/>
          <p:nvPr/>
        </p:nvSpPr>
        <p:spPr>
          <a:xfrm>
            <a:off x="6963840" y="2861280"/>
            <a:ext cx="3301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87" name="CustomShape 21"/>
          <p:cNvSpPr/>
          <p:nvPr/>
        </p:nvSpPr>
        <p:spPr>
          <a:xfrm>
            <a:off x="7291080" y="2861280"/>
            <a:ext cx="31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88" name="CustomShape 22"/>
          <p:cNvSpPr/>
          <p:nvPr/>
        </p:nvSpPr>
        <p:spPr>
          <a:xfrm>
            <a:off x="6980040" y="3159360"/>
            <a:ext cx="310320" cy="268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CustomShape 23"/>
          <p:cNvSpPr/>
          <p:nvPr/>
        </p:nvSpPr>
        <p:spPr>
          <a:xfrm>
            <a:off x="7291080" y="3159360"/>
            <a:ext cx="310320" cy="26892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CustomShape 24"/>
          <p:cNvSpPr/>
          <p:nvPr/>
        </p:nvSpPr>
        <p:spPr>
          <a:xfrm>
            <a:off x="7597440" y="3159360"/>
            <a:ext cx="310320" cy="2689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1" name="CustomShape 25"/>
          <p:cNvSpPr/>
          <p:nvPr/>
        </p:nvSpPr>
        <p:spPr>
          <a:xfrm>
            <a:off x="6980040" y="3429000"/>
            <a:ext cx="310320" cy="26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CustomShape 26"/>
          <p:cNvSpPr/>
          <p:nvPr/>
        </p:nvSpPr>
        <p:spPr>
          <a:xfrm>
            <a:off x="7291080" y="3429000"/>
            <a:ext cx="310320" cy="26892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27"/>
          <p:cNvSpPr/>
          <p:nvPr/>
        </p:nvSpPr>
        <p:spPr>
          <a:xfrm>
            <a:off x="7597440" y="3432600"/>
            <a:ext cx="310320" cy="2689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4" name="CustomShape 28"/>
          <p:cNvSpPr/>
          <p:nvPr/>
        </p:nvSpPr>
        <p:spPr>
          <a:xfrm>
            <a:off x="6980040" y="3698640"/>
            <a:ext cx="310320" cy="268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29"/>
          <p:cNvSpPr/>
          <p:nvPr/>
        </p:nvSpPr>
        <p:spPr>
          <a:xfrm>
            <a:off x="7291080" y="3698640"/>
            <a:ext cx="310320" cy="26892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ustomShape 30"/>
          <p:cNvSpPr/>
          <p:nvPr/>
        </p:nvSpPr>
        <p:spPr>
          <a:xfrm>
            <a:off x="7597440" y="3698640"/>
            <a:ext cx="310320" cy="2689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7" name="CustomShape 31"/>
          <p:cNvSpPr/>
          <p:nvPr/>
        </p:nvSpPr>
        <p:spPr>
          <a:xfrm>
            <a:off x="6636600" y="3121920"/>
            <a:ext cx="31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98" name="CustomShape 32"/>
          <p:cNvSpPr/>
          <p:nvPr/>
        </p:nvSpPr>
        <p:spPr>
          <a:xfrm>
            <a:off x="6636600" y="3396240"/>
            <a:ext cx="31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99" name="CustomShape 33"/>
          <p:cNvSpPr/>
          <p:nvPr/>
        </p:nvSpPr>
        <p:spPr>
          <a:xfrm>
            <a:off x="6636600" y="3670560"/>
            <a:ext cx="31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500" name="CustomShape 34"/>
          <p:cNvSpPr/>
          <p:nvPr/>
        </p:nvSpPr>
        <p:spPr>
          <a:xfrm>
            <a:off x="7597440" y="2861280"/>
            <a:ext cx="31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501" name="CustomShape 35"/>
          <p:cNvSpPr/>
          <p:nvPr/>
        </p:nvSpPr>
        <p:spPr>
          <a:xfrm rot="16200000">
            <a:off x="6448320" y="2023920"/>
            <a:ext cx="1375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2" name="CustomShape 36"/>
          <p:cNvSpPr/>
          <p:nvPr/>
        </p:nvSpPr>
        <p:spPr>
          <a:xfrm rot="16200000">
            <a:off x="6661800" y="1930320"/>
            <a:ext cx="1562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3" name="CustomShape 37"/>
          <p:cNvSpPr/>
          <p:nvPr/>
        </p:nvSpPr>
        <p:spPr>
          <a:xfrm rot="16200000">
            <a:off x="6960960" y="1930320"/>
            <a:ext cx="1562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4" name="CustomShape 38"/>
          <p:cNvSpPr/>
          <p:nvPr/>
        </p:nvSpPr>
        <p:spPr>
          <a:xfrm>
            <a:off x="2954520" y="2899080"/>
            <a:ext cx="310320" cy="26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CustomShape 39"/>
          <p:cNvSpPr/>
          <p:nvPr/>
        </p:nvSpPr>
        <p:spPr>
          <a:xfrm>
            <a:off x="3265560" y="2899080"/>
            <a:ext cx="310320" cy="26892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CustomShape 40"/>
          <p:cNvSpPr/>
          <p:nvPr/>
        </p:nvSpPr>
        <p:spPr>
          <a:xfrm>
            <a:off x="3571920" y="2899080"/>
            <a:ext cx="310320" cy="26892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7" name="CustomShape 41"/>
          <p:cNvSpPr/>
          <p:nvPr/>
        </p:nvSpPr>
        <p:spPr>
          <a:xfrm>
            <a:off x="5461200" y="3432600"/>
            <a:ext cx="310320" cy="26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CustomShape 42"/>
          <p:cNvSpPr/>
          <p:nvPr/>
        </p:nvSpPr>
        <p:spPr>
          <a:xfrm>
            <a:off x="5772240" y="3432600"/>
            <a:ext cx="310320" cy="26892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CustomShape 43"/>
          <p:cNvSpPr/>
          <p:nvPr/>
        </p:nvSpPr>
        <p:spPr>
          <a:xfrm>
            <a:off x="6078240" y="3432600"/>
            <a:ext cx="310320" cy="2689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10" name="CustomShape 44"/>
          <p:cNvSpPr/>
          <p:nvPr/>
        </p:nvSpPr>
        <p:spPr>
          <a:xfrm>
            <a:off x="5456160" y="3968280"/>
            <a:ext cx="310320" cy="268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CustomShape 45"/>
          <p:cNvSpPr/>
          <p:nvPr/>
        </p:nvSpPr>
        <p:spPr>
          <a:xfrm>
            <a:off x="5767200" y="3968280"/>
            <a:ext cx="310320" cy="26892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CustomShape 46"/>
          <p:cNvSpPr/>
          <p:nvPr/>
        </p:nvSpPr>
        <p:spPr>
          <a:xfrm>
            <a:off x="6073560" y="3968280"/>
            <a:ext cx="310320" cy="2689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13" name="CustomShape 47"/>
          <p:cNvSpPr/>
          <p:nvPr/>
        </p:nvSpPr>
        <p:spPr>
          <a:xfrm>
            <a:off x="5447520" y="2899080"/>
            <a:ext cx="310320" cy="268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CustomShape 48"/>
          <p:cNvSpPr/>
          <p:nvPr/>
        </p:nvSpPr>
        <p:spPr>
          <a:xfrm>
            <a:off x="5758560" y="2899080"/>
            <a:ext cx="310320" cy="26892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CustomShape 49"/>
          <p:cNvSpPr/>
          <p:nvPr/>
        </p:nvSpPr>
        <p:spPr>
          <a:xfrm>
            <a:off x="6064560" y="2899080"/>
            <a:ext cx="310320" cy="2689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16" name="CustomShape 50"/>
          <p:cNvSpPr/>
          <p:nvPr/>
        </p:nvSpPr>
        <p:spPr>
          <a:xfrm>
            <a:off x="2952360" y="3423240"/>
            <a:ext cx="310320" cy="268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CustomShape 51"/>
          <p:cNvSpPr/>
          <p:nvPr/>
        </p:nvSpPr>
        <p:spPr>
          <a:xfrm>
            <a:off x="3263400" y="3423240"/>
            <a:ext cx="310320" cy="26892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CustomShape 52"/>
          <p:cNvSpPr/>
          <p:nvPr/>
        </p:nvSpPr>
        <p:spPr>
          <a:xfrm>
            <a:off x="3569400" y="3423240"/>
            <a:ext cx="310320" cy="26892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19" name="CustomShape 53"/>
          <p:cNvSpPr/>
          <p:nvPr/>
        </p:nvSpPr>
        <p:spPr>
          <a:xfrm>
            <a:off x="2947320" y="3972240"/>
            <a:ext cx="310320" cy="268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CustomShape 54"/>
          <p:cNvSpPr/>
          <p:nvPr/>
        </p:nvSpPr>
        <p:spPr>
          <a:xfrm>
            <a:off x="3258360" y="3972240"/>
            <a:ext cx="310320" cy="26892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CustomShape 55"/>
          <p:cNvSpPr/>
          <p:nvPr/>
        </p:nvSpPr>
        <p:spPr>
          <a:xfrm>
            <a:off x="3564720" y="3972240"/>
            <a:ext cx="310320" cy="26892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22" name="CustomShape 56"/>
          <p:cNvSpPr/>
          <p:nvPr/>
        </p:nvSpPr>
        <p:spPr>
          <a:xfrm>
            <a:off x="3993120" y="3121920"/>
            <a:ext cx="1291320" cy="44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23" name="CustomShape 57"/>
          <p:cNvSpPr/>
          <p:nvPr/>
        </p:nvSpPr>
        <p:spPr>
          <a:xfrm flipV="1">
            <a:off x="3989880" y="3031560"/>
            <a:ext cx="1294560" cy="106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24" name="CustomShape 58"/>
          <p:cNvSpPr/>
          <p:nvPr/>
        </p:nvSpPr>
        <p:spPr>
          <a:xfrm>
            <a:off x="3993120" y="3558240"/>
            <a:ext cx="1291320" cy="54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25" name="CustomShape 59"/>
          <p:cNvSpPr/>
          <p:nvPr/>
        </p:nvSpPr>
        <p:spPr>
          <a:xfrm>
            <a:off x="763560" y="5374440"/>
            <a:ext cx="47055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b="0" lang="en-GB" sz="1800" spc="-1" strike="noStrike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26" name="CustomShape 60"/>
          <p:cNvSpPr/>
          <p:nvPr/>
        </p:nvSpPr>
        <p:spPr>
          <a:xfrm>
            <a:off x="6395040" y="5779800"/>
            <a:ext cx="310320" cy="26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CustomShape 61"/>
          <p:cNvSpPr/>
          <p:nvPr/>
        </p:nvSpPr>
        <p:spPr>
          <a:xfrm>
            <a:off x="6706080" y="5779800"/>
            <a:ext cx="310320" cy="26892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CustomShape 62"/>
          <p:cNvSpPr/>
          <p:nvPr/>
        </p:nvSpPr>
        <p:spPr>
          <a:xfrm>
            <a:off x="7012440" y="5779800"/>
            <a:ext cx="310320" cy="26892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29" name="CustomShape 63"/>
          <p:cNvSpPr/>
          <p:nvPr/>
        </p:nvSpPr>
        <p:spPr>
          <a:xfrm>
            <a:off x="6395040" y="6049440"/>
            <a:ext cx="310320" cy="268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CustomShape 64"/>
          <p:cNvSpPr/>
          <p:nvPr/>
        </p:nvSpPr>
        <p:spPr>
          <a:xfrm>
            <a:off x="6706080" y="6049440"/>
            <a:ext cx="310320" cy="26892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CustomShape 65"/>
          <p:cNvSpPr/>
          <p:nvPr/>
        </p:nvSpPr>
        <p:spPr>
          <a:xfrm>
            <a:off x="7012440" y="6049440"/>
            <a:ext cx="310320" cy="26892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32" name="CustomShape 66"/>
          <p:cNvSpPr/>
          <p:nvPr/>
        </p:nvSpPr>
        <p:spPr>
          <a:xfrm>
            <a:off x="6395040" y="6319080"/>
            <a:ext cx="310320" cy="268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CustomShape 67"/>
          <p:cNvSpPr/>
          <p:nvPr/>
        </p:nvSpPr>
        <p:spPr>
          <a:xfrm>
            <a:off x="6706080" y="6319080"/>
            <a:ext cx="310320" cy="26892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CustomShape 68"/>
          <p:cNvSpPr/>
          <p:nvPr/>
        </p:nvSpPr>
        <p:spPr>
          <a:xfrm>
            <a:off x="7012440" y="6319080"/>
            <a:ext cx="310320" cy="26892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35" name="CustomShape 69"/>
          <p:cNvSpPr/>
          <p:nvPr/>
        </p:nvSpPr>
        <p:spPr>
          <a:xfrm>
            <a:off x="7323480" y="5783040"/>
            <a:ext cx="310320" cy="2689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36" name="CustomShape 70"/>
          <p:cNvSpPr/>
          <p:nvPr/>
        </p:nvSpPr>
        <p:spPr>
          <a:xfrm>
            <a:off x="7323480" y="6055920"/>
            <a:ext cx="310320" cy="2689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37" name="CustomShape 71"/>
          <p:cNvSpPr/>
          <p:nvPr/>
        </p:nvSpPr>
        <p:spPr>
          <a:xfrm>
            <a:off x="7323480" y="6321960"/>
            <a:ext cx="310320" cy="2689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38" name="CustomShape 72"/>
          <p:cNvSpPr/>
          <p:nvPr/>
        </p:nvSpPr>
        <p:spPr>
          <a:xfrm rot="16200000">
            <a:off x="5842080" y="4942080"/>
            <a:ext cx="1375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39" name="CustomShape 73"/>
          <p:cNvSpPr/>
          <p:nvPr/>
        </p:nvSpPr>
        <p:spPr>
          <a:xfrm rot="16200000">
            <a:off x="6055560" y="4848480"/>
            <a:ext cx="1562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40" name="CustomShape 74"/>
          <p:cNvSpPr/>
          <p:nvPr/>
        </p:nvSpPr>
        <p:spPr>
          <a:xfrm rot="16200000">
            <a:off x="6692400" y="4848480"/>
            <a:ext cx="1562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41" name="CustomShape 75"/>
          <p:cNvSpPr/>
          <p:nvPr/>
        </p:nvSpPr>
        <p:spPr>
          <a:xfrm rot="16200000">
            <a:off x="6458760" y="4944240"/>
            <a:ext cx="1375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42" name="CustomShape 76"/>
          <p:cNvSpPr/>
          <p:nvPr/>
        </p:nvSpPr>
        <p:spPr>
          <a:xfrm>
            <a:off x="360720" y="3396240"/>
            <a:ext cx="496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43" name="CustomShape 77"/>
          <p:cNvSpPr/>
          <p:nvPr/>
        </p:nvSpPr>
        <p:spPr>
          <a:xfrm>
            <a:off x="8211240" y="3323520"/>
            <a:ext cx="496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3" dur="indefinite" restart="never" nodeType="tmRoot">
          <p:childTnLst>
            <p:seq>
              <p:cTn id="164" dur="indefinite" nodeType="mainSeq">
                <p:childTnLst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endParaRPr b="0" lang="en-GB" sz="5400" spc="-1" strike="noStrike">
              <a:latin typeface="Arial"/>
            </a:endParaRPr>
          </a:p>
        </p:txBody>
      </p:sp>
      <p:sp>
        <p:nvSpPr>
          <p:cNvPr id="546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7" name="Graphic 5_2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Write files from R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49" name="Picture 5_1" descr="Graphical user interface, application, Teams&#10;&#10;Description automatically generated"/>
          <p:cNvPicPr/>
          <p:nvPr/>
        </p:nvPicPr>
        <p:blipFill>
          <a:blip r:embed="rId1"/>
          <a:stretch/>
        </p:blipFill>
        <p:spPr>
          <a:xfrm>
            <a:off x="2572920" y="1167120"/>
            <a:ext cx="3809160" cy="2056680"/>
          </a:xfrm>
          <a:prstGeom prst="rect">
            <a:avLst/>
          </a:prstGeom>
          <a:ln>
            <a:noFill/>
          </a:ln>
        </p:spPr>
      </p:pic>
      <p:sp>
        <p:nvSpPr>
          <p:cNvPr id="550" name="CustomShape 2"/>
          <p:cNvSpPr/>
          <p:nvPr/>
        </p:nvSpPr>
        <p:spPr>
          <a:xfrm>
            <a:off x="288000" y="3231720"/>
            <a:ext cx="8559360" cy="24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write.table(my_data, file = “my_data.txt”, append = FALSE, sep = " ", dec = ".", row.names = TRUE, col.names = TRUE)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Calibri"/>
              </a:rPr>
              <a:t>sep = “\t”</a:t>
            </a:r>
            <a:r>
              <a:rPr b="0" lang="en-GB" sz="1800" spc="-1" strike="noStrike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write.csv(my_data, file = "my_data.csv")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Data exploration and cleaning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52" name="CustomShape 2"/>
          <p:cNvSpPr/>
          <p:nvPr/>
        </p:nvSpPr>
        <p:spPr>
          <a:xfrm>
            <a:off x="457200" y="2034720"/>
            <a:ext cx="8228160" cy="38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Look at the data</a:t>
            </a:r>
            <a:endParaRPr b="0" lang="en-GB" sz="218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</a:rPr>
              <a:t>head(), tail(), class(), str(), View()</a:t>
            </a:r>
            <a:endParaRPr b="0" lang="en-GB" sz="2029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Are the data types correct? If not, convert to appropriate type</a:t>
            </a:r>
            <a:endParaRPr b="0" lang="en-GB" sz="218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</a:rPr>
              <a:t>as.numeric(), as.character(), as.logical()</a:t>
            </a:r>
            <a:endParaRPr b="0" lang="en-GB" sz="2029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Is there any missing data? NA or NaN are missing data</a:t>
            </a:r>
            <a:endParaRPr b="0" lang="en-GB" sz="218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</a:rPr>
              <a:t>na.omit(), complete.cases()</a:t>
            </a:r>
            <a:endParaRPr b="0" lang="en-GB" sz="2029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Is there unnecessary data? Rows or columns you don’t need?</a:t>
            </a:r>
            <a:endParaRPr b="0" lang="en-GB" sz="218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alibri"/>
              </a:rPr>
              <a:t>Subset the data</a:t>
            </a:r>
            <a:endParaRPr b="0" lang="en-GB" sz="2029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alibri"/>
              </a:rPr>
              <a:t>Filter the data</a:t>
            </a:r>
            <a:endParaRPr b="0" lang="en-GB" sz="2029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Visualise the data with graphs</a:t>
            </a:r>
            <a:endParaRPr b="0" lang="en-GB" sz="2180" spc="-1" strike="noStrike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823320" y="1380240"/>
            <a:ext cx="7618680" cy="345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 marL="285840" indent="-28512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Vevox</a:t>
            </a:r>
            <a:endParaRPr b="0" lang="en-GB" sz="3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GitHub account</a:t>
            </a:r>
            <a:endParaRPr b="0" lang="en-GB" sz="3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Data Structures: atomic vector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4" name="TextShape 2"/>
          <p:cNvSpPr txBox="1"/>
          <p:nvPr/>
        </p:nvSpPr>
        <p:spPr>
          <a:xfrm>
            <a:off x="457200" y="2359440"/>
            <a:ext cx="8228520" cy="100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343080" indent="-34272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atomic vector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20" spc="-1" strike="noStrike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b="0" lang="en-US" sz="182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555" name="Group 3"/>
          <p:cNvGrpSpPr/>
          <p:nvPr/>
        </p:nvGrpSpPr>
        <p:grpSpPr>
          <a:xfrm>
            <a:off x="1052640" y="3661200"/>
            <a:ext cx="7436160" cy="643680"/>
            <a:chOff x="1052640" y="3661200"/>
            <a:chExt cx="7436160" cy="643680"/>
          </a:xfrm>
        </p:grpSpPr>
        <p:sp>
          <p:nvSpPr>
            <p:cNvPr id="556" name="CustomShape 4"/>
            <p:cNvSpPr/>
            <p:nvPr/>
          </p:nvSpPr>
          <p:spPr>
            <a:xfrm>
              <a:off x="1052640" y="3965400"/>
              <a:ext cx="136368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40" spc="-1" strike="noStrike">
                  <a:solidFill>
                    <a:srgbClr val="000000"/>
                  </a:solidFill>
                  <a:latin typeface="Calibri"/>
                </a:rPr>
                <a:t>atomic vector</a:t>
              </a:r>
              <a:endParaRPr b="0" lang="en-GB" sz="1640" spc="-1" strike="noStrike">
                <a:latin typeface="Arial"/>
              </a:endParaRPr>
            </a:p>
          </p:txBody>
        </p:sp>
        <p:grpSp>
          <p:nvGrpSpPr>
            <p:cNvPr id="557" name="Group 5"/>
            <p:cNvGrpSpPr/>
            <p:nvPr/>
          </p:nvGrpSpPr>
          <p:grpSpPr>
            <a:xfrm>
              <a:off x="2736360" y="3661200"/>
              <a:ext cx="1240200" cy="576000"/>
              <a:chOff x="2736360" y="3661200"/>
              <a:chExt cx="1240200" cy="576000"/>
            </a:xfrm>
          </p:grpSpPr>
          <p:grpSp>
            <p:nvGrpSpPr>
              <p:cNvPr id="558" name="Group 6"/>
              <p:cNvGrpSpPr/>
              <p:nvPr/>
            </p:nvGrpSpPr>
            <p:grpSpPr>
              <a:xfrm>
                <a:off x="2736360" y="3965400"/>
                <a:ext cx="1240200" cy="271800"/>
                <a:chOff x="2736360" y="3965400"/>
                <a:chExt cx="1240200" cy="271800"/>
              </a:xfrm>
            </p:grpSpPr>
            <p:sp>
              <p:nvSpPr>
                <p:cNvPr id="559" name="CustomShape 7"/>
                <p:cNvSpPr/>
                <p:nvPr/>
              </p:nvSpPr>
              <p:spPr>
                <a:xfrm>
                  <a:off x="2736360" y="3967920"/>
                  <a:ext cx="310680" cy="2692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</a:rPr>
                    <a:t>“</a:t>
                  </a: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</a:rPr>
                    <a:t>a”</a:t>
                  </a:r>
                  <a:endParaRPr b="0" lang="en-GB" sz="700" spc="-1" strike="noStrike">
                    <a:latin typeface="Arial"/>
                  </a:endParaRPr>
                </a:p>
              </p:txBody>
            </p:sp>
            <p:sp>
              <p:nvSpPr>
                <p:cNvPr id="560" name="CustomShape 8"/>
                <p:cNvSpPr/>
                <p:nvPr/>
              </p:nvSpPr>
              <p:spPr>
                <a:xfrm>
                  <a:off x="3047400" y="3965400"/>
                  <a:ext cx="310680" cy="27144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</a:rPr>
                    <a:t>“</a:t>
                  </a: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</a:rPr>
                    <a:t>a”</a:t>
                  </a:r>
                  <a:endParaRPr b="0" lang="en-GB" sz="700" spc="-1" strike="noStrike">
                    <a:latin typeface="Arial"/>
                  </a:endParaRPr>
                </a:p>
              </p:txBody>
            </p:sp>
            <p:sp>
              <p:nvSpPr>
                <p:cNvPr id="561" name="CustomShape 9"/>
                <p:cNvSpPr/>
                <p:nvPr/>
              </p:nvSpPr>
              <p:spPr>
                <a:xfrm>
                  <a:off x="3356640" y="3967920"/>
                  <a:ext cx="310680" cy="2692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</a:rPr>
                    <a:t>“</a:t>
                  </a: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</a:rPr>
                    <a:t>c”</a:t>
                  </a:r>
                  <a:endParaRPr b="0" lang="en-GB" sz="700" spc="-1" strike="noStrike">
                    <a:latin typeface="Arial"/>
                  </a:endParaRPr>
                </a:p>
              </p:txBody>
            </p:sp>
            <p:sp>
              <p:nvSpPr>
                <p:cNvPr id="562" name="CustomShape 10"/>
                <p:cNvSpPr/>
                <p:nvPr/>
              </p:nvSpPr>
              <p:spPr>
                <a:xfrm>
                  <a:off x="3665880" y="3967920"/>
                  <a:ext cx="310680" cy="2692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</a:rPr>
                    <a:t>“</a:t>
                  </a: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</a:rPr>
                    <a:t>f”</a:t>
                  </a:r>
                  <a:endParaRPr b="0" lang="en-GB" sz="700" spc="-1" strike="noStrike">
                    <a:latin typeface="Arial"/>
                  </a:endParaRPr>
                </a:p>
              </p:txBody>
            </p:sp>
          </p:grpSp>
          <p:sp>
            <p:nvSpPr>
              <p:cNvPr id="563" name="CustomShape 11"/>
              <p:cNvSpPr/>
              <p:nvPr/>
            </p:nvSpPr>
            <p:spPr>
              <a:xfrm>
                <a:off x="2739240" y="366156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564" name="CustomShape 12"/>
              <p:cNvSpPr/>
              <p:nvPr/>
            </p:nvSpPr>
            <p:spPr>
              <a:xfrm>
                <a:off x="3043800" y="366120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565" name="CustomShape 13"/>
              <p:cNvSpPr/>
              <p:nvPr/>
            </p:nvSpPr>
            <p:spPr>
              <a:xfrm>
                <a:off x="3348360" y="366120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566" name="CustomShape 14"/>
              <p:cNvSpPr/>
              <p:nvPr/>
            </p:nvSpPr>
            <p:spPr>
              <a:xfrm>
                <a:off x="3665880" y="366120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4</a:t>
                </a:r>
                <a:endParaRPr b="0" lang="en-GB" sz="1640" spc="-1" strike="noStrike">
                  <a:latin typeface="Arial"/>
                </a:endParaRPr>
              </a:p>
            </p:txBody>
          </p:sp>
        </p:grpSp>
        <p:grpSp>
          <p:nvGrpSpPr>
            <p:cNvPr id="567" name="Group 15"/>
            <p:cNvGrpSpPr/>
            <p:nvPr/>
          </p:nvGrpSpPr>
          <p:grpSpPr>
            <a:xfrm>
              <a:off x="4978800" y="3661200"/>
              <a:ext cx="1240560" cy="573480"/>
              <a:chOff x="4978800" y="3661200"/>
              <a:chExt cx="1240560" cy="573480"/>
            </a:xfrm>
          </p:grpSpPr>
          <p:grpSp>
            <p:nvGrpSpPr>
              <p:cNvPr id="568" name="Group 16"/>
              <p:cNvGrpSpPr/>
              <p:nvPr/>
            </p:nvGrpSpPr>
            <p:grpSpPr>
              <a:xfrm>
                <a:off x="4978800" y="3965400"/>
                <a:ext cx="1240560" cy="269280"/>
                <a:chOff x="4978800" y="3965400"/>
                <a:chExt cx="1240560" cy="269280"/>
              </a:xfrm>
            </p:grpSpPr>
            <p:sp>
              <p:nvSpPr>
                <p:cNvPr id="569" name="CustomShape 17"/>
                <p:cNvSpPr/>
                <p:nvPr/>
              </p:nvSpPr>
              <p:spPr>
                <a:xfrm>
                  <a:off x="4978800" y="3965400"/>
                  <a:ext cx="310680" cy="2692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</a:rPr>
                    <a:t>1</a:t>
                  </a:r>
                  <a:endParaRPr b="0" lang="en-GB" sz="700" spc="-1" strike="noStrike">
                    <a:latin typeface="Arial"/>
                  </a:endParaRPr>
                </a:p>
              </p:txBody>
            </p:sp>
            <p:sp>
              <p:nvSpPr>
                <p:cNvPr id="570" name="CustomShape 18"/>
                <p:cNvSpPr/>
                <p:nvPr/>
              </p:nvSpPr>
              <p:spPr>
                <a:xfrm>
                  <a:off x="5289840" y="3965400"/>
                  <a:ext cx="310680" cy="2692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</a:rPr>
                    <a:t>2</a:t>
                  </a:r>
                  <a:endParaRPr b="0" lang="en-GB" sz="700" spc="-1" strike="noStrike">
                    <a:latin typeface="Arial"/>
                  </a:endParaRPr>
                </a:p>
              </p:txBody>
            </p:sp>
            <p:sp>
              <p:nvSpPr>
                <p:cNvPr id="571" name="CustomShape 19"/>
                <p:cNvSpPr/>
                <p:nvPr/>
              </p:nvSpPr>
              <p:spPr>
                <a:xfrm>
                  <a:off x="5599440" y="3965400"/>
                  <a:ext cx="310680" cy="2692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</a:rPr>
                    <a:t>1</a:t>
                  </a:r>
                  <a:endParaRPr b="0" lang="en-GB" sz="700" spc="-1" strike="noStrike">
                    <a:latin typeface="Arial"/>
                  </a:endParaRPr>
                </a:p>
              </p:txBody>
            </p:sp>
            <p:sp>
              <p:nvSpPr>
                <p:cNvPr id="572" name="CustomShape 20"/>
                <p:cNvSpPr/>
                <p:nvPr/>
              </p:nvSpPr>
              <p:spPr>
                <a:xfrm>
                  <a:off x="5908680" y="3965400"/>
                  <a:ext cx="310680" cy="2692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</a:rPr>
                    <a:t>4</a:t>
                  </a:r>
                  <a:endParaRPr b="0" lang="en-GB" sz="700" spc="-1" strike="noStrike">
                    <a:latin typeface="Arial"/>
                  </a:endParaRPr>
                </a:p>
              </p:txBody>
            </p:sp>
          </p:grpSp>
          <p:sp>
            <p:nvSpPr>
              <p:cNvPr id="573" name="CustomShape 21"/>
              <p:cNvSpPr/>
              <p:nvPr/>
            </p:nvSpPr>
            <p:spPr>
              <a:xfrm>
                <a:off x="4982040" y="366156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574" name="CustomShape 22"/>
              <p:cNvSpPr/>
              <p:nvPr/>
            </p:nvSpPr>
            <p:spPr>
              <a:xfrm>
                <a:off x="5286600" y="366120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575" name="CustomShape 23"/>
              <p:cNvSpPr/>
              <p:nvPr/>
            </p:nvSpPr>
            <p:spPr>
              <a:xfrm>
                <a:off x="5591160" y="366120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576" name="CustomShape 24"/>
              <p:cNvSpPr/>
              <p:nvPr/>
            </p:nvSpPr>
            <p:spPr>
              <a:xfrm>
                <a:off x="5908680" y="366120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4</a:t>
                </a:r>
                <a:endParaRPr b="0" lang="en-GB" sz="1640" spc="-1" strike="noStrike">
                  <a:latin typeface="Arial"/>
                </a:endParaRPr>
              </a:p>
            </p:txBody>
          </p:sp>
        </p:grpSp>
        <p:grpSp>
          <p:nvGrpSpPr>
            <p:cNvPr id="577" name="Group 25"/>
            <p:cNvGrpSpPr/>
            <p:nvPr/>
          </p:nvGrpSpPr>
          <p:grpSpPr>
            <a:xfrm>
              <a:off x="7242480" y="3662280"/>
              <a:ext cx="1246320" cy="572400"/>
              <a:chOff x="7242480" y="3662280"/>
              <a:chExt cx="1246320" cy="572400"/>
            </a:xfrm>
          </p:grpSpPr>
          <p:grpSp>
            <p:nvGrpSpPr>
              <p:cNvPr id="578" name="Group 26"/>
              <p:cNvGrpSpPr/>
              <p:nvPr/>
            </p:nvGrpSpPr>
            <p:grpSpPr>
              <a:xfrm>
                <a:off x="7248600" y="3965400"/>
                <a:ext cx="1240200" cy="269280"/>
                <a:chOff x="7248600" y="3965400"/>
                <a:chExt cx="1240200" cy="269280"/>
              </a:xfrm>
            </p:grpSpPr>
            <p:sp>
              <p:nvSpPr>
                <p:cNvPr id="579" name="CustomShape 27"/>
                <p:cNvSpPr/>
                <p:nvPr/>
              </p:nvSpPr>
              <p:spPr>
                <a:xfrm>
                  <a:off x="7248600" y="3965400"/>
                  <a:ext cx="310680" cy="26928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1640" spc="-1" strike="noStrike">
                      <a:solidFill>
                        <a:srgbClr val="000000"/>
                      </a:solidFill>
                      <a:latin typeface="Calibri"/>
                    </a:rPr>
                    <a:t>T</a:t>
                  </a:r>
                  <a:endParaRPr b="0" lang="en-GB" sz="1640" spc="-1" strike="noStrike">
                    <a:latin typeface="Arial"/>
                  </a:endParaRPr>
                </a:p>
              </p:txBody>
            </p:sp>
            <p:sp>
              <p:nvSpPr>
                <p:cNvPr id="580" name="CustomShape 28"/>
                <p:cNvSpPr/>
                <p:nvPr/>
              </p:nvSpPr>
              <p:spPr>
                <a:xfrm>
                  <a:off x="7559640" y="3965400"/>
                  <a:ext cx="310680" cy="26928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1640" spc="-1" strike="noStrike">
                      <a:solidFill>
                        <a:srgbClr val="000000"/>
                      </a:solidFill>
                      <a:latin typeface="Calibri"/>
                    </a:rPr>
                    <a:t>F</a:t>
                  </a:r>
                  <a:endParaRPr b="0" lang="en-GB" sz="1640" spc="-1" strike="noStrike">
                    <a:latin typeface="Arial"/>
                  </a:endParaRPr>
                </a:p>
              </p:txBody>
            </p:sp>
            <p:sp>
              <p:nvSpPr>
                <p:cNvPr id="581" name="CustomShape 29"/>
                <p:cNvSpPr/>
                <p:nvPr/>
              </p:nvSpPr>
              <p:spPr>
                <a:xfrm>
                  <a:off x="7868880" y="3965400"/>
                  <a:ext cx="310680" cy="26928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1640" spc="-1" strike="noStrike">
                      <a:solidFill>
                        <a:srgbClr val="000000"/>
                      </a:solidFill>
                      <a:latin typeface="Calibri"/>
                    </a:rPr>
                    <a:t>T</a:t>
                  </a:r>
                  <a:endParaRPr b="0" lang="en-GB" sz="1640" spc="-1" strike="noStrike">
                    <a:latin typeface="Arial"/>
                  </a:endParaRPr>
                </a:p>
              </p:txBody>
            </p:sp>
            <p:sp>
              <p:nvSpPr>
                <p:cNvPr id="582" name="CustomShape 30"/>
                <p:cNvSpPr/>
                <p:nvPr/>
              </p:nvSpPr>
              <p:spPr>
                <a:xfrm>
                  <a:off x="8178120" y="3965400"/>
                  <a:ext cx="310680" cy="26928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1640" spc="-1" strike="noStrike">
                      <a:solidFill>
                        <a:srgbClr val="000000"/>
                      </a:solidFill>
                      <a:latin typeface="Calibri"/>
                    </a:rPr>
                    <a:t>T</a:t>
                  </a:r>
                  <a:endParaRPr b="0" lang="en-GB" sz="1640" spc="-1" strike="noStrike">
                    <a:latin typeface="Arial"/>
                  </a:endParaRPr>
                </a:p>
              </p:txBody>
            </p:sp>
          </p:grpSp>
          <p:sp>
            <p:nvSpPr>
              <p:cNvPr id="583" name="CustomShape 31"/>
              <p:cNvSpPr/>
              <p:nvPr/>
            </p:nvSpPr>
            <p:spPr>
              <a:xfrm>
                <a:off x="7242480" y="366228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584" name="CustomShape 32"/>
              <p:cNvSpPr/>
              <p:nvPr/>
            </p:nvSpPr>
            <p:spPr>
              <a:xfrm>
                <a:off x="7547040" y="366228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585" name="CustomShape 33"/>
              <p:cNvSpPr/>
              <p:nvPr/>
            </p:nvSpPr>
            <p:spPr>
              <a:xfrm>
                <a:off x="7851600" y="366228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586" name="CustomShape 34"/>
              <p:cNvSpPr/>
              <p:nvPr/>
            </p:nvSpPr>
            <p:spPr>
              <a:xfrm>
                <a:off x="8169120" y="366228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4</a:t>
                </a:r>
                <a:endParaRPr b="0" lang="en-GB" sz="1640" spc="-1" strike="noStrike"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Filtering data.frame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88" name="CustomShape 2"/>
          <p:cNvSpPr/>
          <p:nvPr/>
        </p:nvSpPr>
        <p:spPr>
          <a:xfrm>
            <a:off x="457200" y="2034720"/>
            <a:ext cx="822816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Keep/remove data that satisfies one or more conditions</a:t>
            </a:r>
            <a:endParaRPr b="0" lang="en-GB" sz="218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</p:txBody>
      </p:sp>
      <p:sp>
        <p:nvSpPr>
          <p:cNvPr id="589" name="CustomShape 3"/>
          <p:cNvSpPr/>
          <p:nvPr/>
        </p:nvSpPr>
        <p:spPr>
          <a:xfrm>
            <a:off x="763560" y="2690280"/>
            <a:ext cx="470556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 u="sng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my_vec = c(1, 2, 3, 4, 5, 6)</a:t>
            </a:r>
            <a:endParaRPr b="1" lang="en-GB" sz="1800" spc="-1" strike="noStrike" u="sng"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 u="sng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my_vec &lt; 4</a:t>
            </a:r>
            <a:endParaRPr b="1" lang="en-GB" sz="1800" spc="-1" strike="noStrike" u="sng"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 u="sng">
                <a:solidFill>
                  <a:srgbClr val="0070c0"/>
                </a:solidFill>
                <a:uFillTx/>
                <a:latin typeface="Courier New"/>
                <a:ea typeface="DejaVu Sans"/>
              </a:rPr>
              <a:t>TRUE TRUE TRUE FALSE FALSE FALSE</a:t>
            </a:r>
            <a:endParaRPr b="1" lang="en-GB" sz="1800" spc="-1" strike="noStrike" u="sng"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 u="sng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my_vec[my_vec &lt; 4]</a:t>
            </a:r>
            <a:endParaRPr b="1" lang="en-GB" sz="1800" spc="-1" strike="noStrike" u="sng"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 u="sng">
                <a:solidFill>
                  <a:srgbClr val="0070c0"/>
                </a:solidFill>
                <a:uFillTx/>
                <a:latin typeface="Courier New"/>
                <a:ea typeface="DejaVu Sans"/>
              </a:rPr>
              <a:t>1 2 3</a:t>
            </a:r>
            <a:endParaRPr b="1" lang="en-GB" sz="1800" spc="-1" strike="noStrike" u="sng">
              <a:uFillTx/>
              <a:latin typeface="Arial"/>
            </a:endParaRPr>
          </a:p>
        </p:txBody>
      </p:sp>
      <p:sp>
        <p:nvSpPr>
          <p:cNvPr id="590" name="CustomShape 4"/>
          <p:cNvSpPr/>
          <p:nvPr/>
        </p:nvSpPr>
        <p:spPr>
          <a:xfrm>
            <a:off x="457200" y="4313520"/>
            <a:ext cx="8228160" cy="107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b="0" lang="en-GB" sz="218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b="0" lang="en-GB" sz="1779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b="0" lang="en-GB" sz="1779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algn="l" pos="0"/>
              </a:tabLst>
            </a:pPr>
            <a:endParaRPr b="0" lang="en-GB" sz="1779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algn="l" pos="0"/>
              </a:tabLst>
            </a:pPr>
            <a:endParaRPr b="0" lang="en-GB" sz="1779" spc="-1" strike="noStrike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algn="l" pos="0"/>
              </a:tabLst>
            </a:pPr>
            <a:endParaRPr b="0" lang="en-GB" sz="1779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Comparisons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92" name="CustomShape 2"/>
          <p:cNvSpPr/>
          <p:nvPr/>
        </p:nvSpPr>
        <p:spPr>
          <a:xfrm>
            <a:off x="457200" y="2359440"/>
            <a:ext cx="8228160" cy="31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Comparison between two objects returns TRUE or FALSE or NA</a:t>
            </a:r>
            <a:endParaRPr b="0" lang="en-GB" sz="218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</a:rPr>
              <a:t>==</a:t>
            </a:r>
            <a:r>
              <a:rPr b="0" lang="en-GB" sz="2029" spc="-1" strike="noStrike">
                <a:solidFill>
                  <a:srgbClr val="000000"/>
                </a:solidFill>
                <a:latin typeface="Calibri"/>
              </a:rPr>
              <a:t> (Note the difference between this and = for assignment)</a:t>
            </a:r>
            <a:endParaRPr b="0" lang="en-GB" sz="2029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</a:rPr>
              <a:t>&lt;</a:t>
            </a:r>
            <a:endParaRPr b="0" lang="en-GB" sz="2029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</a:rPr>
              <a:t>&gt;</a:t>
            </a:r>
            <a:endParaRPr b="0" lang="en-GB" sz="2029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</a:rPr>
              <a:t>&lt;=</a:t>
            </a:r>
            <a:endParaRPr b="0" lang="en-GB" sz="2029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</a:rPr>
              <a:t>&gt;=</a:t>
            </a:r>
            <a:endParaRPr b="0" lang="en-GB" sz="2029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</a:rPr>
              <a:t>!=</a:t>
            </a:r>
            <a:r>
              <a:rPr b="0" lang="en-GB" sz="2029" spc="-1" strike="noStrike">
                <a:solidFill>
                  <a:srgbClr val="000000"/>
                </a:solidFill>
                <a:latin typeface="Calibri"/>
              </a:rPr>
              <a:t> (Negation of anything in R is done with </a:t>
            </a:r>
            <a:r>
              <a:rPr b="0" lang="en-GB" sz="2029" spc="-1" strike="noStrike">
                <a:solidFill>
                  <a:srgbClr val="000000"/>
                </a:solidFill>
                <a:latin typeface="Courier New"/>
              </a:rPr>
              <a:t>!</a:t>
            </a:r>
            <a:r>
              <a:rPr b="0" lang="en-GB" sz="2029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GB" sz="2029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alibri"/>
              </a:rPr>
              <a:t>%in%</a:t>
            </a:r>
            <a:endParaRPr b="0" lang="en-GB" sz="2029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CustomShape 1"/>
          <p:cNvSpPr/>
          <p:nvPr/>
        </p:nvSpPr>
        <p:spPr>
          <a:xfrm>
            <a:off x="474120" y="58248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Logical operators</a:t>
            </a:r>
            <a:br/>
            <a:r>
              <a:rPr b="1" lang="en-GB" sz="3200" spc="-1" strike="noStrike">
                <a:solidFill>
                  <a:srgbClr val="000000"/>
                </a:solidFill>
                <a:latin typeface="Calibri"/>
              </a:rPr>
              <a:t>(Boolean operations)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594" name="CustomShape 2"/>
          <p:cNvSpPr/>
          <p:nvPr/>
        </p:nvSpPr>
        <p:spPr>
          <a:xfrm>
            <a:off x="812880" y="1826640"/>
            <a:ext cx="545184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!x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Logical NOT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x&amp;y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Element-wise logical AND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x&amp;&amp;y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Logical AND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x|y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Element-wise logical OR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x||y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Logical OR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95" name="CustomShape 3"/>
          <p:cNvSpPr/>
          <p:nvPr/>
        </p:nvSpPr>
        <p:spPr>
          <a:xfrm>
            <a:off x="1981080" y="3441600"/>
            <a:ext cx="4571280" cy="33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 &lt;- c(TRUE, FALSE, 0, 6)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y &lt;- c(FALSE, TRUE, FALSE, TRUE)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!x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FALSE  TRUE  TRUE FALSE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x&amp;y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FALSE FALSE FALSE  TRUE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x&amp;&amp;y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FALSE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x|y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TRUE  TRUE FALSE  TRUE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x||y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TRUE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96" name="CustomShape 4"/>
          <p:cNvSpPr/>
          <p:nvPr/>
        </p:nvSpPr>
        <p:spPr>
          <a:xfrm>
            <a:off x="4724280" y="2063160"/>
            <a:ext cx="42494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Note: Zero is considered as FALSE,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non-zero values are considered as TRUE!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Only “numeric-like” or logical vectors!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Logical operators (combine with previous)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98" name="CustomShape 2"/>
          <p:cNvSpPr/>
          <p:nvPr/>
        </p:nvSpPr>
        <p:spPr>
          <a:xfrm>
            <a:off x="457200" y="2034720"/>
            <a:ext cx="8228160" cy="17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TRUE &amp; TRUE     # evaluates to TRUE</a:t>
            </a:r>
            <a:endParaRPr b="0" lang="en-GB" sz="218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TRUE &amp; FALSE    # evaluates to FALSE</a:t>
            </a:r>
            <a:endParaRPr b="0" lang="en-GB" sz="218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FALSE &amp; FALSE   # evaluates to FALSE</a:t>
            </a:r>
            <a:endParaRPr b="0" lang="en-GB" sz="218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TRUE | FALSE     # evaluates to TRUE</a:t>
            </a:r>
            <a:endParaRPr b="0" lang="en-GB" sz="218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</p:txBody>
      </p:sp>
      <p:sp>
        <p:nvSpPr>
          <p:cNvPr id="599" name="CustomShape 3"/>
          <p:cNvSpPr/>
          <p:nvPr/>
        </p:nvSpPr>
        <p:spPr>
          <a:xfrm>
            <a:off x="702720" y="3917160"/>
            <a:ext cx="681768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Conversion (and coercion)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457200" y="1764360"/>
            <a:ext cx="8228160" cy="31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ourier New"/>
              </a:rPr>
              <a:t>as.character()</a:t>
            </a:r>
            <a:endParaRPr b="0" lang="en-GB" sz="218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1820" spc="-1" strike="noStrike">
                <a:solidFill>
                  <a:srgbClr val="000000"/>
                </a:solidFill>
                <a:latin typeface="Calibri"/>
              </a:rPr>
              <a:t>Numeric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</a:rPr>
              <a:t>logical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</a:rPr>
              <a:t>factor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</a:rPr>
              <a:t> types can be converted to character</a:t>
            </a:r>
            <a:endParaRPr b="0" lang="en-GB" sz="182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ourier New"/>
              </a:rPr>
              <a:t>as.numeric()</a:t>
            </a:r>
            <a:endParaRPr b="0" lang="en-GB" sz="218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1820" spc="-1" strike="noStrike">
                <a:solidFill>
                  <a:srgbClr val="000000"/>
                </a:solidFill>
                <a:latin typeface="Calibri"/>
              </a:rPr>
              <a:t>Logical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</a:rPr>
              <a:t>, and 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</a:rPr>
              <a:t>character variables that are purely numbers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</a:rPr>
              <a:t> can be converted to numeric</a:t>
            </a:r>
            <a:endParaRPr b="0" lang="en-GB" sz="182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ourier New"/>
              </a:rPr>
              <a:t>as.logical()</a:t>
            </a:r>
            <a:endParaRPr b="0" lang="en-GB" sz="218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182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</a:rPr>
              <a:t>FALSE”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</a:rPr>
              <a:t>or 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</a:rPr>
              <a:t> is converted to FALSE, 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</a:rPr>
              <a:t>“TRUE”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</a:rPr>
              <a:t>or 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</a:rPr>
              <a:t>any non-zero number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</a:rPr>
              <a:t> is converted to TRUE</a:t>
            </a:r>
            <a:endParaRPr b="0" lang="en-GB" sz="182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ourier New"/>
              </a:rPr>
              <a:t>as.factor()</a:t>
            </a:r>
            <a:endParaRPr b="0" lang="en-GB" sz="218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20" spc="-1" strike="noStrike">
                <a:solidFill>
                  <a:srgbClr val="000000"/>
                </a:solidFill>
                <a:latin typeface="Calibri"/>
              </a:rPr>
              <a:t>Any other data type can be converted to a factor</a:t>
            </a:r>
            <a:endParaRPr b="0" lang="en-GB" sz="1820" spc="-1" strike="noStrike">
              <a:latin typeface="Arial"/>
            </a:endParaRPr>
          </a:p>
        </p:txBody>
      </p:sp>
      <p:sp>
        <p:nvSpPr>
          <p:cNvPr id="602" name="CustomShape 3"/>
          <p:cNvSpPr/>
          <p:nvPr/>
        </p:nvSpPr>
        <p:spPr>
          <a:xfrm>
            <a:off x="457200" y="5423040"/>
            <a:ext cx="374112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03" name="CustomShape 4"/>
          <p:cNvSpPr/>
          <p:nvPr/>
        </p:nvSpPr>
        <p:spPr>
          <a:xfrm>
            <a:off x="4327920" y="5423040"/>
            <a:ext cx="4571280" cy="1187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04" name="CustomShape 5"/>
          <p:cNvSpPr/>
          <p:nvPr/>
        </p:nvSpPr>
        <p:spPr>
          <a:xfrm>
            <a:off x="1396080" y="5053680"/>
            <a:ext cx="1863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05" name="CustomShape 6"/>
          <p:cNvSpPr/>
          <p:nvPr/>
        </p:nvSpPr>
        <p:spPr>
          <a:xfrm>
            <a:off x="5681880" y="5053680"/>
            <a:ext cx="1863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1" dur="indefinite" restart="never" nodeType="tmRoot">
          <p:childTnLst>
            <p:seq>
              <p:cTn id="252" dur="indefinite" nodeType="mainSeq">
                <p:childTnLst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b="0" lang="en-GB" sz="5400" spc="-1" strike="noStrike">
              <a:latin typeface="Arial"/>
            </a:endParaRPr>
          </a:p>
        </p:txBody>
      </p:sp>
      <p:sp>
        <p:nvSpPr>
          <p:cNvPr id="608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9" name="Graphic 5_1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80240" y="1371600"/>
            <a:ext cx="3613320" cy="345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b="0" lang="en-US" sz="3900" spc="-1" strike="noStrike" cap="all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b="0" lang="en-GB" sz="39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969080" y="1371600"/>
            <a:ext cx="3658320" cy="345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b="0" lang="en-GB" sz="16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b="0" lang="en-GB" sz="16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b="0" lang="en-GB" sz="16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b="0" lang="en-GB" sz="16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b="0" lang="en-GB" sz="16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Data structures</a:t>
            </a:r>
            <a:endParaRPr b="0" lang="en-GB" sz="16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endParaRPr b="0" lang="en-GB" sz="164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endParaRPr b="0" lang="en-GB" sz="16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endParaRPr b="0" lang="en-GB" sz="16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b="0" lang="en-GB" sz="16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Packages/libraries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822960" y="1072080"/>
            <a:ext cx="7543080" cy="10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b">
            <a:normAutofit/>
          </a:bodyPr>
          <a:p>
            <a:pPr algn="ctr">
              <a:lnSpc>
                <a:spcPct val="85000"/>
              </a:lnSpc>
              <a:spcAft>
                <a:spcPts val="544"/>
              </a:spcAft>
              <a:tabLst>
                <a:tab algn="l" pos="0"/>
              </a:tabLst>
            </a:pPr>
            <a:r>
              <a:rPr b="1" lang="en-US" sz="4360" spc="-46" strike="noStrike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b="0" lang="en-GB" sz="4360" spc="-1" strike="noStrike">
              <a:latin typeface="Arial"/>
            </a:endParaRPr>
          </a:p>
        </p:txBody>
      </p:sp>
      <p:pic>
        <p:nvPicPr>
          <p:cNvPr id="275" name="Picture 90" descr=""/>
          <p:cNvPicPr/>
          <p:nvPr/>
        </p:nvPicPr>
        <p:blipFill>
          <a:blip r:embed="rId1"/>
          <a:srcRect l="4085" t="2628" r="0" b="0"/>
          <a:stretch/>
        </p:blipFill>
        <p:spPr>
          <a:xfrm>
            <a:off x="489960" y="516600"/>
            <a:ext cx="8108280" cy="462960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489960" y="1079280"/>
            <a:ext cx="4244400" cy="228528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3"/>
          <p:cNvSpPr/>
          <p:nvPr/>
        </p:nvSpPr>
        <p:spPr>
          <a:xfrm>
            <a:off x="4898160" y="1079280"/>
            <a:ext cx="3699720" cy="212184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4"/>
          <p:cNvSpPr/>
          <p:nvPr/>
        </p:nvSpPr>
        <p:spPr>
          <a:xfrm>
            <a:off x="489960" y="3364920"/>
            <a:ext cx="4244400" cy="178128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5"/>
          <p:cNvSpPr/>
          <p:nvPr/>
        </p:nvSpPr>
        <p:spPr>
          <a:xfrm>
            <a:off x="4898160" y="3201840"/>
            <a:ext cx="3699720" cy="195876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6"/>
          <p:cNvSpPr/>
          <p:nvPr/>
        </p:nvSpPr>
        <p:spPr>
          <a:xfrm>
            <a:off x="653040" y="1418040"/>
            <a:ext cx="978840" cy="313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640" spc="-1" strike="noStrike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281" name="CustomShape 7"/>
          <p:cNvSpPr/>
          <p:nvPr/>
        </p:nvSpPr>
        <p:spPr>
          <a:xfrm>
            <a:off x="653040" y="4181400"/>
            <a:ext cx="1142280" cy="32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640" spc="-1" strike="noStrike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282" name="CustomShape 8"/>
          <p:cNvSpPr/>
          <p:nvPr/>
        </p:nvSpPr>
        <p:spPr>
          <a:xfrm>
            <a:off x="5061600" y="1568880"/>
            <a:ext cx="1958760" cy="54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640" spc="-1" strike="noStrike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283" name="CustomShape 9"/>
          <p:cNvSpPr/>
          <p:nvPr/>
        </p:nvSpPr>
        <p:spPr>
          <a:xfrm>
            <a:off x="5388120" y="3528360"/>
            <a:ext cx="978840" cy="77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640" spc="-1" strike="noStrike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b="0" lang="en-GB" sz="164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640" spc="-1" strike="noStrike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b="0" lang="en-GB" sz="1640" spc="-1" strike="noStrike">
              <a:latin typeface="Arial"/>
            </a:endParaRPr>
          </a:p>
        </p:txBody>
      </p:sp>
      <p:grpSp>
        <p:nvGrpSpPr>
          <p:cNvPr id="284" name="Group 10"/>
          <p:cNvGrpSpPr/>
          <p:nvPr/>
        </p:nvGrpSpPr>
        <p:grpSpPr>
          <a:xfrm>
            <a:off x="545400" y="5214960"/>
            <a:ext cx="7539480" cy="1999080"/>
            <a:chOff x="545400" y="5214960"/>
            <a:chExt cx="7539480" cy="1999080"/>
          </a:xfrm>
        </p:grpSpPr>
        <p:sp>
          <p:nvSpPr>
            <p:cNvPr id="285" name="CustomShape 11"/>
            <p:cNvSpPr/>
            <p:nvPr/>
          </p:nvSpPr>
          <p:spPr>
            <a:xfrm>
              <a:off x="870120" y="5214960"/>
              <a:ext cx="1015920" cy="101592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86" name="CustomShape 12"/>
            <p:cNvSpPr/>
            <p:nvPr/>
          </p:nvSpPr>
          <p:spPr>
            <a:xfrm>
              <a:off x="1086840" y="5431680"/>
              <a:ext cx="582480" cy="5824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87" name="CustomShape 13"/>
            <p:cNvSpPr/>
            <p:nvPr/>
          </p:nvSpPr>
          <p:spPr>
            <a:xfrm>
              <a:off x="545400" y="6548040"/>
              <a:ext cx="1665720" cy="666000"/>
            </a:xfrm>
            <a:custGeom>
              <a:avLst/>
              <a:gdLst/>
              <a:ah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rIns="0" tIns="0" bIns="0">
              <a:noAutofit/>
            </a:bodyPr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algn="l" pos="0"/>
                </a:tabLst>
              </a:pPr>
              <a:r>
                <a:rPr b="0" lang="en-GB" sz="1300" spc="-1" strike="noStrike" cap="all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b="0" lang="en-GB" sz="1300" spc="-1" strike="noStrike">
                <a:latin typeface="Arial"/>
              </a:endParaRPr>
            </a:p>
          </p:txBody>
        </p:sp>
        <p:sp>
          <p:nvSpPr>
            <p:cNvPr id="288" name="CustomShape 14"/>
            <p:cNvSpPr/>
            <p:nvPr/>
          </p:nvSpPr>
          <p:spPr>
            <a:xfrm>
              <a:off x="2828160" y="5214960"/>
              <a:ext cx="1015920" cy="101592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89" name="CustomShape 15"/>
            <p:cNvSpPr/>
            <p:nvPr/>
          </p:nvSpPr>
          <p:spPr>
            <a:xfrm>
              <a:off x="3044880" y="5431680"/>
              <a:ext cx="582480" cy="5824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90" name="CustomShape 16"/>
            <p:cNvSpPr/>
            <p:nvPr/>
          </p:nvSpPr>
          <p:spPr>
            <a:xfrm>
              <a:off x="2503440" y="6548040"/>
              <a:ext cx="1665720" cy="666000"/>
            </a:xfrm>
            <a:custGeom>
              <a:avLst/>
              <a:gdLst/>
              <a:ah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rIns="0" tIns="0" bIns="0">
              <a:noAutofit/>
            </a:bodyPr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algn="l" pos="0"/>
                </a:tabLst>
              </a:pPr>
              <a:r>
                <a:rPr b="0" lang="en-GB" sz="1300" spc="-1" strike="noStrike" cap="all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b="0" lang="en-GB" sz="1300" spc="-1" strike="noStrike">
                <a:latin typeface="Arial"/>
              </a:endParaRPr>
            </a:p>
          </p:txBody>
        </p:sp>
        <p:sp>
          <p:nvSpPr>
            <p:cNvPr id="291" name="CustomShape 17"/>
            <p:cNvSpPr/>
            <p:nvPr/>
          </p:nvSpPr>
          <p:spPr>
            <a:xfrm>
              <a:off x="4786200" y="5214960"/>
              <a:ext cx="1015920" cy="101592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92" name="CustomShape 18"/>
            <p:cNvSpPr/>
            <p:nvPr/>
          </p:nvSpPr>
          <p:spPr>
            <a:xfrm>
              <a:off x="5002920" y="5431680"/>
              <a:ext cx="582480" cy="5824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93" name="CustomShape 19"/>
            <p:cNvSpPr/>
            <p:nvPr/>
          </p:nvSpPr>
          <p:spPr>
            <a:xfrm>
              <a:off x="4461480" y="6548040"/>
              <a:ext cx="1665720" cy="666000"/>
            </a:xfrm>
            <a:custGeom>
              <a:avLst/>
              <a:gdLst/>
              <a:ah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rIns="0" tIns="0" bIns="0">
              <a:noAutofit/>
            </a:bodyPr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algn="l" pos="0"/>
                </a:tabLst>
              </a:pPr>
              <a:r>
                <a:rPr b="0" lang="en-GB" sz="1300" spc="-1" strike="noStrike" cap="all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b="0" lang="en-GB" sz="1300" spc="-1" strike="noStrike">
                <a:latin typeface="Arial"/>
              </a:endParaRPr>
            </a:p>
          </p:txBody>
        </p:sp>
        <p:sp>
          <p:nvSpPr>
            <p:cNvPr id="294" name="CustomShape 20"/>
            <p:cNvSpPr/>
            <p:nvPr/>
          </p:nvSpPr>
          <p:spPr>
            <a:xfrm>
              <a:off x="6744240" y="5214960"/>
              <a:ext cx="1015920" cy="101592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95" name="CustomShape 21"/>
            <p:cNvSpPr/>
            <p:nvPr/>
          </p:nvSpPr>
          <p:spPr>
            <a:xfrm>
              <a:off x="6960960" y="5431680"/>
              <a:ext cx="582480" cy="58248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96" name="CustomShape 22"/>
            <p:cNvSpPr/>
            <p:nvPr/>
          </p:nvSpPr>
          <p:spPr>
            <a:xfrm>
              <a:off x="6419160" y="6548040"/>
              <a:ext cx="1665720" cy="666000"/>
            </a:xfrm>
            <a:custGeom>
              <a:avLst/>
              <a:gdLst/>
              <a:ah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rIns="0" tIns="0" bIns="0">
              <a:noAutofit/>
            </a:bodyPr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algn="l" pos="0"/>
                </a:tabLst>
              </a:pPr>
              <a:r>
                <a:rPr b="0" lang="en-GB" sz="1300" spc="-1" strike="noStrike" cap="all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b="0" lang="en-GB" sz="13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369360" y="1244880"/>
            <a:ext cx="2313000" cy="43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>
              <a:lnSpc>
                <a:spcPct val="85000"/>
              </a:lnSpc>
              <a:spcAft>
                <a:spcPts val="544"/>
              </a:spcAft>
              <a:tabLst>
                <a:tab algn="l" pos="0"/>
              </a:tabLst>
            </a:pPr>
            <a:r>
              <a:rPr b="1" lang="en-US" sz="2720" spc="-46" strike="noStrike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b="0" lang="en-GB" sz="272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599394221"/>
              </p:ext>
            </p:extLst>
          </p:nvPr>
        </p:nvGraphicFramePr>
        <p:xfrm>
          <a:off x="3556440" y="1337040"/>
          <a:ext cx="5097600" cy="4236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98" name="CustomShape 2"/>
          <p:cNvSpPr/>
          <p:nvPr/>
        </p:nvSpPr>
        <p:spPr>
          <a:xfrm>
            <a:off x="822960" y="1072080"/>
            <a:ext cx="2585520" cy="4540320"/>
          </a:xfrm>
          <a:prstGeom prst="rect">
            <a:avLst/>
          </a:prstGeom>
          <a:noFill/>
          <a:ln>
            <a:noFill/>
          </a:ln>
        </p:spPr>
        <p:style>
          <a:lnRef idx="2"/>
          <a:fillRef idx="0"/>
          <a:effectRef idx="0"/>
          <a:fontRef idx="minor"/>
        </p:style>
        <p:txBody>
          <a:bodyPr lIns="82800" rIns="82800" tIns="41400" bIns="41400">
            <a:normAutofit/>
          </a:bodyPr>
          <a:p>
            <a:pPr>
              <a:lnSpc>
                <a:spcPct val="85000"/>
              </a:lnSpc>
              <a:spcAft>
                <a:spcPts val="544"/>
              </a:spcAft>
              <a:tabLst>
                <a:tab algn="l" pos="0"/>
              </a:tabLst>
            </a:pPr>
            <a:r>
              <a:rPr b="1" lang="en-US" sz="4360" spc="-46" strike="noStrike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b="0" lang="en-GB" sz="4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839939458"/>
              </p:ext>
            </p:extLst>
          </p:nvPr>
        </p:nvGraphicFramePr>
        <p:xfrm>
          <a:off x="822600" y="2431080"/>
          <a:ext cx="7543080" cy="283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99" name="CustomShape 1"/>
          <p:cNvSpPr/>
          <p:nvPr/>
        </p:nvSpPr>
        <p:spPr>
          <a:xfrm>
            <a:off x="822960" y="1072080"/>
            <a:ext cx="7543080" cy="10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Assignment of data to variables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822960" y="1072080"/>
            <a:ext cx="7543080" cy="10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b">
            <a:normAutofit/>
          </a:bodyPr>
          <a:p>
            <a:pPr>
              <a:lnSpc>
                <a:spcPct val="85000"/>
              </a:lnSpc>
              <a:spcAft>
                <a:spcPts val="544"/>
              </a:spcAft>
              <a:tabLst>
                <a:tab algn="l" pos="0"/>
              </a:tabLst>
            </a:pPr>
            <a:r>
              <a:rPr b="1" lang="en-US" sz="4360" spc="-46" strike="noStrike">
                <a:solidFill>
                  <a:srgbClr val="404040"/>
                </a:solidFill>
                <a:latin typeface="Calibri"/>
                <a:ea typeface="DejaVu Sans"/>
              </a:rPr>
              <a:t>How to get help</a:t>
            </a:r>
            <a:endParaRPr b="0" lang="en-GB" sz="4360" spc="-1" strike="noStrike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3987132533"/>
              </p:ext>
            </p:extLst>
          </p:nvPr>
        </p:nvGraphicFramePr>
        <p:xfrm>
          <a:off x="822600" y="2431080"/>
          <a:ext cx="7543080" cy="283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b="0" lang="en-GB" sz="5400" spc="-1" strike="noStrike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4" name="Graphic 5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Reading data into R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306" name="Picture 4_1" descr="Graphical user interface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2541600" y="1018080"/>
            <a:ext cx="3809160" cy="2056680"/>
          </a:xfrm>
          <a:prstGeom prst="rect">
            <a:avLst/>
          </a:prstGeom>
          <a:ln>
            <a:noFill/>
          </a:ln>
        </p:spPr>
      </p:pic>
      <p:sp>
        <p:nvSpPr>
          <p:cNvPr id="307" name="CustomShape 2"/>
          <p:cNvSpPr/>
          <p:nvPr/>
        </p:nvSpPr>
        <p:spPr>
          <a:xfrm>
            <a:off x="288000" y="3231720"/>
            <a:ext cx="8645400" cy="31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b="0" lang="en-GB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sep = "", quote = "\"'", dec = ".", numerals = c("allow.loss", "warn.loss", "no.loss"), row.names, col.names, as.is = !stringsAsFactors, na.strings = "NA", colClasses = NA, nrows = -1, skip = 0,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…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)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1" lang="en-GB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read.csv</a:t>
            </a:r>
            <a:r>
              <a:rPr b="0" lang="en-GB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(file, header = TRUE, </a:t>
            </a:r>
            <a:r>
              <a:rPr b="0" lang="en-GB" sz="1800" spc="-1" strike="noStrike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alibri"/>
              </a:rPr>
              <a:t>sep = ",", quote = "\"", dec = ".", fill = TRUE, comment.char = "", …)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1" lang="en-GB" sz="1800" spc="-1" strike="noStrike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alibri"/>
              </a:rPr>
              <a:t>read.delim</a:t>
            </a:r>
            <a:r>
              <a:rPr b="0" lang="en-GB" sz="1800" spc="-1" strike="noStrike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alibri"/>
              </a:rPr>
              <a:t>(</a:t>
            </a:r>
            <a:r>
              <a:rPr b="0" lang="en-GB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b="0" lang="en-GB" sz="1800" spc="-1" strike="noStrike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alibri"/>
              </a:rPr>
              <a:t>sep = "\t", quote = "\"", dec = ".", fill = TRUE, comment.char = "", …)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</TotalTime>
  <Application>LibreOffice/6.4.7.2$Linux_X86_64 LibreOffice_project/40$Build-2</Application>
  <Words>1780</Words>
  <Paragraphs>549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2021-01-18T11:47:19Z</dcterms:created>
  <dc:creator>Srinivasa Rao Rao</dc:creator>
  <dc:description/>
  <dc:language>en-GB</dc:language>
  <cp:lastModifiedBy/>
  <dcterms:modified xsi:type="dcterms:W3CDTF">2022-01-17T12:32:30Z</dcterms:modified>
  <cp:revision>68</cp:revision>
  <dc:subject/>
  <dc:title>Intro to R for Biologists Session 1 R basics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