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10.jpeg" ContentType="image/jpeg"/>
  <Override PartName="/ppt/media/image6.jpeg" ContentType="image/jpeg"/>
  <Override PartName="/ppt/media/image8.png" ContentType="image/png"/>
  <Override PartName="/ppt/media/image13.png" ContentType="image/png"/>
  <Override PartName="/ppt/media/image7.png" ContentType="image/png"/>
  <Override PartName="/ppt/media/image12.png" ContentType="image/png"/>
  <Override PartName="/ppt/media/image9.png" ContentType="image/png"/>
  <Override PartName="/ppt/media/image11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cran.r-project.org" TargetMode="External"/><Relationship Id="rId2" Type="http://schemas.openxmlformats.org/officeDocument/2006/relationships/hyperlink" Target="https://bioconductor.org" TargetMode="External"/><Relationship Id="rId3" Type="http://schemas.openxmlformats.org/officeDocument/2006/relationships/hyperlink" Target="https://github.com" TargetMode="External"/><Relationship Id="rId4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github.com/sraorao/MSD_R_course_July2021/" TargetMode="External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bookdown.org/rdpeng/rprogdatascience/" TargetMode="External"/><Relationship Id="rId2" Type="http://schemas.openxmlformats.org/officeDocument/2006/relationships/hyperlink" Target="https://swirlstats.com/students.html" TargetMode="External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3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Session 2</a:t>
            </a:r>
            <a:br/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Data exploration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b="0" lang="en-GB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Hilary 2022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/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while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235944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434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539640" y="2174040"/>
            <a:ext cx="457092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2" name="Picture 3_1" descr="r-while-loop.jpg"/>
          <p:cNvPicPr/>
          <p:nvPr/>
        </p:nvPicPr>
        <p:blipFill>
          <a:blip r:embed="rId1"/>
          <a:srcRect l="0" t="0" r="0" b="6319"/>
          <a:stretch/>
        </p:blipFill>
        <p:spPr>
          <a:xfrm>
            <a:off x="5796000" y="1566720"/>
            <a:ext cx="2831040" cy="4424760"/>
          </a:xfrm>
          <a:prstGeom prst="rect">
            <a:avLst/>
          </a:prstGeom>
          <a:ln>
            <a:noFill/>
          </a:ln>
        </p:spPr>
      </p:pic>
      <p:sp>
        <p:nvSpPr>
          <p:cNvPr id="263" name="CustomShape 4"/>
          <p:cNvSpPr/>
          <p:nvPr/>
        </p:nvSpPr>
        <p:spPr>
          <a:xfrm>
            <a:off x="678600" y="2174040"/>
            <a:ext cx="45709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while (test_expression)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4" name="CustomShape 5"/>
          <p:cNvSpPr/>
          <p:nvPr/>
        </p:nvSpPr>
        <p:spPr>
          <a:xfrm>
            <a:off x="678600" y="4257720"/>
            <a:ext cx="457092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 &lt;- 1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while (i &lt; 6) 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print(i)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 = i+1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57200" y="53244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Infinite loops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266" name="Picture 6_0" descr="arguing-with-yourself-at-are-you-stuck-in-an-infinite-49873894.png"/>
          <p:cNvPicPr/>
          <p:nvPr/>
        </p:nvPicPr>
        <p:blipFill>
          <a:blip r:embed="rId1"/>
          <a:stretch/>
        </p:blipFill>
        <p:spPr>
          <a:xfrm>
            <a:off x="4680720" y="1600200"/>
            <a:ext cx="4164840" cy="5040000"/>
          </a:xfrm>
          <a:prstGeom prst="rect">
            <a:avLst/>
          </a:prstGeom>
          <a:ln>
            <a:noFill/>
          </a:ln>
        </p:spPr>
      </p:pic>
      <p:sp>
        <p:nvSpPr>
          <p:cNvPr id="267" name="CustomShape 2"/>
          <p:cNvSpPr/>
          <p:nvPr/>
        </p:nvSpPr>
        <p:spPr>
          <a:xfrm>
            <a:off x="678600" y="2723760"/>
            <a:ext cx="383184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 &lt;- 1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while (x=1)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Print(“Let’s move on!”)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771120" y="4796280"/>
            <a:ext cx="30384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Something to keep in mind!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69" name="CustomShape 4"/>
          <p:cNvSpPr/>
          <p:nvPr/>
        </p:nvSpPr>
        <p:spPr>
          <a:xfrm>
            <a:off x="349920" y="5914800"/>
            <a:ext cx="42850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*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break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statements might help –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advanced level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b="0" lang="en-GB" sz="5400" spc="-1" strike="noStrike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3" name="Graphic 5_0" descr="Cmd Terminal outline"/>
          <p:cNvPicPr/>
          <p:nvPr/>
        </p:nvPicPr>
        <p:blipFill>
          <a:blip r:embed="rId1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275" name="Picture 3_3" descr=""/>
          <p:cNvPicPr/>
          <p:nvPr/>
        </p:nvPicPr>
        <p:blipFill>
          <a:blip r:embed="rId1"/>
          <a:stretch/>
        </p:blipFill>
        <p:spPr>
          <a:xfrm>
            <a:off x="328320" y="1742760"/>
            <a:ext cx="4177800" cy="4567320"/>
          </a:xfrm>
          <a:prstGeom prst="rect">
            <a:avLst/>
          </a:prstGeom>
          <a:ln>
            <a:noFill/>
          </a:ln>
        </p:spPr>
      </p:pic>
      <p:pic>
        <p:nvPicPr>
          <p:cNvPr id="276" name="Picture 2_2" descr="figure3"/>
          <p:cNvPicPr/>
          <p:nvPr/>
        </p:nvPicPr>
        <p:blipFill>
          <a:blip r:embed="rId2"/>
          <a:stretch/>
        </p:blipFill>
        <p:spPr>
          <a:xfrm>
            <a:off x="4764960" y="1438920"/>
            <a:ext cx="3827880" cy="2905560"/>
          </a:xfrm>
          <a:prstGeom prst="rect">
            <a:avLst/>
          </a:prstGeom>
          <a:ln>
            <a:noFill/>
          </a:ln>
        </p:spPr>
      </p:pic>
      <p:sp>
        <p:nvSpPr>
          <p:cNvPr id="277" name="CustomShape 2"/>
          <p:cNvSpPr/>
          <p:nvPr/>
        </p:nvSpPr>
        <p:spPr>
          <a:xfrm>
            <a:off x="4765680" y="4421160"/>
            <a:ext cx="404892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col1: reagent_id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col2: gene_symbol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col3: migration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col1: reagent_id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col2: gene_symbol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col3: elongatedness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Basic statistics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457200" y="1700280"/>
            <a:ext cx="8228160" cy="48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1000"/>
          </a:bodyPr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b="0" lang="en-GB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b="0" lang="en-GB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Unpaired 2-group t-test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b="0" lang="en-GB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b="0" lang="en-GB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b="0" lang="en-GB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b="0" lang="en-GB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b="0" lang="en-GB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269280" y="728640"/>
            <a:ext cx="847944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Calibri"/>
              </a:rPr>
              <a:t>Useful functions for summarisation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Center: 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mean(), median()</a:t>
            </a:r>
            <a:endParaRPr b="0" lang="en-GB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Spread: 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sd(), IQR()</a:t>
            </a:r>
            <a:endParaRPr b="0" lang="en-GB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Range: 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min(), max(), quantile()</a:t>
            </a:r>
            <a:endParaRPr b="0" lang="en-GB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Position: 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first(), last()</a:t>
            </a:r>
            <a:endParaRPr b="0" lang="en-GB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Count: 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n(), n_distinct()</a:t>
            </a:r>
            <a:endParaRPr b="0" lang="en-GB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Logical: 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any(), all()</a:t>
            </a:r>
            <a:br/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Visualising data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457200" y="2034720"/>
            <a:ext cx="5365440" cy="41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Base R plotting</a:t>
            </a:r>
            <a:endParaRPr b="0" lang="en-GB" sz="218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Great for initial exploration</a:t>
            </a:r>
            <a:endParaRPr b="0" lang="en-GB" sz="1779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Quick</a:t>
            </a:r>
            <a:endParaRPr b="0" lang="en-GB" sz="1779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Simple syntax – many things can be plotted with just </a:t>
            </a:r>
            <a:r>
              <a:rPr b="0" lang="en-GB" sz="1779" spc="-1" strike="noStrike">
                <a:solidFill>
                  <a:srgbClr val="000000"/>
                </a:solidFill>
                <a:latin typeface="Courier New"/>
                <a:ea typeface="DejaVu Sans"/>
              </a:rPr>
              <a:t>plot()</a:t>
            </a:r>
            <a:endParaRPr b="0" lang="en-GB" sz="1779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Not easy to modify colours, aesthetics, etc.</a:t>
            </a:r>
            <a:endParaRPr b="0" lang="en-GB" sz="1779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ggplot2 package</a:t>
            </a:r>
            <a:endParaRPr b="0" lang="en-GB" sz="218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Modular – graphs can be built element-by-element</a:t>
            </a:r>
            <a:endParaRPr b="0" lang="en-GB" sz="1779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Need to remember a few different functions</a:t>
            </a:r>
            <a:endParaRPr b="0" lang="en-GB" sz="1779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Possible to produce publication quality figures with relative ease</a:t>
            </a:r>
            <a:endParaRPr b="0" lang="en-GB" sz="1779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algn="l" pos="0"/>
              </a:tabLst>
            </a:pPr>
            <a:endParaRPr b="0" lang="en-GB" sz="1779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GB" sz="1779" spc="-1" strike="noStrike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algn="l" pos="0"/>
              </a:tabLst>
            </a:pPr>
            <a:endParaRPr b="0" lang="en-GB" sz="1779" spc="-1" strike="noStrike">
              <a:latin typeface="Arial"/>
            </a:endParaRPr>
          </a:p>
        </p:txBody>
      </p:sp>
      <p:pic>
        <p:nvPicPr>
          <p:cNvPr id="284" name="Picture 3_2" descr=""/>
          <p:cNvPicPr/>
          <p:nvPr/>
        </p:nvPicPr>
        <p:blipFill>
          <a:blip r:embed="rId1"/>
          <a:stretch/>
        </p:blipFill>
        <p:spPr>
          <a:xfrm>
            <a:off x="5823720" y="1589040"/>
            <a:ext cx="3319200" cy="2408040"/>
          </a:xfrm>
          <a:prstGeom prst="rect">
            <a:avLst/>
          </a:prstGeom>
          <a:ln>
            <a:noFill/>
          </a:ln>
        </p:spPr>
      </p:pic>
      <p:pic>
        <p:nvPicPr>
          <p:cNvPr id="285" name="Picture 6_2" descr=""/>
          <p:cNvPicPr/>
          <p:nvPr/>
        </p:nvPicPr>
        <p:blipFill>
          <a:blip r:embed="rId2"/>
          <a:stretch/>
        </p:blipFill>
        <p:spPr>
          <a:xfrm>
            <a:off x="5823720" y="4331520"/>
            <a:ext cx="3152520" cy="228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2"/>
          <p:cNvSpPr/>
          <p:nvPr/>
        </p:nvSpPr>
        <p:spPr>
          <a:xfrm>
            <a:off x="820440" y="851400"/>
            <a:ext cx="3927600" cy="29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9" name="Graphic 5_2" descr="Cmd Terminal outline"/>
          <p:cNvPicPr/>
          <p:nvPr/>
        </p:nvPicPr>
        <p:blipFill>
          <a:blip r:embed="rId1"/>
          <a:stretch/>
        </p:blipFill>
        <p:spPr>
          <a:xfrm>
            <a:off x="5648760" y="2531520"/>
            <a:ext cx="2412000" cy="241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Packages/libraries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1091520" y="1956600"/>
            <a:ext cx="692496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package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is a collection of R functions, data and compiled code. The location where the packages are stored is called the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library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Package extends basic R functionality and standardizes the distribution of code. For example, a package can contain a set of functions relating to a specific topic or tasks.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38120" y="513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Where to get the libraries/packages?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979560" y="1715760"/>
            <a:ext cx="7017120" cy="44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CRAN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https://cran.r-project.org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Install: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install.packages("dplyr")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Activate: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Library("dplyr")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Bioconductor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https://bioconductor.org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if (!requireNamespace("BiocManager", quietly = TRUE))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   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install.packages("BiocManager”)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BiocManager::install("limma")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Github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https://github.com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install.packages("devtools")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library(devtools)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install_github("hadley/dplyr”)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 anchor="ctr">
            <a:normAutofit/>
          </a:bodyPr>
          <a:p>
            <a:pPr algn="r">
              <a:lnSpc>
                <a:spcPct val="100000"/>
              </a:lnSpc>
              <a:spcAft>
                <a:spcPts val="544"/>
              </a:spcAft>
              <a:tabLst>
                <a:tab algn="l" pos="0"/>
              </a:tabLst>
            </a:pPr>
            <a:r>
              <a:rPr b="0" lang="en-US" sz="3900" spc="-1" strike="noStrike" cap="all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b="0" lang="en-GB" sz="39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969080" y="1371600"/>
            <a:ext cx="3657960" cy="345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Data exploration</a:t>
            </a:r>
            <a:endParaRPr b="0" lang="en-GB" sz="16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Reading and writing data files</a:t>
            </a:r>
            <a:endParaRPr b="0" lang="en-GB" sz="16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Managing working directory</a:t>
            </a:r>
            <a:endParaRPr b="0" lang="en-GB" sz="16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Functions to explore data</a:t>
            </a:r>
            <a:endParaRPr b="0" lang="en-GB" sz="16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Cleaning data</a:t>
            </a:r>
            <a:endParaRPr b="0" lang="en-GB" sz="16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Functions to modify a data.frame</a:t>
            </a:r>
            <a:endParaRPr b="0" lang="en-GB" sz="16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Basic plots to visualize data</a:t>
            </a:r>
            <a:endParaRPr b="0" lang="en-GB" sz="16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b="0" lang="en-GB" sz="1600" spc="-1" strike="noStrike">
              <a:latin typeface="Arial"/>
            </a:endParaRPr>
          </a:p>
          <a:p>
            <a:pPr lvl="1" marL="4572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Filtering data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</a:pP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Functions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457200" y="235944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434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952560" y="2413440"/>
            <a:ext cx="696492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Functions are created using the function() directive and are stored as R objects just like anything else. In particular, they are R objects of class “function”.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f &lt;- function(&lt;arguments&gt;) 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## Do something interesting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754200" y="5575680"/>
            <a:ext cx="793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Note: majority of the functions you would try to create already exist in the libraries!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457200" y="17593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7000"/>
          </a:bodyPr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lapply()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– perform an action on each element of a vector: returns list</a:t>
            </a:r>
            <a:endParaRPr b="0" lang="en-GB" sz="218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sapply()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– as above, returns a simplified object (variable)</a:t>
            </a:r>
            <a:endParaRPr b="0" lang="en-GB" sz="218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apply()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– loop over rows or columns of a matrix or df</a:t>
            </a:r>
            <a:endParaRPr b="0" lang="en-GB" sz="218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tapply()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– loop over a vector, split based on a factor</a:t>
            </a:r>
            <a:endParaRPr b="0" lang="en-GB" sz="218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mapply()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– loop over more than one vector</a:t>
            </a:r>
            <a:endParaRPr b="0" lang="en-GB" sz="21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b="0" lang="en-GB" sz="218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algn="l" pos="0"/>
              </a:tabLst>
            </a:pPr>
            <a:endParaRPr b="0" lang="en-GB" sz="218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GB" sz="2180" spc="-1" strike="noStrike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algn="l" pos="0"/>
              </a:tabLst>
            </a:pPr>
            <a:endParaRPr b="0" lang="en-GB" sz="2180" spc="-1" strike="noStrike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243360" y="3721320"/>
            <a:ext cx="8441640" cy="25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 my_list = list(a = c(1, 2, 3), b = c(4, 5, 6), c = c(7, 8, 9))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 lapply(my_list, mean)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$a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[1] 2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$b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[1] 5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$c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[1] 8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Our Github page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400320" y="187848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200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https://github.com/sraorao/MSD_R_course_July2021/</a:t>
            </a:r>
            <a:endParaRPr b="0" lang="en-GB" sz="2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Is available for all of you!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Useful reference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457200" y="20347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4000"/>
          </a:bodyPr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R Programming for Data Science (Roger Peng)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– Ch. 3, 4, 5, 9</a:t>
            </a:r>
            <a:endParaRPr b="0" lang="en-GB" sz="218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Swirl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– Interactive learning</a:t>
            </a:r>
            <a:endParaRPr b="0" lang="en-GB" sz="218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GB" sz="218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Part II</a:t>
            </a:r>
            <a:endParaRPr b="0" lang="en-GB" sz="2180" spc="-1" strike="noStrike">
              <a:latin typeface="Arial"/>
            </a:endParaRPr>
          </a:p>
          <a:p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COURSE FORMAT</a:t>
            </a:r>
            <a:endParaRPr b="0" lang="en-GB" sz="2180" spc="-1" strike="noStrike">
              <a:latin typeface="Arial"/>
            </a:endParaRPr>
          </a:p>
          <a:p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The course is structured into 3 half-day sessions as follows:</a:t>
            </a:r>
            <a:endParaRPr b="0" lang="en-GB" sz="2180" spc="-1" strike="noStrike">
              <a:latin typeface="Arial"/>
            </a:endParaRPr>
          </a:p>
          <a:p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Session 1 - filtering, merging, grouping, aggregating data - Introduction to common packages such as dplyr and data.table</a:t>
            </a:r>
            <a:endParaRPr b="0" lang="en-GB" sz="2180" spc="-1" strike="noStrike">
              <a:latin typeface="Arial"/>
            </a:endParaRPr>
          </a:p>
          <a:p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Session 2 – visualising data and statistical information with ggplot2 and its extensions</a:t>
            </a:r>
            <a:endParaRPr b="0" lang="en-GB" sz="2180" spc="-1" strike="noStrike">
              <a:latin typeface="Arial"/>
            </a:endParaRPr>
          </a:p>
          <a:p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Session 3 – advanced visualization and plots for high-dimensional data (heatmaps, PCA), interactive plots with Shiny/Plotly</a:t>
            </a:r>
            <a:endParaRPr b="0" lang="en-GB" sz="21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Math operations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57200" y="235944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Add, subtract, divide, multiply</a:t>
            </a:r>
            <a:endParaRPr b="0" lang="en-GB" sz="218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+ - / *</a:t>
            </a:r>
            <a:endParaRPr b="0" lang="en-GB" sz="2029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Modulo (remainder of division)</a:t>
            </a:r>
            <a:endParaRPr b="0" lang="en-GB" sz="218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%%</a:t>
            </a:r>
            <a:endParaRPr b="0" lang="en-GB" sz="2029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Exponent</a:t>
            </a:r>
            <a:endParaRPr b="0" lang="en-GB" sz="218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^</a:t>
            </a:r>
            <a:endParaRPr b="0" lang="en-GB" sz="2029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Rounding</a:t>
            </a:r>
            <a:endParaRPr b="0" lang="en-GB" sz="218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round()</a:t>
            </a:r>
            <a:r>
              <a:rPr b="0" lang="en-GB" sz="2029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floor()</a:t>
            </a:r>
            <a:r>
              <a:rPr b="0" lang="en-GB" sz="2029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ceiling()</a:t>
            </a:r>
            <a:endParaRPr b="0" lang="en-GB" sz="2029" spc="-1" strike="noStrike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algn="l" pos="0"/>
              </a:tabLst>
            </a:pPr>
            <a:endParaRPr b="0" lang="en-GB" sz="2029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457200" y="235944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Comparison between two objects returns TRUE or FALSE or NA</a:t>
            </a:r>
            <a:endParaRPr b="0" lang="en-GB" sz="218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==</a:t>
            </a:r>
            <a:r>
              <a:rPr b="0" lang="en-GB" sz="2029" spc="-1" strike="noStrike">
                <a:solidFill>
                  <a:srgbClr val="000000"/>
                </a:solidFill>
                <a:latin typeface="Calibri"/>
                <a:ea typeface="DejaVu Sans"/>
              </a:rPr>
              <a:t> (Note the difference between this and = for assignment)</a:t>
            </a:r>
            <a:endParaRPr b="0" lang="en-GB" sz="2029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endParaRPr b="0" lang="en-GB" sz="2029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b="0" lang="en-GB" sz="2029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&lt;=</a:t>
            </a:r>
            <a:endParaRPr b="0" lang="en-GB" sz="2029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&gt;=</a:t>
            </a:r>
            <a:endParaRPr b="0" lang="en-GB" sz="2029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!=</a:t>
            </a:r>
            <a:r>
              <a:rPr b="0" lang="en-GB" sz="2029" spc="-1" strike="noStrike">
                <a:solidFill>
                  <a:srgbClr val="000000"/>
                </a:solidFill>
                <a:latin typeface="Calibri"/>
                <a:ea typeface="DejaVu Sans"/>
              </a:rPr>
              <a:t> (Negation of anything in R is done with </a:t>
            </a: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!</a:t>
            </a:r>
            <a:r>
              <a:rPr b="0" lang="en-GB" sz="2029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GB" sz="2029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alibri"/>
                <a:ea typeface="DejaVu Sans"/>
              </a:rPr>
              <a:t>%in%</a:t>
            </a:r>
            <a:endParaRPr b="0" lang="en-GB" sz="2029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57200" y="2359440"/>
            <a:ext cx="3403440" cy="14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tabLst>
                <a:tab algn="l" pos="0"/>
              </a:tabLst>
            </a:pPr>
            <a:r>
              <a:rPr b="0" lang="en-GB" sz="2100" spc="-1" strike="noStrike">
                <a:solidFill>
                  <a:srgbClr val="ff6600"/>
                </a:solidFill>
                <a:latin typeface="Courier New"/>
                <a:ea typeface="DejaVu Sans"/>
              </a:rPr>
              <a:t>if(TRUE or FALSE) </a:t>
            </a:r>
            <a:r>
              <a:rPr b="1" lang="en-GB" sz="2100" spc="-1" strike="noStrike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algn="l" pos="0"/>
              </a:tabLst>
            </a:pPr>
            <a:r>
              <a:rPr b="0" lang="en-GB" sz="2100" spc="-1" strike="noStrike">
                <a:solidFill>
                  <a:srgbClr val="ff6600"/>
                </a:solidFill>
                <a:latin typeface="Courier New"/>
                <a:ea typeface="DejaVu Sans"/>
              </a:rPr>
              <a:t>	</a:t>
            </a:r>
            <a:r>
              <a:rPr b="0" lang="en-GB" sz="2100" spc="-1" strike="noStrike">
                <a:solidFill>
                  <a:srgbClr val="ff6600"/>
                </a:solidFill>
                <a:latin typeface="Courier New"/>
                <a:ea typeface="DejaVu Sans"/>
              </a:rPr>
              <a:t>Do something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algn="l" pos="0"/>
              </a:tabLst>
            </a:pPr>
            <a:r>
              <a:rPr b="1" lang="en-GB" sz="2100" spc="-1" strike="noStrike">
                <a:solidFill>
                  <a:srgbClr val="ff6600"/>
                </a:solidFill>
                <a:latin typeface="Courier New"/>
                <a:ea typeface="DejaVu Sans"/>
              </a:rPr>
              <a:t>} 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tabLst>
                <a:tab algn="l" pos="0"/>
              </a:tabLst>
            </a:pPr>
            <a:endParaRPr b="0" lang="en-GB" sz="21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548640" y="3901320"/>
            <a:ext cx="2742120" cy="22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x &lt;- 4 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6600"/>
                </a:solidFill>
                <a:latin typeface="Courier New"/>
                <a:ea typeface="DejaVu Sans"/>
              </a:rPr>
              <a:t>if(x &gt; 0) </a:t>
            </a:r>
            <a:r>
              <a:rPr b="1" lang="en-US" sz="2000" spc="-1" strike="noStrike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6600"/>
                </a:solidFill>
                <a:latin typeface="Courier New"/>
                <a:ea typeface="DejaVu Sans"/>
              </a:rPr>
              <a:t>print("Positive number") 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x &lt;- -4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238" name="Picture 9_1" descr="flowchart_if_only.png"/>
          <p:cNvPicPr/>
          <p:nvPr/>
        </p:nvPicPr>
        <p:blipFill>
          <a:blip r:embed="rId1"/>
          <a:stretch/>
        </p:blipFill>
        <p:spPr>
          <a:xfrm>
            <a:off x="5422680" y="2268720"/>
            <a:ext cx="2151720" cy="3265920"/>
          </a:xfrm>
          <a:prstGeom prst="rect">
            <a:avLst/>
          </a:prstGeom>
          <a:ln>
            <a:noFill/>
          </a:ln>
        </p:spPr>
      </p:pic>
      <p:sp>
        <p:nvSpPr>
          <p:cNvPr id="239" name="CustomShape 3"/>
          <p:cNvSpPr/>
          <p:nvPr/>
        </p:nvSpPr>
        <p:spPr>
          <a:xfrm>
            <a:off x="2024280" y="247680"/>
            <a:ext cx="5079600" cy="18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/>
            <a:r>
              <a:rPr b="1" lang="en-US" sz="4400" spc="-1" strike="noStrike">
                <a:solidFill>
                  <a:srgbClr val="ff6600"/>
                </a:solidFill>
                <a:latin typeface="Calibri"/>
                <a:ea typeface="DejaVu Sans"/>
              </a:rPr>
              <a:t>if</a:t>
            </a:r>
            <a:r>
              <a:rPr b="1" lang="en-US" sz="4400" spc="-1" strike="noStrike">
                <a:solidFill>
                  <a:srgbClr val="008000"/>
                </a:solidFill>
                <a:latin typeface="Calibri"/>
                <a:ea typeface="DejaVu Sans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024280" y="247680"/>
            <a:ext cx="5079600" cy="18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/>
            <a:r>
              <a:rPr b="1" lang="en-US" sz="4400" spc="-1" strike="noStrike">
                <a:solidFill>
                  <a:srgbClr val="ff6600"/>
                </a:solidFill>
                <a:latin typeface="Calibri"/>
                <a:ea typeface="DejaVu Sans"/>
              </a:rPr>
              <a:t>if … </a:t>
            </a:r>
            <a:r>
              <a:rPr b="1" lang="en-US" sz="4400" spc="-1" strike="noStrike">
                <a:solidFill>
                  <a:srgbClr val="008000"/>
                </a:solidFill>
                <a:latin typeface="Calibri"/>
                <a:ea typeface="DejaVu Sans"/>
              </a:rPr>
              <a:t>else 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457200" y="2359440"/>
            <a:ext cx="3689640" cy="17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4000"/>
          </a:bodyPr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GB" sz="2500" spc="-1" strike="noStrike">
                <a:solidFill>
                  <a:srgbClr val="ff6600"/>
                </a:solidFill>
                <a:latin typeface="Courier New"/>
                <a:ea typeface="DejaVu Sans"/>
              </a:rPr>
              <a:t>if(TRUE or FALSE) </a:t>
            </a:r>
            <a:r>
              <a:rPr b="1" lang="en-GB" sz="2500" spc="-1" strike="noStrike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GB" sz="2500" spc="-1" strike="noStrike">
                <a:solidFill>
                  <a:srgbClr val="ff6600"/>
                </a:solidFill>
                <a:latin typeface="Courier New"/>
                <a:ea typeface="DejaVu Sans"/>
              </a:rPr>
              <a:t>	</a:t>
            </a:r>
            <a:r>
              <a:rPr b="0" lang="en-GB" sz="2500" spc="-1" strike="noStrike">
                <a:solidFill>
                  <a:srgbClr val="ff6600"/>
                </a:solidFill>
                <a:latin typeface="Courier New"/>
                <a:ea typeface="DejaVu Sans"/>
              </a:rPr>
              <a:t>Do something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GB" sz="2500" spc="-1" strike="noStrike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b="0" lang="en-GB" sz="2500" spc="-1" strike="noStrike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b="0" lang="en-GB" sz="2500" spc="-1" strike="noStrike">
                <a:solidFill>
                  <a:srgbClr val="008000"/>
                </a:solidFill>
                <a:latin typeface="Courier New"/>
                <a:ea typeface="DejaVu Sans"/>
              </a:rPr>
              <a:t>else </a:t>
            </a:r>
            <a:r>
              <a:rPr b="1" lang="en-GB" sz="2500" spc="-1" strike="noStrike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GB" sz="2500" spc="-1" strike="noStrike">
                <a:solidFill>
                  <a:srgbClr val="008000"/>
                </a:solidFill>
                <a:latin typeface="Courier New"/>
                <a:ea typeface="DejaVu Sans"/>
              </a:rPr>
              <a:t>	</a:t>
            </a:r>
            <a:r>
              <a:rPr b="0" lang="en-GB" sz="2500" spc="-1" strike="noStrike">
                <a:solidFill>
                  <a:srgbClr val="008000"/>
                </a:solidFill>
                <a:latin typeface="Courier New"/>
                <a:ea typeface="DejaVu Sans"/>
              </a:rPr>
              <a:t>Do some other thing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GB" sz="2500" spc="-1" strike="noStrike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5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48640" y="4318200"/>
            <a:ext cx="4669920" cy="22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x &lt;- 4 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79646"/>
                </a:solidFill>
                <a:latin typeface="Courier New"/>
                <a:ea typeface="DejaVu Sans"/>
              </a:rPr>
              <a:t>if(x &gt; 0) </a:t>
            </a:r>
            <a:r>
              <a:rPr b="1" lang="en-US" sz="2000" spc="-1" strike="noStrike">
                <a:solidFill>
                  <a:srgbClr val="f79646"/>
                </a:solidFill>
                <a:latin typeface="Courier New"/>
                <a:ea typeface="DejaVu Sans"/>
              </a:rPr>
              <a:t>{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79646"/>
                </a:solidFill>
                <a:latin typeface="Courier New"/>
                <a:ea typeface="DejaVu Sans"/>
              </a:rPr>
              <a:t>print("Positive number") 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79646"/>
                </a:solidFill>
                <a:latin typeface="Courier New"/>
                <a:ea typeface="DejaVu Sans"/>
              </a:rPr>
              <a:t>} 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else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 {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print(”Not positive number")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Calibri"/>
              </a:rPr>
              <a:t>}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x &lt;- -4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243" name="Picture 6_1" descr="flowchart_if_else.png"/>
          <p:cNvPicPr/>
          <p:nvPr/>
        </p:nvPicPr>
        <p:blipFill>
          <a:blip r:embed="rId1"/>
          <a:stretch/>
        </p:blipFill>
        <p:spPr>
          <a:xfrm>
            <a:off x="4736880" y="2349000"/>
            <a:ext cx="2684880" cy="3123000"/>
          </a:xfrm>
          <a:prstGeom prst="rect">
            <a:avLst/>
          </a:prstGeom>
          <a:ln>
            <a:noFill/>
          </a:ln>
        </p:spPr>
      </p:pic>
      <p:sp>
        <p:nvSpPr>
          <p:cNvPr id="244" name="CustomShape 4"/>
          <p:cNvSpPr/>
          <p:nvPr/>
        </p:nvSpPr>
        <p:spPr>
          <a:xfrm>
            <a:off x="4527360" y="4214160"/>
            <a:ext cx="1144080" cy="363960"/>
          </a:xfrm>
          <a:prstGeom prst="rect">
            <a:avLst/>
          </a:prstGeom>
          <a:ln>
            <a:solidFill>
              <a:srgbClr val="008000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GB" sz="1800" spc="-1" strike="noStrike">
                <a:solidFill>
                  <a:srgbClr val="008000"/>
                </a:solidFill>
                <a:latin typeface="Calibri"/>
                <a:ea typeface="DejaVu Sans"/>
              </a:rPr>
              <a:t>else block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5" name="CustomShape 5"/>
          <p:cNvSpPr/>
          <p:nvPr/>
        </p:nvSpPr>
        <p:spPr>
          <a:xfrm>
            <a:off x="6567840" y="4214160"/>
            <a:ext cx="895680" cy="3639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GB" sz="1800" spc="-1" strike="noStrike">
                <a:solidFill>
                  <a:srgbClr val="ff6600"/>
                </a:solidFill>
                <a:latin typeface="Calibri"/>
                <a:ea typeface="DejaVu Sans"/>
              </a:rPr>
              <a:t>If block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2024280" y="247680"/>
            <a:ext cx="5079600" cy="18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Chained conditionals</a:t>
            </a:r>
            <a:br/>
            <a:r>
              <a:rPr b="1" lang="en-US" sz="4400" spc="-1" strike="noStrike">
                <a:solidFill>
                  <a:srgbClr val="ff6600"/>
                </a:solidFill>
                <a:latin typeface="Calibri"/>
                <a:ea typeface="DejaVu Sans"/>
              </a:rPr>
              <a:t>if … </a:t>
            </a:r>
            <a:r>
              <a:rPr b="1" lang="en-US" sz="4400" spc="-1" strike="noStrike">
                <a:solidFill>
                  <a:srgbClr val="008000"/>
                </a:solidFill>
                <a:latin typeface="Calibri"/>
                <a:ea typeface="DejaVu Sans"/>
              </a:rPr>
              <a:t>else if … </a:t>
            </a:r>
            <a:r>
              <a:rPr b="1" lang="en-US" sz="4400" spc="-1" strike="noStrike">
                <a:solidFill>
                  <a:srgbClr val="0000ff"/>
                </a:solidFill>
                <a:latin typeface="Calibri"/>
                <a:ea typeface="DejaVu Sans"/>
              </a:rPr>
              <a:t>else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247" name="Picture 9_0" descr="flowchart_chained_conditional.png"/>
          <p:cNvPicPr/>
          <p:nvPr/>
        </p:nvPicPr>
        <p:blipFill>
          <a:blip r:embed="rId1"/>
          <a:stretch/>
        </p:blipFill>
        <p:spPr>
          <a:xfrm>
            <a:off x="4608000" y="2274120"/>
            <a:ext cx="3294720" cy="3237480"/>
          </a:xfrm>
          <a:prstGeom prst="rect">
            <a:avLst/>
          </a:prstGeom>
          <a:ln>
            <a:noFill/>
          </a:ln>
        </p:spPr>
      </p:pic>
      <p:sp>
        <p:nvSpPr>
          <p:cNvPr id="248" name="CustomShape 2"/>
          <p:cNvSpPr/>
          <p:nvPr/>
        </p:nvSpPr>
        <p:spPr>
          <a:xfrm>
            <a:off x="381600" y="2139480"/>
            <a:ext cx="286056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if (x &lt; y) </a:t>
            </a:r>
            <a:r>
              <a:rPr b="1" lang="en-US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STATEMENTS_A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b="0" lang="en-US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8000"/>
                </a:solidFill>
                <a:latin typeface="Courier New"/>
                <a:ea typeface="DejaVu Sans"/>
              </a:rPr>
              <a:t>e</a:t>
            </a:r>
            <a:r>
              <a:rPr b="0" lang="tr-TR" sz="1800" spc="-1" strike="noStrike">
                <a:solidFill>
                  <a:srgbClr val="008000"/>
                </a:solidFill>
                <a:latin typeface="Courier New"/>
                <a:ea typeface="DejaVu Sans"/>
              </a:rPr>
              <a:t>lse if (x &gt; y) </a:t>
            </a:r>
            <a:r>
              <a:rPr b="1" lang="tr-TR" sz="1800" spc="-1" strike="noStrike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tr-TR" sz="1800" spc="-1" strike="noStrike">
                <a:solidFill>
                  <a:srgbClr val="008000"/>
                </a:solidFill>
                <a:latin typeface="Courier New"/>
                <a:ea typeface="DejaVu Sans"/>
              </a:rPr>
              <a:t>    </a:t>
            </a:r>
            <a:r>
              <a:rPr b="0" lang="tr-TR" sz="1800" spc="-1" strike="noStrike">
                <a:solidFill>
                  <a:srgbClr val="008000"/>
                </a:solidFill>
                <a:latin typeface="Courier New"/>
                <a:ea typeface="DejaVu Sans"/>
              </a:rPr>
              <a:t>STATEMENTS_B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tr-TR" sz="1800" spc="-1" strike="noStrike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r>
              <a:rPr b="0" lang="tr-TR" sz="1800" spc="-1" strike="noStrike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b="0" lang="tr-TR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else </a:t>
            </a:r>
            <a:r>
              <a:rPr b="1" lang="tr-TR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tr-TR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    </a:t>
            </a:r>
            <a:r>
              <a:rPr b="0" lang="tr-TR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STATEMENTS_C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tr-TR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}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341280" y="4271040"/>
            <a:ext cx="457092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 &lt;- 0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if (x &lt; 0) </a:t>
            </a:r>
            <a:r>
              <a:rPr b="1" lang="en-GB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print("Negative number")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b="0" lang="en-US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8000"/>
                </a:solidFill>
                <a:latin typeface="Courier New"/>
                <a:ea typeface="DejaVu Sans"/>
              </a:rPr>
              <a:t>else if (x &gt; 0) </a:t>
            </a:r>
            <a:r>
              <a:rPr b="1" lang="en-US" sz="1800" spc="-1" strike="noStrike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8000"/>
                </a:solidFill>
                <a:latin typeface="Courier New"/>
                <a:ea typeface="DejaVu Sans"/>
              </a:rPr>
              <a:t>print("Positive number")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r>
              <a:rPr b="0" lang="en-US" sz="1800" spc="-1" strike="noStrike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else </a:t>
            </a:r>
            <a:r>
              <a:rPr b="1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print("Zero")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}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b="0" lang="en-GB" sz="54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3" name="Graphic 5_1" descr="Cmd Terminal outline"/>
          <p:cNvPicPr/>
          <p:nvPr/>
        </p:nvPicPr>
        <p:blipFill>
          <a:blip r:embed="rId1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/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457200" y="235944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434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256" name="Picture 2_1" descr="r-for-loop.jpg"/>
          <p:cNvPicPr/>
          <p:nvPr/>
        </p:nvPicPr>
        <p:blipFill>
          <a:blip r:embed="rId1"/>
          <a:srcRect l="0" t="0" r="0" b="7884"/>
          <a:stretch/>
        </p:blipFill>
        <p:spPr>
          <a:xfrm>
            <a:off x="5714280" y="1470600"/>
            <a:ext cx="2780280" cy="4491000"/>
          </a:xfrm>
          <a:prstGeom prst="rect">
            <a:avLst/>
          </a:prstGeom>
          <a:ln>
            <a:noFill/>
          </a:ln>
        </p:spPr>
      </p:pic>
      <p:sp>
        <p:nvSpPr>
          <p:cNvPr id="257" name="CustomShape 3"/>
          <p:cNvSpPr/>
          <p:nvPr/>
        </p:nvSpPr>
        <p:spPr>
          <a:xfrm>
            <a:off x="539640" y="2174040"/>
            <a:ext cx="45709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for (val in sequence)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519840" y="4317120"/>
            <a:ext cx="511560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for (year in c(2011,2012,2013,2014,2015</a:t>
            </a:r>
            <a:r>
              <a:rPr b="0" lang="ru-RU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,2016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))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print(paste("The year is", year))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</TotalTime>
  <Application>LibreOffice/6.4.7.2$Linux_X86_64 LibreOffice_project/40$Build-2</Application>
  <Words>1195</Words>
  <Paragraphs>183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2021-01-19T14:20:30Z</dcterms:created>
  <dc:creator>Srinivasa Rao Rao</dc:creator>
  <dc:description/>
  <dc:language>en-GB</dc:language>
  <cp:lastModifiedBy/>
  <dcterms:modified xsi:type="dcterms:W3CDTF">2022-01-17T12:37:27Z</dcterms:modified>
  <cp:revision>11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