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8.png" ContentType="image/png"/>
  <Override PartName="/ppt/media/image7.png" ContentType="image/png"/>
  <Override PartName="/ppt/media/image12.png" ContentType="image/png"/>
  <Override PartName="/ppt/media/image11.png" ContentType="image/png"/>
  <Override PartName="/ppt/media/OOXDiagramDrawingRels2_0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OOXDiagramDataRels2_1.svg" ContentType="image/svg"/>
  <Override PartName="/ppt/media/OOXDiagramDrawingRels2_1.svg" ContentType="image/svg"/>
  <Override PartName="/ppt/media/image2.png" ContentType="image/png"/>
  <Override PartName="/ppt/media/image9.jpeg" ContentType="image/jpeg"/>
  <Override PartName="/ppt/media/OOXDiagramDataRels2_0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989" y="-597859"/>
          <a:ext cx="1653650" cy="32628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4000" kern="1200" dirty="0"/>
            <a:t>Pi, Avogadro’s number</a:t>
          </a:r>
          <a:endParaRPr lang="en-US" sz="4000" kern="1200" dirty="0"/>
        </a:p>
      </dsp:txBody>
      <dsp:txXfrm rot="-5400000">
        <a:off x="1835373" y="287482"/>
        <a:ext cx="3182159" cy="1492200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372" cy="2067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/>
            <a:t>Constants are unchanging</a:t>
          </a:r>
          <a:endParaRPr lang="en-US" sz="2200" kern="1200"/>
        </a:p>
      </dsp:txBody>
      <dsp:txXfrm>
        <a:off x="89595" y="89646"/>
        <a:ext cx="1656182" cy="1887872"/>
      </dsp:txXfrm>
    </dsp:sp>
    <dsp:sp modelId="{46884875-7AAC-4989-89EC-5ADB90846249}">
      <dsp:nvSpPr>
        <dsp:cNvPr id="0" name=""/>
        <dsp:cNvSpPr/>
      </dsp:nvSpPr>
      <dsp:spPr>
        <a:xfrm rot="5400000">
          <a:off x="2639989" y="1572556"/>
          <a:ext cx="1653650" cy="32628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4000" kern="1200" dirty="0"/>
            <a:t>x = 10, y = 20; x + y = 30</a:t>
          </a:r>
          <a:endParaRPr lang="en-US" sz="4000" kern="1200" dirty="0"/>
        </a:p>
      </dsp:txBody>
      <dsp:txXfrm rot="-5400000">
        <a:off x="1835373" y="2457898"/>
        <a:ext cx="3182159" cy="1492200"/>
      </dsp:txXfrm>
    </dsp:sp>
    <dsp:sp modelId="{83809859-737B-46D6-8056-0B51D4541397}">
      <dsp:nvSpPr>
        <dsp:cNvPr id="0" name=""/>
        <dsp:cNvSpPr/>
      </dsp:nvSpPr>
      <dsp:spPr>
        <a:xfrm>
          <a:off x="0" y="2170467"/>
          <a:ext cx="1835372" cy="20670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/>
            <a:t>Variables are placeholders</a:t>
          </a:r>
          <a:endParaRPr lang="en-US" sz="2200" kern="1200"/>
        </a:p>
      </dsp:txBody>
      <dsp:txXfrm>
        <a:off x="89595" y="2260062"/>
        <a:ext cx="1656182" cy="1887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727" y="81907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946" y="203775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 dirty="0"/>
            <a:t>The ‘arrow’: </a:t>
          </a:r>
          <a:r>
            <a:rPr lang="en-GB" sz="31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3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946" y="2037751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1128" y="81907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4102" y="203775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 dirty="0"/>
            <a:t>Equals sign: </a:t>
          </a:r>
          <a:r>
            <a:rPr lang="en-GB" sz="31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31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4102" y="2037751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1118"/>
          <a:ext cx="2154844" cy="10774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4000" b="0" kern="1200" dirty="0"/>
            <a:t> and </a:t>
          </a:r>
          <a:r>
            <a:rPr lang="en-GB" sz="40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4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7" y="912675"/>
        <a:ext cx="2091730" cy="1014308"/>
      </dsp:txXfrm>
    </dsp:sp>
    <dsp:sp modelId="{A15FFCAE-63E1-476B-9F7C-AB0C279A625C}">
      <dsp:nvSpPr>
        <dsp:cNvPr id="0" name=""/>
        <dsp:cNvSpPr/>
      </dsp:nvSpPr>
      <dsp:spPr>
        <a:xfrm>
          <a:off x="2671851" y="881118"/>
          <a:ext cx="2154844" cy="10774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408" y="912675"/>
        <a:ext cx="2091730" cy="1014308"/>
      </dsp:txXfrm>
    </dsp:sp>
    <dsp:sp modelId="{E10B2835-C58B-4280-9CF4-EDA81C365B0B}">
      <dsp:nvSpPr>
        <dsp:cNvPr id="0" name=""/>
        <dsp:cNvSpPr/>
      </dsp:nvSpPr>
      <dsp:spPr>
        <a:xfrm>
          <a:off x="5388033" y="881118"/>
          <a:ext cx="2154844" cy="10774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/>
            <a:t>Google!</a:t>
          </a:r>
          <a:endParaRPr lang="en-US" sz="4000" kern="1200"/>
        </a:p>
      </dsp:txBody>
      <dsp:txXfrm>
        <a:off x="5419590" y="912675"/>
        <a:ext cx="2091730" cy="1014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li</a:t>
            </a:r>
            <a:r>
              <a:rPr b="0" lang="en-GB" sz="1800" spc="-1" strike="noStrike">
                <a:latin typeface="Arial"/>
              </a:rPr>
              <a:t>c</a:t>
            </a:r>
            <a:r>
              <a:rPr b="0" lang="en-GB" sz="1800" spc="-1" strike="noStrike">
                <a:latin typeface="Arial"/>
              </a:rPr>
              <a:t>k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o 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d</a:t>
            </a:r>
            <a:r>
              <a:rPr b="0" lang="en-GB" sz="1800" spc="-1" strike="noStrike">
                <a:latin typeface="Arial"/>
              </a:rPr>
              <a:t>it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h</a:t>
            </a:r>
            <a:r>
              <a:rPr b="0" lang="en-GB" sz="1800" spc="-1" strike="noStrike">
                <a:latin typeface="Arial"/>
              </a:rPr>
              <a:t>e </a:t>
            </a:r>
            <a:r>
              <a:rPr b="0" lang="en-GB" sz="1800" spc="-1" strike="noStrike">
                <a:latin typeface="Arial"/>
              </a:rPr>
              <a:t>ti</a:t>
            </a:r>
            <a:r>
              <a:rPr b="0" lang="en-GB" sz="1800" spc="-1" strike="noStrike">
                <a:latin typeface="Arial"/>
              </a:rPr>
              <a:t>tl</a:t>
            </a:r>
            <a:r>
              <a:rPr b="0" lang="en-GB" sz="1800" spc="-1" strike="noStrike">
                <a:latin typeface="Arial"/>
              </a:rPr>
              <a:t>e </a:t>
            </a:r>
            <a:r>
              <a:rPr b="0" lang="en-GB" sz="1800" spc="-1" strike="noStrike">
                <a:latin typeface="Arial"/>
              </a:rPr>
              <a:t>t</a:t>
            </a:r>
            <a:r>
              <a:rPr b="0" lang="en-GB" sz="1800" spc="-1" strike="noStrike">
                <a:latin typeface="Arial"/>
              </a:rPr>
              <a:t>e</a:t>
            </a:r>
            <a:r>
              <a:rPr b="0" lang="en-GB" sz="1800" spc="-1" strike="noStrike">
                <a:latin typeface="Arial"/>
              </a:rPr>
              <a:t>x</a:t>
            </a:r>
            <a:r>
              <a:rPr b="0" lang="en-GB" sz="1800" spc="-1" strike="noStrike">
                <a:latin typeface="Arial"/>
              </a:rPr>
              <a:t>t </a:t>
            </a:r>
            <a:r>
              <a:rPr b="0" lang="en-GB" sz="1800" spc="-1" strike="noStrike">
                <a:latin typeface="Arial"/>
              </a:rPr>
              <a:t>f</a:t>
            </a:r>
            <a:r>
              <a:rPr b="0" lang="en-GB" sz="1800" spc="-1" strike="noStrike">
                <a:latin typeface="Arial"/>
              </a:rPr>
              <a:t>o</a:t>
            </a:r>
            <a:r>
              <a:rPr b="0" lang="en-GB" sz="1800" spc="-1" strike="noStrike">
                <a:latin typeface="Arial"/>
              </a:rPr>
              <a:t>r</a:t>
            </a:r>
            <a:r>
              <a:rPr b="0" lang="en-GB" sz="1800" spc="-1" strike="noStrike">
                <a:latin typeface="Arial"/>
              </a:rPr>
              <a:t>m</a:t>
            </a:r>
            <a:r>
              <a:rPr b="0" lang="en-GB" sz="1800" spc="-1" strike="noStrike">
                <a:latin typeface="Arial"/>
              </a:rPr>
              <a:t>a</a:t>
            </a:r>
            <a:r>
              <a:rPr b="0" lang="en-GB" sz="1800" spc="-1" strike="noStrike">
                <a:latin typeface="Arial"/>
              </a:rPr>
              <a:t>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Michaelmas 2021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b="0" lang="en-GB" sz="2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sep = "", quote = "\"'", dec = ".", numerals = c("allow.loss", "warn.loss", "no.loss"), row.names, col.names, as.is = !stringsAsFactors, na.strings = "NA", colClasses = NA, nrows = -1, skip = 0,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read.csv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(file, header = TRUE, 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alibri"/>
              </a:rPr>
              <a:t>sep = ",", quote = "\"", dec = ".", fill = TRUE, comment.char = "", …)</a:t>
            </a: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GB" sz="1800" spc="-1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alibri"/>
              </a:rPr>
              <a:t>read.delim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alibri"/>
              </a:rPr>
              <a:t>(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alibri"/>
              </a:rPr>
              <a:t>sep = "\t", quote = "\"", dec = ".", fill = TRUE, comment.char = "", …)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b="1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b="0" lang="en-GB" sz="2400" spc="-1" strike="noStrike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b="0" lang="en-GB" sz="1820" spc="-1" strike="noStrike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GB" sz="1640" spc="-1" strike="noStrike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GB" sz="1640" spc="-1" strike="noStrike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b="0" lang="en-GB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GB" sz="1640" spc="-1" strike="noStrike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GB" sz="1640" spc="-1" strike="noStrike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GB" sz="1640" spc="-1" strike="noStrike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My_df$S3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b="0" lang="en-GB" sz="16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429" name="Picture 3_1" descr=""/>
          <p:cNvPicPr/>
          <p:nvPr/>
        </p:nvPicPr>
        <p:blipFill>
          <a:blip r:embed="rId1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2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migration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col1: reagent_id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col2: gene_symbol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col3: elongatedness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b="0" lang="en-GB" sz="1800" spc="-1" strike="noStrike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1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4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write.table(my_data, file = “my_data.txt”, append = FALSE, sep = " ", dec = ".", row.names = TRUE, col.names = TRUE)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Calibri"/>
              </a:rPr>
              <a:t>sep = “\t”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b="0" lang="en-GB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write.csv(my_data, file = "my_data.csv")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Vevox</a:t>
            </a:r>
            <a:endParaRPr b="0" lang="en-GB" sz="3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  <a:endParaRPr b="0" lang="en-GB" sz="3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b="0" lang="en-GB" sz="2029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b="0" lang="en-GB" sz="2029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b="0" lang="en-GB" sz="2029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b="0" lang="en-GB" sz="2029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Data Structures: atomic vector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atomic vector</a:t>
            </a:r>
            <a:endParaRPr b="0" lang="en-GB" sz="218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20" spc="-1" strike="noStrike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b="0" lang="en-GB" sz="1820" spc="-1" strike="noStrike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64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b="0" lang="en-GB" sz="1640" spc="-1" strike="noStrike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a”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a”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c”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</a:t>
                  </a: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f”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7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b="0" lang="en-GB" sz="700" spc="-1" strike="noStrike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GB" sz="1640" spc="-1" strike="noStrike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b="0" lang="en-GB" sz="1640" spc="-1" strike="noStrike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Filtering data.frame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57200" y="2034720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63560" y="2690280"/>
            <a:ext cx="47052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my_vec = c(1, 2, 3, 4, 5, 6)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my_vec &lt; 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70c0"/>
                </a:solidFill>
                <a:uFillTx/>
                <a:latin typeface="Courier New"/>
                <a:ea typeface="DejaVu Sans"/>
              </a:rPr>
              <a:t>TRUE TRUE TRUE FALSE FALSE FALSE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my_vec[my_vec &lt; 4]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 u="sng">
                <a:solidFill>
                  <a:srgbClr val="0070c0"/>
                </a:solidFill>
                <a:uFillTx/>
                <a:latin typeface="Courier New"/>
                <a:ea typeface="DejaVu Sans"/>
              </a:rPr>
              <a:t>1 2 3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200" y="4313520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b="0" lang="en-GB" sz="177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b="0" lang="en-GB" sz="2029" spc="-1" strike="noStrike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029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b="0" lang="en-GB" sz="202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/>
            <a:r>
              <a:rPr b="1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59" name="CustomShape 2"/>
          <p:cNvSpPr/>
          <p:nvPr/>
        </p:nvSpPr>
        <p:spPr>
          <a:xfrm>
            <a:off x="812880" y="1826640"/>
            <a:ext cx="54514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!x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NOT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x&amp;y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Element-wise logical AND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x&amp;&amp;y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AND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x|y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Element-wise logical 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x||y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OR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1981080" y="3441600"/>
            <a:ext cx="45709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 &lt;- c(TRUE, FALSE, 0, 6)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y &lt;- c(FALSE, TRUE, FALSE, TRUE)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!x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FALSE  TRUE  TRUE FALSE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x&amp;y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FALSE FALSE FALSE  TRUE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x&amp;&amp;y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FALSE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x|y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TRUE  TRUE FALSE  TRUE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x||y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TRUE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1" name="CustomShape 4"/>
          <p:cNvSpPr/>
          <p:nvPr/>
        </p:nvSpPr>
        <p:spPr>
          <a:xfrm>
            <a:off x="4724280" y="2063160"/>
            <a:ext cx="4249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Note: Zero is considered as FALSE,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non-zero values are considered as TRUE!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Only “numeric-like” or logical vectors!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operators (combine with previous)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GB" sz="2180" spc="-1" strike="noStrike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structures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40" spc="-1" strike="noStrike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endParaRPr b="0" lang="en-GB" sz="164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b="0" lang="en-GB" sz="1600" spc="-1" strike="noStrike">
              <a:latin typeface="Arial"/>
            </a:endParaRPr>
          </a:p>
          <a:p>
            <a:pPr lvl="1" marL="4572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b">
            <a:normAutofit/>
          </a:bodyPr>
          <a:p>
            <a:pPr algn="ctr"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4360" spc="-46" strike="noStrike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b="0" lang="en-GB" sz="4360" spc="-1" strike="noStrike">
              <a:latin typeface="Arial"/>
            </a:endParaRPr>
          </a:p>
        </p:txBody>
      </p:sp>
      <p:pic>
        <p:nvPicPr>
          <p:cNvPr id="234" name="Picture 90" descr=""/>
          <p:cNvPicPr/>
          <p:nvPr/>
        </p:nvPicPr>
        <p:blipFill>
          <a:blip r:embed="rId1"/>
          <a:srcRect l="4085" t="2628" r="0" b="0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b="0" lang="en-GB" sz="164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640" spc="-1" strike="noStrike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b="0" lang="en-GB" sz="1640" spc="-1" strike="noStrike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b="0" lang="en-GB" sz="1300" spc="-1" strike="noStrike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b="0" lang="en-GB" sz="1300" spc="-1" strike="noStrike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b="0" lang="en-GB" sz="1300" spc="-1" strike="noStrike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rIns="0" tIns="0" bIns="0">
              <a:noAutofit/>
            </a:bodyPr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algn="l" pos="0"/>
                </a:tabLst>
              </a:pPr>
              <a:r>
                <a:rPr b="0" lang="en-GB" sz="1300" spc="-1" strike="noStrike" cap="all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b="0" lang="en-GB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2720" spc="-46" strike="noStrike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b="0" lang="en-GB" sz="272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899446945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82800" rIns="82800" tIns="41400" bIns="41400">
            <a:normAutofit/>
          </a:bodyPr>
          <a:p>
            <a:pPr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4360" spc="-46" strike="noStrike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b="0" lang="en-GB" sz="4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n-GB" sz="2540" spc="-1" strike="noStrike">
              <a:latin typeface="Arial"/>
            </a:endParaRPr>
          </a:p>
          <a:p>
            <a:pPr lvl="3"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endParaRPr b="0" lang="en-GB" sz="2540" spc="-1" strike="noStrike">
              <a:latin typeface="Arial"/>
            </a:endParaRPr>
          </a:p>
          <a:p>
            <a:pPr lvl="1"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endParaRPr b="0" lang="en-GB" sz="2540" spc="-1" strike="noStrike">
              <a:latin typeface="Arial"/>
            </a:endParaRPr>
          </a:p>
          <a:p>
            <a:pPr lvl="1"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218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GB" sz="254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n-GB" sz="2540" spc="-1" strike="noStrike">
              <a:latin typeface="Arial"/>
            </a:endParaRPr>
          </a:p>
          <a:p>
            <a:pPr lvl="1"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GB" sz="218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‘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’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“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”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h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n-GB" sz="182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n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u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m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endParaRPr b="0" lang="en-GB" sz="182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o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endParaRPr b="0" lang="en-GB" sz="182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f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o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GB" sz="218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GB" sz="218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GB" sz="182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n-GB" sz="182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W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g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m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g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d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u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d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b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y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4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4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il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ff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b">
            <a:normAutofit/>
          </a:bodyPr>
          <a:p>
            <a:pPr>
              <a:lnSpc>
                <a:spcPct val="85000"/>
              </a:lnSpc>
              <a:spcAft>
                <a:spcPts val="544"/>
              </a:spcAft>
              <a:tabLst>
                <a:tab algn="l" pos="0"/>
              </a:tabLst>
            </a:pPr>
            <a:r>
              <a:rPr b="1" lang="en-US" sz="4360" spc="-46" strike="noStrike">
                <a:solidFill>
                  <a:srgbClr val="404040"/>
                </a:solidFill>
                <a:latin typeface="Calibri"/>
                <a:ea typeface="DejaVu Sans"/>
              </a:rPr>
              <a:t>How to get help</a:t>
            </a:r>
            <a:endParaRPr b="0" lang="en-GB" sz="4360" spc="-1" strike="noStrike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Application>LibreOffice/6.4.7.2$Linux_X86_64 LibreOffice_project/40$Build-2</Application>
  <Words>1780</Words>
  <Paragraphs>549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2021-01-18T11:47:19Z</dcterms:created>
  <dc:creator>Srinivasa Rao Rao</dc:creator>
  <dc:description/>
  <dc:language>en-GB</dc:language>
  <cp:lastModifiedBy/>
  <dcterms:modified xsi:type="dcterms:W3CDTF">2022-01-18T10:46:36Z</dcterms:modified>
  <cp:revision>70</cp:revision>
  <dc:subject/>
  <dc:title>Intro to R for Biologists Session 1 R basics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